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handoutMasterIdLst>
    <p:handoutMasterId r:id="rId53"/>
  </p:handoutMasterIdLst>
  <p:sldIdLst>
    <p:sldId id="256" r:id="rId2"/>
    <p:sldId id="257" r:id="rId3"/>
    <p:sldId id="258" r:id="rId4"/>
    <p:sldId id="264" r:id="rId5"/>
    <p:sldId id="266" r:id="rId6"/>
    <p:sldId id="259" r:id="rId7"/>
    <p:sldId id="262" r:id="rId8"/>
    <p:sldId id="267" r:id="rId9"/>
    <p:sldId id="270" r:id="rId10"/>
    <p:sldId id="261" r:id="rId11"/>
    <p:sldId id="268" r:id="rId12"/>
    <p:sldId id="272" r:id="rId13"/>
    <p:sldId id="260" r:id="rId14"/>
    <p:sldId id="263" r:id="rId15"/>
    <p:sldId id="273" r:id="rId16"/>
    <p:sldId id="301" r:id="rId17"/>
    <p:sldId id="275" r:id="rId18"/>
    <p:sldId id="277" r:id="rId19"/>
    <p:sldId id="302" r:id="rId20"/>
    <p:sldId id="278" r:id="rId21"/>
    <p:sldId id="280" r:id="rId22"/>
    <p:sldId id="303" r:id="rId23"/>
    <p:sldId id="281" r:id="rId24"/>
    <p:sldId id="283" r:id="rId25"/>
    <p:sldId id="304" r:id="rId26"/>
    <p:sldId id="286" r:id="rId27"/>
    <p:sldId id="285" r:id="rId28"/>
    <p:sldId id="305" r:id="rId29"/>
    <p:sldId id="287" r:id="rId30"/>
    <p:sldId id="289" r:id="rId31"/>
    <p:sldId id="306" r:id="rId32"/>
    <p:sldId id="290" r:id="rId33"/>
    <p:sldId id="292" r:id="rId34"/>
    <p:sldId id="298" r:id="rId35"/>
    <p:sldId id="294" r:id="rId36"/>
    <p:sldId id="310" r:id="rId37"/>
    <p:sldId id="308" r:id="rId38"/>
    <p:sldId id="312" r:id="rId39"/>
    <p:sldId id="295" r:id="rId40"/>
    <p:sldId id="321" r:id="rId41"/>
    <p:sldId id="313" r:id="rId42"/>
    <p:sldId id="319" r:id="rId43"/>
    <p:sldId id="300" r:id="rId44"/>
    <p:sldId id="323" r:id="rId45"/>
    <p:sldId id="315" r:id="rId46"/>
    <p:sldId id="324" r:id="rId47"/>
    <p:sldId id="299" r:id="rId48"/>
    <p:sldId id="326" r:id="rId49"/>
    <p:sldId id="317" r:id="rId50"/>
    <p:sldId id="318" r:id="rId51"/>
    <p:sldId id="30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6699FF"/>
    <a:srgbClr val="3366FF"/>
    <a:srgbClr val="66FF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728" autoAdjust="0"/>
  </p:normalViewPr>
  <p:slideViewPr>
    <p:cSldViewPr>
      <p:cViewPr varScale="1">
        <p:scale>
          <a:sx n="69" d="100"/>
          <a:sy n="69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CD0E810-62B2-4927-B4B5-FDB28B567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6CEB3-55CE-4439-BDDE-C76625542C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6ABE9-A782-4E4C-B7B8-E270E303B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2AF-1CA7-4A14-AEC6-02D2BBF58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596E6-E125-43DF-ABCC-5F4C4EB95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5CFAB-5F30-46FD-8A15-94BFC0E93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16F7B-7792-4AA0-95EF-2AE0F8D11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D8BCC-4B96-4071-ACD1-81E8FB06B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58A1F-73DF-4227-AE5D-3FE2A5DFC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187F6-6AA3-42A0-ACDB-65C1D3055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75C46-3C1D-4F42-864E-763F0958A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158F-FDA0-4381-A718-0B3D64833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0CB17-E544-422E-83EA-3E84194AD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5935AD4-D119-4061-928E-9C0D9836D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14M5ayto61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hyperlink" Target="http://youtu.be/lbgZfQNBFS0" TargetMode="Externa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wW1QQKK4Lzc" TargetMode="External"/><Relationship Id="rId5" Type="http://schemas.openxmlformats.org/officeDocument/2006/relationships/slide" Target="slide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hyperlink" Target="http://youtu.be/gGrIJpI5yh0" TargetMode="Externa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13.xml"/><Relationship Id="rId7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5" Type="http://schemas.openxmlformats.org/officeDocument/2006/relationships/slide" Target="slide19.xml"/><Relationship Id="rId4" Type="http://schemas.openxmlformats.org/officeDocument/2006/relationships/slide" Target="slide16.xml"/><Relationship Id="rId9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sZzG1jg4Ifo" TargetMode="External"/><Relationship Id="rId5" Type="http://schemas.openxmlformats.org/officeDocument/2006/relationships/slide" Target="slide2.x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ODGA7ssL-6g" TargetMode="External"/><Relationship Id="rId5" Type="http://schemas.openxmlformats.org/officeDocument/2006/relationships/slide" Target="slide2.xm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ITXrRHBA5OM" TargetMode="External"/><Relationship Id="rId5" Type="http://schemas.openxmlformats.org/officeDocument/2006/relationships/slide" Target="slide2.xml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2.wmf"/><Relationship Id="rId7" Type="http://schemas.openxmlformats.org/officeDocument/2006/relationships/slide" Target="slide2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audio" Target="../media/audio1.wav"/><Relationship Id="rId9" Type="http://schemas.openxmlformats.org/officeDocument/2006/relationships/hyperlink" Target="http://youtu.be/Sy72OPgdVuA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outu.be/_e24kdjdbtw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a.com/quiz/300579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Eight Parts of Speech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Writing 2203</a:t>
            </a:r>
            <a:endParaRPr lang="en-US" dirty="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76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b="1" u="sng" dirty="0" smtClean="0"/>
              <a:t>Holy Heart of Mary </a:t>
            </a:r>
            <a:r>
              <a:rPr lang="en-US" sz="2600" dirty="0" smtClean="0"/>
              <a:t>is </a:t>
            </a:r>
            <a:r>
              <a:rPr lang="en-US" sz="2600" dirty="0" smtClean="0"/>
              <a:t>a great place to learn!</a:t>
            </a:r>
          </a:p>
        </p:txBody>
      </p:sp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Proper Nouns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609600" y="43434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 b="1" u="sng"/>
              <a:t>Caleb</a:t>
            </a:r>
            <a:r>
              <a:rPr lang="en-US" sz="2600"/>
              <a:t> and </a:t>
            </a:r>
            <a:r>
              <a:rPr lang="en-US" sz="2600" b="1" u="sng"/>
              <a:t>Kylie</a:t>
            </a:r>
            <a:r>
              <a:rPr lang="en-US" sz="2600"/>
              <a:t> are the best kids in the world.</a:t>
            </a:r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609600" y="33528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 dirty="0"/>
              <a:t>I went to </a:t>
            </a:r>
            <a:r>
              <a:rPr lang="en-US" sz="2600" b="1" u="sng" dirty="0" smtClean="0"/>
              <a:t>Studio12 </a:t>
            </a:r>
            <a:r>
              <a:rPr lang="en-US" sz="2600" b="1" u="sng" dirty="0"/>
              <a:t>Cinemas</a:t>
            </a:r>
            <a:r>
              <a:rPr lang="en-US" sz="2600" dirty="0"/>
              <a:t> to watch the movie </a:t>
            </a:r>
            <a:r>
              <a:rPr lang="en-US" sz="2600" b="1" u="sng" dirty="0"/>
              <a:t>Speed Racer</a:t>
            </a:r>
            <a:r>
              <a:rPr lang="en-US" sz="2600" dirty="0"/>
              <a:t>.</a:t>
            </a:r>
          </a:p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2600" dirty="0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609600" y="52578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 b="1" u="sng" dirty="0" smtClean="0"/>
              <a:t>Chapters </a:t>
            </a:r>
            <a:r>
              <a:rPr lang="en-US" sz="2600" dirty="0" smtClean="0"/>
              <a:t>has </a:t>
            </a:r>
            <a:r>
              <a:rPr lang="en-US" sz="2600" dirty="0"/>
              <a:t>many good books to choose from.</a:t>
            </a:r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609600" y="25146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800" dirty="0"/>
              <a:t>Shopping at the </a:t>
            </a:r>
            <a:r>
              <a:rPr lang="en-US" sz="2800" b="1" u="sng" dirty="0" smtClean="0"/>
              <a:t>Avalon Mall</a:t>
            </a:r>
            <a:r>
              <a:rPr lang="en-US" sz="2800" dirty="0" smtClean="0"/>
              <a:t> </a:t>
            </a:r>
            <a:r>
              <a:rPr lang="en-US" sz="2800" dirty="0"/>
              <a:t>can be hectic during the holidays.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6400800" y="5791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Move on</a:t>
            </a:r>
          </a:p>
        </p:txBody>
      </p:sp>
      <p:sp>
        <p:nvSpPr>
          <p:cNvPr id="15369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715000"/>
            <a:ext cx="457200" cy="381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2" grpId="0"/>
      <p:bldP spid="50183" grpId="0"/>
      <p:bldP spid="50184" grpId="0"/>
      <p:bldP spid="501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48662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Now let’s try proper nouns. Remember they name a specific person, place, or thing. What is the proper noun in this sentence?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He walked across the Mackinaw Bridge.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hlinkClick r:id="rId2" action="ppaction://hlinksldjump"/>
              </a:rPr>
              <a:t>a. he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hlinkClick r:id="rId3" action="ppaction://hlinksldjump"/>
              </a:rPr>
              <a:t>b. Mackinaw Bridge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hlinkClick r:id="rId2" action="ppaction://hlinksldjump"/>
              </a:rPr>
              <a:t>c. walked</a:t>
            </a:r>
            <a:endParaRPr lang="en-US" smtClean="0"/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Proper Nouns</a:t>
            </a:r>
          </a:p>
        </p:txBody>
      </p:sp>
      <p:pic>
        <p:nvPicPr>
          <p:cNvPr id="16388" name="Picture 5" descr="MPj0402491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0386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Mackinaw </a:t>
            </a:r>
            <a:r>
              <a:rPr lang="en-US" dirty="0" smtClean="0"/>
              <a:t>Bridge is the proper noun! It names a specific place.</a:t>
            </a: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Proper Nouns</a:t>
            </a:r>
          </a:p>
        </p:txBody>
      </p:sp>
      <p:sp>
        <p:nvSpPr>
          <p:cNvPr id="1843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410200"/>
            <a:ext cx="585788" cy="5857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6172200" y="5562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pronoun is a word that takes the place of a noun.</a:t>
            </a:r>
          </a:p>
          <a:p>
            <a:pPr lvl="1" eaLnBrk="1" hangingPunct="1"/>
            <a:r>
              <a:rPr lang="en-US" smtClean="0"/>
              <a:t>Examples: I, me, my, you, your, he, she, it , us, we, they, them, his, her, their, mine, our, myself, himself, herself, itself, yourself, themselves, ourselves, who, whose, whom, anybody, anyone, everybody, nobody, someone, somebody. </a:t>
            </a:r>
          </a:p>
        </p:txBody>
      </p:sp>
      <p:sp>
        <p:nvSpPr>
          <p:cNvPr id="49157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Pronouns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400800" y="5791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Move on</a:t>
            </a:r>
          </a:p>
        </p:txBody>
      </p:sp>
      <p:sp>
        <p:nvSpPr>
          <p:cNvPr id="1946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0" y="5486400"/>
            <a:ext cx="585788" cy="5857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304800" y="44958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Go back to Eight Parts of Speech</a:t>
            </a:r>
          </a:p>
        </p:txBody>
      </p:sp>
      <p:sp>
        <p:nvSpPr>
          <p:cNvPr id="1946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5257800"/>
            <a:ext cx="685800" cy="685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1371600" y="6276975"/>
            <a:ext cx="609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hlinkClick r:id="rId4"/>
              </a:rPr>
              <a:t>http://youtu.be/14M5ayto61E</a:t>
            </a:r>
            <a:endParaRPr lang="en-US" sz="1600"/>
          </a:p>
          <a:p>
            <a:pPr algn="ctr"/>
            <a:r>
              <a:rPr lang="en-US" sz="1600" b="1"/>
              <a:t>Grammar Rocks Pronoun Video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/>
              <a:t>A pronoun is word that takes the place of a noun.</a:t>
            </a:r>
            <a:r>
              <a:rPr lang="en-US" sz="2600" smtClean="0"/>
              <a:t> Instead of saying “Erin likes to eat”, you could say, “She likes to eat.” What is the pronoun in the following sentence?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I sing loudly in the shower.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hlinkClick r:id="rId2" action="ppaction://hlinksldjump"/>
              </a:rPr>
              <a:t>a. sing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hlinkClick r:id="rId2" action="ppaction://hlinksldjump"/>
              </a:rPr>
              <a:t>b. loudly</a:t>
            </a: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hlinkClick r:id="rId3" action="ppaction://hlinksldjump"/>
              </a:rPr>
              <a:t>c. I</a:t>
            </a: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hlinkClick r:id="rId2" action="ppaction://hlinksldjump"/>
              </a:rPr>
              <a:t>d. shower</a:t>
            </a:r>
            <a:endParaRPr lang="en-US" sz="2600" smtClean="0"/>
          </a:p>
        </p:txBody>
      </p:sp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Pronouns</a:t>
            </a:r>
          </a:p>
        </p:txBody>
      </p:sp>
      <p:pic>
        <p:nvPicPr>
          <p:cNvPr id="20484" name="Picture 5" descr="MCj042810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114800"/>
            <a:ext cx="1895475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 </a:t>
            </a:r>
            <a:r>
              <a:rPr lang="en-US" dirty="0" smtClean="0"/>
              <a:t>is the pronoun because it takes the place of a noun. I replaces someone more specific like  girl, boy, Bob, or Mrs. Ryan.</a:t>
            </a: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Pronouns</a:t>
            </a:r>
          </a:p>
        </p:txBody>
      </p:sp>
      <p:sp>
        <p:nvSpPr>
          <p:cNvPr id="2253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1816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6477000" y="53340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adjective is a word that describes a noun or pronoun. It tells what kind, how many, or which one. </a:t>
            </a:r>
          </a:p>
        </p:txBody>
      </p:sp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Adjective</a:t>
            </a:r>
          </a:p>
        </p:txBody>
      </p:sp>
      <p:sp>
        <p:nvSpPr>
          <p:cNvPr id="2355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181600"/>
            <a:ext cx="533400" cy="533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477000" y="52578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  <p:pic>
        <p:nvPicPr>
          <p:cNvPr id="23558" name="Picture 7" descr="MCj023296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657600"/>
            <a:ext cx="19939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3352800" y="41910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green </a:t>
            </a:r>
            <a:r>
              <a:rPr lang="en-US"/>
              <a:t>shirt</a:t>
            </a:r>
          </a:p>
        </p:txBody>
      </p:sp>
      <p:pic>
        <p:nvPicPr>
          <p:cNvPr id="23560" name="Picture 10" descr="MPj043842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429000"/>
            <a:ext cx="19812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7315200" y="36576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sour limes</a:t>
            </a:r>
          </a:p>
        </p:txBody>
      </p:sp>
      <p:sp>
        <p:nvSpPr>
          <p:cNvPr id="23562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51054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304800" y="44958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Go back to Eight Parts of Speech</a:t>
            </a:r>
          </a:p>
        </p:txBody>
      </p:sp>
      <p:sp>
        <p:nvSpPr>
          <p:cNvPr id="23564" name="Rectangle 14"/>
          <p:cNvSpPr>
            <a:spLocks noChangeArrowheads="1"/>
          </p:cNvSpPr>
          <p:nvPr/>
        </p:nvSpPr>
        <p:spPr bwMode="auto">
          <a:xfrm>
            <a:off x="2463800" y="5557838"/>
            <a:ext cx="38830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Grammar Rocks Adjective Video</a:t>
            </a:r>
          </a:p>
          <a:p>
            <a:pPr algn="ctr"/>
            <a:r>
              <a:rPr lang="en-US" sz="1600">
                <a:hlinkClick r:id="rId6"/>
              </a:rPr>
              <a:t>http://youtu.be/wW1QQKK4Lzc</a:t>
            </a:r>
            <a:endParaRPr lang="en-US" sz="1600"/>
          </a:p>
          <a:p>
            <a:pPr algn="ctr"/>
            <a:endParaRPr lang="en-US" sz="1600"/>
          </a:p>
          <a:p>
            <a:pPr algn="ctr"/>
            <a:r>
              <a:rPr lang="en-US" sz="1600">
                <a:hlinkClick r:id="rId7"/>
              </a:rPr>
              <a:t>http://youtu.be/lbgZfQNBFS0</a:t>
            </a:r>
            <a:endParaRPr lang="en-US" sz="1600"/>
          </a:p>
          <a:p>
            <a:pPr algn="ctr"/>
            <a:endParaRPr lang="en-US" sz="16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Adjective- An adjective is a word that describes a noun or pronoun. It tells what kind, how many, or which one. Here is an example: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Erin has blonde hair</a:t>
            </a:r>
            <a:r>
              <a:rPr lang="en-US" sz="260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Which word describes in this sentence. What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/>
              <a:t>is the adjective?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hlinkClick r:id="rId2" action="ppaction://hlinksldjump"/>
              </a:rPr>
              <a:t>a. blonde</a:t>
            </a:r>
            <a:endParaRPr 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hlinkClick r:id="rId3" action="ppaction://hlinksldjump"/>
              </a:rPr>
              <a:t>b. Erin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hlinkClick r:id="rId3" action="ppaction://hlinksldjump"/>
              </a:rPr>
              <a:t>c. hair</a:t>
            </a:r>
            <a:endParaRPr lang="en-US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  <p:sp>
        <p:nvSpPr>
          <p:cNvPr id="65541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Adjective</a:t>
            </a:r>
          </a:p>
        </p:txBody>
      </p:sp>
      <p:pic>
        <p:nvPicPr>
          <p:cNvPr id="24580" name="Picture 7" descr="MCj041237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267200"/>
            <a:ext cx="1139825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</a:t>
            </a:r>
            <a:r>
              <a:rPr lang="en-US" dirty="0" smtClean="0"/>
              <a:t>. is the correct answer because blonde describe Erin’s hair! </a:t>
            </a:r>
          </a:p>
        </p:txBody>
      </p:sp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Adjective</a:t>
            </a:r>
          </a:p>
        </p:txBody>
      </p:sp>
      <p:sp>
        <p:nvSpPr>
          <p:cNvPr id="2662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verb is the action of the sentence. It shows what someone or something is doing.</a:t>
            </a:r>
          </a:p>
        </p:txBody>
      </p:sp>
      <p:sp>
        <p:nvSpPr>
          <p:cNvPr id="93188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pperplate Gothic Bold"/>
              </a:rPr>
              <a:t>Verb</a:t>
            </a:r>
          </a:p>
        </p:txBody>
      </p:sp>
      <p:sp>
        <p:nvSpPr>
          <p:cNvPr id="2765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64008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  <p:pic>
        <p:nvPicPr>
          <p:cNvPr id="27654" name="Picture 7" descr="MCj041217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05200"/>
            <a:ext cx="17589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8" descr="MCj042417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048000"/>
            <a:ext cx="112712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0" descr="MCj040627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2819400"/>
            <a:ext cx="178752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Text Box 11"/>
          <p:cNvSpPr txBox="1">
            <a:spLocks noChangeArrowheads="1"/>
          </p:cNvSpPr>
          <p:nvPr/>
        </p:nvSpPr>
        <p:spPr bwMode="auto">
          <a:xfrm>
            <a:off x="1600200" y="5562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</a:t>
            </a:r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3886200" y="5029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paint</a:t>
            </a: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6705600" y="4419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read</a:t>
            </a:r>
          </a:p>
        </p:txBody>
      </p:sp>
      <p:sp>
        <p:nvSpPr>
          <p:cNvPr id="27660" name="AutoShape 1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49530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5"/>
          <p:cNvSpPr txBox="1">
            <a:spLocks noChangeArrowheads="1"/>
          </p:cNvSpPr>
          <p:nvPr/>
        </p:nvSpPr>
        <p:spPr bwMode="auto">
          <a:xfrm>
            <a:off x="304800" y="42672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Go back to Eight Parts of Speech</a:t>
            </a:r>
          </a:p>
        </p:txBody>
      </p:sp>
      <p:sp>
        <p:nvSpPr>
          <p:cNvPr id="27662" name="Rectangle 16"/>
          <p:cNvSpPr>
            <a:spLocks noChangeArrowheads="1"/>
          </p:cNvSpPr>
          <p:nvPr/>
        </p:nvSpPr>
        <p:spPr bwMode="auto">
          <a:xfrm>
            <a:off x="2663825" y="6276975"/>
            <a:ext cx="33480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Grammar Rocks Verb Video</a:t>
            </a:r>
          </a:p>
          <a:p>
            <a:pPr algn="ctr"/>
            <a:r>
              <a:rPr lang="en-US" sz="1600">
                <a:hlinkClick r:id="rId7"/>
              </a:rPr>
              <a:t>http://youtu.be/gGrIJpI5yh0</a:t>
            </a:r>
            <a:endParaRPr lang="en-US" sz="16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Forte" pitchFamily="66" charset="0"/>
                <a:hlinkClick r:id="rId2" action="ppaction://hlinksldjump"/>
              </a:rPr>
              <a:t>Noun</a:t>
            </a:r>
            <a:r>
              <a:rPr lang="en-US" smtClean="0">
                <a:latin typeface="Forte" pitchFamily="66" charset="0"/>
              </a:rPr>
              <a:t>	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Eurostile" pitchFamily="34" charset="0"/>
                <a:hlinkClick r:id="rId3" action="ppaction://hlinksldjump"/>
              </a:rPr>
              <a:t>Pronoun</a:t>
            </a:r>
            <a:endParaRPr lang="en-US" smtClean="0">
              <a:latin typeface="Eurostile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Comic Sans MS" pitchFamily="66" charset="0"/>
                <a:hlinkClick r:id="rId4" action="ppaction://hlinksldjump"/>
              </a:rPr>
              <a:t>Adjective</a:t>
            </a:r>
            <a:endParaRPr lang="en-US" smtClean="0">
              <a:latin typeface="Comic Sans MS" pitchFamily="66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Copperplate Gothic Bold" pitchFamily="34" charset="0"/>
                <a:hlinkClick r:id="rId5" action="ppaction://hlinksldjump"/>
              </a:rPr>
              <a:t>Verb</a:t>
            </a:r>
            <a:endParaRPr lang="en-US" smtClean="0">
              <a:latin typeface="Copperplate Gothic Bold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Frutiger SCIN It v.1" pitchFamily="2" charset="0"/>
                <a:hlinkClick r:id="rId6" action="ppaction://hlinksldjump"/>
              </a:rPr>
              <a:t>Adverb</a:t>
            </a:r>
            <a:endParaRPr lang="en-US" smtClean="0">
              <a:latin typeface="Frutiger SCIN It v.1" pitchFamily="2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High Tower Text" pitchFamily="18" charset="0"/>
                <a:hlinkClick r:id="rId7" action="ppaction://hlinksldjump"/>
              </a:rPr>
              <a:t>Conjunction</a:t>
            </a:r>
            <a:endParaRPr lang="en-US" smtClean="0">
              <a:latin typeface="High Tower Text" pitchFamily="18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Myriad Web" pitchFamily="34" charset="0"/>
                <a:hlinkClick r:id="rId8" action="ppaction://hlinksldjump"/>
              </a:rPr>
              <a:t>Preposition</a:t>
            </a:r>
            <a:endParaRPr lang="en-US" smtClean="0">
              <a:latin typeface="Myriad Web" pitchFamily="34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StoneSerif SBIN SmBd v.1" pitchFamily="2" charset="0"/>
                <a:hlinkClick r:id="rId9" action="ppaction://hlinksldjump"/>
              </a:rPr>
              <a:t>Interjection</a:t>
            </a:r>
            <a:endParaRPr lang="en-US" smtClean="0">
              <a:latin typeface="StoneSerif SBIN SmBd v.1" pitchFamily="2" charset="0"/>
            </a:endParaRPr>
          </a:p>
          <a:p>
            <a:pPr marL="609600" indent="-609600" eaLnBrk="1" hangingPunct="1">
              <a:buFontTx/>
              <a:buAutoNum type="arabicPeriod"/>
            </a:pPr>
            <a:endParaRPr lang="en-US" smtClean="0">
              <a:latin typeface="StoneSerif SBIN SmBd v.1" pitchFamily="2" charset="0"/>
            </a:endParaRPr>
          </a:p>
        </p:txBody>
      </p:sp>
      <p:sp>
        <p:nvSpPr>
          <p:cNvPr id="512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543800" y="5334000"/>
            <a:ext cx="1042988" cy="10429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8610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Juice ITC"/>
              </a:rPr>
              <a:t>What are the 8 Parts of Speech?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962400" y="1981200"/>
            <a:ext cx="4114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You can click on each part of speech for a definition and example. However, this is not required as you will come to each page as you progress through the PowerPoint.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Verb- A verb is the action of the sentences What is the subject doing?  In the example below, find the verb.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Erin is running the </a:t>
            </a:r>
            <a:r>
              <a:rPr lang="en-US" b="1" dirty="0" err="1" smtClean="0"/>
              <a:t>Tely</a:t>
            </a:r>
            <a:r>
              <a:rPr lang="en-US" b="1" dirty="0" smtClean="0"/>
              <a:t> 10.</a:t>
            </a:r>
            <a:r>
              <a:rPr lang="en-US" dirty="0" smtClean="0"/>
              <a:t> </a:t>
            </a:r>
            <a:r>
              <a:rPr lang="en-US" dirty="0" smtClean="0"/>
              <a:t>What is Erin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doing?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hlinkClick r:id="rId2" action="ppaction://hlinksldjump"/>
              </a:rPr>
              <a:t>a.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hlinkClick r:id="rId2" action="ppaction://hlinksldjump"/>
              </a:rPr>
              <a:t>b.</a:t>
            </a:r>
            <a:r>
              <a:rPr lang="en-US" u="sng" dirty="0" smtClean="0">
                <a:solidFill>
                  <a:srgbClr val="3366FF"/>
                </a:solidFill>
                <a:hlinkClick r:id="rId2" action="ppaction://hlinksldjump"/>
              </a:rPr>
              <a:t> </a:t>
            </a:r>
            <a:r>
              <a:rPr lang="en-US" u="sng" dirty="0" smtClean="0">
                <a:solidFill>
                  <a:srgbClr val="0066CC"/>
                </a:solidFill>
              </a:rPr>
              <a:t>Tely10</a:t>
            </a:r>
            <a:endParaRPr lang="en-US" u="sng" dirty="0" smtClean="0">
              <a:solidFill>
                <a:srgbClr val="0066CC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hlinkClick r:id="rId3" action="ppaction://hlinksldjump"/>
              </a:rPr>
              <a:t>c. running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68613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pperplate Gothic Bold"/>
              </a:rPr>
              <a:t>Verb</a:t>
            </a:r>
          </a:p>
        </p:txBody>
      </p:sp>
      <p:pic>
        <p:nvPicPr>
          <p:cNvPr id="28676" name="Picture 8" descr="MPj040374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4114800"/>
            <a:ext cx="22860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</a:t>
            </a:r>
            <a:r>
              <a:rPr lang="en-US" dirty="0" smtClean="0"/>
              <a:t>. is the correct answer. Running is the verb. It tells what Erin is doing in the sentence.</a:t>
            </a:r>
          </a:p>
        </p:txBody>
      </p:sp>
      <p:sp>
        <p:nvSpPr>
          <p:cNvPr id="30723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pperplate Gothic Bold"/>
              </a:rPr>
              <a:t>Verb</a:t>
            </a:r>
          </a:p>
        </p:txBody>
      </p:sp>
      <p:sp>
        <p:nvSpPr>
          <p:cNvPr id="3072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adverb describes how the action is performed. They tell how much, how often, when and where something is done.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94212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utiger SCIN It v.1"/>
              </a:rPr>
              <a:t>Adverb</a:t>
            </a:r>
          </a:p>
        </p:txBody>
      </p:sp>
      <p:sp>
        <p:nvSpPr>
          <p:cNvPr id="3174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64008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  <p:pic>
        <p:nvPicPr>
          <p:cNvPr id="31750" name="Picture 8" descr="MCj043006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10000"/>
            <a:ext cx="20002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3276600" y="3962400"/>
            <a:ext cx="1524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fished jumped </a:t>
            </a:r>
            <a:r>
              <a:rPr lang="en-US" u="sng"/>
              <a:t>quickly </a:t>
            </a:r>
            <a:r>
              <a:rPr lang="en-US"/>
              <a:t>from the water.</a:t>
            </a:r>
          </a:p>
        </p:txBody>
      </p:sp>
      <p:pic>
        <p:nvPicPr>
          <p:cNvPr id="31752" name="Picture 10" descr="MCj0379129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276600"/>
            <a:ext cx="1800225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7391400" y="3581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man sat </a:t>
            </a:r>
            <a:r>
              <a:rPr lang="en-US" u="sng"/>
              <a:t>alone</a:t>
            </a:r>
            <a:r>
              <a:rPr lang="en-US"/>
              <a:t>.</a:t>
            </a:r>
          </a:p>
        </p:txBody>
      </p:sp>
      <p:sp>
        <p:nvSpPr>
          <p:cNvPr id="31754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876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Text Box 13"/>
          <p:cNvSpPr txBox="1">
            <a:spLocks noChangeArrowheads="1"/>
          </p:cNvSpPr>
          <p:nvPr/>
        </p:nvSpPr>
        <p:spPr bwMode="auto">
          <a:xfrm>
            <a:off x="228600" y="41148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Go back to Eight Parts of Speech</a:t>
            </a:r>
          </a:p>
        </p:txBody>
      </p:sp>
      <p:sp>
        <p:nvSpPr>
          <p:cNvPr id="31756" name="Rectangle 14"/>
          <p:cNvSpPr>
            <a:spLocks noChangeArrowheads="1"/>
          </p:cNvSpPr>
          <p:nvPr/>
        </p:nvSpPr>
        <p:spPr bwMode="auto">
          <a:xfrm>
            <a:off x="2540000" y="6172200"/>
            <a:ext cx="3503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Grammar Rock Adverb Video</a:t>
            </a:r>
          </a:p>
          <a:p>
            <a:pPr algn="ctr"/>
            <a:r>
              <a:rPr lang="en-US" sz="1600">
                <a:hlinkClick r:id="rId6"/>
              </a:rPr>
              <a:t>http://youtu.be/sZzG1jg4Ifo</a:t>
            </a:r>
            <a:endParaRPr lang="en-US" sz="16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Adverb- An adverb describes how the action is performed. They tell how much, how often, when and where something is done.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Erin ran the </a:t>
            </a:r>
            <a:r>
              <a:rPr lang="en-US" b="1" dirty="0" err="1" smtClean="0"/>
              <a:t>Tely</a:t>
            </a:r>
            <a:r>
              <a:rPr lang="en-US" b="1" dirty="0" smtClean="0"/>
              <a:t> 10 </a:t>
            </a:r>
            <a:r>
              <a:rPr lang="en-US" b="1" dirty="0" smtClean="0"/>
              <a:t>quickly</a:t>
            </a:r>
            <a:r>
              <a:rPr lang="en-US" dirty="0" smtClean="0"/>
              <a:t>. How did she run the </a:t>
            </a:r>
            <a:r>
              <a:rPr lang="en-US" dirty="0" err="1" smtClean="0"/>
              <a:t>Tely</a:t>
            </a:r>
            <a:r>
              <a:rPr lang="en-US" dirty="0" smtClean="0"/>
              <a:t> 10?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hlinkClick r:id="rId2" action="ppaction://hlinksldjump"/>
              </a:rPr>
              <a:t>a. Erin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hlinkClick r:id="rId2" action="ppaction://hlinksldjump"/>
              </a:rPr>
              <a:t>b. ran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hlinkClick r:id="rId3" action="ppaction://hlinksldjump"/>
              </a:rPr>
              <a:t>c. quickly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71685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utiger SCIN It v.1"/>
              </a:rPr>
              <a:t>Adverb</a:t>
            </a:r>
          </a:p>
        </p:txBody>
      </p:sp>
      <p:pic>
        <p:nvPicPr>
          <p:cNvPr id="32772" name="Picture 7" descr="MPj040975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1000" y="3962400"/>
            <a:ext cx="162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/>
              <a:t>adverb in the sentence is quickly. It tells how Erin ran the 5K race. </a:t>
            </a:r>
          </a:p>
        </p:txBody>
      </p:sp>
      <p:sp>
        <p:nvSpPr>
          <p:cNvPr id="34819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utiger SCIN It v.1"/>
              </a:rPr>
              <a:t>Adverb</a:t>
            </a:r>
          </a:p>
        </p:txBody>
      </p:sp>
      <p:sp>
        <p:nvSpPr>
          <p:cNvPr id="3482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conjunction is a word that joins words or word groups together.  Some examples conjunctions are: and, but, or, nor, although, yet, so, either, and also.</a:t>
            </a:r>
          </a:p>
        </p:txBody>
      </p:sp>
      <p:sp>
        <p:nvSpPr>
          <p:cNvPr id="95236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igh Tower Text"/>
              </a:rPr>
              <a:t>Conjunction</a:t>
            </a:r>
          </a:p>
        </p:txBody>
      </p:sp>
      <p:sp>
        <p:nvSpPr>
          <p:cNvPr id="3584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67056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  <p:pic>
        <p:nvPicPr>
          <p:cNvPr id="35846" name="Picture 7" descr="MCj03975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267200"/>
            <a:ext cx="16573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8" descr="MCj0141129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419600"/>
            <a:ext cx="115411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3352800" y="4572000"/>
            <a:ext cx="1981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ate pizza </a:t>
            </a:r>
            <a:r>
              <a:rPr lang="en-US" u="sng"/>
              <a:t>and</a:t>
            </a:r>
            <a:r>
              <a:rPr lang="en-US"/>
              <a:t> drank pop for dinner.</a:t>
            </a:r>
          </a:p>
        </p:txBody>
      </p:sp>
      <p:sp>
        <p:nvSpPr>
          <p:cNvPr id="35849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876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228600" y="41148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Go back to Eight Parts of Speech</a:t>
            </a:r>
          </a:p>
        </p:txBody>
      </p:sp>
      <p:sp>
        <p:nvSpPr>
          <p:cNvPr id="35851" name="Rectangle 12"/>
          <p:cNvSpPr>
            <a:spLocks noChangeArrowheads="1"/>
          </p:cNvSpPr>
          <p:nvPr/>
        </p:nvSpPr>
        <p:spPr bwMode="auto">
          <a:xfrm>
            <a:off x="2266950" y="6276975"/>
            <a:ext cx="4187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Grammar Rocks Conjunction Video</a:t>
            </a:r>
          </a:p>
          <a:p>
            <a:pPr algn="ctr"/>
            <a:r>
              <a:rPr lang="en-US" sz="1600">
                <a:hlinkClick r:id="rId6"/>
              </a:rPr>
              <a:t>http://youtu.be/ODGA7ssL-6g</a:t>
            </a:r>
            <a:endParaRPr lang="en-US" sz="16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Conjunction- A conjunction is a word that joins words or word groups together.  Some examples conjunctions are: and, but, or, nor, although, yet, so, either, and also. Check out this 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smtClean="0"/>
              <a:t>Erin loves to swim and play at the beach.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/>
              <a:t>What is the conjunction in this sentence?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>
                <a:hlinkClick r:id="rId2" action="ppaction://hlinksldjump"/>
              </a:rPr>
              <a:t>a. beach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>
                <a:hlinkClick r:id="rId2" action="ppaction://hlinksldjump"/>
              </a:rPr>
              <a:t>b. swim, play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>
                <a:hlinkClick r:id="rId2" action="ppaction://hlinksldjump"/>
              </a:rPr>
              <a:t>c. at</a:t>
            </a:r>
            <a:endParaRPr lang="en-US" sz="2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smtClean="0">
                <a:hlinkClick r:id="rId3" action="ppaction://hlinksldjump"/>
              </a:rPr>
              <a:t>d. and</a:t>
            </a:r>
            <a:endParaRPr lang="en-US" sz="2600" smtClean="0"/>
          </a:p>
          <a:p>
            <a:pPr eaLnBrk="1" hangingPunct="1">
              <a:lnSpc>
                <a:spcPct val="80000"/>
              </a:lnSpc>
            </a:pPr>
            <a:endParaRPr lang="en-US" sz="2600" smtClean="0"/>
          </a:p>
        </p:txBody>
      </p:sp>
      <p:sp>
        <p:nvSpPr>
          <p:cNvPr id="76805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igh Tower Text"/>
              </a:rPr>
              <a:t>Conjunction</a:t>
            </a:r>
          </a:p>
        </p:txBody>
      </p:sp>
      <p:pic>
        <p:nvPicPr>
          <p:cNvPr id="36868" name="Picture 7" descr="MPj043922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267200"/>
            <a:ext cx="238283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And </a:t>
            </a:r>
            <a:r>
              <a:rPr lang="en-US" dirty="0" smtClean="0"/>
              <a:t>is the conjunction in this sentence because it connects two word groups- Erin loves to swim AND play at the beach.</a:t>
            </a:r>
          </a:p>
        </p:txBody>
      </p:sp>
      <p:sp>
        <p:nvSpPr>
          <p:cNvPr id="38915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igh Tower Text"/>
              </a:rPr>
              <a:t>Conjunction</a:t>
            </a:r>
          </a:p>
        </p:txBody>
      </p:sp>
      <p:sp>
        <p:nvSpPr>
          <p:cNvPr id="3891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A preposition is a word that shows position or, direction. Some examples are in, out, under, over, after, out, into, up, down, for, and between.</a:t>
            </a:r>
          </a:p>
        </p:txBody>
      </p:sp>
      <p:sp>
        <p:nvSpPr>
          <p:cNvPr id="96260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yriad Web"/>
              </a:rPr>
              <a:t>Preposition</a:t>
            </a:r>
          </a:p>
        </p:txBody>
      </p:sp>
      <p:sp>
        <p:nvSpPr>
          <p:cNvPr id="3994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0292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6629400" y="51816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  <p:pic>
        <p:nvPicPr>
          <p:cNvPr id="39942" name="Picture 8" descr="MCj043571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038600"/>
            <a:ext cx="101441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10"/>
          <p:cNvSpPr txBox="1">
            <a:spLocks noChangeArrowheads="1"/>
          </p:cNvSpPr>
          <p:nvPr/>
        </p:nvSpPr>
        <p:spPr bwMode="auto">
          <a:xfrm>
            <a:off x="3200400" y="4343400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She worked </a:t>
            </a:r>
            <a:r>
              <a:rPr lang="en-US" u="sng"/>
              <a:t>at</a:t>
            </a:r>
            <a:r>
              <a:rPr lang="en-US"/>
              <a:t> her desk.</a:t>
            </a:r>
          </a:p>
        </p:txBody>
      </p:sp>
      <p:pic>
        <p:nvPicPr>
          <p:cNvPr id="39944" name="Picture 11" descr="MCj043922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733800"/>
            <a:ext cx="15668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Text Box 12"/>
          <p:cNvSpPr txBox="1">
            <a:spLocks noChangeArrowheads="1"/>
          </p:cNvSpPr>
          <p:nvPr/>
        </p:nvSpPr>
        <p:spPr bwMode="auto">
          <a:xfrm>
            <a:off x="4724400" y="53340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sun was </a:t>
            </a:r>
            <a:r>
              <a:rPr lang="en-US" u="sng"/>
              <a:t>in</a:t>
            </a:r>
            <a:r>
              <a:rPr lang="en-US"/>
              <a:t> the sky.</a:t>
            </a:r>
          </a:p>
        </p:txBody>
      </p:sp>
      <p:sp>
        <p:nvSpPr>
          <p:cNvPr id="39946" name="AutoShape 1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8768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Text Box 14"/>
          <p:cNvSpPr txBox="1">
            <a:spLocks noChangeArrowheads="1"/>
          </p:cNvSpPr>
          <p:nvPr/>
        </p:nvSpPr>
        <p:spPr bwMode="auto">
          <a:xfrm>
            <a:off x="228600" y="41148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Go back to Eight Parts of Speech</a:t>
            </a:r>
          </a:p>
        </p:txBody>
      </p:sp>
      <p:sp>
        <p:nvSpPr>
          <p:cNvPr id="39948" name="Rectangle 15"/>
          <p:cNvSpPr>
            <a:spLocks noChangeArrowheads="1"/>
          </p:cNvSpPr>
          <p:nvPr/>
        </p:nvSpPr>
        <p:spPr bwMode="auto">
          <a:xfrm>
            <a:off x="2236788" y="6276975"/>
            <a:ext cx="412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Grammar Rocks Preposition Video</a:t>
            </a:r>
          </a:p>
          <a:p>
            <a:pPr algn="ctr"/>
            <a:r>
              <a:rPr lang="en-US" sz="1600">
                <a:hlinkClick r:id="rId6"/>
              </a:rPr>
              <a:t>http://youtu.be/ITXrRHBA5OM</a:t>
            </a:r>
            <a:r>
              <a:rPr lang="en-US" sz="1600"/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smtClean="0"/>
              <a:t>Preposition- A preposition is a word that shows position or, direction. Some examples are in, out, under, over, after, out, into, up, down, for, and between. Try this.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/>
              <a:t>I ran towards the school bus. </a:t>
            </a:r>
            <a:r>
              <a:rPr lang="en-US" sz="2100" smtClean="0"/>
              <a:t>Ask yourself first, “What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/>
              <a:t>did I do?”  I ran. Now ask, “Where- in which direction did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/>
              <a:t>I run?” What is the preposition in this sentence?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hlinkClick r:id="rId2" action="ppaction://hlinksldjump"/>
              </a:rPr>
              <a:t>a. towards</a:t>
            </a:r>
            <a:endParaRPr 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hlinkClick r:id="rId3" action="ppaction://hlinksldjump"/>
              </a:rPr>
              <a:t>b. ran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hlinkClick r:id="rId3" action="ppaction://hlinksldjump"/>
              </a:rPr>
              <a:t>c. school bus</a:t>
            </a:r>
            <a:endParaRPr lang="en-US" sz="2100" smtClean="0"/>
          </a:p>
        </p:txBody>
      </p:sp>
      <p:sp>
        <p:nvSpPr>
          <p:cNvPr id="77829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yriad Web"/>
              </a:rPr>
              <a:t>Preposition</a:t>
            </a:r>
          </a:p>
        </p:txBody>
      </p:sp>
      <p:pic>
        <p:nvPicPr>
          <p:cNvPr id="40964" name="Picture 8" descr="MCj039855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267200"/>
            <a:ext cx="297180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9" descr="MCj0078715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495800"/>
            <a:ext cx="73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93738" y="2043113"/>
            <a:ext cx="4375150" cy="180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A noun is a person, place, thing, or idea.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Nouns are the subject of a sentence.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 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887413" y="309563"/>
            <a:ext cx="7688262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NOUNS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1752600" y="35814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>
                <a:latin typeface="Arial" charset="0"/>
              </a:rPr>
              <a:t>Kylie</a:t>
            </a:r>
            <a:r>
              <a:rPr lang="en-US">
                <a:latin typeface="Arial" charset="0"/>
              </a:rPr>
              <a:t> is a pro-golfer.	</a:t>
            </a:r>
          </a:p>
        </p:txBody>
      </p:sp>
      <p:pic>
        <p:nvPicPr>
          <p:cNvPr id="6149" name="Picture 13" descr="MCj0297297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2057400"/>
            <a:ext cx="1223963" cy="1203325"/>
          </a:xfrm>
        </p:spPr>
      </p:pic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6781800" y="2057400"/>
            <a:ext cx="1905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The </a:t>
            </a:r>
            <a:r>
              <a:rPr lang="en-US" u="sng">
                <a:latin typeface="Arial" charset="0"/>
              </a:rPr>
              <a:t>bakery</a:t>
            </a:r>
            <a:r>
              <a:rPr lang="en-US">
                <a:latin typeface="Arial" charset="0"/>
              </a:rPr>
              <a:t> has fresh baked goods.</a:t>
            </a:r>
          </a:p>
        </p:txBody>
      </p:sp>
      <p:pic>
        <p:nvPicPr>
          <p:cNvPr id="6151" name="Picture 15" descr="MCj04239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733800"/>
            <a:ext cx="9794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4419600" y="50292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The </a:t>
            </a:r>
            <a:r>
              <a:rPr lang="en-US" u="sng">
                <a:latin typeface="Arial" charset="0"/>
              </a:rPr>
              <a:t>dog</a:t>
            </a:r>
            <a:r>
              <a:rPr lang="en-US">
                <a:latin typeface="Arial" charset="0"/>
              </a:rPr>
              <a:t> was lonely for me.</a:t>
            </a:r>
          </a:p>
        </p:txBody>
      </p:sp>
      <p:pic>
        <p:nvPicPr>
          <p:cNvPr id="6153" name="Picture 17" descr="j0285698">
            <a:hlinkClick r:id="" action="ppaction://noaction">
              <a:snd r:embed="rId4" name="whoosh.wav"/>
            </a:hlinkClick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191000"/>
            <a:ext cx="1282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9" descr="MCj041280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3276600"/>
            <a:ext cx="12192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Text Box 20"/>
          <p:cNvSpPr txBox="1">
            <a:spLocks noChangeArrowheads="1"/>
          </p:cNvSpPr>
          <p:nvPr/>
        </p:nvSpPr>
        <p:spPr bwMode="auto">
          <a:xfrm>
            <a:off x="6934200" y="4495800"/>
            <a:ext cx="1295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u="sng">
                <a:latin typeface="Arial" charset="0"/>
              </a:rPr>
              <a:t>Love</a:t>
            </a:r>
            <a:r>
              <a:rPr lang="en-US">
                <a:latin typeface="Arial" charset="0"/>
              </a:rPr>
              <a:t> is a beautiful thing.</a:t>
            </a:r>
          </a:p>
        </p:txBody>
      </p:sp>
      <p:sp>
        <p:nvSpPr>
          <p:cNvPr id="6156" name="AutoShape 2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" y="5257800"/>
            <a:ext cx="3810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22"/>
          <p:cNvSpPr txBox="1">
            <a:spLocks noChangeArrowheads="1"/>
          </p:cNvSpPr>
          <p:nvPr/>
        </p:nvSpPr>
        <p:spPr bwMode="auto">
          <a:xfrm>
            <a:off x="533400" y="44958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Go back to Eight Parts of Speech</a:t>
            </a:r>
          </a:p>
        </p:txBody>
      </p:sp>
      <p:sp>
        <p:nvSpPr>
          <p:cNvPr id="6158" name="AutoShape 2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5486400"/>
            <a:ext cx="381000" cy="4572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24"/>
          <p:cNvSpPr txBox="1">
            <a:spLocks noChangeArrowheads="1"/>
          </p:cNvSpPr>
          <p:nvPr/>
        </p:nvSpPr>
        <p:spPr bwMode="auto">
          <a:xfrm>
            <a:off x="7162800" y="56388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Move on</a:t>
            </a:r>
          </a:p>
        </p:txBody>
      </p:sp>
      <p:sp>
        <p:nvSpPr>
          <p:cNvPr id="6160" name="Rectangle 26"/>
          <p:cNvSpPr>
            <a:spLocks noChangeArrowheads="1"/>
          </p:cNvSpPr>
          <p:nvPr/>
        </p:nvSpPr>
        <p:spPr bwMode="auto">
          <a:xfrm>
            <a:off x="554038" y="6210300"/>
            <a:ext cx="7869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>
                <a:hlinkClick r:id="rId9"/>
              </a:rPr>
              <a:t>http://youtu.be/Sy72OPgdVuA</a:t>
            </a:r>
            <a:r>
              <a:rPr lang="en-US" sz="1600"/>
              <a:t> </a:t>
            </a:r>
          </a:p>
          <a:p>
            <a:pPr algn="ctr"/>
            <a:r>
              <a:rPr lang="en-US" sz="1600" b="1"/>
              <a:t>Grammar Rocks Noun Video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Towards </a:t>
            </a:r>
            <a:r>
              <a:rPr lang="en-US" dirty="0" smtClean="0"/>
              <a:t>is the conjunction of this sentence because it tells the direction that I ran. </a:t>
            </a:r>
          </a:p>
        </p:txBody>
      </p:sp>
      <p:sp>
        <p:nvSpPr>
          <p:cNvPr id="43011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Myriad Web"/>
              </a:rPr>
              <a:t>Preposition</a:t>
            </a:r>
          </a:p>
        </p:txBody>
      </p:sp>
      <p:sp>
        <p:nvSpPr>
          <p:cNvPr id="4301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Interjection- An interjection is a word that shows strong emotion. Such examples are Wow!, Ouch!, Hurray!, and Oh no!</a:t>
            </a:r>
          </a:p>
          <a:p>
            <a:pPr eaLnBrk="1" hangingPunct="1"/>
            <a:r>
              <a:rPr lang="en-US" sz="2900" smtClean="0"/>
              <a:t>Interjections can really liven up a sentence. They help to add voice to your writing.</a:t>
            </a:r>
          </a:p>
        </p:txBody>
      </p:sp>
      <p:sp>
        <p:nvSpPr>
          <p:cNvPr id="97284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StoneSerif SBIN SmBd v.1"/>
              </a:rPr>
              <a:t>Interjection</a:t>
            </a:r>
          </a:p>
        </p:txBody>
      </p:sp>
      <p:sp>
        <p:nvSpPr>
          <p:cNvPr id="4403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67818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  <p:sp>
        <p:nvSpPr>
          <p:cNvPr id="44038" name="WordArt 7"/>
          <p:cNvSpPr>
            <a:spLocks noChangeArrowheads="1" noChangeShapeType="1" noTextEdit="1"/>
          </p:cNvSpPr>
          <p:nvPr/>
        </p:nvSpPr>
        <p:spPr bwMode="auto">
          <a:xfrm>
            <a:off x="1600200" y="5105400"/>
            <a:ext cx="1371600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Wow!</a:t>
            </a:r>
          </a:p>
        </p:txBody>
      </p:sp>
      <p:sp>
        <p:nvSpPr>
          <p:cNvPr id="44039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4724400" y="4648200"/>
            <a:ext cx="19050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Superb!</a:t>
            </a:r>
          </a:p>
        </p:txBody>
      </p:sp>
      <p:sp>
        <p:nvSpPr>
          <p:cNvPr id="44040" name="WordArt 10"/>
          <p:cNvSpPr>
            <a:spLocks noChangeArrowheads="1" noChangeShapeType="1" noTextEdit="1"/>
          </p:cNvSpPr>
          <p:nvPr/>
        </p:nvSpPr>
        <p:spPr bwMode="auto">
          <a:xfrm>
            <a:off x="3352800" y="5105400"/>
            <a:ext cx="1114425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Ouch!</a:t>
            </a:r>
          </a:p>
        </p:txBody>
      </p:sp>
      <p:sp>
        <p:nvSpPr>
          <p:cNvPr id="4404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953000"/>
            <a:ext cx="5334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152400" y="4267200"/>
            <a:ext cx="914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Go back to Eight Parts of Speech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2297113" y="6121400"/>
            <a:ext cx="4186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Grammar Rocks Interjection Video</a:t>
            </a:r>
          </a:p>
          <a:p>
            <a:pPr algn="ctr"/>
            <a:r>
              <a:rPr lang="en-US" sz="1600">
                <a:hlinkClick r:id="rId4"/>
              </a:rPr>
              <a:t>http://youtu.be/_e24kdjdbtw</a:t>
            </a:r>
            <a:endParaRPr lang="en-US" sz="16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smtClean="0"/>
              <a:t>Interjection- An interjection is a word that shows strong emotion. Such examples are Wow!, Ouch!, Hurray!, and Oh no!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Interjections can really liven up a sentence. They help to add voice to your writing. Check this out. Whew! I am so glad to have passed my exam. The word “Whew!” shows that I am relieved about passing my exam. Now you try it.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b="1" smtClean="0"/>
              <a:t>Wow! You did a fabulous job.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/>
              <a:t>What is the interjection in this sentence?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hlinkClick r:id="rId2" action="ppaction://hlinksldjump"/>
              </a:rPr>
              <a:t>a. job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hlinkClick r:id="rId2" action="ppaction://hlinksldjump"/>
              </a:rPr>
              <a:t>b. fabulous</a:t>
            </a:r>
            <a:endParaRPr 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100" smtClean="0">
                <a:hlinkClick r:id="rId3" action="ppaction://hlinksldjump"/>
              </a:rPr>
              <a:t>c. Wow!</a:t>
            </a:r>
            <a:endParaRPr lang="en-US" sz="2100" smtClean="0"/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</p:txBody>
      </p:sp>
      <p:sp>
        <p:nvSpPr>
          <p:cNvPr id="80901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StoneSerif SBIN SmBd v.1"/>
              </a:rPr>
              <a:t>Interjection</a:t>
            </a:r>
          </a:p>
        </p:txBody>
      </p:sp>
      <p:pic>
        <p:nvPicPr>
          <p:cNvPr id="45060" name="Picture 7" descr="MPj043317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648200"/>
            <a:ext cx="19812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/>
              <a:t>correct answer is c. The word Wow! shows excitement and emotion.</a:t>
            </a:r>
          </a:p>
        </p:txBody>
      </p:sp>
      <p:sp>
        <p:nvSpPr>
          <p:cNvPr id="47107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StoneSerif SBIN SmBd v.1"/>
              </a:rPr>
              <a:t>Interjection</a:t>
            </a:r>
          </a:p>
        </p:txBody>
      </p:sp>
      <p:sp>
        <p:nvSpPr>
          <p:cNvPr id="4710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Great </a:t>
            </a:r>
            <a:r>
              <a:rPr lang="en-US" dirty="0" smtClean="0"/>
              <a:t>job! </a:t>
            </a:r>
            <a:r>
              <a:rPr lang="en-US" dirty="0" smtClean="0"/>
              <a:t>The parts of speech are very difficult. Let’s do a review to be sure you know what each part of speech is. </a:t>
            </a:r>
          </a:p>
        </p:txBody>
      </p:sp>
      <p:sp>
        <p:nvSpPr>
          <p:cNvPr id="89091" name="WordArt 3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Kristen ITC"/>
              </a:rPr>
              <a:t>HURRAY!!!</a:t>
            </a:r>
          </a:p>
        </p:txBody>
      </p:sp>
      <p:sp>
        <p:nvSpPr>
          <p:cNvPr id="481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8133" name="Picture 5" descr="MCj042386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640263"/>
            <a:ext cx="16700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I am a person, place, thing or idea. What am I?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a. adjective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b. verb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c. preposition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3" action="ppaction://hlinksldjump"/>
              </a:rPr>
              <a:t>d. noun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endParaRPr lang="en-US" sz="2900" smtClean="0"/>
          </a:p>
        </p:txBody>
      </p:sp>
      <p:sp>
        <p:nvSpPr>
          <p:cNvPr id="49155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4915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Excellent! A </a:t>
            </a:r>
            <a:r>
              <a:rPr lang="en-US" b="1" smtClean="0"/>
              <a:t>NOUN</a:t>
            </a:r>
            <a:r>
              <a:rPr lang="en-US" smtClean="0"/>
              <a:t> is a person, place, thing or idea!</a:t>
            </a:r>
          </a:p>
        </p:txBody>
      </p:sp>
      <p:sp>
        <p:nvSpPr>
          <p:cNvPr id="51203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5120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I am a word that shows action. What am I?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a. verb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3" action="ppaction://hlinksldjump"/>
              </a:rPr>
              <a:t>b. noun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3" action="ppaction://hlinksldjump"/>
              </a:rPr>
              <a:t>c. pronoun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3" action="ppaction://hlinksldjump"/>
              </a:rPr>
              <a:t>d. interjection</a:t>
            </a:r>
          </a:p>
          <a:p>
            <a:pPr eaLnBrk="1" hangingPunct="1"/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52227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Excellent. A </a:t>
            </a:r>
            <a:r>
              <a:rPr lang="en-US" b="1" smtClean="0"/>
              <a:t>VERB</a:t>
            </a:r>
            <a:r>
              <a:rPr lang="en-US" smtClean="0"/>
              <a:t> shows action!</a:t>
            </a:r>
          </a:p>
        </p:txBody>
      </p:sp>
      <p:sp>
        <p:nvSpPr>
          <p:cNvPr id="54275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5427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Text Box 7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sz="2900" smtClean="0"/>
              <a:t>I connect words or groups of words to make a complete sentence. 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a. adjective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b. verb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c. adverb</a:t>
            </a:r>
            <a:endParaRPr lang="en-US" sz="2900" smtClean="0"/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d. conjunction</a:t>
            </a:r>
            <a:endParaRPr lang="en-US" sz="2900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900" smtClean="0"/>
          </a:p>
          <a:p>
            <a:pPr marL="571500" indent="-571500" eaLnBrk="1" hangingPunct="1"/>
            <a:endParaRPr lang="en-US" sz="2900" smtClean="0"/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900" smtClean="0"/>
          </a:p>
          <a:p>
            <a:pPr marL="571500" indent="-571500" eaLnBrk="1" hangingPunct="1"/>
            <a:endParaRPr lang="en-US" sz="2900" smtClean="0"/>
          </a:p>
        </p:txBody>
      </p:sp>
      <p:sp>
        <p:nvSpPr>
          <p:cNvPr id="55299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In the following sentence, which words are nouns?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Caleb loves to play Nintendo DS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hlinkClick r:id="rId2" action="ppaction://hlinksldjump"/>
              </a:rPr>
              <a:t>a. loves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hlinkClick r:id="rId2" action="ppaction://hlinksldjump"/>
              </a:rPr>
              <a:t>b. play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hlinkClick r:id="rId2" action="ppaction://hlinksldjump"/>
              </a:rPr>
              <a:t>c. Caleb and Nintendo DS</a:t>
            </a:r>
            <a:endParaRPr lang="en-US" smtClean="0"/>
          </a:p>
        </p:txBody>
      </p:sp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NOUNS</a:t>
            </a:r>
          </a:p>
        </p:txBody>
      </p:sp>
      <p:pic>
        <p:nvPicPr>
          <p:cNvPr id="7172" name="Picture 5" descr="MPj043080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657600"/>
            <a:ext cx="1635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2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Awesome! You have really got this. A </a:t>
            </a:r>
            <a:r>
              <a:rPr lang="en-US" b="1" smtClean="0"/>
              <a:t>CONJUNCTION</a:t>
            </a:r>
            <a:r>
              <a:rPr lang="en-US" smtClean="0"/>
              <a:t> connects words and word phrases to make complete sentences.</a:t>
            </a:r>
          </a:p>
        </p:txBody>
      </p:sp>
      <p:sp>
        <p:nvSpPr>
          <p:cNvPr id="57347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5734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I show emotion in a sentence. What am I?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a. adjective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b. interjection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c. verb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d. noun</a:t>
            </a:r>
            <a:endParaRPr lang="en-US" sz="2900" smtClean="0"/>
          </a:p>
        </p:txBody>
      </p:sp>
      <p:sp>
        <p:nvSpPr>
          <p:cNvPr id="58371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Yes!!! An </a:t>
            </a:r>
            <a:r>
              <a:rPr lang="en-US" b="1" smtClean="0"/>
              <a:t>INTERJECTION</a:t>
            </a:r>
            <a:r>
              <a:rPr lang="en-US" smtClean="0"/>
              <a:t> shows strong emotion in a sentence. You are correct!</a:t>
            </a:r>
          </a:p>
        </p:txBody>
      </p:sp>
      <p:sp>
        <p:nvSpPr>
          <p:cNvPr id="60419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  <p:sp>
        <p:nvSpPr>
          <p:cNvPr id="60421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I describe a noun. I tell what kind, how many, or which one. What am I?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a. adjective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b. pronoun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c. conjunction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d. adverb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endParaRPr lang="en-US" sz="2900" smtClean="0"/>
          </a:p>
        </p:txBody>
      </p:sp>
      <p:sp>
        <p:nvSpPr>
          <p:cNvPr id="61443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rock! An </a:t>
            </a:r>
            <a:r>
              <a:rPr lang="en-US" b="1" smtClean="0"/>
              <a:t>ADJECTIVE</a:t>
            </a:r>
            <a:r>
              <a:rPr lang="en-US" smtClean="0"/>
              <a:t> describes a noun and tells how many, which one, and what kind. Great Work!</a:t>
            </a:r>
          </a:p>
        </p:txBody>
      </p:sp>
      <p:sp>
        <p:nvSpPr>
          <p:cNvPr id="63491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6349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I describe a verb. I tell how something is done.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a. adjective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b. verb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c. adverb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d. preposition</a:t>
            </a:r>
            <a:endParaRPr lang="en-US" sz="2900" smtClean="0"/>
          </a:p>
          <a:p>
            <a:pPr eaLnBrk="1" hangingPunct="1"/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64515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Wonderful. An </a:t>
            </a:r>
            <a:r>
              <a:rPr lang="en-US" b="1" smtClean="0"/>
              <a:t>ADVERB</a:t>
            </a:r>
            <a:r>
              <a:rPr lang="en-US" smtClean="0"/>
              <a:t> describes a verb. It tells how the action is done!</a:t>
            </a:r>
          </a:p>
        </p:txBody>
      </p:sp>
      <p:sp>
        <p:nvSpPr>
          <p:cNvPr id="66563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6656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smtClean="0"/>
              <a:t>I take the place of noun. What am I?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a. preposition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b. verb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c. interjection</a:t>
            </a:r>
            <a:endParaRPr lang="en-US" sz="2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d. pronoun</a:t>
            </a:r>
            <a:endParaRPr lang="en-US" sz="29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900" smtClean="0"/>
          </a:p>
          <a:p>
            <a:pPr eaLnBrk="1" hangingPunct="1">
              <a:lnSpc>
                <a:spcPct val="90000"/>
              </a:lnSpc>
            </a:pPr>
            <a:endParaRPr lang="en-US" sz="2900" smtClean="0"/>
          </a:p>
          <a:p>
            <a:pPr eaLnBrk="1" hangingPunct="1">
              <a:lnSpc>
                <a:spcPct val="90000"/>
              </a:lnSpc>
            </a:pPr>
            <a:endParaRPr lang="en-US" sz="2100" smtClean="0"/>
          </a:p>
        </p:txBody>
      </p:sp>
      <p:sp>
        <p:nvSpPr>
          <p:cNvPr id="67587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Very good job! A </a:t>
            </a:r>
            <a:r>
              <a:rPr lang="en-US" b="1" smtClean="0"/>
              <a:t>PRONOUN</a:t>
            </a:r>
            <a:r>
              <a:rPr lang="en-US" smtClean="0"/>
              <a:t> takes the place of noun.</a:t>
            </a:r>
          </a:p>
        </p:txBody>
      </p:sp>
      <p:sp>
        <p:nvSpPr>
          <p:cNvPr id="69635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6963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6096000" y="5105400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900" smtClean="0"/>
              <a:t>I show position or direction. What am I?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a. adjective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b. noun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rId2" action="ppaction://hlinksldjump"/>
              </a:rPr>
              <a:t>c. preposition</a:t>
            </a:r>
            <a:endParaRPr lang="en-US" sz="29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900" smtClean="0">
                <a:hlinkClick r:id="" action="ppaction://noaction"/>
              </a:rPr>
              <a:t>d. pronoun</a:t>
            </a:r>
            <a:endParaRPr lang="en-US" sz="2900" smtClean="0"/>
          </a:p>
        </p:txBody>
      </p:sp>
      <p:sp>
        <p:nvSpPr>
          <p:cNvPr id="70659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Caleb </a:t>
            </a:r>
            <a:r>
              <a:rPr lang="en-US" dirty="0" smtClean="0"/>
              <a:t>and Nintendo are the nouns in this sentence. Caleb is a person and Nintendo DS is a thing.</a:t>
            </a:r>
          </a:p>
        </p:txBody>
      </p:sp>
      <p:sp>
        <p:nvSpPr>
          <p:cNvPr id="55300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NOUNS</a:t>
            </a:r>
          </a:p>
        </p:txBody>
      </p:sp>
      <p:sp>
        <p:nvSpPr>
          <p:cNvPr id="922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181600"/>
            <a:ext cx="661988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324600" y="5334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Bravo! A </a:t>
            </a:r>
            <a:r>
              <a:rPr lang="en-US" b="1" smtClean="0"/>
              <a:t>PREPOSITION</a:t>
            </a:r>
            <a:r>
              <a:rPr lang="en-US" smtClean="0"/>
              <a:t> shows position or direction in a sentence.</a:t>
            </a:r>
          </a:p>
        </p:txBody>
      </p:sp>
      <p:sp>
        <p:nvSpPr>
          <p:cNvPr id="72707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What Am I?</a:t>
            </a:r>
          </a:p>
        </p:txBody>
      </p:sp>
      <p:sp>
        <p:nvSpPr>
          <p:cNvPr id="7270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953000"/>
            <a:ext cx="533400" cy="609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Text Box 6"/>
          <p:cNvSpPr txBox="1">
            <a:spLocks noChangeArrowheads="1"/>
          </p:cNvSpPr>
          <p:nvPr/>
        </p:nvSpPr>
        <p:spPr bwMode="auto">
          <a:xfrm>
            <a:off x="3733800" y="51054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Move on to your last task!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01000" cy="3962400"/>
          </a:xfrm>
        </p:spPr>
        <p:txBody>
          <a:bodyPr/>
          <a:lstStyle/>
          <a:p>
            <a:pPr marL="495300" indent="-495300" eaLnBrk="1" hangingPunct="1">
              <a:lnSpc>
                <a:spcPct val="90000"/>
              </a:lnSpc>
            </a:pPr>
            <a:endParaRPr lang="en-US" dirty="0" smtClean="0"/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Take this 8 Parts Post Quiz (</a:t>
            </a:r>
            <a:r>
              <a:rPr lang="en-US" sz="2400" dirty="0" smtClean="0">
                <a:hlinkClick r:id="rId2"/>
              </a:rPr>
              <a:t>click here</a:t>
            </a:r>
            <a:r>
              <a:rPr lang="en-US" sz="2400" dirty="0" smtClean="0"/>
              <a:t>)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Click on the link and wait patiently for the quiz to load.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Once completed, hit submit. You will get your results. </a:t>
            </a:r>
          </a:p>
        </p:txBody>
      </p:sp>
      <p:sp>
        <p:nvSpPr>
          <p:cNvPr id="73731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Jokerman"/>
              </a:rPr>
              <a:t>8 Parts Post-Quiz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Frutiger SAIN It v.1" pitchFamily="2" charset="0"/>
              </a:rPr>
              <a:t>Common Noun- A noun that does </a:t>
            </a:r>
            <a:r>
              <a:rPr lang="en-US" sz="2400" b="1" i="1" u="sng" smtClean="0">
                <a:latin typeface="Frutiger SAIN It v.1" pitchFamily="2" charset="0"/>
              </a:rPr>
              <a:t>not</a:t>
            </a:r>
            <a:r>
              <a:rPr lang="en-US" sz="2400" b="1" i="1" smtClean="0">
                <a:latin typeface="Frutiger SAIN It v.1" pitchFamily="2" charset="0"/>
              </a:rPr>
              <a:t> </a:t>
            </a:r>
            <a:r>
              <a:rPr lang="en-US" sz="2400" b="1" smtClean="0">
                <a:latin typeface="Frutiger SAIN It v.1" pitchFamily="2" charset="0"/>
              </a:rPr>
              <a:t>name a specific person, place or thing.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					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Types of Nouns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33400" y="4267200"/>
            <a:ext cx="8001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400" b="1">
                <a:latin typeface="Frutiger SAIN It v.1" pitchFamily="2" charset="0"/>
              </a:rPr>
              <a:t>Proper Noun- A noun that</a:t>
            </a:r>
            <a:r>
              <a:rPr lang="en-US" sz="2400" b="1" i="1">
                <a:latin typeface="Frutiger SAIN It v.1" pitchFamily="2" charset="0"/>
              </a:rPr>
              <a:t> </a:t>
            </a:r>
            <a:r>
              <a:rPr lang="en-US" sz="2400" b="1">
                <a:latin typeface="Frutiger SAIN It v.1" pitchFamily="2" charset="0"/>
              </a:rPr>
              <a:t>names a specific person, place or thing.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400" b="1">
                <a:latin typeface="Frutiger SAIN It v.1" pitchFamily="2" charset="0"/>
              </a:rPr>
              <a:t>	</a:t>
            </a:r>
          </a:p>
        </p:txBody>
      </p:sp>
      <p:sp>
        <p:nvSpPr>
          <p:cNvPr id="10245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5257800"/>
            <a:ext cx="509588" cy="5334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6019800" y="5334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Move on</a:t>
            </a:r>
          </a:p>
        </p:txBody>
      </p:sp>
      <p:pic>
        <p:nvPicPr>
          <p:cNvPr id="10247" name="Picture 15" descr="MPj043101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743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8" descr="MPj043883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953000"/>
            <a:ext cx="1295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Text Box 19"/>
          <p:cNvSpPr txBox="1">
            <a:spLocks noChangeArrowheads="1"/>
          </p:cNvSpPr>
          <p:nvPr/>
        </p:nvSpPr>
        <p:spPr bwMode="auto">
          <a:xfrm>
            <a:off x="1371600" y="5486400"/>
            <a:ext cx="2133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b="1"/>
              <a:t>New York City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50" name="Text Box 20"/>
          <p:cNvSpPr txBox="1">
            <a:spLocks noChangeArrowheads="1"/>
          </p:cNvSpPr>
          <p:nvPr/>
        </p:nvSpPr>
        <p:spPr bwMode="auto">
          <a:xfrm>
            <a:off x="1752600" y="3352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dog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9144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u="sng" smtClean="0"/>
              <a:t>cow</a:t>
            </a:r>
            <a:r>
              <a:rPr lang="en-US" smtClean="0"/>
              <a:t> jumped over the </a:t>
            </a:r>
            <a:r>
              <a:rPr lang="en-US" b="1" u="sng" smtClean="0"/>
              <a:t>moon</a:t>
            </a:r>
            <a:r>
              <a:rPr lang="en-US" smtClean="0"/>
              <a:t>.</a:t>
            </a: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Common Nouns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609600" y="2590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We celebrated my </a:t>
            </a:r>
            <a:r>
              <a:rPr lang="en-US" sz="2600" b="1" u="sng"/>
              <a:t>birthday</a:t>
            </a:r>
            <a:r>
              <a:rPr lang="en-US" sz="2600"/>
              <a:t> with a great, big, chocolate </a:t>
            </a:r>
            <a:r>
              <a:rPr lang="en-US" sz="2600" b="1" u="sng"/>
              <a:t>cake</a:t>
            </a:r>
            <a:r>
              <a:rPr lang="en-US" sz="2600"/>
              <a:t>.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09600" y="36576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I ran the 5k </a:t>
            </a:r>
            <a:r>
              <a:rPr lang="en-US" sz="2600" b="1" u="sng"/>
              <a:t>race</a:t>
            </a:r>
            <a:r>
              <a:rPr lang="en-US" sz="2600"/>
              <a:t> in </a:t>
            </a:r>
            <a:r>
              <a:rPr lang="en-US" sz="2600" b="1" u="sng"/>
              <a:t>town</a:t>
            </a:r>
            <a:r>
              <a:rPr lang="en-US" sz="2600"/>
              <a:t> last </a:t>
            </a:r>
            <a:r>
              <a:rPr lang="en-US" sz="2600" b="1" u="sng"/>
              <a:t>week</a:t>
            </a:r>
            <a:r>
              <a:rPr lang="en-US" sz="2600"/>
              <a:t>.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09600" y="4495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The </a:t>
            </a:r>
            <a:r>
              <a:rPr lang="en-US" sz="2600" b="1" u="sng"/>
              <a:t>cherries</a:t>
            </a:r>
            <a:r>
              <a:rPr lang="en-US" sz="2600"/>
              <a:t> were very tasty.</a:t>
            </a:r>
          </a:p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en-US" sz="2600"/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609600" y="51816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en-US" sz="2600"/>
              <a:t>I played </a:t>
            </a:r>
            <a:r>
              <a:rPr lang="en-US" sz="2600" b="1" u="sng"/>
              <a:t>basketball</a:t>
            </a:r>
            <a:r>
              <a:rPr lang="en-US" sz="2600"/>
              <a:t> in gym </a:t>
            </a:r>
            <a:r>
              <a:rPr lang="en-US" sz="2600" b="1" u="sng"/>
              <a:t>class</a:t>
            </a:r>
            <a:r>
              <a:rPr lang="en-US" sz="2600"/>
              <a:t> today.</a:t>
            </a: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400800" y="5791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Move on</a:t>
            </a:r>
          </a:p>
        </p:txBody>
      </p:sp>
      <p:sp>
        <p:nvSpPr>
          <p:cNvPr id="11273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5638800"/>
            <a:ext cx="585788" cy="5095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  <p:bldP spid="51208" grpId="0"/>
      <p:bldP spid="51209" grpId="0"/>
      <p:bldP spid="51210" grpId="0"/>
      <p:bldP spid="512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following sentence, what is the  common noun?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Shaun cut the grass.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hlinkClick r:id="rId2" action="ppaction://hlinksldjump"/>
              </a:rPr>
              <a:t>a. Shaun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hlinkClick r:id="rId2" action="ppaction://hlinksldjump"/>
              </a:rPr>
              <a:t>b. cut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hlinkClick r:id="rId3" action="ppaction://hlinksldjump"/>
              </a:rPr>
              <a:t>c. grass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Common Nouns</a:t>
            </a:r>
          </a:p>
        </p:txBody>
      </p:sp>
      <p:pic>
        <p:nvPicPr>
          <p:cNvPr id="12292" name="Picture 5" descr="MCj028076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971800"/>
            <a:ext cx="2252663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Grass </a:t>
            </a:r>
            <a:r>
              <a:rPr lang="en-US" dirty="0" smtClean="0"/>
              <a:t>is the common noun in this sentence because it is a thing but is not specific.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orte"/>
              </a:rPr>
              <a:t>Common Nouns</a:t>
            </a:r>
          </a:p>
        </p:txBody>
      </p:sp>
      <p:sp>
        <p:nvSpPr>
          <p:cNvPr id="1434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5334000"/>
            <a:ext cx="585788" cy="58578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64770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Move on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794</TotalTime>
  <Words>1925</Words>
  <Application>Microsoft Office PowerPoint</Application>
  <PresentationFormat>On-screen Show (4:3)</PresentationFormat>
  <Paragraphs>299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5" baseType="lpstr">
      <vt:lpstr>Verdana</vt:lpstr>
      <vt:lpstr>Arial</vt:lpstr>
      <vt:lpstr>Wingdings</vt:lpstr>
      <vt:lpstr>Calibri</vt:lpstr>
      <vt:lpstr>Forte</vt:lpstr>
      <vt:lpstr>Eurostile</vt:lpstr>
      <vt:lpstr>Comic Sans MS</vt:lpstr>
      <vt:lpstr>Copperplate Gothic Bold</vt:lpstr>
      <vt:lpstr>Frutiger SCIN It v.1</vt:lpstr>
      <vt:lpstr>High Tower Text</vt:lpstr>
      <vt:lpstr>Myriad Web</vt:lpstr>
      <vt:lpstr>StoneSerif SBIN SmBd v.1</vt:lpstr>
      <vt:lpstr>Frutiger SAIN It v.1</vt:lpstr>
      <vt:lpstr>Profile</vt:lpstr>
      <vt:lpstr>The Eight Parts of Speech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TCAPS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Eight Parts of Speech</dc:title>
  <dc:creator>Erin Ryan</dc:creator>
  <cp:lastModifiedBy>cfahey</cp:lastModifiedBy>
  <cp:revision>41</cp:revision>
  <dcterms:created xsi:type="dcterms:W3CDTF">2008-07-08T16:19:34Z</dcterms:created>
  <dcterms:modified xsi:type="dcterms:W3CDTF">2013-09-06T13:13:00Z</dcterms:modified>
</cp:coreProperties>
</file>