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varScale="1">
        <p:scale>
          <a:sx n="69" d="100"/>
          <a:sy n="69" d="100"/>
        </p:scale>
        <p:origin x="-1380" y="-102"/>
      </p:cViewPr>
      <p:guideLst>
        <p:guide orient="horz" pos="2160"/>
        <p:guide pos="2880"/>
      </p:guideLst>
    </p:cSldViewPr>
  </p:slideViewPr>
  <p:outlineViewPr>
    <p:cViewPr>
      <p:scale>
        <a:sx n="33" d="100"/>
        <a:sy n="33" d="100"/>
      </p:scale>
      <p:origin x="0" y="39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35C8AD39-8009-4C8A-91F3-6D82E90D9144}" type="datetimeFigureOut">
              <a:rPr lang="en-US"/>
              <a:pPr>
                <a:defRPr/>
              </a:pPr>
              <a:t>11/24/2014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11F6E0E2-3985-41E9-80C8-19132F4D245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5344AD8-D6B5-497E-8E5A-F79F27C26B19}" type="slidenum">
              <a:rPr lang="en-CA"/>
              <a:pPr fontAlgn="base">
                <a:spcBef>
                  <a:spcPct val="0"/>
                </a:spcBef>
                <a:spcAft>
                  <a:spcPct val="0"/>
                </a:spcAft>
              </a:pPr>
              <a:t>5</a:t>
            </a:fld>
            <a:endParaRPr lang="en-CA"/>
          </a:p>
        </p:txBody>
      </p:sp>
      <p:sp>
        <p:nvSpPr>
          <p:cNvPr id="2150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150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r>
              <a:rPr lang="en-US" sz="900" b="1" smtClean="0">
                <a:latin typeface="Arial" charset="0"/>
              </a:rPr>
              <a:t>THE FOUR Ps OF MARKETING</a:t>
            </a:r>
          </a:p>
          <a:p>
            <a:pPr>
              <a:spcBef>
                <a:spcPct val="0"/>
              </a:spcBef>
            </a:pPr>
            <a:r>
              <a:rPr lang="en-US" sz="900" b="1" smtClean="0">
                <a:latin typeface="Arial" charset="0"/>
              </a:rPr>
              <a:t>Place (Channels of Distribution)</a:t>
            </a:r>
          </a:p>
          <a:p>
            <a:pPr>
              <a:spcBef>
                <a:spcPct val="0"/>
              </a:spcBef>
              <a:buFontTx/>
              <a:buChar char="•"/>
            </a:pPr>
            <a:r>
              <a:rPr lang="en-US" sz="900" smtClean="0">
                <a:latin typeface="Arial" charset="0"/>
              </a:rPr>
              <a:t>A product does not change as it moves through the distribution chain.</a:t>
            </a:r>
          </a:p>
          <a:p>
            <a:pPr>
              <a:spcBef>
                <a:spcPct val="0"/>
              </a:spcBef>
              <a:buFontTx/>
              <a:buChar char="•"/>
            </a:pPr>
            <a:r>
              <a:rPr lang="en-US" sz="900" smtClean="0">
                <a:latin typeface="Arial" charset="0"/>
              </a:rPr>
              <a:t>If the product is changed or altered that is the end of that channel and a new one begins.</a:t>
            </a:r>
          </a:p>
          <a:p>
            <a:pPr>
              <a:spcBef>
                <a:spcPct val="0"/>
              </a:spcBef>
              <a:buFontTx/>
              <a:buChar char="•"/>
            </a:pPr>
            <a:r>
              <a:rPr lang="en-US" sz="900" b="1" smtClean="0">
                <a:latin typeface="Arial" charset="0"/>
              </a:rPr>
              <a:t>See Figure 8.4, “Channels of Distribution”, on page 243.</a:t>
            </a:r>
          </a:p>
          <a:p>
            <a:pPr>
              <a:spcBef>
                <a:spcPct val="0"/>
              </a:spcBef>
            </a:pPr>
            <a:r>
              <a:rPr lang="en-US" sz="900" b="1" i="1" smtClean="0">
                <a:latin typeface="Arial" charset="0"/>
              </a:rPr>
              <a:t>Direct Channels</a:t>
            </a:r>
          </a:p>
          <a:p>
            <a:pPr>
              <a:spcBef>
                <a:spcPct val="0"/>
              </a:spcBef>
              <a:buFontTx/>
              <a:buChar char="•"/>
            </a:pPr>
            <a:r>
              <a:rPr lang="en-US" sz="900" smtClean="0">
                <a:latin typeface="Arial" charset="0"/>
              </a:rPr>
              <a:t>Simplest form of distribution.</a:t>
            </a:r>
          </a:p>
          <a:p>
            <a:pPr>
              <a:spcBef>
                <a:spcPct val="0"/>
              </a:spcBef>
              <a:buFontTx/>
              <a:buChar char="•"/>
            </a:pPr>
            <a:r>
              <a:rPr lang="en-US" sz="900" smtClean="0">
                <a:latin typeface="Arial" charset="0"/>
              </a:rPr>
              <a:t>Direct channel distribution does not use </a:t>
            </a:r>
            <a:r>
              <a:rPr lang="en-US" sz="900" b="1" smtClean="0">
                <a:latin typeface="Arial" charset="0"/>
              </a:rPr>
              <a:t>intermediaries</a:t>
            </a:r>
            <a:r>
              <a:rPr lang="en-US" sz="900" smtClean="0">
                <a:latin typeface="Arial" charset="0"/>
              </a:rPr>
              <a:t> or businesses that take possession of the goods before the consumers do, they add costs to the product so that they realize a profit.</a:t>
            </a:r>
          </a:p>
          <a:p>
            <a:pPr>
              <a:spcBef>
                <a:spcPct val="0"/>
              </a:spcBef>
              <a:buFontTx/>
              <a:buChar char="•"/>
            </a:pPr>
            <a:r>
              <a:rPr lang="en-US" sz="900" smtClean="0">
                <a:latin typeface="Arial" charset="0"/>
              </a:rPr>
              <a:t>With direct channels consumers can readily inform the producers of their needs and they may feel more confident about the product because they deal directly with the company that produces it.</a:t>
            </a:r>
          </a:p>
          <a:p>
            <a:pPr>
              <a:spcBef>
                <a:spcPct val="0"/>
              </a:spcBef>
            </a:pPr>
            <a:r>
              <a:rPr lang="en-US" sz="900" b="1" i="1" smtClean="0">
                <a:latin typeface="Arial" charset="0"/>
              </a:rPr>
              <a:t>Indirect Channels of Distribution</a:t>
            </a:r>
          </a:p>
          <a:p>
            <a:pPr>
              <a:spcBef>
                <a:spcPct val="0"/>
              </a:spcBef>
              <a:buFontTx/>
              <a:buChar char="•"/>
            </a:pPr>
            <a:r>
              <a:rPr lang="en-US" sz="900" smtClean="0">
                <a:latin typeface="Arial" charset="0"/>
              </a:rPr>
              <a:t>Importers: </a:t>
            </a:r>
            <a:r>
              <a:rPr lang="en-US" sz="900" b="1" smtClean="0">
                <a:latin typeface="Arial" charset="0"/>
              </a:rPr>
              <a:t>Importers</a:t>
            </a:r>
            <a:r>
              <a:rPr lang="en-US" sz="900" smtClean="0">
                <a:latin typeface="Arial" charset="0"/>
              </a:rPr>
              <a:t> are businesses that seek out foreign products to bring into their own country. Importers may negotiate distribution deals with foreign manufacturers, buy the goods, store the goods, and may sell the goods.  To eliminate risk importers can arrange only delivery of foreign goods to Canadian businesses.</a:t>
            </a:r>
          </a:p>
          <a:p>
            <a:pPr>
              <a:spcBef>
                <a:spcPct val="0"/>
              </a:spcBef>
              <a:buFontTx/>
              <a:buChar char="•"/>
            </a:pPr>
            <a:r>
              <a:rPr lang="en-US" sz="900" smtClean="0">
                <a:latin typeface="Arial" charset="0"/>
              </a:rPr>
              <a:t>Wholesalers: </a:t>
            </a:r>
            <a:r>
              <a:rPr lang="en-US" sz="900" b="1" smtClean="0">
                <a:latin typeface="Arial" charset="0"/>
              </a:rPr>
              <a:t>Wholesalers</a:t>
            </a:r>
            <a:r>
              <a:rPr lang="en-US" sz="900" smtClean="0">
                <a:latin typeface="Arial" charset="0"/>
              </a:rPr>
              <a:t> buy goods from producers or importers and resell the goods to retailers. The manufacturer may require that the retailer buy a minimum quantity of goods.  Using a wholesalers may mean that the retailer pays a higher price but they get the quantity they need and the wholesaler may store the products close by. </a:t>
            </a:r>
          </a:p>
          <a:p>
            <a:pPr>
              <a:spcBef>
                <a:spcPct val="0"/>
              </a:spcBef>
              <a:buFontTx/>
              <a:buChar char="•"/>
            </a:pPr>
            <a:r>
              <a:rPr lang="en-US" sz="900" smtClean="0">
                <a:latin typeface="Arial" charset="0"/>
              </a:rPr>
              <a:t>Retailers: Linked directly to consumers, retailers buy merchandise customers want, keep it in stock, and display it so that customers can examine it in an easy-to-reach location. </a:t>
            </a:r>
          </a:p>
          <a:p>
            <a:pPr>
              <a:spcBef>
                <a:spcPct val="0"/>
              </a:spcBef>
              <a:buFontTx/>
              <a:buChar char="•"/>
            </a:pPr>
            <a:endParaRPr lang="en-CA" sz="900"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1038886-13A4-472C-8A90-FE020DB26110}" type="slidenum">
              <a:rPr lang="en-CA"/>
              <a:pPr fontAlgn="base">
                <a:spcBef>
                  <a:spcPct val="0"/>
                </a:spcBef>
                <a:spcAft>
                  <a:spcPct val="0"/>
                </a:spcAft>
              </a:pPr>
              <a:t>6</a:t>
            </a:fld>
            <a:endParaRPr lang="en-CA"/>
          </a:p>
        </p:txBody>
      </p:sp>
      <p:sp>
        <p:nvSpPr>
          <p:cNvPr id="22531"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253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r>
              <a:rPr lang="en-US" sz="900" b="1" smtClean="0">
                <a:latin typeface="Arial" charset="0"/>
              </a:rPr>
              <a:t>THE FOUR Ps OF MARKETING</a:t>
            </a:r>
          </a:p>
          <a:p>
            <a:pPr>
              <a:spcBef>
                <a:spcPct val="0"/>
              </a:spcBef>
            </a:pPr>
            <a:r>
              <a:rPr lang="en-US" sz="900" b="1" smtClean="0">
                <a:latin typeface="Arial" charset="0"/>
              </a:rPr>
              <a:t>Place (Channels of Distribution)</a:t>
            </a:r>
          </a:p>
          <a:p>
            <a:pPr>
              <a:spcBef>
                <a:spcPct val="0"/>
              </a:spcBef>
            </a:pPr>
            <a:r>
              <a:rPr lang="en-US" sz="900" b="1" i="1" smtClean="0">
                <a:latin typeface="Arial" charset="0"/>
              </a:rPr>
              <a:t>Specialty Channels</a:t>
            </a:r>
          </a:p>
          <a:p>
            <a:pPr>
              <a:spcBef>
                <a:spcPct val="0"/>
              </a:spcBef>
              <a:buFontTx/>
              <a:buChar char="•"/>
            </a:pPr>
            <a:r>
              <a:rPr lang="en-US" sz="900" b="1" smtClean="0">
                <a:latin typeface="Arial" charset="0"/>
              </a:rPr>
              <a:t>See Figure 8.5, “Specialty Channels of Distribution”, on page 246.</a:t>
            </a:r>
          </a:p>
          <a:p>
            <a:pPr>
              <a:spcBef>
                <a:spcPct val="0"/>
              </a:spcBef>
              <a:buFontTx/>
              <a:buChar char="•"/>
            </a:pPr>
            <a:r>
              <a:rPr lang="en-US" sz="900" b="1" smtClean="0">
                <a:latin typeface="Arial" charset="0"/>
              </a:rPr>
              <a:t>Vending Machines</a:t>
            </a:r>
            <a:r>
              <a:rPr lang="en-US" sz="900" smtClean="0">
                <a:latin typeface="Arial" charset="0"/>
              </a:rPr>
              <a:t>: Vending machines, that can sell virtually anything, can be placed where consumers are.</a:t>
            </a:r>
          </a:p>
          <a:p>
            <a:pPr>
              <a:spcBef>
                <a:spcPct val="0"/>
              </a:spcBef>
              <a:buFontTx/>
              <a:buChar char="•"/>
            </a:pPr>
            <a:r>
              <a:rPr lang="en-US" sz="900" b="1" smtClean="0">
                <a:latin typeface="Arial" charset="0"/>
              </a:rPr>
              <a:t>Telemarketing</a:t>
            </a:r>
            <a:r>
              <a:rPr lang="en-US" sz="900" smtClean="0">
                <a:latin typeface="Arial" charset="0"/>
              </a:rPr>
              <a:t>: Using the telephone to sell products and services is very popular.  A </a:t>
            </a:r>
            <a:r>
              <a:rPr lang="en-US" sz="900" b="1" smtClean="0">
                <a:latin typeface="Arial" charset="0"/>
              </a:rPr>
              <a:t>sales pitch</a:t>
            </a:r>
            <a:r>
              <a:rPr lang="en-US" sz="900" smtClean="0">
                <a:latin typeface="Arial" charset="0"/>
              </a:rPr>
              <a:t> or scripted presentation that anticipates all possible consumer responses is delivered to people once the </a:t>
            </a:r>
            <a:r>
              <a:rPr lang="en-US" sz="900" b="1" smtClean="0">
                <a:latin typeface="Arial" charset="0"/>
              </a:rPr>
              <a:t>automated call distributors (ACDs)</a:t>
            </a:r>
            <a:r>
              <a:rPr lang="en-US" sz="900" smtClean="0">
                <a:latin typeface="Arial" charset="0"/>
              </a:rPr>
              <a:t>, a computerized dialing system, calls them.</a:t>
            </a:r>
          </a:p>
          <a:p>
            <a:pPr>
              <a:spcBef>
                <a:spcPct val="0"/>
              </a:spcBef>
              <a:buFontTx/>
              <a:buChar char="•"/>
            </a:pPr>
            <a:r>
              <a:rPr lang="en-US" sz="900" b="1" smtClean="0">
                <a:latin typeface="Arial" charset="0"/>
              </a:rPr>
              <a:t>Catalogue Sales</a:t>
            </a:r>
            <a:r>
              <a:rPr lang="en-US" sz="900" smtClean="0">
                <a:latin typeface="Arial" charset="0"/>
              </a:rPr>
              <a:t>: Catalogues from retailers provide information about merchandise that consumers can purchase by mail, phone, or at the store.</a:t>
            </a:r>
          </a:p>
          <a:p>
            <a:pPr>
              <a:spcBef>
                <a:spcPct val="0"/>
              </a:spcBef>
              <a:buFontTx/>
              <a:buChar char="•"/>
            </a:pPr>
            <a:r>
              <a:rPr lang="en-US" sz="900" b="1" smtClean="0">
                <a:latin typeface="Arial" charset="0"/>
              </a:rPr>
              <a:t>E-commerce</a:t>
            </a:r>
            <a:r>
              <a:rPr lang="en-US" sz="900" smtClean="0">
                <a:latin typeface="Arial" charset="0"/>
              </a:rPr>
              <a:t>: The most important specialty channel, e-commerce is selling products and services online. For consumers it is convenient and competitive and for manufacturers and retailers it reduces distribution costs. </a:t>
            </a:r>
          </a:p>
          <a:p>
            <a:pPr>
              <a:spcBef>
                <a:spcPct val="0"/>
              </a:spcBef>
            </a:pPr>
            <a:r>
              <a:rPr lang="en-US" sz="900" b="1" smtClean="0">
                <a:latin typeface="Arial" charset="0"/>
              </a:rPr>
              <a:t>PROMOTION</a:t>
            </a:r>
          </a:p>
          <a:p>
            <a:pPr>
              <a:spcBef>
                <a:spcPct val="0"/>
              </a:spcBef>
            </a:pPr>
            <a:r>
              <a:rPr lang="en-US" sz="900" b="1" i="1" smtClean="0">
                <a:latin typeface="Arial" charset="0"/>
              </a:rPr>
              <a:t>Coupons: </a:t>
            </a:r>
            <a:r>
              <a:rPr lang="en-US" sz="900" smtClean="0">
                <a:latin typeface="Arial" charset="0"/>
              </a:rPr>
              <a:t>offer consumers money off the price of a product but </a:t>
            </a:r>
            <a:r>
              <a:rPr lang="en-US" sz="900" b="1" smtClean="0">
                <a:latin typeface="Arial" charset="0"/>
              </a:rPr>
              <a:t>redemption rates</a:t>
            </a:r>
            <a:r>
              <a:rPr lang="en-US" sz="900" smtClean="0">
                <a:latin typeface="Arial" charset="0"/>
              </a:rPr>
              <a:t>, a method of determining effectiveness, are only about 5%.</a:t>
            </a:r>
          </a:p>
          <a:p>
            <a:pPr>
              <a:spcBef>
                <a:spcPct val="0"/>
              </a:spcBef>
            </a:pPr>
            <a:r>
              <a:rPr lang="en-US" sz="900" b="1" i="1" smtClean="0">
                <a:latin typeface="Arial" charset="0"/>
              </a:rPr>
              <a:t>Contests: </a:t>
            </a:r>
            <a:r>
              <a:rPr lang="en-US" sz="900" smtClean="0">
                <a:latin typeface="Arial" charset="0"/>
              </a:rPr>
              <a:t>increase brand recognition through an anyone can enter and win concept that is not gambling and cannot require a purchase to enter.</a:t>
            </a:r>
          </a:p>
          <a:p>
            <a:pPr>
              <a:spcBef>
                <a:spcPct val="0"/>
              </a:spcBef>
            </a:pPr>
            <a:r>
              <a:rPr lang="en-US" sz="900" b="1" i="1" smtClean="0">
                <a:latin typeface="Arial" charset="0"/>
              </a:rPr>
              <a:t>Premiums: </a:t>
            </a:r>
            <a:r>
              <a:rPr lang="en-US" sz="900" smtClean="0">
                <a:latin typeface="Arial" charset="0"/>
              </a:rPr>
              <a:t>are when the consumer makes a purchase and they get something for free.</a:t>
            </a:r>
          </a:p>
          <a:p>
            <a:pPr>
              <a:spcBef>
                <a:spcPct val="0"/>
              </a:spcBef>
              <a:buFontTx/>
              <a:buChar char="•"/>
            </a:pPr>
            <a:r>
              <a:rPr lang="en-US" sz="900" b="1" smtClean="0">
                <a:latin typeface="Arial" charset="0"/>
              </a:rPr>
              <a:t>Customer loyalty cards</a:t>
            </a:r>
            <a:r>
              <a:rPr lang="en-US" sz="900" smtClean="0">
                <a:latin typeface="Arial" charset="0"/>
              </a:rPr>
              <a:t> are stamped with each purchase and, when full, entitles the customer to a discount or a free product.</a:t>
            </a:r>
          </a:p>
          <a:p>
            <a:pPr>
              <a:spcBef>
                <a:spcPct val="0"/>
              </a:spcBef>
            </a:pPr>
            <a:r>
              <a:rPr lang="en-US" sz="900" b="1" i="1" smtClean="0">
                <a:latin typeface="Arial" charset="0"/>
              </a:rPr>
              <a:t>Samples: </a:t>
            </a:r>
            <a:r>
              <a:rPr lang="en-US" sz="900" smtClean="0">
                <a:latin typeface="Arial" charset="0"/>
              </a:rPr>
              <a:t>samples are small “trail” sizes of a product that are given to consumers, it is expensive but often results in increased sales. </a:t>
            </a:r>
            <a:endParaRPr lang="en-US" sz="900" b="1" i="1" smtClean="0">
              <a:latin typeface="Arial" charset="0"/>
            </a:endParaRPr>
          </a:p>
          <a:p>
            <a:pPr>
              <a:spcBef>
                <a:spcPct val="0"/>
              </a:spcBef>
            </a:pPr>
            <a:r>
              <a:rPr lang="en-US" sz="900" b="1" i="1" smtClean="0">
                <a:latin typeface="Arial" charset="0"/>
              </a:rPr>
              <a:t>Special Events: </a:t>
            </a:r>
            <a:r>
              <a:rPr lang="en-US" sz="900" smtClean="0">
                <a:latin typeface="Arial" charset="0"/>
              </a:rPr>
              <a:t>are used to attract customers and increase sales.</a:t>
            </a:r>
          </a:p>
          <a:p>
            <a:pPr>
              <a:spcBef>
                <a:spcPct val="0"/>
              </a:spcBef>
              <a:buFontTx/>
              <a:buChar char="•"/>
            </a:pPr>
            <a:endParaRPr lang="en-CA" sz="900"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E58BB30-E770-41F8-9469-767AFB929E90}" type="slidenum">
              <a:rPr lang="en-CA"/>
              <a:pPr fontAlgn="base">
                <a:spcBef>
                  <a:spcPct val="0"/>
                </a:spcBef>
                <a:spcAft>
                  <a:spcPct val="0"/>
                </a:spcAft>
              </a:pPr>
              <a:t>8</a:t>
            </a:fld>
            <a:endParaRPr lang="en-CA"/>
          </a:p>
        </p:txBody>
      </p:sp>
      <p:sp>
        <p:nvSpPr>
          <p:cNvPr id="23555"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3556"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r>
              <a:rPr lang="en-US" sz="900" b="1" dirty="0" smtClean="0">
                <a:latin typeface="Arial" charset="0"/>
              </a:rPr>
              <a:t>CREATING GOOD ADVERTISING</a:t>
            </a:r>
          </a:p>
          <a:p>
            <a:pPr>
              <a:spcBef>
                <a:spcPct val="0"/>
              </a:spcBef>
              <a:buFontTx/>
              <a:buChar char="•"/>
            </a:pPr>
            <a:r>
              <a:rPr lang="en-US" sz="900" dirty="0" smtClean="0">
                <a:latin typeface="Arial" charset="0"/>
              </a:rPr>
              <a:t>Can be referred to as the </a:t>
            </a:r>
            <a:r>
              <a:rPr lang="en-US" sz="900" b="1" dirty="0" smtClean="0">
                <a:latin typeface="Arial" charset="0"/>
              </a:rPr>
              <a:t>AIDA</a:t>
            </a:r>
            <a:r>
              <a:rPr lang="en-US" sz="900" dirty="0" smtClean="0">
                <a:latin typeface="Arial" charset="0"/>
              </a:rPr>
              <a:t> principal: </a:t>
            </a:r>
            <a:r>
              <a:rPr lang="en-US" sz="900" b="1" dirty="0" smtClean="0">
                <a:latin typeface="Arial" charset="0"/>
              </a:rPr>
              <a:t>A</a:t>
            </a:r>
            <a:r>
              <a:rPr lang="en-US" sz="900" dirty="0" smtClean="0">
                <a:latin typeface="Arial" charset="0"/>
              </a:rPr>
              <a:t>ttention, </a:t>
            </a:r>
            <a:r>
              <a:rPr lang="en-US" sz="900" b="1" dirty="0" smtClean="0">
                <a:latin typeface="Arial" charset="0"/>
              </a:rPr>
              <a:t>I</a:t>
            </a:r>
            <a:r>
              <a:rPr lang="en-US" sz="900" dirty="0" smtClean="0">
                <a:latin typeface="Arial" charset="0"/>
              </a:rPr>
              <a:t>nterest, </a:t>
            </a:r>
            <a:r>
              <a:rPr lang="en-US" sz="900" b="1" dirty="0" smtClean="0">
                <a:latin typeface="Arial" charset="0"/>
              </a:rPr>
              <a:t>D</a:t>
            </a:r>
            <a:r>
              <a:rPr lang="en-US" sz="900" dirty="0" smtClean="0">
                <a:latin typeface="Arial" charset="0"/>
              </a:rPr>
              <a:t>esire, and </a:t>
            </a:r>
            <a:r>
              <a:rPr lang="en-US" sz="900" b="1" dirty="0" smtClean="0">
                <a:latin typeface="Arial" charset="0"/>
              </a:rPr>
              <a:t>A</a:t>
            </a:r>
            <a:r>
              <a:rPr lang="en-US" sz="900" dirty="0" smtClean="0">
                <a:latin typeface="Arial" charset="0"/>
              </a:rPr>
              <a:t>ction</a:t>
            </a:r>
          </a:p>
          <a:p>
            <a:pPr>
              <a:spcBef>
                <a:spcPct val="0"/>
              </a:spcBef>
              <a:buFontTx/>
              <a:buChar char="•"/>
            </a:pPr>
            <a:r>
              <a:rPr lang="en-US" sz="900" b="1" dirty="0" smtClean="0">
                <a:latin typeface="Arial" charset="0"/>
              </a:rPr>
              <a:t>See Figure 8.7, “Rules for Creating Good Advertising”, on page 255.</a:t>
            </a:r>
          </a:p>
          <a:p>
            <a:pPr>
              <a:spcBef>
                <a:spcPct val="0"/>
              </a:spcBef>
            </a:pPr>
            <a:r>
              <a:rPr lang="en-US" sz="900" b="1" dirty="0" smtClean="0">
                <a:solidFill>
                  <a:srgbClr val="0099FF"/>
                </a:solidFill>
                <a:latin typeface="Arial" charset="0"/>
              </a:rPr>
              <a:t>Attract Attention: </a:t>
            </a:r>
            <a:r>
              <a:rPr lang="en-US" sz="900" dirty="0" smtClean="0">
                <a:solidFill>
                  <a:srgbClr val="0099FF"/>
                </a:solidFill>
                <a:latin typeface="Arial" charset="0"/>
              </a:rPr>
              <a:t>Print ads need a good headline, it should not be more than seven words, it should mention the brand, and should encourage receiver to read the rest of the </a:t>
            </a:r>
            <a:r>
              <a:rPr lang="en-US" sz="900" dirty="0" err="1" smtClean="0">
                <a:solidFill>
                  <a:srgbClr val="0099FF"/>
                </a:solidFill>
                <a:latin typeface="Arial" charset="0"/>
              </a:rPr>
              <a:t>ad.</a:t>
            </a:r>
            <a:r>
              <a:rPr lang="en-US" sz="900" dirty="0" smtClean="0">
                <a:solidFill>
                  <a:srgbClr val="0099FF"/>
                </a:solidFill>
                <a:latin typeface="Arial" charset="0"/>
              </a:rPr>
              <a:t> Broadcast ads attract attention with sound, unusual visuals, attractive people, celebrities, or something funny.</a:t>
            </a:r>
            <a:endParaRPr lang="en-US" sz="900" b="1" dirty="0" smtClean="0">
              <a:solidFill>
                <a:srgbClr val="0099FF"/>
              </a:solidFill>
              <a:latin typeface="Arial" charset="0"/>
            </a:endParaRPr>
          </a:p>
          <a:p>
            <a:pPr>
              <a:spcBef>
                <a:spcPct val="0"/>
              </a:spcBef>
            </a:pPr>
            <a:r>
              <a:rPr lang="en-US" sz="900" b="1" dirty="0" smtClean="0">
                <a:solidFill>
                  <a:srgbClr val="0099FF"/>
                </a:solidFill>
                <a:latin typeface="Arial" charset="0"/>
              </a:rPr>
              <a:t>Gain Interest: </a:t>
            </a:r>
            <a:r>
              <a:rPr lang="en-US" sz="900" dirty="0" smtClean="0">
                <a:solidFill>
                  <a:srgbClr val="0099FF"/>
                </a:solidFill>
                <a:latin typeface="Arial" charset="0"/>
              </a:rPr>
              <a:t>Print</a:t>
            </a:r>
            <a:r>
              <a:rPr lang="en-US" sz="900" b="1" dirty="0" smtClean="0">
                <a:solidFill>
                  <a:srgbClr val="0099FF"/>
                </a:solidFill>
                <a:latin typeface="Arial" charset="0"/>
              </a:rPr>
              <a:t> </a:t>
            </a:r>
            <a:r>
              <a:rPr lang="en-US" sz="900" dirty="0" smtClean="0">
                <a:solidFill>
                  <a:srgbClr val="0099FF"/>
                </a:solidFill>
                <a:latin typeface="Arial" charset="0"/>
              </a:rPr>
              <a:t>ads should be easy to read and to the point. Broadcast ads should get to the message quickly. Visual images should be strong.</a:t>
            </a:r>
          </a:p>
          <a:p>
            <a:pPr>
              <a:spcBef>
                <a:spcPct val="0"/>
              </a:spcBef>
            </a:pPr>
            <a:r>
              <a:rPr lang="en-US" sz="900" b="1" dirty="0" smtClean="0">
                <a:solidFill>
                  <a:srgbClr val="0099FF"/>
                </a:solidFill>
                <a:latin typeface="Arial" charset="0"/>
              </a:rPr>
              <a:t>Build Desire: </a:t>
            </a:r>
            <a:r>
              <a:rPr lang="en-US" sz="900" dirty="0" smtClean="0">
                <a:solidFill>
                  <a:srgbClr val="0099FF"/>
                </a:solidFill>
                <a:latin typeface="Arial" charset="0"/>
              </a:rPr>
              <a:t>Print ads should build desire with words, adding benefits with each line. Broadcast ads repeat brand names.</a:t>
            </a:r>
            <a:endParaRPr lang="en-US" sz="900" b="1" dirty="0" smtClean="0">
              <a:solidFill>
                <a:srgbClr val="0099FF"/>
              </a:solidFill>
              <a:latin typeface="Arial" charset="0"/>
            </a:endParaRPr>
          </a:p>
          <a:p>
            <a:pPr>
              <a:spcBef>
                <a:spcPct val="0"/>
              </a:spcBef>
            </a:pPr>
            <a:r>
              <a:rPr lang="en-US" sz="900" b="1" dirty="0" smtClean="0">
                <a:solidFill>
                  <a:srgbClr val="0099FF"/>
                </a:solidFill>
                <a:latin typeface="Arial" charset="0"/>
              </a:rPr>
              <a:t>Get Action: </a:t>
            </a:r>
            <a:r>
              <a:rPr lang="en-US" sz="900" dirty="0" smtClean="0">
                <a:solidFill>
                  <a:srgbClr val="0099FF"/>
                </a:solidFill>
                <a:latin typeface="Arial" charset="0"/>
              </a:rPr>
              <a:t>Ask the consumer to buy now, give them reasons, and provide the necessary information so that they can.</a:t>
            </a:r>
          </a:p>
          <a:p>
            <a:pPr>
              <a:spcBef>
                <a:spcPct val="0"/>
              </a:spcBef>
            </a:pPr>
            <a:r>
              <a:rPr lang="en-US" sz="900" b="1" dirty="0" smtClean="0">
                <a:solidFill>
                  <a:srgbClr val="0099FF"/>
                </a:solidFill>
                <a:latin typeface="Arial" charset="0"/>
              </a:rPr>
              <a:t>TYPES OF ADVERTISING</a:t>
            </a:r>
          </a:p>
          <a:p>
            <a:pPr>
              <a:spcBef>
                <a:spcPct val="0"/>
              </a:spcBef>
              <a:buFontTx/>
              <a:buChar char="•"/>
            </a:pPr>
            <a:r>
              <a:rPr lang="en-US" sz="900" dirty="0" smtClean="0">
                <a:solidFill>
                  <a:srgbClr val="0099FF"/>
                </a:solidFill>
                <a:latin typeface="Arial" charset="0"/>
              </a:rPr>
              <a:t>Advertising, that always is the advertisers’ point of view, costs a lot of money.</a:t>
            </a:r>
          </a:p>
          <a:p>
            <a:pPr>
              <a:spcBef>
                <a:spcPct val="0"/>
              </a:spcBef>
              <a:buFontTx/>
              <a:buChar char="•"/>
            </a:pPr>
            <a:r>
              <a:rPr lang="en-US" sz="900" b="1" dirty="0" smtClean="0">
                <a:solidFill>
                  <a:srgbClr val="0099FF"/>
                </a:solidFill>
                <a:latin typeface="Arial" charset="0"/>
              </a:rPr>
              <a:t>Publicity, </a:t>
            </a:r>
            <a:r>
              <a:rPr lang="en-US" sz="900" dirty="0" smtClean="0">
                <a:solidFill>
                  <a:srgbClr val="0099FF"/>
                </a:solidFill>
                <a:latin typeface="Arial" charset="0"/>
              </a:rPr>
              <a:t>usually more believable that advertising, is information about a business, either positive or negative, that appears in the media and is not paid for by the business.</a:t>
            </a:r>
          </a:p>
          <a:p>
            <a:pPr>
              <a:spcBef>
                <a:spcPct val="0"/>
              </a:spcBef>
              <a:buFontTx/>
              <a:buChar char="•"/>
            </a:pPr>
            <a:r>
              <a:rPr lang="en-US" sz="900" dirty="0" smtClean="0">
                <a:solidFill>
                  <a:srgbClr val="0099FF"/>
                </a:solidFill>
                <a:latin typeface="Arial" charset="0"/>
              </a:rPr>
              <a:t>Some companies hire public relations (PR) firms that can influence the media with well written positive stories about the business. </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fld id="{4EFCB027-5EDE-4B40-9239-F88F0E475DF1}" type="datetimeFigureOut">
              <a:rPr lang="en-US"/>
              <a:pPr>
                <a:defRPr/>
              </a:pPr>
              <a:t>11/24/2014</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454E193D-DC99-4B66-971B-9891660BFDF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80D106F-7F53-479B-AE9C-44840DFA0455}" type="datetimeFigureOut">
              <a:rPr lang="en-US"/>
              <a:pPr>
                <a:defRPr/>
              </a:pPr>
              <a:t>11/24/2014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B08F4BE-08EB-4A9E-9214-67CD50DC585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4"/>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fld id="{7D67C478-82C6-45C2-97BC-CABA2BBF0A96}" type="datetimeFigureOut">
              <a:rPr lang="en-US"/>
              <a:pPr>
                <a:defRPr/>
              </a:pPr>
              <a:t>11/24/2014</a:t>
            </a:fld>
            <a:endParaRPr lang="en-US"/>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EF9009DF-DFE0-4E97-B35E-87349721D9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1C2CC13-345E-4E94-8413-D2BBCB7F3B22}" type="datetimeFigureOut">
              <a:rPr lang="en-US"/>
              <a:pPr>
                <a:defRPr/>
              </a:pPr>
              <a:t>11/24/2014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D702F4E-22CB-495F-AA7E-AE695942FE5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314204D7-967D-407F-84CF-31D73AA656DD}" type="datetimeFigureOut">
              <a:rPr lang="en-US"/>
              <a:pPr>
                <a:defRPr/>
              </a:pPr>
              <a:t>11/24/2014</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EE61746F-E04A-4C69-9894-B9FF4DA561E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8EEC8A4-32DF-49B0-9CCD-35C6C0ACA107}" type="datetimeFigureOut">
              <a:rPr lang="en-US"/>
              <a:pPr>
                <a:defRPr/>
              </a:pPr>
              <a:t>11/24/2014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C3985F4-C617-4642-8ACF-A019FC092C1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B00289B-E56C-4E51-8418-1C56B5ED1439}" type="datetimeFigureOut">
              <a:rPr lang="en-US"/>
              <a:pPr>
                <a:defRPr/>
              </a:pPr>
              <a:t>11/24/2014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E446C9F-805C-49FC-A9EA-D7F31ECC885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FC5EC58-B25D-4370-8930-085226731423}" type="datetimeFigureOut">
              <a:rPr lang="en-US"/>
              <a:pPr>
                <a:defRPr/>
              </a:pPr>
              <a:t>11/24/2014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905E497-BC17-407B-A343-77C5E2D4E6C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3B8400C1-C094-41EC-845D-0D9D89F88EE5}" type="datetimeFigureOut">
              <a:rPr lang="en-US"/>
              <a:pPr>
                <a:defRPr/>
              </a:pPr>
              <a:t>11/24/2014</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821F08BA-4F3A-40A7-8A3E-8C025C11FE3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ctangle 5"/>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D682C7F9-A2C7-4090-A493-D14721779F2C}" type="datetimeFigureOut">
              <a:rPr lang="en-US"/>
              <a:pPr>
                <a:defRPr/>
              </a:pPr>
              <a:t>11/24/2014</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3343A30C-12D3-4905-871C-D6FEFBA86E9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ctangle 5"/>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fld id="{53605A70-AACD-4ACF-9E76-BF217964CC68}" type="datetimeFigureOut">
              <a:rPr lang="en-US"/>
              <a:pPr>
                <a:defRPr/>
              </a:pPr>
              <a:t>11/24/2014</a:t>
            </a:fld>
            <a:endParaRPr lang="en-US"/>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pPr>
              <a:defRPr/>
            </a:pPr>
            <a:fld id="{2A3E2C6C-F5DC-4CAD-B1B2-AF72B22E055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en-US" smtClean="0"/>
              <a:t>Click to edit Master title style</a:t>
            </a:r>
            <a:endParaRPr lang="en-US"/>
          </a:p>
        </p:txBody>
      </p:sp>
      <p:sp>
        <p:nvSpPr>
          <p:cNvPr id="1029" name="Text Placeholder 2"/>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smtClean="0">
                <a:solidFill>
                  <a:schemeClr val="tx1">
                    <a:tint val="95000"/>
                  </a:schemeClr>
                </a:solidFill>
                <a:latin typeface="+mn-lt"/>
                <a:cs typeface="+mn-cs"/>
              </a:defRPr>
            </a:lvl1pPr>
            <a:extLst/>
          </a:lstStyle>
          <a:p>
            <a:pPr>
              <a:defRPr/>
            </a:pPr>
            <a:fld id="{B5BE9937-12D4-4700-B17B-D3A135717E17}" type="datetimeFigureOut">
              <a:rPr lang="en-US"/>
              <a:pPr>
                <a:defRPr/>
              </a:pPr>
              <a:t>11/24/2014</a:t>
            </a:fld>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cs typeface="+mn-cs"/>
              </a:defRPr>
            </a:lvl1pPr>
            <a:extLst/>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fontAlgn="auto" latinLnBrk="0" hangingPunct="1">
              <a:spcBef>
                <a:spcPts val="0"/>
              </a:spcBef>
              <a:spcAft>
                <a:spcPts val="0"/>
              </a:spcAft>
              <a:defRPr kumimoji="0" sz="1200" smtClean="0">
                <a:solidFill>
                  <a:schemeClr val="tx1">
                    <a:tint val="95000"/>
                  </a:schemeClr>
                </a:solidFill>
                <a:latin typeface="+mn-lt"/>
                <a:cs typeface="+mn-cs"/>
              </a:defRPr>
            </a:lvl1pPr>
            <a:extLst/>
          </a:lstStyle>
          <a:p>
            <a:pPr>
              <a:defRPr/>
            </a:pPr>
            <a:fld id="{EE8CE277-85B0-4BEF-B982-CB0D254F7AB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78" r:id="rId2"/>
    <p:sldLayoutId id="2147483684" r:id="rId3"/>
    <p:sldLayoutId id="2147483679" r:id="rId4"/>
    <p:sldLayoutId id="2147483680" r:id="rId5"/>
    <p:sldLayoutId id="2147483681" r:id="rId6"/>
    <p:sldLayoutId id="2147483685" r:id="rId7"/>
    <p:sldLayoutId id="2147483686" r:id="rId8"/>
    <p:sldLayoutId id="2147483687" r:id="rId9"/>
    <p:sldLayoutId id="2147483682" r:id="rId10"/>
    <p:sldLayoutId id="2147483688" r:id="rId11"/>
  </p:sldLayoutIdLst>
  <p:txStyles>
    <p:titleStyle>
      <a:lvl1pPr algn="l" rtl="0" fontAlgn="base">
        <a:spcBef>
          <a:spcPct val="0"/>
        </a:spcBef>
        <a:spcAft>
          <a:spcPct val="0"/>
        </a:spcAft>
        <a:defRPr sz="4500" b="1" kern="1200">
          <a:solidFill>
            <a:srgbClr val="FFC800"/>
          </a:solidFill>
          <a:latin typeface="+mj-lt"/>
          <a:ea typeface="+mj-ea"/>
          <a:cs typeface="+mj-cs"/>
        </a:defRPr>
      </a:lvl1pPr>
      <a:lvl2pPr algn="l" rtl="0" fontAlgn="base">
        <a:spcBef>
          <a:spcPct val="0"/>
        </a:spcBef>
        <a:spcAft>
          <a:spcPct val="0"/>
        </a:spcAft>
        <a:defRPr sz="4500" b="1">
          <a:solidFill>
            <a:srgbClr val="FFC800"/>
          </a:solidFill>
          <a:latin typeface="Corbel" pitchFamily="34" charset="0"/>
        </a:defRPr>
      </a:lvl2pPr>
      <a:lvl3pPr algn="l" rtl="0" fontAlgn="base">
        <a:spcBef>
          <a:spcPct val="0"/>
        </a:spcBef>
        <a:spcAft>
          <a:spcPct val="0"/>
        </a:spcAft>
        <a:defRPr sz="4500" b="1">
          <a:solidFill>
            <a:srgbClr val="FFC800"/>
          </a:solidFill>
          <a:latin typeface="Corbel" pitchFamily="34" charset="0"/>
        </a:defRPr>
      </a:lvl3pPr>
      <a:lvl4pPr algn="l" rtl="0" fontAlgn="base">
        <a:spcBef>
          <a:spcPct val="0"/>
        </a:spcBef>
        <a:spcAft>
          <a:spcPct val="0"/>
        </a:spcAft>
        <a:defRPr sz="4500" b="1">
          <a:solidFill>
            <a:srgbClr val="FFC800"/>
          </a:solidFill>
          <a:latin typeface="Corbel" pitchFamily="34" charset="0"/>
        </a:defRPr>
      </a:lvl4pPr>
      <a:lvl5pPr algn="l" rtl="0" fontAlgn="base">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fontAlgn="base">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fontAlgn="base">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fontAlgn="base">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fontAlgn="base">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fontAlgn="base">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US" dirty="0" smtClean="0">
                <a:solidFill>
                  <a:schemeClr val="accent1">
                    <a:satMod val="150000"/>
                  </a:schemeClr>
                </a:solidFill>
              </a:rPr>
              <a:t>The Four Ps of Marketing</a:t>
            </a:r>
            <a:endParaRPr lang="en-US" dirty="0">
              <a:solidFill>
                <a:schemeClr val="accent1">
                  <a:satMod val="150000"/>
                </a:schemeClr>
              </a:solidFill>
            </a:endParaRPr>
          </a:p>
        </p:txBody>
      </p:sp>
      <p:sp>
        <p:nvSpPr>
          <p:cNvPr id="8195" name="Subtitle 2"/>
          <p:cNvSpPr>
            <a:spLocks noGrp="1"/>
          </p:cNvSpPr>
          <p:nvPr>
            <p:ph type="subTitle" idx="1"/>
          </p:nvPr>
        </p:nvSpPr>
        <p:spPr>
          <a:xfrm>
            <a:off x="685800" y="1828800"/>
            <a:ext cx="8077200" cy="1500188"/>
          </a:xfrm>
        </p:spPr>
        <p:txBody>
          <a:bodyPr/>
          <a:lstStyle/>
          <a:p>
            <a:r>
              <a:rPr lang="en-US" dirty="0" smtClean="0"/>
              <a:t>Entrepreneur 3209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fontAlgn="auto">
              <a:spcAft>
                <a:spcPts val="0"/>
              </a:spcAft>
              <a:defRPr/>
            </a:pPr>
            <a:r>
              <a:rPr lang="en-US" dirty="0" smtClean="0">
                <a:solidFill>
                  <a:schemeClr val="accent1">
                    <a:satMod val="150000"/>
                  </a:schemeClr>
                </a:solidFill>
              </a:rPr>
              <a:t>Part A: Marketing &amp; Advertising</a:t>
            </a:r>
            <a:endParaRPr lang="en-US" dirty="0">
              <a:solidFill>
                <a:schemeClr val="accent1">
                  <a:satMod val="150000"/>
                </a:schemeClr>
              </a:solidFill>
            </a:endParaRPr>
          </a:p>
        </p:txBody>
      </p:sp>
      <p:sp>
        <p:nvSpPr>
          <p:cNvPr id="17411" name="Rectangle 4"/>
          <p:cNvSpPr>
            <a:spLocks noChangeArrowheads="1"/>
          </p:cNvSpPr>
          <p:nvPr/>
        </p:nvSpPr>
        <p:spPr bwMode="auto">
          <a:xfrm>
            <a:off x="6350" y="5995988"/>
            <a:ext cx="8909050" cy="915987"/>
          </a:xfrm>
          <a:prstGeom prst="rect">
            <a:avLst/>
          </a:prstGeom>
          <a:noFill/>
          <a:ln w="9525">
            <a:noFill/>
            <a:miter lim="800000"/>
            <a:headEnd/>
            <a:tailEnd/>
          </a:ln>
        </p:spPr>
        <p:txBody>
          <a:bodyPr anchor="ctr">
            <a:spAutoFit/>
          </a:bodyPr>
          <a:lstStyle/>
          <a:p>
            <a:pPr>
              <a:buFontTx/>
              <a:buChar char="•"/>
            </a:pPr>
            <a:r>
              <a:rPr lang="en-US">
                <a:latin typeface="Corbel" pitchFamily="34" charset="0"/>
              </a:rPr>
              <a:t>CBS stamped promotions for its fall lineup onto eggs that were distributed nationwide. </a:t>
            </a:r>
            <a:br>
              <a:rPr lang="en-US">
                <a:latin typeface="Corbel" pitchFamily="34" charset="0"/>
              </a:rPr>
            </a:br>
            <a:endParaRPr lang="en-CA">
              <a:latin typeface="Corbel" pitchFamily="34" charset="0"/>
            </a:endParaRPr>
          </a:p>
        </p:txBody>
      </p:sp>
      <p:pic>
        <p:nvPicPr>
          <p:cNvPr id="17412" name="Picture 6" descr="eggs"/>
          <p:cNvPicPr>
            <a:picLocks noChangeAspect="1" noChangeArrowheads="1"/>
          </p:cNvPicPr>
          <p:nvPr/>
        </p:nvPicPr>
        <p:blipFill>
          <a:blip r:embed="rId2" cstate="print"/>
          <a:srcRect/>
          <a:stretch>
            <a:fillRect/>
          </a:stretch>
        </p:blipFill>
        <p:spPr bwMode="auto">
          <a:xfrm>
            <a:off x="1476375" y="1600200"/>
            <a:ext cx="5838825" cy="4041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fontAlgn="auto">
              <a:spcAft>
                <a:spcPts val="0"/>
              </a:spcAft>
              <a:defRPr/>
            </a:pPr>
            <a:r>
              <a:rPr lang="en-US" dirty="0" smtClean="0">
                <a:solidFill>
                  <a:schemeClr val="accent1">
                    <a:satMod val="150000"/>
                  </a:schemeClr>
                </a:solidFill>
              </a:rPr>
              <a:t>Part A: Marketing &amp; Advertising</a:t>
            </a:r>
            <a:endParaRPr lang="en-US" dirty="0">
              <a:solidFill>
                <a:schemeClr val="accent1">
                  <a:satMod val="150000"/>
                </a:schemeClr>
              </a:solidFill>
            </a:endParaRPr>
          </a:p>
        </p:txBody>
      </p:sp>
      <p:sp>
        <p:nvSpPr>
          <p:cNvPr id="18435" name="Rectangle 3"/>
          <p:cNvSpPr>
            <a:spLocks noChangeArrowheads="1"/>
          </p:cNvSpPr>
          <p:nvPr/>
        </p:nvSpPr>
        <p:spPr bwMode="auto">
          <a:xfrm>
            <a:off x="3892550" y="4613275"/>
            <a:ext cx="5175250" cy="915988"/>
          </a:xfrm>
          <a:prstGeom prst="rect">
            <a:avLst/>
          </a:prstGeom>
          <a:noFill/>
          <a:ln w="9525">
            <a:noFill/>
            <a:miter lim="800000"/>
            <a:headEnd/>
            <a:tailEnd/>
          </a:ln>
        </p:spPr>
        <p:txBody>
          <a:bodyPr anchor="ctr">
            <a:spAutoFit/>
          </a:bodyPr>
          <a:lstStyle/>
          <a:p>
            <a:pPr>
              <a:buFontTx/>
              <a:buChar char="•"/>
            </a:pPr>
            <a:r>
              <a:rPr lang="en-US">
                <a:latin typeface="Corbel" pitchFamily="34" charset="0"/>
              </a:rPr>
              <a:t>In the case of Captain Morgan Rum, the pitch appeared directly on the men's restroom signs in bars. </a:t>
            </a:r>
            <a:endParaRPr lang="en-CA">
              <a:latin typeface="Corbel" pitchFamily="34" charset="0"/>
            </a:endParaRPr>
          </a:p>
        </p:txBody>
      </p:sp>
      <p:pic>
        <p:nvPicPr>
          <p:cNvPr id="18436" name="Picture 6" descr="bathroom"/>
          <p:cNvPicPr>
            <a:picLocks noChangeAspect="1" noChangeArrowheads="1"/>
          </p:cNvPicPr>
          <p:nvPr/>
        </p:nvPicPr>
        <p:blipFill>
          <a:blip r:embed="rId2" cstate="print"/>
          <a:srcRect/>
          <a:stretch>
            <a:fillRect/>
          </a:stretch>
        </p:blipFill>
        <p:spPr bwMode="auto">
          <a:xfrm>
            <a:off x="609600" y="1600200"/>
            <a:ext cx="3171825" cy="4286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Marketing &amp; Advertising</a:t>
            </a:r>
            <a:endParaRPr lang="en-US" dirty="0">
              <a:solidFill>
                <a:schemeClr val="accent1">
                  <a:satMod val="150000"/>
                </a:schemeClr>
              </a:solidFill>
            </a:endParaRPr>
          </a:p>
        </p:txBody>
      </p:sp>
      <p:sp>
        <p:nvSpPr>
          <p:cNvPr id="9219" name="Content Placeholder 2"/>
          <p:cNvSpPr>
            <a:spLocks noGrp="1"/>
          </p:cNvSpPr>
          <p:nvPr>
            <p:ph idx="1"/>
          </p:nvPr>
        </p:nvSpPr>
        <p:spPr/>
        <p:txBody>
          <a:bodyPr/>
          <a:lstStyle/>
          <a:p>
            <a:r>
              <a:rPr lang="en-US" dirty="0" smtClean="0">
                <a:latin typeface="Arial" charset="0"/>
              </a:rPr>
              <a:t>There are four Ps associated with marketing:</a:t>
            </a:r>
          </a:p>
          <a:p>
            <a:endParaRPr lang="en-US" dirty="0" smtClean="0">
              <a:latin typeface="Arial" charset="0"/>
            </a:endParaRPr>
          </a:p>
          <a:p>
            <a:pPr lvl="1"/>
            <a:r>
              <a:rPr lang="en-US" dirty="0" smtClean="0">
                <a:solidFill>
                  <a:srgbClr val="FF0000"/>
                </a:solidFill>
                <a:latin typeface="Arial" charset="0"/>
              </a:rPr>
              <a:t>Product</a:t>
            </a:r>
          </a:p>
          <a:p>
            <a:pPr lvl="1"/>
            <a:r>
              <a:rPr lang="en-US" dirty="0" smtClean="0">
                <a:solidFill>
                  <a:srgbClr val="FF0000"/>
                </a:solidFill>
                <a:latin typeface="Arial" charset="0"/>
              </a:rPr>
              <a:t>Price</a:t>
            </a:r>
          </a:p>
          <a:p>
            <a:pPr lvl="1"/>
            <a:r>
              <a:rPr lang="en-US" dirty="0" smtClean="0">
                <a:solidFill>
                  <a:srgbClr val="FF0000"/>
                </a:solidFill>
                <a:latin typeface="Arial" charset="0"/>
              </a:rPr>
              <a:t>Place </a:t>
            </a:r>
          </a:p>
          <a:p>
            <a:pPr lvl="1"/>
            <a:r>
              <a:rPr lang="en-US" dirty="0" smtClean="0">
                <a:solidFill>
                  <a:srgbClr val="FF0000"/>
                </a:solidFill>
                <a:latin typeface="Arial" charset="0"/>
              </a:rPr>
              <a:t>Promotion</a:t>
            </a:r>
          </a:p>
          <a:p>
            <a:endParaRPr lang="en-US" dirty="0" smtClean="0">
              <a:latin typeface="Arial" charset="0"/>
            </a:endParaRPr>
          </a:p>
          <a:p>
            <a:endParaRPr lang="en-US" dirty="0" smtClean="0"/>
          </a:p>
        </p:txBody>
      </p:sp>
      <p:pic>
        <p:nvPicPr>
          <p:cNvPr id="9220" name="Picture 5" descr="http://www.making8.com/sites/all/themes/8/images/marketing-and-advertising.jpg"/>
          <p:cNvPicPr>
            <a:picLocks noChangeAspect="1" noChangeArrowheads="1"/>
          </p:cNvPicPr>
          <p:nvPr/>
        </p:nvPicPr>
        <p:blipFill>
          <a:blip r:embed="rId2" cstate="print"/>
          <a:srcRect/>
          <a:stretch>
            <a:fillRect/>
          </a:stretch>
        </p:blipFill>
        <p:spPr bwMode="auto">
          <a:xfrm>
            <a:off x="4191000" y="3048000"/>
            <a:ext cx="2752725" cy="2667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1. Product / Services</a:t>
            </a:r>
            <a:endParaRPr lang="en-US" dirty="0">
              <a:solidFill>
                <a:schemeClr val="accent1">
                  <a:satMod val="150000"/>
                </a:schemeClr>
              </a:solidFill>
            </a:endParaRPr>
          </a:p>
        </p:txBody>
      </p:sp>
      <p:sp>
        <p:nvSpPr>
          <p:cNvPr id="15363" name="Content Placeholder 2"/>
          <p:cNvSpPr>
            <a:spLocks noGrp="1"/>
          </p:cNvSpPr>
          <p:nvPr>
            <p:ph idx="1"/>
          </p:nvPr>
        </p:nvSpPr>
        <p:spPr/>
        <p:txBody>
          <a:bodyPr/>
          <a:lstStyle/>
          <a:p>
            <a:pPr>
              <a:buFont typeface="Wingdings" pitchFamily="2" charset="2"/>
              <a:buChar char="Ø"/>
            </a:pPr>
            <a:r>
              <a:rPr lang="en-US" dirty="0" smtClean="0">
                <a:latin typeface="Arial" charset="0"/>
              </a:rPr>
              <a:t>Product </a:t>
            </a:r>
            <a:r>
              <a:rPr lang="en-US" dirty="0" smtClean="0">
                <a:solidFill>
                  <a:srgbClr val="FF0000"/>
                </a:solidFill>
                <a:latin typeface="Arial" charset="0"/>
              </a:rPr>
              <a:t>– the particular good made or service offered</a:t>
            </a:r>
          </a:p>
          <a:p>
            <a:pPr>
              <a:buFont typeface="Wingdings" pitchFamily="2" charset="2"/>
              <a:buChar char="Ø"/>
            </a:pPr>
            <a:r>
              <a:rPr lang="en-US" dirty="0" smtClean="0">
                <a:latin typeface="Arial" charset="0"/>
              </a:rPr>
              <a:t>Businesses develop products / services because (1) they can &amp; (2) they see a need</a:t>
            </a:r>
          </a:p>
          <a:p>
            <a:pPr>
              <a:buFont typeface="Wingdings" pitchFamily="2" charset="2"/>
              <a:buChar char="Ø"/>
            </a:pPr>
            <a:r>
              <a:rPr lang="en-US" dirty="0" smtClean="0">
                <a:latin typeface="Arial" charset="0"/>
              </a:rPr>
              <a:t>During this development they have to consider quality, design, features, &amp; benefits</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dissolve">
                                      <p:cBhvr>
                                        <p:cTn id="7" dur="5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dissolve">
                                      <p:cBhvr>
                                        <p:cTn id="12" dur="500"/>
                                        <p:tgtEl>
                                          <p:spTgt spid="153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dissolve">
                                      <p:cBhvr>
                                        <p:cTn id="17" dur="500"/>
                                        <p:tgtEl>
                                          <p:spTgt spid="15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CA" dirty="0" smtClean="0">
                <a:solidFill>
                  <a:schemeClr val="accent1">
                    <a:satMod val="150000"/>
                  </a:schemeClr>
                </a:solidFill>
              </a:rPr>
              <a:t>2. Price</a:t>
            </a:r>
            <a:endParaRPr lang="en-CA" dirty="0">
              <a:solidFill>
                <a:schemeClr val="accent1">
                  <a:satMod val="150000"/>
                </a:schemeClr>
              </a:solidFill>
            </a:endParaRPr>
          </a:p>
        </p:txBody>
      </p:sp>
      <p:sp>
        <p:nvSpPr>
          <p:cNvPr id="16387" name="Content Placeholder 2"/>
          <p:cNvSpPr>
            <a:spLocks noGrp="1"/>
          </p:cNvSpPr>
          <p:nvPr>
            <p:ph idx="1"/>
          </p:nvPr>
        </p:nvSpPr>
        <p:spPr/>
        <p:txBody>
          <a:bodyPr/>
          <a:lstStyle/>
          <a:p>
            <a:pPr>
              <a:buFont typeface="Wingdings" pitchFamily="2" charset="2"/>
              <a:buChar char="Ø"/>
            </a:pPr>
            <a:r>
              <a:rPr lang="en-CA" sz="2400" dirty="0" smtClean="0">
                <a:latin typeface="Arial" charset="0"/>
                <a:cs typeface="Arial" charset="0"/>
              </a:rPr>
              <a:t>Price</a:t>
            </a:r>
            <a:r>
              <a:rPr lang="en-CA" sz="2400" dirty="0" smtClean="0">
                <a:solidFill>
                  <a:srgbClr val="FF0000"/>
                </a:solidFill>
                <a:latin typeface="Arial" charset="0"/>
                <a:cs typeface="Arial" charset="0"/>
              </a:rPr>
              <a:t>: What a customer is charged for a good or a service</a:t>
            </a:r>
          </a:p>
          <a:p>
            <a:pPr>
              <a:buFont typeface="Wingdings" pitchFamily="2" charset="2"/>
              <a:buChar char="Ø"/>
            </a:pPr>
            <a:endParaRPr lang="en-CA" sz="2400" dirty="0" smtClean="0">
              <a:latin typeface="Arial" charset="0"/>
              <a:cs typeface="Arial" charset="0"/>
            </a:endParaRPr>
          </a:p>
          <a:p>
            <a:pPr>
              <a:buFont typeface="Wingdings" pitchFamily="2" charset="2"/>
              <a:buChar char="Ø"/>
            </a:pPr>
            <a:r>
              <a:rPr lang="en-US" sz="2400" dirty="0" smtClean="0">
                <a:latin typeface="Arial" charset="0"/>
                <a:cs typeface="Arial" charset="0"/>
              </a:rPr>
              <a:t>Must cover your costs and make a profit</a:t>
            </a:r>
          </a:p>
          <a:p>
            <a:pPr>
              <a:buFont typeface="Wingdings" pitchFamily="2" charset="2"/>
              <a:buChar char="Ø"/>
            </a:pPr>
            <a:endParaRPr lang="en-US" sz="2400" dirty="0" smtClean="0">
              <a:latin typeface="Arial" charset="0"/>
              <a:cs typeface="Arial" charset="0"/>
            </a:endParaRPr>
          </a:p>
          <a:p>
            <a:pPr>
              <a:buFont typeface="Wingdings" pitchFamily="2" charset="2"/>
              <a:buChar char="Ø"/>
            </a:pPr>
            <a:r>
              <a:rPr lang="en-US" sz="2400" dirty="0" smtClean="0">
                <a:latin typeface="Arial" charset="0"/>
                <a:cs typeface="Arial" charset="0"/>
              </a:rPr>
              <a:t>Businesses must be price sensitive &amp; look at  their competitors’ price for the same products</a:t>
            </a:r>
          </a:p>
          <a:p>
            <a:pPr>
              <a:buFont typeface="Wingdings" pitchFamily="2" charset="2"/>
              <a:buChar char="Ø"/>
            </a:pPr>
            <a:endParaRPr lang="en-US" sz="2400" dirty="0" smtClean="0">
              <a:latin typeface="Arial" charset="0"/>
              <a:cs typeface="Arial" charset="0"/>
            </a:endParaRPr>
          </a:p>
          <a:p>
            <a:pPr>
              <a:buFont typeface="Wingdings" pitchFamily="2" charset="2"/>
              <a:buChar char="Ø"/>
            </a:pPr>
            <a:r>
              <a:rPr lang="en-US" sz="2400" dirty="0" smtClean="0">
                <a:latin typeface="Arial" charset="0"/>
                <a:cs typeface="Arial" charset="0"/>
              </a:rPr>
              <a:t>Consumers are very price conscious and look for competitive prices at other stores or on the Internet.</a:t>
            </a:r>
            <a:endParaRPr lang="en-CA" sz="2400" dirty="0" smtClean="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dissolve">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387">
                                            <p:txEl>
                                              <p:pRg st="2" end="2"/>
                                            </p:txEl>
                                          </p:spTgt>
                                        </p:tgtEl>
                                        <p:attrNameLst>
                                          <p:attrName>style.visibility</p:attrName>
                                        </p:attrNameLst>
                                      </p:cBhvr>
                                      <p:to>
                                        <p:strVal val="visible"/>
                                      </p:to>
                                    </p:set>
                                    <p:animEffect transition="in" filter="dissolve">
                                      <p:cBhvr>
                                        <p:cTn id="12" dur="500"/>
                                        <p:tgtEl>
                                          <p:spTgt spid="163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387">
                                            <p:txEl>
                                              <p:pRg st="4" end="4"/>
                                            </p:txEl>
                                          </p:spTgt>
                                        </p:tgtEl>
                                        <p:attrNameLst>
                                          <p:attrName>style.visibility</p:attrName>
                                        </p:attrNameLst>
                                      </p:cBhvr>
                                      <p:to>
                                        <p:strVal val="visible"/>
                                      </p:to>
                                    </p:set>
                                    <p:animEffect transition="in" filter="dissolve">
                                      <p:cBhvr>
                                        <p:cTn id="17" dur="500"/>
                                        <p:tgtEl>
                                          <p:spTgt spid="1638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387">
                                            <p:txEl>
                                              <p:pRg st="6" end="6"/>
                                            </p:txEl>
                                          </p:spTgt>
                                        </p:tgtEl>
                                        <p:attrNameLst>
                                          <p:attrName>style.visibility</p:attrName>
                                        </p:attrNameLst>
                                      </p:cBhvr>
                                      <p:to>
                                        <p:strVal val="visible"/>
                                      </p:to>
                                    </p:set>
                                    <p:animEffect transition="in" filter="dissolve">
                                      <p:cBhvr>
                                        <p:cTn id="22" dur="500"/>
                                        <p:tgtEl>
                                          <p:spTgt spid="163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fontAlgn="auto">
              <a:spcAft>
                <a:spcPts val="0"/>
              </a:spcAft>
              <a:defRPr/>
            </a:pPr>
            <a:r>
              <a:rPr lang="en-CA" dirty="0" smtClean="0">
                <a:solidFill>
                  <a:schemeClr val="accent1">
                    <a:satMod val="150000"/>
                  </a:schemeClr>
                </a:solidFill>
              </a:rPr>
              <a:t>3. Place</a:t>
            </a:r>
            <a:endParaRPr lang="en-CA" dirty="0">
              <a:solidFill>
                <a:schemeClr val="accent1">
                  <a:satMod val="150000"/>
                </a:schemeClr>
              </a:solidFill>
            </a:endParaRPr>
          </a:p>
        </p:txBody>
      </p:sp>
      <p:sp>
        <p:nvSpPr>
          <p:cNvPr id="19460" name="Rectangle 3"/>
          <p:cNvSpPr>
            <a:spLocks noGrp="1" noChangeArrowheads="1"/>
          </p:cNvSpPr>
          <p:nvPr>
            <p:ph idx="1"/>
          </p:nvPr>
        </p:nvSpPr>
        <p:spPr/>
        <p:txBody>
          <a:bodyPr rtlCol="0">
            <a:normAutofit fontScale="92500" lnSpcReduction="10000"/>
          </a:bodyPr>
          <a:lstStyle/>
          <a:p>
            <a:pPr marL="571500" indent="-571500" fontAlgn="auto">
              <a:spcBef>
                <a:spcPts val="0"/>
              </a:spcBef>
              <a:spcAft>
                <a:spcPts val="0"/>
              </a:spcAft>
              <a:buFont typeface="Wingdings" pitchFamily="2" charset="2"/>
              <a:buChar char="Ø"/>
              <a:defRPr/>
            </a:pPr>
            <a:r>
              <a:rPr lang="en-US" sz="2800" dirty="0" smtClean="0">
                <a:latin typeface="Arial" charset="0"/>
                <a:cs typeface="Arial" charset="0"/>
              </a:rPr>
              <a:t>Place</a:t>
            </a:r>
            <a:r>
              <a:rPr lang="en-US" sz="2800" dirty="0" smtClean="0">
                <a:solidFill>
                  <a:srgbClr val="FF0000"/>
                </a:solidFill>
                <a:latin typeface="Arial" charset="0"/>
                <a:cs typeface="Arial" charset="0"/>
              </a:rPr>
              <a:t>: The methods a business uses to sell and distribute its products</a:t>
            </a:r>
          </a:p>
          <a:p>
            <a:pPr marL="571500" indent="-571500" fontAlgn="auto">
              <a:spcBef>
                <a:spcPts val="0"/>
              </a:spcBef>
              <a:spcAft>
                <a:spcPts val="0"/>
              </a:spcAft>
              <a:buFont typeface="Wingdings" pitchFamily="2" charset="2"/>
              <a:buChar char="Ø"/>
              <a:defRPr/>
            </a:pPr>
            <a:endParaRPr lang="en-US" sz="2800" b="1" dirty="0" smtClean="0">
              <a:latin typeface="Arial" charset="0"/>
              <a:cs typeface="Arial" charset="0"/>
            </a:endParaRPr>
          </a:p>
          <a:p>
            <a:pPr marL="571500" indent="-571500" fontAlgn="auto">
              <a:spcBef>
                <a:spcPts val="0"/>
              </a:spcBef>
              <a:spcAft>
                <a:spcPts val="0"/>
              </a:spcAft>
              <a:buFont typeface="Wingdings" pitchFamily="2" charset="2"/>
              <a:buChar char="Ø"/>
              <a:defRPr/>
            </a:pPr>
            <a:r>
              <a:rPr lang="en-US" sz="2800" dirty="0" smtClean="0">
                <a:solidFill>
                  <a:srgbClr val="FF0000"/>
                </a:solidFill>
                <a:latin typeface="Arial" charset="0"/>
                <a:cs typeface="Arial" charset="0"/>
              </a:rPr>
              <a:t>Channels of Distribution</a:t>
            </a:r>
          </a:p>
          <a:p>
            <a:pPr marL="863600" lvl="1" indent="-571500" fontAlgn="auto">
              <a:spcAft>
                <a:spcPts val="0"/>
              </a:spcAft>
              <a:buFont typeface="Wingdings" pitchFamily="2" charset="2"/>
              <a:buChar char="Ø"/>
              <a:defRPr/>
            </a:pPr>
            <a:r>
              <a:rPr lang="en-US" sz="2200" u="sng" dirty="0" smtClean="0">
                <a:solidFill>
                  <a:srgbClr val="FF0000"/>
                </a:solidFill>
                <a:latin typeface="Arial" charset="0"/>
                <a:cs typeface="Arial" charset="0"/>
              </a:rPr>
              <a:t>Direct Channel </a:t>
            </a:r>
            <a:r>
              <a:rPr lang="en-US" sz="2200" dirty="0" smtClean="0">
                <a:solidFill>
                  <a:srgbClr val="FF0000"/>
                </a:solidFill>
                <a:latin typeface="Arial" charset="0"/>
                <a:cs typeface="Arial" charset="0"/>
              </a:rPr>
              <a:t>connects consumers directly to the producer (bakery)</a:t>
            </a:r>
            <a:br>
              <a:rPr lang="en-US" sz="2200" dirty="0" smtClean="0">
                <a:solidFill>
                  <a:srgbClr val="FF0000"/>
                </a:solidFill>
                <a:latin typeface="Arial" charset="0"/>
                <a:cs typeface="Arial" charset="0"/>
              </a:rPr>
            </a:br>
            <a:endParaRPr lang="en-US" sz="2200" dirty="0" smtClean="0">
              <a:solidFill>
                <a:srgbClr val="FF0000"/>
              </a:solidFill>
              <a:latin typeface="Arial" charset="0"/>
              <a:cs typeface="Arial" charset="0"/>
            </a:endParaRPr>
          </a:p>
          <a:p>
            <a:pPr marL="863600" lvl="1" indent="-571500" fontAlgn="auto">
              <a:spcAft>
                <a:spcPts val="0"/>
              </a:spcAft>
              <a:buFont typeface="Wingdings" pitchFamily="2" charset="2"/>
              <a:buChar char="Ø"/>
              <a:defRPr/>
            </a:pPr>
            <a:r>
              <a:rPr lang="en-US" sz="2200" u="sng" dirty="0" smtClean="0">
                <a:solidFill>
                  <a:srgbClr val="FF0000"/>
                </a:solidFill>
                <a:latin typeface="Arial" charset="0"/>
                <a:cs typeface="Arial" charset="0"/>
              </a:rPr>
              <a:t>Indirect Channel </a:t>
            </a:r>
            <a:r>
              <a:rPr lang="en-US" sz="2200" dirty="0" smtClean="0">
                <a:solidFill>
                  <a:srgbClr val="FF0000"/>
                </a:solidFill>
                <a:latin typeface="Arial" charset="0"/>
                <a:cs typeface="Arial" charset="0"/>
              </a:rPr>
              <a:t>sells to the consumer through other channels(wholesaler, retailer, catalogue, e-commerce)</a:t>
            </a:r>
            <a:br>
              <a:rPr lang="en-US" sz="2200" dirty="0" smtClean="0">
                <a:solidFill>
                  <a:srgbClr val="FF0000"/>
                </a:solidFill>
                <a:latin typeface="Arial" charset="0"/>
                <a:cs typeface="Arial" charset="0"/>
              </a:rPr>
            </a:br>
            <a:endParaRPr lang="en-US" sz="2200" dirty="0" smtClean="0">
              <a:solidFill>
                <a:srgbClr val="FF0000"/>
              </a:solidFill>
              <a:latin typeface="Arial" charset="0"/>
              <a:cs typeface="Arial" charset="0"/>
            </a:endParaRPr>
          </a:p>
          <a:p>
            <a:pPr marL="863600" lvl="1" indent="-571500" fontAlgn="auto">
              <a:spcAft>
                <a:spcPts val="0"/>
              </a:spcAft>
              <a:buFont typeface="Wingdings" pitchFamily="2" charset="2"/>
              <a:buChar char="Ø"/>
              <a:defRPr/>
            </a:pPr>
            <a:r>
              <a:rPr lang="en-US" sz="2200" u="sng" dirty="0" smtClean="0">
                <a:solidFill>
                  <a:srgbClr val="FF0000"/>
                </a:solidFill>
                <a:latin typeface="Arial" charset="0"/>
                <a:cs typeface="Arial" charset="0"/>
              </a:rPr>
              <a:t>Specialty Channel </a:t>
            </a:r>
            <a:r>
              <a:rPr lang="en-US" sz="2200" dirty="0" smtClean="0">
                <a:solidFill>
                  <a:srgbClr val="FF0000"/>
                </a:solidFill>
                <a:latin typeface="Arial" charset="0"/>
                <a:cs typeface="Arial" charset="0"/>
              </a:rPr>
              <a:t>distribute products by using vending machines, telemarketing, catalogue sales, e-commerce, and door-to-door sales. No retail store is involved</a:t>
            </a:r>
            <a:r>
              <a:rPr lang="en-US" sz="2200" dirty="0" smtClean="0">
                <a:latin typeface="Arial" charset="0"/>
                <a:cs typeface="Arial" charset="0"/>
              </a:rPr>
              <a:t>. </a:t>
            </a:r>
            <a:endParaRPr lang="en-US" sz="2000" dirty="0" smtClean="0"/>
          </a:p>
        </p:txBody>
      </p:sp>
      <p:sp>
        <p:nvSpPr>
          <p:cNvPr id="10242" name="Slide Number Placeholder 5"/>
          <p:cNvSpPr>
            <a:spLocks noGrp="1"/>
          </p:cNvSpPr>
          <p:nvPr>
            <p:ph type="sldNum" sz="quarter" idx="12"/>
          </p:nvPr>
        </p:nvSpPr>
        <p:spPr/>
        <p:txBody>
          <a:bodyPr/>
          <a:lstStyle/>
          <a:p>
            <a:pPr>
              <a:defRPr/>
            </a:pPr>
            <a:fld id="{1A3F3A27-93A2-4B57-95A5-5D444FFF3E25}" type="slidenum">
              <a:rPr lang="en-CA"/>
              <a:pPr>
                <a:defRPr/>
              </a:pPr>
              <a:t>5</a:t>
            </a:fld>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460">
                                            <p:txEl>
                                              <p:pRg st="0" end="0"/>
                                            </p:txEl>
                                          </p:spTgt>
                                        </p:tgtEl>
                                        <p:attrNameLst>
                                          <p:attrName>style.visibility</p:attrName>
                                        </p:attrNameLst>
                                      </p:cBhvr>
                                      <p:to>
                                        <p:strVal val="visible"/>
                                      </p:to>
                                    </p:set>
                                    <p:animEffect transition="in" filter="dissolve">
                                      <p:cBhvr>
                                        <p:cTn id="7" dur="500"/>
                                        <p:tgtEl>
                                          <p:spTgt spid="1946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460">
                                            <p:txEl>
                                              <p:pRg st="2" end="2"/>
                                            </p:txEl>
                                          </p:spTgt>
                                        </p:tgtEl>
                                        <p:attrNameLst>
                                          <p:attrName>style.visibility</p:attrName>
                                        </p:attrNameLst>
                                      </p:cBhvr>
                                      <p:to>
                                        <p:strVal val="visible"/>
                                      </p:to>
                                    </p:set>
                                    <p:animEffect transition="in" filter="dissolve">
                                      <p:cBhvr>
                                        <p:cTn id="12" dur="500"/>
                                        <p:tgtEl>
                                          <p:spTgt spid="1946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9460">
                                            <p:txEl>
                                              <p:pRg st="3" end="3"/>
                                            </p:txEl>
                                          </p:spTgt>
                                        </p:tgtEl>
                                        <p:attrNameLst>
                                          <p:attrName>style.visibility</p:attrName>
                                        </p:attrNameLst>
                                      </p:cBhvr>
                                      <p:to>
                                        <p:strVal val="visible"/>
                                      </p:to>
                                    </p:set>
                                    <p:animEffect transition="in" filter="dissolve">
                                      <p:cBhvr>
                                        <p:cTn id="17" dur="500"/>
                                        <p:tgtEl>
                                          <p:spTgt spid="19460">
                                            <p:txEl>
                                              <p:pRg st="3" end="3"/>
                                            </p:txEl>
                                          </p:spTgt>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19460">
                                            <p:txEl>
                                              <p:pRg st="4" end="4"/>
                                            </p:txEl>
                                          </p:spTgt>
                                        </p:tgtEl>
                                        <p:attrNameLst>
                                          <p:attrName>style.visibility</p:attrName>
                                        </p:attrNameLst>
                                      </p:cBhvr>
                                      <p:to>
                                        <p:strVal val="visible"/>
                                      </p:to>
                                    </p:set>
                                    <p:animEffect transition="in" filter="dissolve">
                                      <p:cBhvr>
                                        <p:cTn id="20" dur="500"/>
                                        <p:tgtEl>
                                          <p:spTgt spid="19460">
                                            <p:txEl>
                                              <p:pRg st="4" end="4"/>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19460">
                                            <p:txEl>
                                              <p:pRg st="5" end="5"/>
                                            </p:txEl>
                                          </p:spTgt>
                                        </p:tgtEl>
                                        <p:attrNameLst>
                                          <p:attrName>style.visibility</p:attrName>
                                        </p:attrNameLst>
                                      </p:cBhvr>
                                      <p:to>
                                        <p:strVal val="visible"/>
                                      </p:to>
                                    </p:set>
                                    <p:animEffect transition="in" filter="dissolve">
                                      <p:cBhvr>
                                        <p:cTn id="23" dur="500"/>
                                        <p:tgtEl>
                                          <p:spTgt spid="1946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fontAlgn="auto">
              <a:spcAft>
                <a:spcPts val="0"/>
              </a:spcAft>
              <a:defRPr/>
            </a:pPr>
            <a:r>
              <a:rPr lang="en-CA" dirty="0" smtClean="0">
                <a:solidFill>
                  <a:schemeClr val="accent1">
                    <a:satMod val="150000"/>
                  </a:schemeClr>
                </a:solidFill>
              </a:rPr>
              <a:t>4. Promotion</a:t>
            </a:r>
            <a:endParaRPr lang="en-CA" dirty="0">
              <a:solidFill>
                <a:schemeClr val="accent1">
                  <a:satMod val="150000"/>
                </a:schemeClr>
              </a:solidFill>
            </a:endParaRPr>
          </a:p>
        </p:txBody>
      </p:sp>
      <p:sp>
        <p:nvSpPr>
          <p:cNvPr id="18435" name="Rectangle 3"/>
          <p:cNvSpPr>
            <a:spLocks noGrp="1" noChangeArrowheads="1"/>
          </p:cNvSpPr>
          <p:nvPr>
            <p:ph idx="1"/>
          </p:nvPr>
        </p:nvSpPr>
        <p:spPr/>
        <p:txBody>
          <a:bodyPr/>
          <a:lstStyle/>
          <a:p>
            <a:pPr marL="0" indent="0">
              <a:lnSpc>
                <a:spcPct val="90000"/>
              </a:lnSpc>
              <a:buFont typeface="Wingdings" pitchFamily="2" charset="2"/>
              <a:buChar char="Ø"/>
            </a:pPr>
            <a:r>
              <a:rPr lang="en-US" sz="2800" dirty="0" smtClean="0">
                <a:latin typeface="Arial" charset="0"/>
              </a:rPr>
              <a:t> Promotion: </a:t>
            </a:r>
            <a:r>
              <a:rPr lang="en-US" sz="2800" b="1" dirty="0" smtClean="0">
                <a:solidFill>
                  <a:srgbClr val="FF0000"/>
                </a:solidFill>
                <a:latin typeface="Arial" charset="0"/>
              </a:rPr>
              <a:t>an attempt to sell a product.</a:t>
            </a:r>
          </a:p>
          <a:p>
            <a:pPr marL="0" indent="0">
              <a:lnSpc>
                <a:spcPct val="90000"/>
              </a:lnSpc>
              <a:buFont typeface="Wingdings" pitchFamily="2" charset="2"/>
              <a:buChar char="Ø"/>
            </a:pPr>
            <a:endParaRPr lang="en-US" sz="2800" dirty="0" smtClean="0">
              <a:latin typeface="Arial" charset="0"/>
            </a:endParaRPr>
          </a:p>
          <a:p>
            <a:pPr marL="0" indent="0">
              <a:lnSpc>
                <a:spcPct val="90000"/>
              </a:lnSpc>
              <a:buFont typeface="Wingdings" pitchFamily="2" charset="2"/>
              <a:buChar char="Ø"/>
            </a:pPr>
            <a:r>
              <a:rPr lang="en-US" sz="2800" dirty="0" smtClean="0">
                <a:latin typeface="Arial" charset="0"/>
              </a:rPr>
              <a:t> Encourages consumers to buy products by using</a:t>
            </a:r>
            <a:endParaRPr lang="en-US" sz="2800" b="1" i="1" dirty="0" smtClean="0">
              <a:latin typeface="Arial" charset="0"/>
            </a:endParaRPr>
          </a:p>
        </p:txBody>
      </p:sp>
      <p:sp>
        <p:nvSpPr>
          <p:cNvPr id="11266" name="Slide Number Placeholder 5"/>
          <p:cNvSpPr>
            <a:spLocks noGrp="1"/>
          </p:cNvSpPr>
          <p:nvPr>
            <p:ph type="sldNum" sz="quarter" idx="12"/>
          </p:nvPr>
        </p:nvSpPr>
        <p:spPr/>
        <p:txBody>
          <a:bodyPr/>
          <a:lstStyle/>
          <a:p>
            <a:pPr>
              <a:defRPr/>
            </a:pPr>
            <a:fld id="{33EB6A0C-95C7-4100-8327-6E6098366F0A}" type="slidenum">
              <a:rPr lang="en-CA"/>
              <a:pPr>
                <a:defRPr/>
              </a:pPr>
              <a:t>6</a:t>
            </a:fld>
            <a:endParaRPr lang="en-CA"/>
          </a:p>
        </p:txBody>
      </p:sp>
      <p:pic>
        <p:nvPicPr>
          <p:cNvPr id="18437" name="Picture 8" descr="http://www.freecouponsdiary.com/wp-content/uploads/2012/04/Untitled-2135-300x300.jpg"/>
          <p:cNvPicPr>
            <a:picLocks noChangeAspect="1" noChangeArrowheads="1"/>
          </p:cNvPicPr>
          <p:nvPr/>
        </p:nvPicPr>
        <p:blipFill>
          <a:blip r:embed="rId3" cstate="print"/>
          <a:srcRect t="24001" b="25333"/>
          <a:stretch>
            <a:fillRect/>
          </a:stretch>
        </p:blipFill>
        <p:spPr bwMode="auto">
          <a:xfrm>
            <a:off x="304800" y="3048000"/>
            <a:ext cx="2857500" cy="1447800"/>
          </a:xfrm>
          <a:prstGeom prst="rect">
            <a:avLst/>
          </a:prstGeom>
          <a:noFill/>
          <a:ln w="9525">
            <a:noFill/>
            <a:miter lim="800000"/>
            <a:headEnd/>
            <a:tailEnd/>
          </a:ln>
        </p:spPr>
      </p:pic>
      <p:sp>
        <p:nvSpPr>
          <p:cNvPr id="18438" name="TextBox 9"/>
          <p:cNvSpPr txBox="1">
            <a:spLocks noChangeArrowheads="1"/>
          </p:cNvSpPr>
          <p:nvPr/>
        </p:nvSpPr>
        <p:spPr bwMode="auto">
          <a:xfrm>
            <a:off x="609600" y="4419600"/>
            <a:ext cx="2286000" cy="369888"/>
          </a:xfrm>
          <a:prstGeom prst="rect">
            <a:avLst/>
          </a:prstGeom>
          <a:noFill/>
          <a:ln w="9525">
            <a:noFill/>
            <a:miter lim="800000"/>
            <a:headEnd/>
            <a:tailEnd/>
          </a:ln>
        </p:spPr>
        <p:txBody>
          <a:bodyPr>
            <a:spAutoFit/>
          </a:bodyPr>
          <a:lstStyle/>
          <a:p>
            <a:pPr algn="ctr"/>
            <a:r>
              <a:rPr lang="en-CA" b="1">
                <a:solidFill>
                  <a:srgbClr val="FF0000"/>
                </a:solidFill>
                <a:latin typeface="Corbel" pitchFamily="34" charset="0"/>
              </a:rPr>
              <a:t>coupons</a:t>
            </a:r>
          </a:p>
        </p:txBody>
      </p:sp>
      <p:pic>
        <p:nvPicPr>
          <p:cNvPr id="11" name="Picture 3"/>
          <p:cNvPicPr>
            <a:picLocks noChangeAspect="1" noChangeArrowheads="1"/>
          </p:cNvPicPr>
          <p:nvPr/>
        </p:nvPicPr>
        <p:blipFill>
          <a:blip r:embed="rId4" cstate="print"/>
          <a:srcRect/>
          <a:stretch>
            <a:fillRect/>
          </a:stretch>
        </p:blipFill>
        <p:spPr bwMode="auto">
          <a:xfrm>
            <a:off x="3810000" y="3048000"/>
            <a:ext cx="2286000" cy="1371600"/>
          </a:xfrm>
          <a:prstGeom prst="rect">
            <a:avLst/>
          </a:prstGeom>
          <a:noFill/>
          <a:ln w="9525">
            <a:noFill/>
            <a:miter lim="800000"/>
            <a:headEnd/>
            <a:tailEnd/>
          </a:ln>
        </p:spPr>
      </p:pic>
      <p:sp>
        <p:nvSpPr>
          <p:cNvPr id="18440" name="TextBox 11"/>
          <p:cNvSpPr txBox="1">
            <a:spLocks noChangeArrowheads="1"/>
          </p:cNvSpPr>
          <p:nvPr/>
        </p:nvSpPr>
        <p:spPr bwMode="auto">
          <a:xfrm>
            <a:off x="3810000" y="4419600"/>
            <a:ext cx="2286000" cy="369888"/>
          </a:xfrm>
          <a:prstGeom prst="rect">
            <a:avLst/>
          </a:prstGeom>
          <a:noFill/>
          <a:ln w="9525">
            <a:noFill/>
            <a:miter lim="800000"/>
            <a:headEnd/>
            <a:tailEnd/>
          </a:ln>
        </p:spPr>
        <p:txBody>
          <a:bodyPr>
            <a:spAutoFit/>
          </a:bodyPr>
          <a:lstStyle/>
          <a:p>
            <a:pPr algn="ctr"/>
            <a:r>
              <a:rPr lang="en-CA" b="1">
                <a:solidFill>
                  <a:srgbClr val="FF0000"/>
                </a:solidFill>
                <a:latin typeface="Corbel" pitchFamily="34" charset="0"/>
              </a:rPr>
              <a:t>contests</a:t>
            </a:r>
          </a:p>
        </p:txBody>
      </p:sp>
      <p:pic>
        <p:nvPicPr>
          <p:cNvPr id="13" name="Picture 5"/>
          <p:cNvPicPr>
            <a:picLocks noChangeAspect="1" noChangeArrowheads="1"/>
          </p:cNvPicPr>
          <p:nvPr/>
        </p:nvPicPr>
        <p:blipFill>
          <a:blip r:embed="rId5" cstate="print"/>
          <a:srcRect/>
          <a:stretch>
            <a:fillRect/>
          </a:stretch>
        </p:blipFill>
        <p:spPr bwMode="auto">
          <a:xfrm>
            <a:off x="6553200" y="3048000"/>
            <a:ext cx="2060575" cy="1504950"/>
          </a:xfrm>
          <a:prstGeom prst="rect">
            <a:avLst/>
          </a:prstGeom>
          <a:noFill/>
          <a:ln w="9525">
            <a:noFill/>
            <a:miter lim="800000"/>
            <a:headEnd/>
            <a:tailEnd/>
          </a:ln>
        </p:spPr>
      </p:pic>
      <p:pic>
        <p:nvPicPr>
          <p:cNvPr id="15" name="Picture 7"/>
          <p:cNvPicPr>
            <a:picLocks noChangeAspect="1" noChangeArrowheads="1"/>
          </p:cNvPicPr>
          <p:nvPr/>
        </p:nvPicPr>
        <p:blipFill>
          <a:blip r:embed="rId6" cstate="print"/>
          <a:srcRect/>
          <a:stretch>
            <a:fillRect/>
          </a:stretch>
        </p:blipFill>
        <p:spPr bwMode="auto">
          <a:xfrm>
            <a:off x="5118100" y="4953000"/>
            <a:ext cx="2286000" cy="1533525"/>
          </a:xfrm>
          <a:prstGeom prst="rect">
            <a:avLst/>
          </a:prstGeom>
          <a:noFill/>
          <a:ln w="9525">
            <a:noFill/>
            <a:miter lim="800000"/>
            <a:headEnd/>
            <a:tailEnd/>
          </a:ln>
        </p:spPr>
      </p:pic>
      <p:sp>
        <p:nvSpPr>
          <p:cNvPr id="18443" name="TextBox 15"/>
          <p:cNvSpPr txBox="1">
            <a:spLocks noChangeArrowheads="1"/>
          </p:cNvSpPr>
          <p:nvPr/>
        </p:nvSpPr>
        <p:spPr bwMode="auto">
          <a:xfrm>
            <a:off x="6324600" y="4495800"/>
            <a:ext cx="2286000" cy="369888"/>
          </a:xfrm>
          <a:prstGeom prst="rect">
            <a:avLst/>
          </a:prstGeom>
          <a:noFill/>
          <a:ln w="9525">
            <a:noFill/>
            <a:miter lim="800000"/>
            <a:headEnd/>
            <a:tailEnd/>
          </a:ln>
        </p:spPr>
        <p:txBody>
          <a:bodyPr>
            <a:spAutoFit/>
          </a:bodyPr>
          <a:lstStyle/>
          <a:p>
            <a:pPr algn="ctr"/>
            <a:r>
              <a:rPr lang="en-CA" b="1">
                <a:solidFill>
                  <a:srgbClr val="FF0000"/>
                </a:solidFill>
                <a:latin typeface="Corbel" pitchFamily="34" charset="0"/>
              </a:rPr>
              <a:t>premium</a:t>
            </a:r>
          </a:p>
        </p:txBody>
      </p:sp>
      <p:pic>
        <p:nvPicPr>
          <p:cNvPr id="18444" name="Picture 10" descr="http://www.mrsjanuary.com/wordpress/wp-content/uploads/2011/10/Well-Canada-Free-Samples.jpg"/>
          <p:cNvPicPr>
            <a:picLocks noChangeAspect="1" noChangeArrowheads="1"/>
          </p:cNvPicPr>
          <p:nvPr/>
        </p:nvPicPr>
        <p:blipFill>
          <a:blip r:embed="rId7" cstate="print"/>
          <a:srcRect/>
          <a:stretch>
            <a:fillRect/>
          </a:stretch>
        </p:blipFill>
        <p:spPr bwMode="auto">
          <a:xfrm>
            <a:off x="533400" y="4953000"/>
            <a:ext cx="2971800" cy="1438275"/>
          </a:xfrm>
          <a:prstGeom prst="rect">
            <a:avLst/>
          </a:prstGeom>
          <a:noFill/>
          <a:ln w="9525">
            <a:noFill/>
            <a:miter lim="800000"/>
            <a:headEnd/>
            <a:tailEnd/>
          </a:ln>
        </p:spPr>
      </p:pic>
      <p:sp>
        <p:nvSpPr>
          <p:cNvPr id="18445" name="TextBox 17"/>
          <p:cNvSpPr txBox="1">
            <a:spLocks noChangeArrowheads="1"/>
          </p:cNvSpPr>
          <p:nvPr/>
        </p:nvSpPr>
        <p:spPr bwMode="auto">
          <a:xfrm>
            <a:off x="5105400" y="6488113"/>
            <a:ext cx="2286000" cy="369887"/>
          </a:xfrm>
          <a:prstGeom prst="rect">
            <a:avLst/>
          </a:prstGeom>
          <a:noFill/>
          <a:ln w="9525">
            <a:noFill/>
            <a:miter lim="800000"/>
            <a:headEnd/>
            <a:tailEnd/>
          </a:ln>
        </p:spPr>
        <p:txBody>
          <a:bodyPr>
            <a:spAutoFit/>
          </a:bodyPr>
          <a:lstStyle/>
          <a:p>
            <a:pPr algn="ctr"/>
            <a:r>
              <a:rPr lang="en-CA" b="1">
                <a:solidFill>
                  <a:srgbClr val="FF0000"/>
                </a:solidFill>
                <a:latin typeface="Corbel" pitchFamily="34" charset="0"/>
              </a:rPr>
              <a:t>Special events</a:t>
            </a:r>
          </a:p>
        </p:txBody>
      </p:sp>
      <p:sp>
        <p:nvSpPr>
          <p:cNvPr id="18446" name="TextBox 18"/>
          <p:cNvSpPr txBox="1">
            <a:spLocks noChangeArrowheads="1"/>
          </p:cNvSpPr>
          <p:nvPr/>
        </p:nvSpPr>
        <p:spPr bwMode="auto">
          <a:xfrm>
            <a:off x="838200" y="6400800"/>
            <a:ext cx="2286000" cy="369888"/>
          </a:xfrm>
          <a:prstGeom prst="rect">
            <a:avLst/>
          </a:prstGeom>
          <a:noFill/>
          <a:ln w="9525">
            <a:noFill/>
            <a:miter lim="800000"/>
            <a:headEnd/>
            <a:tailEnd/>
          </a:ln>
        </p:spPr>
        <p:txBody>
          <a:bodyPr>
            <a:spAutoFit/>
          </a:bodyPr>
          <a:lstStyle/>
          <a:p>
            <a:pPr algn="ctr"/>
            <a:r>
              <a:rPr lang="en-CA" b="1">
                <a:solidFill>
                  <a:srgbClr val="FF0000"/>
                </a:solidFill>
                <a:latin typeface="Corbel" pitchFamily="34" charset="0"/>
              </a:rPr>
              <a:t>Free Samples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dissolve">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8435">
                                            <p:txEl>
                                              <p:pRg st="2" end="2"/>
                                            </p:txEl>
                                          </p:spTgt>
                                        </p:tgtEl>
                                        <p:attrNameLst>
                                          <p:attrName>style.visibility</p:attrName>
                                        </p:attrNameLst>
                                      </p:cBhvr>
                                      <p:to>
                                        <p:strVal val="visible"/>
                                      </p:to>
                                    </p:set>
                                    <p:animEffect transition="in" filter="dissolve">
                                      <p:cBhvr>
                                        <p:cTn id="12" dur="500"/>
                                        <p:tgtEl>
                                          <p:spTgt spid="1843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8437"/>
                                        </p:tgtEl>
                                        <p:attrNameLst>
                                          <p:attrName>style.visibility</p:attrName>
                                        </p:attrNameLst>
                                      </p:cBhvr>
                                      <p:to>
                                        <p:strVal val="visible"/>
                                      </p:to>
                                    </p:set>
                                    <p:animEffect transition="in" filter="dissolve">
                                      <p:cBhvr>
                                        <p:cTn id="17" dur="500"/>
                                        <p:tgtEl>
                                          <p:spTgt spid="18437"/>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18438"/>
                                        </p:tgtEl>
                                        <p:attrNameLst>
                                          <p:attrName>style.visibility</p:attrName>
                                        </p:attrNameLst>
                                      </p:cBhvr>
                                      <p:to>
                                        <p:strVal val="visible"/>
                                      </p:to>
                                    </p:set>
                                    <p:animEffect transition="in" filter="dissolve">
                                      <p:cBhvr>
                                        <p:cTn id="20" dur="500"/>
                                        <p:tgtEl>
                                          <p:spTgt spid="18438"/>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9" presetClass="entr" presetSubtype="0" fill="hold" grpId="0" nodeType="withEffect">
                                  <p:stCondLst>
                                    <p:cond delay="0"/>
                                  </p:stCondLst>
                                  <p:childTnLst>
                                    <p:set>
                                      <p:cBhvr>
                                        <p:cTn id="26" dur="1" fill="hold">
                                          <p:stCondLst>
                                            <p:cond delay="0"/>
                                          </p:stCondLst>
                                        </p:cTn>
                                        <p:tgtEl>
                                          <p:spTgt spid="18440"/>
                                        </p:tgtEl>
                                        <p:attrNameLst>
                                          <p:attrName>style.visibility</p:attrName>
                                        </p:attrNameLst>
                                      </p:cBhvr>
                                      <p:to>
                                        <p:strVal val="visible"/>
                                      </p:to>
                                    </p:set>
                                    <p:animEffect transition="in" filter="dissolve">
                                      <p:cBhvr>
                                        <p:cTn id="27" dur="500"/>
                                        <p:tgtEl>
                                          <p:spTgt spid="18440"/>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childTnLst>
                                </p:cTn>
                              </p:par>
                              <p:par>
                                <p:cTn id="32" presetID="9" presetClass="entr" presetSubtype="0" fill="hold" grpId="0" nodeType="withEffect">
                                  <p:stCondLst>
                                    <p:cond delay="0"/>
                                  </p:stCondLst>
                                  <p:childTnLst>
                                    <p:set>
                                      <p:cBhvr>
                                        <p:cTn id="33" dur="1" fill="hold">
                                          <p:stCondLst>
                                            <p:cond delay="0"/>
                                          </p:stCondLst>
                                        </p:cTn>
                                        <p:tgtEl>
                                          <p:spTgt spid="18443"/>
                                        </p:tgtEl>
                                        <p:attrNameLst>
                                          <p:attrName>style.visibility</p:attrName>
                                        </p:attrNameLst>
                                      </p:cBhvr>
                                      <p:to>
                                        <p:strVal val="visible"/>
                                      </p:to>
                                    </p:set>
                                    <p:animEffect transition="in" filter="dissolve">
                                      <p:cBhvr>
                                        <p:cTn id="34" dur="500"/>
                                        <p:tgtEl>
                                          <p:spTgt spid="18443"/>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nodeType="clickEffect">
                                  <p:stCondLst>
                                    <p:cond delay="0"/>
                                  </p:stCondLst>
                                  <p:childTnLst>
                                    <p:set>
                                      <p:cBhvr>
                                        <p:cTn id="38" dur="1" fill="hold">
                                          <p:stCondLst>
                                            <p:cond delay="0"/>
                                          </p:stCondLst>
                                        </p:cTn>
                                        <p:tgtEl>
                                          <p:spTgt spid="18444"/>
                                        </p:tgtEl>
                                        <p:attrNameLst>
                                          <p:attrName>style.visibility</p:attrName>
                                        </p:attrNameLst>
                                      </p:cBhvr>
                                      <p:to>
                                        <p:strVal val="visible"/>
                                      </p:to>
                                    </p:set>
                                    <p:animEffect transition="in" filter="dissolve">
                                      <p:cBhvr>
                                        <p:cTn id="39" dur="500"/>
                                        <p:tgtEl>
                                          <p:spTgt spid="18444"/>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18446"/>
                                        </p:tgtEl>
                                        <p:attrNameLst>
                                          <p:attrName>style.visibility</p:attrName>
                                        </p:attrNameLst>
                                      </p:cBhvr>
                                      <p:to>
                                        <p:strVal val="visible"/>
                                      </p:to>
                                    </p:set>
                                    <p:animEffect transition="in" filter="dissolve">
                                      <p:cBhvr>
                                        <p:cTn id="42" dur="500"/>
                                        <p:tgtEl>
                                          <p:spTgt spid="18446"/>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dissolve">
                                      <p:cBhvr>
                                        <p:cTn id="47" dur="500"/>
                                        <p:tgtEl>
                                          <p:spTgt spid="15"/>
                                        </p:tgtEl>
                                      </p:cBhvr>
                                    </p:animEffect>
                                  </p:childTnLst>
                                </p:cTn>
                              </p:par>
                              <p:par>
                                <p:cTn id="48" presetID="9" presetClass="entr" presetSubtype="0" fill="hold" grpId="0" nodeType="withEffect">
                                  <p:stCondLst>
                                    <p:cond delay="0"/>
                                  </p:stCondLst>
                                  <p:childTnLst>
                                    <p:set>
                                      <p:cBhvr>
                                        <p:cTn id="49" dur="1" fill="hold">
                                          <p:stCondLst>
                                            <p:cond delay="0"/>
                                          </p:stCondLst>
                                        </p:cTn>
                                        <p:tgtEl>
                                          <p:spTgt spid="18445"/>
                                        </p:tgtEl>
                                        <p:attrNameLst>
                                          <p:attrName>style.visibility</p:attrName>
                                        </p:attrNameLst>
                                      </p:cBhvr>
                                      <p:to>
                                        <p:strVal val="visible"/>
                                      </p:to>
                                    </p:set>
                                    <p:animEffect transition="in" filter="dissolve">
                                      <p:cBhvr>
                                        <p:cTn id="50" dur="500"/>
                                        <p:tgtEl>
                                          <p:spTgt spid="184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8" grpId="0"/>
      <p:bldP spid="18440" grpId="0"/>
      <p:bldP spid="18443" grpId="0"/>
      <p:bldP spid="18445" grpId="0"/>
      <p:bldP spid="1844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28600" y="152400"/>
            <a:ext cx="7867650" cy="646113"/>
          </a:xfrm>
          <a:prstGeom prst="rect">
            <a:avLst/>
          </a:prstGeom>
          <a:noFill/>
          <a:ln w="9525">
            <a:noFill/>
            <a:miter lim="800000"/>
            <a:headEnd/>
            <a:tailEnd/>
          </a:ln>
        </p:spPr>
        <p:txBody>
          <a:bodyPr wrap="none">
            <a:spAutoFit/>
          </a:bodyPr>
          <a:lstStyle/>
          <a:p>
            <a:pPr marL="571500" indent="-571500">
              <a:buFont typeface="Arial" charset="0"/>
              <a:buChar char="•"/>
            </a:pPr>
            <a:r>
              <a:rPr lang="en-US" sz="3600">
                <a:solidFill>
                  <a:srgbClr val="000000"/>
                </a:solidFill>
                <a:latin typeface="Corbel" pitchFamily="34" charset="0"/>
              </a:rPr>
              <a:t>Promotion also includes advertising:</a:t>
            </a:r>
          </a:p>
        </p:txBody>
      </p:sp>
      <p:sp>
        <p:nvSpPr>
          <p:cNvPr id="4" name="TextBox 3"/>
          <p:cNvSpPr txBox="1">
            <a:spLocks noChangeArrowheads="1"/>
          </p:cNvSpPr>
          <p:nvPr/>
        </p:nvSpPr>
        <p:spPr bwMode="auto">
          <a:xfrm>
            <a:off x="457200" y="927100"/>
            <a:ext cx="1119188" cy="647700"/>
          </a:xfrm>
          <a:prstGeom prst="rect">
            <a:avLst/>
          </a:prstGeom>
          <a:noFill/>
          <a:ln w="9525">
            <a:noFill/>
            <a:miter lim="800000"/>
            <a:headEnd/>
            <a:tailEnd/>
          </a:ln>
        </p:spPr>
        <p:txBody>
          <a:bodyPr wrap="none">
            <a:spAutoFit/>
          </a:bodyPr>
          <a:lstStyle/>
          <a:p>
            <a:r>
              <a:rPr lang="en-US" sz="3600" b="1">
                <a:solidFill>
                  <a:srgbClr val="0070C0"/>
                </a:solidFill>
                <a:latin typeface="Corbel" pitchFamily="34" charset="0"/>
              </a:rPr>
              <a:t>Flyer</a:t>
            </a:r>
          </a:p>
        </p:txBody>
      </p:sp>
      <p:sp>
        <p:nvSpPr>
          <p:cNvPr id="5" name="TextBox 4"/>
          <p:cNvSpPr txBox="1">
            <a:spLocks noChangeArrowheads="1"/>
          </p:cNvSpPr>
          <p:nvPr/>
        </p:nvSpPr>
        <p:spPr bwMode="auto">
          <a:xfrm>
            <a:off x="3046413" y="927100"/>
            <a:ext cx="1914525" cy="647700"/>
          </a:xfrm>
          <a:prstGeom prst="rect">
            <a:avLst/>
          </a:prstGeom>
          <a:noFill/>
          <a:ln w="9525">
            <a:noFill/>
            <a:miter lim="800000"/>
            <a:headEnd/>
            <a:tailEnd/>
          </a:ln>
        </p:spPr>
        <p:txBody>
          <a:bodyPr wrap="none">
            <a:spAutoFit/>
          </a:bodyPr>
          <a:lstStyle/>
          <a:p>
            <a:r>
              <a:rPr lang="en-US" sz="3600" b="1">
                <a:solidFill>
                  <a:srgbClr val="0070C0"/>
                </a:solidFill>
                <a:latin typeface="Corbel" pitchFamily="34" charset="0"/>
              </a:rPr>
              <a:t>Billboard</a:t>
            </a:r>
          </a:p>
        </p:txBody>
      </p:sp>
      <p:sp>
        <p:nvSpPr>
          <p:cNvPr id="6" name="TextBox 5"/>
          <p:cNvSpPr txBox="1">
            <a:spLocks noChangeArrowheads="1"/>
          </p:cNvSpPr>
          <p:nvPr/>
        </p:nvSpPr>
        <p:spPr bwMode="auto">
          <a:xfrm>
            <a:off x="6240463" y="923925"/>
            <a:ext cx="2674937" cy="646113"/>
          </a:xfrm>
          <a:prstGeom prst="rect">
            <a:avLst/>
          </a:prstGeom>
          <a:noFill/>
          <a:ln w="9525">
            <a:noFill/>
            <a:miter lim="800000"/>
            <a:headEnd/>
            <a:tailEnd/>
          </a:ln>
        </p:spPr>
        <p:txBody>
          <a:bodyPr>
            <a:spAutoFit/>
          </a:bodyPr>
          <a:lstStyle/>
          <a:p>
            <a:r>
              <a:rPr lang="en-US" sz="3600" b="1">
                <a:solidFill>
                  <a:srgbClr val="0070C0"/>
                </a:solidFill>
                <a:latin typeface="Corbel" pitchFamily="34" charset="0"/>
              </a:rPr>
              <a:t>Newspaper</a:t>
            </a:r>
          </a:p>
        </p:txBody>
      </p:sp>
      <p:sp>
        <p:nvSpPr>
          <p:cNvPr id="7" name="TextBox 6"/>
          <p:cNvSpPr txBox="1">
            <a:spLocks noChangeArrowheads="1"/>
          </p:cNvSpPr>
          <p:nvPr/>
        </p:nvSpPr>
        <p:spPr bwMode="auto">
          <a:xfrm>
            <a:off x="255588" y="3600450"/>
            <a:ext cx="2259012" cy="646113"/>
          </a:xfrm>
          <a:prstGeom prst="rect">
            <a:avLst/>
          </a:prstGeom>
          <a:noFill/>
          <a:ln w="9525">
            <a:noFill/>
            <a:miter lim="800000"/>
            <a:headEnd/>
            <a:tailEnd/>
          </a:ln>
        </p:spPr>
        <p:txBody>
          <a:bodyPr>
            <a:spAutoFit/>
          </a:bodyPr>
          <a:lstStyle/>
          <a:p>
            <a:r>
              <a:rPr lang="en-US" sz="3600" b="1">
                <a:solidFill>
                  <a:srgbClr val="0070C0"/>
                </a:solidFill>
                <a:latin typeface="Corbel" pitchFamily="34" charset="0"/>
              </a:rPr>
              <a:t>Magazine</a:t>
            </a:r>
          </a:p>
        </p:txBody>
      </p:sp>
      <p:sp>
        <p:nvSpPr>
          <p:cNvPr id="8" name="TextBox 7"/>
          <p:cNvSpPr txBox="1">
            <a:spLocks noChangeArrowheads="1"/>
          </p:cNvSpPr>
          <p:nvPr/>
        </p:nvSpPr>
        <p:spPr bwMode="auto">
          <a:xfrm>
            <a:off x="3048000" y="5943600"/>
            <a:ext cx="1524000" cy="646113"/>
          </a:xfrm>
          <a:prstGeom prst="rect">
            <a:avLst/>
          </a:prstGeom>
          <a:noFill/>
          <a:ln w="9525">
            <a:noFill/>
            <a:miter lim="800000"/>
            <a:headEnd/>
            <a:tailEnd/>
          </a:ln>
        </p:spPr>
        <p:txBody>
          <a:bodyPr>
            <a:spAutoFit/>
          </a:bodyPr>
          <a:lstStyle/>
          <a:p>
            <a:r>
              <a:rPr lang="en-US" sz="3600" b="1">
                <a:solidFill>
                  <a:srgbClr val="0070C0"/>
                </a:solidFill>
                <a:latin typeface="Corbel" pitchFamily="34" charset="0"/>
              </a:rPr>
              <a:t>Radio</a:t>
            </a:r>
          </a:p>
        </p:txBody>
      </p:sp>
      <p:sp>
        <p:nvSpPr>
          <p:cNvPr id="9" name="TextBox 8"/>
          <p:cNvSpPr txBox="1">
            <a:spLocks noChangeArrowheads="1"/>
          </p:cNvSpPr>
          <p:nvPr/>
        </p:nvSpPr>
        <p:spPr bwMode="auto">
          <a:xfrm>
            <a:off x="4495800" y="3581400"/>
            <a:ext cx="2574925" cy="646113"/>
          </a:xfrm>
          <a:prstGeom prst="rect">
            <a:avLst/>
          </a:prstGeom>
          <a:noFill/>
          <a:ln w="9525">
            <a:noFill/>
            <a:miter lim="800000"/>
            <a:headEnd/>
            <a:tailEnd/>
          </a:ln>
        </p:spPr>
        <p:txBody>
          <a:bodyPr>
            <a:spAutoFit/>
          </a:bodyPr>
          <a:lstStyle/>
          <a:p>
            <a:r>
              <a:rPr lang="en-US" sz="3600" b="1">
                <a:solidFill>
                  <a:srgbClr val="0070C0"/>
                </a:solidFill>
                <a:latin typeface="Corbel" pitchFamily="34" charset="0"/>
              </a:rPr>
              <a:t>Television</a:t>
            </a:r>
          </a:p>
        </p:txBody>
      </p:sp>
      <p:sp>
        <p:nvSpPr>
          <p:cNvPr id="10" name="TextBox 9"/>
          <p:cNvSpPr txBox="1">
            <a:spLocks noChangeArrowheads="1"/>
          </p:cNvSpPr>
          <p:nvPr/>
        </p:nvSpPr>
        <p:spPr bwMode="auto">
          <a:xfrm>
            <a:off x="6781800" y="6019800"/>
            <a:ext cx="2030413" cy="647700"/>
          </a:xfrm>
          <a:prstGeom prst="rect">
            <a:avLst/>
          </a:prstGeom>
          <a:noFill/>
          <a:ln w="9525">
            <a:noFill/>
            <a:miter lim="800000"/>
            <a:headEnd/>
            <a:tailEnd/>
          </a:ln>
        </p:spPr>
        <p:txBody>
          <a:bodyPr>
            <a:spAutoFit/>
          </a:bodyPr>
          <a:lstStyle/>
          <a:p>
            <a:r>
              <a:rPr lang="en-US" sz="3600" b="1">
                <a:solidFill>
                  <a:srgbClr val="0070C0"/>
                </a:solidFill>
                <a:latin typeface="Corbel" pitchFamily="34" charset="0"/>
              </a:rPr>
              <a:t>Internet</a:t>
            </a:r>
          </a:p>
        </p:txBody>
      </p:sp>
      <p:pic>
        <p:nvPicPr>
          <p:cNvPr id="2050" name="Picture 2"/>
          <p:cNvPicPr>
            <a:picLocks noChangeAspect="1" noChangeArrowheads="1"/>
          </p:cNvPicPr>
          <p:nvPr/>
        </p:nvPicPr>
        <p:blipFill>
          <a:blip r:embed="rId2" cstate="print"/>
          <a:srcRect/>
          <a:stretch>
            <a:fillRect/>
          </a:stretch>
        </p:blipFill>
        <p:spPr bwMode="auto">
          <a:xfrm>
            <a:off x="442913" y="1574800"/>
            <a:ext cx="1309687" cy="1963738"/>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2693988" y="1574800"/>
            <a:ext cx="2928937" cy="1949450"/>
          </a:xfrm>
          <a:prstGeom prst="rect">
            <a:avLst/>
          </a:prstGeom>
          <a:noFill/>
          <a:ln w="9525">
            <a:noFill/>
            <a:miter lim="800000"/>
            <a:headEnd/>
            <a:tailEnd/>
          </a:ln>
        </p:spPr>
      </p:pic>
      <p:pic>
        <p:nvPicPr>
          <p:cNvPr id="2052" name="Picture 4"/>
          <p:cNvPicPr>
            <a:picLocks noChangeAspect="1" noChangeArrowheads="1"/>
          </p:cNvPicPr>
          <p:nvPr/>
        </p:nvPicPr>
        <p:blipFill>
          <a:blip r:embed="rId4" cstate="print"/>
          <a:srcRect/>
          <a:stretch>
            <a:fillRect/>
          </a:stretch>
        </p:blipFill>
        <p:spPr bwMode="auto">
          <a:xfrm>
            <a:off x="6172200" y="1546225"/>
            <a:ext cx="2667000" cy="1930400"/>
          </a:xfrm>
          <a:prstGeom prst="rect">
            <a:avLst/>
          </a:prstGeom>
          <a:noFill/>
          <a:ln w="9525">
            <a:noFill/>
            <a:miter lim="800000"/>
            <a:headEnd/>
            <a:tailEnd/>
          </a:ln>
        </p:spPr>
      </p:pic>
      <p:pic>
        <p:nvPicPr>
          <p:cNvPr id="2053" name="Picture 5"/>
          <p:cNvPicPr>
            <a:picLocks noChangeAspect="1" noChangeArrowheads="1"/>
          </p:cNvPicPr>
          <p:nvPr/>
        </p:nvPicPr>
        <p:blipFill>
          <a:blip r:embed="rId5" cstate="print"/>
          <a:srcRect/>
          <a:stretch>
            <a:fillRect/>
          </a:stretch>
        </p:blipFill>
        <p:spPr bwMode="auto">
          <a:xfrm>
            <a:off x="685800" y="4267200"/>
            <a:ext cx="1673225" cy="2087563"/>
          </a:xfrm>
          <a:prstGeom prst="rect">
            <a:avLst/>
          </a:prstGeom>
          <a:noFill/>
          <a:ln w="9525">
            <a:noFill/>
            <a:miter lim="800000"/>
            <a:headEnd/>
            <a:tailEnd/>
          </a:ln>
        </p:spPr>
      </p:pic>
      <p:pic>
        <p:nvPicPr>
          <p:cNvPr id="2054" name="Picture 6"/>
          <p:cNvPicPr>
            <a:picLocks noChangeAspect="1" noChangeArrowheads="1"/>
          </p:cNvPicPr>
          <p:nvPr/>
        </p:nvPicPr>
        <p:blipFill>
          <a:blip r:embed="rId6" cstate="print"/>
          <a:srcRect/>
          <a:stretch>
            <a:fillRect/>
          </a:stretch>
        </p:blipFill>
        <p:spPr bwMode="auto">
          <a:xfrm>
            <a:off x="3048000" y="4495800"/>
            <a:ext cx="1371600" cy="1371600"/>
          </a:xfrm>
          <a:prstGeom prst="rect">
            <a:avLst/>
          </a:prstGeom>
          <a:noFill/>
          <a:ln w="9525">
            <a:noFill/>
            <a:miter lim="800000"/>
            <a:headEnd/>
            <a:tailEnd/>
          </a:ln>
        </p:spPr>
      </p:pic>
      <p:sp>
        <p:nvSpPr>
          <p:cNvPr id="2055" name="Picture 7"/>
          <p:cNvSpPr>
            <a:spLocks noChangeAspect="1" noChangeArrowheads="1"/>
          </p:cNvSpPr>
          <p:nvPr/>
        </p:nvSpPr>
        <p:spPr bwMode="auto">
          <a:xfrm>
            <a:off x="6396038" y="4265613"/>
            <a:ext cx="1717675" cy="1274762"/>
          </a:xfrm>
          <a:prstGeom prst="rect">
            <a:avLst/>
          </a:prstGeom>
          <a:noFill/>
          <a:ln w="9525">
            <a:noFill/>
            <a:miter lim="800000"/>
            <a:headEnd/>
            <a:tailEnd/>
          </a:ln>
        </p:spPr>
        <p:txBody>
          <a:bodyPr/>
          <a:lstStyle/>
          <a:p>
            <a:endParaRPr lang="en-CA">
              <a:latin typeface="Corbel" pitchFamily="34" charset="0"/>
            </a:endParaRPr>
          </a:p>
        </p:txBody>
      </p:sp>
      <p:pic>
        <p:nvPicPr>
          <p:cNvPr id="2056" name="Picture 8"/>
          <p:cNvPicPr>
            <a:picLocks noChangeAspect="1" noChangeArrowheads="1"/>
          </p:cNvPicPr>
          <p:nvPr/>
        </p:nvPicPr>
        <p:blipFill>
          <a:blip r:embed="rId7" cstate="print"/>
          <a:srcRect/>
          <a:stretch>
            <a:fillRect/>
          </a:stretch>
        </p:blipFill>
        <p:spPr bwMode="auto">
          <a:xfrm>
            <a:off x="6400800" y="5029200"/>
            <a:ext cx="2520950" cy="9667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5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05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05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nodePh="1">
                                  <p:stCondLst>
                                    <p:cond delay="0"/>
                                  </p:stCondLst>
                                  <p:endCondLst>
                                    <p:cond evt="begin" delay="0">
                                      <p:tn val="49"/>
                                    </p:cond>
                                  </p:endCondLst>
                                  <p:childTnLst>
                                    <p:set>
                                      <p:cBhvr>
                                        <p:cTn id="50" dur="1" fill="hold">
                                          <p:stCondLst>
                                            <p:cond delay="0"/>
                                          </p:stCondLst>
                                        </p:cTn>
                                        <p:tgtEl>
                                          <p:spTgt spid="205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05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P spid="9" grpId="0"/>
      <p:bldP spid="10" grpId="0"/>
      <p:bldP spid="205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fontAlgn="auto">
              <a:spcAft>
                <a:spcPts val="0"/>
              </a:spcAft>
              <a:defRPr/>
            </a:pPr>
            <a:r>
              <a:rPr lang="en-CA" dirty="0" smtClean="0">
                <a:solidFill>
                  <a:schemeClr val="accent1">
                    <a:satMod val="150000"/>
                  </a:schemeClr>
                </a:solidFill>
              </a:rPr>
              <a:t>Part A: Marketing &amp; Advertising</a:t>
            </a:r>
            <a:endParaRPr lang="en-CA" dirty="0">
              <a:solidFill>
                <a:schemeClr val="accent1">
                  <a:satMod val="150000"/>
                </a:schemeClr>
              </a:solidFill>
            </a:endParaRPr>
          </a:p>
        </p:txBody>
      </p:sp>
      <p:sp>
        <p:nvSpPr>
          <p:cNvPr id="20483" name="Rectangle 3"/>
          <p:cNvSpPr>
            <a:spLocks noGrp="1" noChangeArrowheads="1"/>
          </p:cNvSpPr>
          <p:nvPr>
            <p:ph idx="1"/>
          </p:nvPr>
        </p:nvSpPr>
        <p:spPr/>
        <p:txBody>
          <a:bodyPr/>
          <a:lstStyle/>
          <a:p>
            <a:pPr marL="0" indent="0">
              <a:lnSpc>
                <a:spcPct val="80000"/>
              </a:lnSpc>
              <a:buFont typeface="Wingdings" pitchFamily="2" charset="2"/>
              <a:buChar char="Ø"/>
            </a:pPr>
            <a:r>
              <a:rPr lang="en-US" sz="2800" dirty="0" smtClean="0">
                <a:latin typeface="Arial" charset="0"/>
              </a:rPr>
              <a:t> Good advertisements sell products by making the consumer remember the brand name of their products or services.</a:t>
            </a:r>
          </a:p>
          <a:p>
            <a:pPr marL="0" indent="0">
              <a:lnSpc>
                <a:spcPct val="80000"/>
              </a:lnSpc>
              <a:buFontTx/>
              <a:buNone/>
            </a:pPr>
            <a:endParaRPr lang="en-US" sz="2800" dirty="0" smtClean="0">
              <a:latin typeface="Arial" charset="0"/>
            </a:endParaRPr>
          </a:p>
          <a:p>
            <a:pPr marL="0" indent="0">
              <a:lnSpc>
                <a:spcPct val="80000"/>
              </a:lnSpc>
              <a:buFont typeface="Wingdings" pitchFamily="2" charset="2"/>
              <a:buChar char="Ø"/>
            </a:pPr>
            <a:r>
              <a:rPr lang="en-US" sz="2800" dirty="0" smtClean="0">
                <a:latin typeface="Arial" charset="0"/>
              </a:rPr>
              <a:t> </a:t>
            </a:r>
            <a:r>
              <a:rPr lang="en-US" sz="2800" dirty="0" smtClean="0">
                <a:solidFill>
                  <a:srgbClr val="C00000"/>
                </a:solidFill>
                <a:latin typeface="Arial" charset="0"/>
              </a:rPr>
              <a:t>12</a:t>
            </a:r>
            <a:r>
              <a:rPr lang="en-US" sz="2800" dirty="0" smtClean="0">
                <a:latin typeface="Arial" charset="0"/>
              </a:rPr>
              <a:t>. The four standard rules for creating good advertising are summarized as follows:</a:t>
            </a:r>
          </a:p>
          <a:p>
            <a:pPr marL="803275" lvl="1" indent="-446088">
              <a:lnSpc>
                <a:spcPct val="80000"/>
              </a:lnSpc>
              <a:buFont typeface="Wingdings" pitchFamily="2" charset="2"/>
              <a:buNone/>
            </a:pPr>
            <a:r>
              <a:rPr lang="en-US" b="1" dirty="0" smtClean="0">
                <a:solidFill>
                  <a:srgbClr val="C00000"/>
                </a:solidFill>
                <a:latin typeface="Arial" charset="0"/>
              </a:rPr>
              <a:t>1. Attract attention </a:t>
            </a:r>
            <a:r>
              <a:rPr lang="en-US" dirty="0" smtClean="0">
                <a:solidFill>
                  <a:srgbClr val="C00000"/>
                </a:solidFill>
                <a:latin typeface="Arial" charset="0"/>
                <a:cs typeface="Arial" charset="0"/>
              </a:rPr>
              <a:t>– </a:t>
            </a:r>
            <a:r>
              <a:rPr lang="en-US" dirty="0" smtClean="0">
                <a:solidFill>
                  <a:srgbClr val="C00000"/>
                </a:solidFill>
                <a:latin typeface="Arial" charset="0"/>
              </a:rPr>
              <a:t>develop a good headline</a:t>
            </a:r>
          </a:p>
          <a:p>
            <a:pPr marL="803275" lvl="1" indent="-446088">
              <a:lnSpc>
                <a:spcPct val="80000"/>
              </a:lnSpc>
              <a:buFont typeface="Wingdings" pitchFamily="2" charset="2"/>
              <a:buNone/>
            </a:pPr>
            <a:r>
              <a:rPr lang="en-US" b="1" dirty="0" smtClean="0">
                <a:solidFill>
                  <a:srgbClr val="C00000"/>
                </a:solidFill>
                <a:latin typeface="Arial" charset="0"/>
              </a:rPr>
              <a:t>2. Gain interest </a:t>
            </a:r>
            <a:r>
              <a:rPr lang="en-US" dirty="0" smtClean="0">
                <a:solidFill>
                  <a:srgbClr val="C00000"/>
                </a:solidFill>
                <a:latin typeface="Arial" charset="0"/>
                <a:cs typeface="Arial" charset="0"/>
              </a:rPr>
              <a:t>– </a:t>
            </a:r>
            <a:r>
              <a:rPr lang="en-US" dirty="0" smtClean="0">
                <a:solidFill>
                  <a:srgbClr val="C00000"/>
                </a:solidFill>
                <a:latin typeface="Arial" charset="0"/>
              </a:rPr>
              <a:t>make people want to read, watch, or listen</a:t>
            </a:r>
          </a:p>
          <a:p>
            <a:pPr marL="803275" lvl="1" indent="-446088">
              <a:lnSpc>
                <a:spcPct val="80000"/>
              </a:lnSpc>
              <a:buFont typeface="Wingdings" pitchFamily="2" charset="2"/>
              <a:buNone/>
            </a:pPr>
            <a:r>
              <a:rPr lang="en-US" b="1" dirty="0" smtClean="0">
                <a:solidFill>
                  <a:srgbClr val="C00000"/>
                </a:solidFill>
                <a:latin typeface="Arial" charset="0"/>
              </a:rPr>
              <a:t>3. Build desire</a:t>
            </a:r>
            <a:r>
              <a:rPr lang="en-US" dirty="0" smtClean="0">
                <a:solidFill>
                  <a:srgbClr val="C00000"/>
                </a:solidFill>
                <a:latin typeface="Arial" charset="0"/>
              </a:rPr>
              <a:t> </a:t>
            </a:r>
            <a:r>
              <a:rPr lang="en-US" dirty="0" smtClean="0">
                <a:solidFill>
                  <a:srgbClr val="C00000"/>
                </a:solidFill>
                <a:latin typeface="Arial" charset="0"/>
                <a:cs typeface="Arial" charset="0"/>
              </a:rPr>
              <a:t>–  </a:t>
            </a:r>
            <a:r>
              <a:rPr lang="en-US" dirty="0" smtClean="0">
                <a:solidFill>
                  <a:srgbClr val="C00000"/>
                </a:solidFill>
                <a:latin typeface="Arial" charset="0"/>
              </a:rPr>
              <a:t>help the customer want your product</a:t>
            </a:r>
          </a:p>
          <a:p>
            <a:pPr marL="803275" lvl="1" indent="-446088">
              <a:lnSpc>
                <a:spcPct val="80000"/>
              </a:lnSpc>
              <a:buFont typeface="Wingdings" pitchFamily="2" charset="2"/>
              <a:buNone/>
            </a:pPr>
            <a:r>
              <a:rPr lang="en-US" b="1" dirty="0" smtClean="0">
                <a:solidFill>
                  <a:srgbClr val="C00000"/>
                </a:solidFill>
                <a:latin typeface="Arial" charset="0"/>
              </a:rPr>
              <a:t>4. Get action</a:t>
            </a:r>
            <a:r>
              <a:rPr lang="en-US" dirty="0" smtClean="0">
                <a:solidFill>
                  <a:srgbClr val="C00000"/>
                </a:solidFill>
                <a:latin typeface="Arial" charset="0"/>
              </a:rPr>
              <a:t> </a:t>
            </a:r>
            <a:r>
              <a:rPr lang="en-US" dirty="0" smtClean="0">
                <a:solidFill>
                  <a:srgbClr val="C00000"/>
                </a:solidFill>
                <a:latin typeface="Arial" charset="0"/>
                <a:cs typeface="Arial" charset="0"/>
              </a:rPr>
              <a:t>– always ask for the sale</a:t>
            </a:r>
          </a:p>
          <a:p>
            <a:pPr marL="0" indent="0">
              <a:lnSpc>
                <a:spcPct val="80000"/>
              </a:lnSpc>
              <a:buFontTx/>
              <a:buAutoNum type="arabicPeriod"/>
            </a:pPr>
            <a:endParaRPr lang="en-US" sz="2000" dirty="0" smtClean="0">
              <a:latin typeface="Arial" charset="0"/>
            </a:endParaRPr>
          </a:p>
        </p:txBody>
      </p:sp>
      <p:sp>
        <p:nvSpPr>
          <p:cNvPr id="14338" name="Slide Number Placeholder 5"/>
          <p:cNvSpPr>
            <a:spLocks noGrp="1"/>
          </p:cNvSpPr>
          <p:nvPr>
            <p:ph type="sldNum" sz="quarter" idx="12"/>
          </p:nvPr>
        </p:nvSpPr>
        <p:spPr/>
        <p:txBody>
          <a:bodyPr/>
          <a:lstStyle/>
          <a:p>
            <a:pPr>
              <a:defRPr/>
            </a:pPr>
            <a:fld id="{525BC78E-57A9-4ED1-B9AD-1B1EABDBC119}" type="slidenum">
              <a:rPr lang="en-CA"/>
              <a:pPr>
                <a:defRPr/>
              </a:pPr>
              <a:t>8</a:t>
            </a:fld>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dissolve">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483">
                                            <p:txEl>
                                              <p:pRg st="2" end="2"/>
                                            </p:txEl>
                                          </p:spTgt>
                                        </p:tgtEl>
                                        <p:attrNameLst>
                                          <p:attrName>style.visibility</p:attrName>
                                        </p:attrNameLst>
                                      </p:cBhvr>
                                      <p:to>
                                        <p:strVal val="visible"/>
                                      </p:to>
                                    </p:set>
                                    <p:animEffect transition="in" filter="dissolve">
                                      <p:cBhvr>
                                        <p:cTn id="12" dur="500"/>
                                        <p:tgtEl>
                                          <p:spTgt spid="20483">
                                            <p:txEl>
                                              <p:pRg st="2" end="2"/>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0483">
                                            <p:txEl>
                                              <p:pRg st="3" end="3"/>
                                            </p:txEl>
                                          </p:spTgt>
                                        </p:tgtEl>
                                        <p:attrNameLst>
                                          <p:attrName>style.visibility</p:attrName>
                                        </p:attrNameLst>
                                      </p:cBhvr>
                                      <p:to>
                                        <p:strVal val="visible"/>
                                      </p:to>
                                    </p:set>
                                    <p:animEffect transition="in" filter="dissolve">
                                      <p:cBhvr>
                                        <p:cTn id="15" dur="500"/>
                                        <p:tgtEl>
                                          <p:spTgt spid="20483">
                                            <p:txEl>
                                              <p:pRg st="3" end="3"/>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20483">
                                            <p:txEl>
                                              <p:pRg st="4" end="4"/>
                                            </p:txEl>
                                          </p:spTgt>
                                        </p:tgtEl>
                                        <p:attrNameLst>
                                          <p:attrName>style.visibility</p:attrName>
                                        </p:attrNameLst>
                                      </p:cBhvr>
                                      <p:to>
                                        <p:strVal val="visible"/>
                                      </p:to>
                                    </p:set>
                                    <p:animEffect transition="in" filter="dissolve">
                                      <p:cBhvr>
                                        <p:cTn id="18" dur="500"/>
                                        <p:tgtEl>
                                          <p:spTgt spid="20483">
                                            <p:txEl>
                                              <p:pRg st="4" end="4"/>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20483">
                                            <p:txEl>
                                              <p:pRg st="5" end="5"/>
                                            </p:txEl>
                                          </p:spTgt>
                                        </p:tgtEl>
                                        <p:attrNameLst>
                                          <p:attrName>style.visibility</p:attrName>
                                        </p:attrNameLst>
                                      </p:cBhvr>
                                      <p:to>
                                        <p:strVal val="visible"/>
                                      </p:to>
                                    </p:set>
                                    <p:animEffect transition="in" filter="dissolve">
                                      <p:cBhvr>
                                        <p:cTn id="21" dur="500"/>
                                        <p:tgtEl>
                                          <p:spTgt spid="20483">
                                            <p:txEl>
                                              <p:pRg st="5" end="5"/>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20483">
                                            <p:txEl>
                                              <p:pRg st="6" end="6"/>
                                            </p:txEl>
                                          </p:spTgt>
                                        </p:tgtEl>
                                        <p:attrNameLst>
                                          <p:attrName>style.visibility</p:attrName>
                                        </p:attrNameLst>
                                      </p:cBhvr>
                                      <p:to>
                                        <p:strVal val="visible"/>
                                      </p:to>
                                    </p:set>
                                    <p:animEffect transition="in" filter="dissolve">
                                      <p:cBhvr>
                                        <p:cTn id="24" dur="500"/>
                                        <p:tgtEl>
                                          <p:spTgt spid="204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fontAlgn="auto">
              <a:spcAft>
                <a:spcPts val="0"/>
              </a:spcAft>
              <a:defRPr/>
            </a:pPr>
            <a:r>
              <a:rPr lang="en-US" dirty="0" smtClean="0">
                <a:solidFill>
                  <a:schemeClr val="accent1">
                    <a:satMod val="150000"/>
                  </a:schemeClr>
                </a:solidFill>
              </a:rPr>
              <a:t>Part A: Marketing &amp; Advertising</a:t>
            </a:r>
            <a:endParaRPr lang="en-US" dirty="0">
              <a:solidFill>
                <a:schemeClr val="accent1">
                  <a:satMod val="150000"/>
                </a:schemeClr>
              </a:solidFill>
            </a:endParaRPr>
          </a:p>
        </p:txBody>
      </p:sp>
      <p:pic>
        <p:nvPicPr>
          <p:cNvPr id="16387" name="Picture 5" descr="tylenol"/>
          <p:cNvPicPr>
            <a:picLocks noChangeAspect="1" noChangeArrowheads="1"/>
          </p:cNvPicPr>
          <p:nvPr/>
        </p:nvPicPr>
        <p:blipFill>
          <a:blip r:embed="rId2" cstate="print"/>
          <a:srcRect/>
          <a:stretch>
            <a:fillRect/>
          </a:stretch>
        </p:blipFill>
        <p:spPr bwMode="auto">
          <a:xfrm>
            <a:off x="1676400" y="1657350"/>
            <a:ext cx="6191250" cy="4286250"/>
          </a:xfrm>
          <a:prstGeom prst="rect">
            <a:avLst/>
          </a:prstGeom>
          <a:noFill/>
          <a:ln w="9525">
            <a:noFill/>
            <a:miter lim="800000"/>
            <a:headEnd/>
            <a:tailEnd/>
          </a:ln>
        </p:spPr>
      </p:pic>
      <p:sp>
        <p:nvSpPr>
          <p:cNvPr id="16388" name="Rectangle 7"/>
          <p:cNvSpPr>
            <a:spLocks noChangeArrowheads="1"/>
          </p:cNvSpPr>
          <p:nvPr/>
        </p:nvSpPr>
        <p:spPr bwMode="auto">
          <a:xfrm>
            <a:off x="708025" y="6186488"/>
            <a:ext cx="7905750" cy="366712"/>
          </a:xfrm>
          <a:prstGeom prst="rect">
            <a:avLst/>
          </a:prstGeom>
          <a:noFill/>
          <a:ln w="9525">
            <a:noFill/>
            <a:miter lim="800000"/>
            <a:headEnd/>
            <a:tailEnd/>
          </a:ln>
        </p:spPr>
        <p:txBody>
          <a:bodyPr wrap="none" anchor="ctr">
            <a:spAutoFit/>
          </a:bodyPr>
          <a:lstStyle/>
          <a:p>
            <a:pPr>
              <a:buFontTx/>
              <a:buChar char="•"/>
            </a:pPr>
            <a:r>
              <a:rPr lang="en-CA">
                <a:latin typeface="Corbel" pitchFamily="34" charset="0"/>
              </a:rPr>
              <a:t>Ads for Children's Tylenol were placed in pediatricians' examination rooms.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13</TotalTime>
  <Words>1159</Words>
  <Application>Microsoft Office PowerPoint</Application>
  <PresentationFormat>On-screen Show (4:3)</PresentationFormat>
  <Paragraphs>104</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Module</vt:lpstr>
      <vt:lpstr>The Four Ps of Marketing</vt:lpstr>
      <vt:lpstr>Marketing &amp; Advertising</vt:lpstr>
      <vt:lpstr>1. Product / Services</vt:lpstr>
      <vt:lpstr>2. Price</vt:lpstr>
      <vt:lpstr>3. Place</vt:lpstr>
      <vt:lpstr>4. Promotion</vt:lpstr>
      <vt:lpstr>Slide 7</vt:lpstr>
      <vt:lpstr>Part A: Marketing &amp; Advertising</vt:lpstr>
      <vt:lpstr>Part A: Marketing &amp; Advertising</vt:lpstr>
      <vt:lpstr>Part A: Marketing &amp; Advertising</vt:lpstr>
      <vt:lpstr>Part A: Marketing &amp; Advertising</vt:lpstr>
    </vt:vector>
  </TitlesOfParts>
  <Company>ESDNL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Four Ps of Marketing</dc:title>
  <dc:creator>davidw</dc:creator>
  <cp:lastModifiedBy>Corrina Fahey</cp:lastModifiedBy>
  <cp:revision>4</cp:revision>
  <dcterms:created xsi:type="dcterms:W3CDTF">2013-03-11T10:49:17Z</dcterms:created>
  <dcterms:modified xsi:type="dcterms:W3CDTF">2014-11-24T13:45:26Z</dcterms:modified>
</cp:coreProperties>
</file>