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4418" r:id="rId2"/>
  </p:sldMasterIdLst>
  <p:notesMasterIdLst>
    <p:notesMasterId r:id="rId108"/>
  </p:notesMasterIdLst>
  <p:sldIdLst>
    <p:sldId id="257" r:id="rId3"/>
    <p:sldId id="258" r:id="rId4"/>
    <p:sldId id="259" r:id="rId5"/>
    <p:sldId id="260" r:id="rId6"/>
    <p:sldId id="261" r:id="rId7"/>
    <p:sldId id="262" r:id="rId8"/>
    <p:sldId id="309" r:id="rId9"/>
    <p:sldId id="348" r:id="rId10"/>
    <p:sldId id="349" r:id="rId11"/>
    <p:sldId id="263" r:id="rId12"/>
    <p:sldId id="264" r:id="rId13"/>
    <p:sldId id="265" r:id="rId14"/>
    <p:sldId id="268" r:id="rId15"/>
    <p:sldId id="343" r:id="rId16"/>
    <p:sldId id="267" r:id="rId17"/>
    <p:sldId id="266" r:id="rId18"/>
    <p:sldId id="269" r:id="rId19"/>
    <p:sldId id="270" r:id="rId20"/>
    <p:sldId id="271" r:id="rId21"/>
    <p:sldId id="272" r:id="rId22"/>
    <p:sldId id="273" r:id="rId23"/>
    <p:sldId id="274" r:id="rId24"/>
    <p:sldId id="275" r:id="rId25"/>
    <p:sldId id="279" r:id="rId26"/>
    <p:sldId id="276" r:id="rId27"/>
    <p:sldId id="277" r:id="rId28"/>
    <p:sldId id="278" r:id="rId29"/>
    <p:sldId id="280" r:id="rId30"/>
    <p:sldId id="281" r:id="rId31"/>
    <p:sldId id="371" r:id="rId32"/>
    <p:sldId id="344" r:id="rId33"/>
    <p:sldId id="282" r:id="rId34"/>
    <p:sldId id="283" r:id="rId35"/>
    <p:sldId id="284" r:id="rId36"/>
    <p:sldId id="285" r:id="rId37"/>
    <p:sldId id="286" r:id="rId38"/>
    <p:sldId id="357" r:id="rId39"/>
    <p:sldId id="287" r:id="rId40"/>
    <p:sldId id="340" r:id="rId41"/>
    <p:sldId id="341" r:id="rId42"/>
    <p:sldId id="288" r:id="rId43"/>
    <p:sldId id="289" r:id="rId44"/>
    <p:sldId id="290" r:id="rId45"/>
    <p:sldId id="358" r:id="rId46"/>
    <p:sldId id="346" r:id="rId47"/>
    <p:sldId id="347" r:id="rId48"/>
    <p:sldId id="291" r:id="rId49"/>
    <p:sldId id="292" r:id="rId50"/>
    <p:sldId id="293" r:id="rId51"/>
    <p:sldId id="367" r:id="rId52"/>
    <p:sldId id="355" r:id="rId53"/>
    <p:sldId id="356" r:id="rId54"/>
    <p:sldId id="342" r:id="rId55"/>
    <p:sldId id="294" r:id="rId56"/>
    <p:sldId id="295" r:id="rId57"/>
    <p:sldId id="353" r:id="rId58"/>
    <p:sldId id="359" r:id="rId59"/>
    <p:sldId id="361" r:id="rId60"/>
    <p:sldId id="362" r:id="rId61"/>
    <p:sldId id="297" r:id="rId62"/>
    <p:sldId id="298" r:id="rId63"/>
    <p:sldId id="300" r:id="rId64"/>
    <p:sldId id="306" r:id="rId65"/>
    <p:sldId id="301" r:id="rId66"/>
    <p:sldId id="302" r:id="rId67"/>
    <p:sldId id="307" r:id="rId68"/>
    <p:sldId id="303" r:id="rId69"/>
    <p:sldId id="366" r:id="rId70"/>
    <p:sldId id="304" r:id="rId71"/>
    <p:sldId id="308" r:id="rId72"/>
    <p:sldId id="305" r:id="rId73"/>
    <p:sldId id="352" r:id="rId74"/>
    <p:sldId id="312" r:id="rId75"/>
    <p:sldId id="311" r:id="rId76"/>
    <p:sldId id="314" r:id="rId77"/>
    <p:sldId id="369" r:id="rId78"/>
    <p:sldId id="315" r:id="rId79"/>
    <p:sldId id="316" r:id="rId80"/>
    <p:sldId id="317" r:id="rId81"/>
    <p:sldId id="319" r:id="rId82"/>
    <p:sldId id="338" r:id="rId83"/>
    <p:sldId id="318" r:id="rId84"/>
    <p:sldId id="320" r:id="rId85"/>
    <p:sldId id="321" r:id="rId86"/>
    <p:sldId id="322" r:id="rId87"/>
    <p:sldId id="324" r:id="rId88"/>
    <p:sldId id="325" r:id="rId89"/>
    <p:sldId id="323" r:id="rId90"/>
    <p:sldId id="326" r:id="rId91"/>
    <p:sldId id="327" r:id="rId92"/>
    <p:sldId id="328" r:id="rId93"/>
    <p:sldId id="329" r:id="rId94"/>
    <p:sldId id="330" r:id="rId95"/>
    <p:sldId id="331" r:id="rId96"/>
    <p:sldId id="332" r:id="rId97"/>
    <p:sldId id="370" r:id="rId98"/>
    <p:sldId id="339" r:id="rId99"/>
    <p:sldId id="333" r:id="rId100"/>
    <p:sldId id="334" r:id="rId101"/>
    <p:sldId id="335" r:id="rId102"/>
    <p:sldId id="365" r:id="rId103"/>
    <p:sldId id="350" r:id="rId104"/>
    <p:sldId id="364" r:id="rId105"/>
    <p:sldId id="336" r:id="rId106"/>
    <p:sldId id="337"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48" y="64536"/>
    </p:cViewPr>
  </p:outlineViewPr>
  <p:notesTextViewPr>
    <p:cViewPr>
      <p:scale>
        <a:sx n="100" d="100"/>
        <a:sy n="100" d="100"/>
      </p:scale>
      <p:origin x="0" y="0"/>
    </p:cViewPr>
  </p:notesTextViewPr>
  <p:sorterViewPr>
    <p:cViewPr>
      <p:scale>
        <a:sx n="66" d="100"/>
        <a:sy n="66" d="100"/>
      </p:scale>
      <p:origin x="0" y="73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F8A5749-EC24-4CB8-BFF5-2AAC357E1F9E}" type="datetime1">
              <a:rPr lang="en-US"/>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21FF4D-7CE6-4CEE-9F0C-ED2D9CEF00A2}"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777A0D1C-FE91-4CBC-A545-27A1272F1299}" type="slidenum">
              <a:rPr lang="en-US"/>
              <a:pPr/>
              <a:t>51</a:t>
            </a:fld>
            <a:endParaRPr lang="en-US"/>
          </a:p>
        </p:txBody>
      </p:sp>
      <p:sp>
        <p:nvSpPr>
          <p:cNvPr id="81923" name="Rectangle 2"/>
          <p:cNvSpPr>
            <a:spLocks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8"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F8A73672-E2F5-4E57-8A9F-06FC07C462CA}" type="slidenum">
              <a:rPr lang="en-US"/>
              <a:pPr/>
              <a:t>52</a:t>
            </a:fld>
            <a:endParaRPr lang="en-US"/>
          </a:p>
        </p:txBody>
      </p:sp>
      <p:sp>
        <p:nvSpPr>
          <p:cNvPr id="83971" name="Rectangle 2"/>
          <p:cNvSpPr>
            <a:spLocks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8" charset="0"/>
              <a:ea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963FDA2D-8BB7-440E-92FC-85D40417D393}" type="slidenum">
              <a:rPr lang="en-US"/>
              <a:pPr/>
              <a:t>58</a:t>
            </a:fld>
            <a:endParaRPr lang="en-US"/>
          </a:p>
        </p:txBody>
      </p:sp>
      <p:sp>
        <p:nvSpPr>
          <p:cNvPr id="91139" name="Rectangle 2"/>
          <p:cNvSpPr>
            <a:spLocks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8"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BD520390-9737-4EF7-90E4-7FF41276E002}" type="slidenum">
              <a:rPr lang="en-US"/>
              <a:pPr/>
              <a:t>59</a:t>
            </a:fld>
            <a:endParaRPr lang="en-US"/>
          </a:p>
        </p:txBody>
      </p:sp>
      <p:sp>
        <p:nvSpPr>
          <p:cNvPr id="93187" name="Rectangle 2"/>
          <p:cNvSpPr>
            <a:spLocks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08" charset="0"/>
                <a:ea typeface="ＭＳ Ｐゴシック" pitchFamily="-108" charset="-128"/>
              </a:rPr>
              <a:t>Experiment—have someone sit in front of class with eyes closed. Clap hands around head and ask student to identify where the sound comes from—will be able to do so when the sounds come from one side or the other, but less clearly able to do so when the sounds overhead in back or in front</a:t>
            </a:r>
          </a:p>
          <a:p>
            <a:pPr eaLnBrk="1" hangingPunct="1">
              <a:spcBef>
                <a:spcPct val="0"/>
              </a:spcBef>
            </a:pPr>
            <a:endParaRPr lang="en-US" smtClean="0">
              <a:latin typeface="Times New Roman" pitchFamily="-108" charset="0"/>
              <a:ea typeface="ＭＳ Ｐゴシック" pitchFamily="-108" charset="-128"/>
            </a:endParaRPr>
          </a:p>
          <a:p>
            <a:pPr eaLnBrk="1" hangingPunct="1">
              <a:spcBef>
                <a:spcPct val="0"/>
              </a:spcBef>
            </a:pPr>
            <a:r>
              <a:rPr lang="en-US" smtClean="0">
                <a:latin typeface="Times New Roman" pitchFamily="-108" charset="0"/>
                <a:ea typeface="ＭＳ Ｐゴシック" pitchFamily="-108" charset="-128"/>
              </a:rPr>
              <a:t>The perceived difference in sounds is related to the time at which the sound is received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E90F4B-955E-4634-A8C0-546BC3B8877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55E326-C07D-434C-A4FD-DB61CC53029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F97D7E-77DD-44DD-B4D1-FC817E23A60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683585-5542-4B7A-A1C8-C5D2EE46495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6645A0E5-AAE2-4DF5-81DD-2A9152F354D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BFBE56C8-D39A-4102-8834-BD77FA1CF4D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330A72A4-8C34-4221-8A48-AD7F7334CCE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3A9DC93D-B90D-41A3-900D-C420EF2720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64002A4C-623B-4524-B305-F35F01EA32E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FACA50BA-E9E9-41F3-A797-F0CAB136E9D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94D198EB-337B-44D1-A692-404FF7C608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D69DE9-1391-4E19-BE0C-DF2919991F2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1E8D622-CA09-407B-8201-44A3290F35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D42A4489-B704-4F87-800F-DDB9D6624B2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F904A986-FA1A-4B3A-A794-9044464C7EF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52C9E68-11DC-4CD0-9A43-27998258F63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ECAE81-9594-4EAB-98F1-7F355DBFF41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04AF08-0A35-41F6-8051-F12135FD180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801452F-0C2F-40C2-8CB9-33B30211DE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E449F13-23A7-46EF-AEF0-A81297F5F14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4FC513F-AD19-44BC-B98B-893770BBCC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2C6121-6E8A-4A88-9127-6EF52658CDB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CA11BB-655E-4FCB-AD2D-DED98B2F16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6"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106"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D40F872-CD41-4ED5-A8C5-5F2343DE2B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6"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6"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D40F872-CD41-4ED5-A8C5-5F2343DE2B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hyperlink" Target="http://deems.wordpress.com/2009/09/29/perception/" TargetMode="External"/><Relationship Id="rId2" Type="http://schemas.openxmlformats.org/officeDocument/2006/relationships/hyperlink" Target="https://www.youtube.com/watch?v=hnOPu0_YWhw" TargetMode="Externa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virtualsciencefair.org/2003/pikec3c/public_html/eye.bmp" TargetMode="External"/><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jeffmilner.com/backmasking.htm"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295400"/>
            <a:ext cx="7772400" cy="1470025"/>
          </a:xfrm>
        </p:spPr>
        <p:txBody>
          <a:bodyPr>
            <a:normAutofit/>
          </a:bodyPr>
          <a:lstStyle/>
          <a:p>
            <a:pPr eaLnBrk="1" hangingPunct="1"/>
            <a:r>
              <a:rPr lang="en-US" sz="4000" dirty="0" smtClean="0">
                <a:ea typeface="ＭＳ Ｐゴシック" pitchFamily="-108" charset="-128"/>
              </a:rPr>
              <a:t>Sensation and Perception</a:t>
            </a:r>
            <a:br>
              <a:rPr lang="en-US" sz="4000" dirty="0" smtClean="0">
                <a:ea typeface="ＭＳ Ｐゴシック" pitchFamily="-108" charset="-128"/>
              </a:rPr>
            </a:br>
            <a:endParaRPr lang="en-US" sz="4000" dirty="0" smtClean="0">
              <a:ea typeface="ＭＳ Ｐゴシック" pitchFamily="-108" charset="-128"/>
            </a:endParaRPr>
          </a:p>
        </p:txBody>
      </p:sp>
      <p:sp>
        <p:nvSpPr>
          <p:cNvPr id="28675" name="Rectangle 3"/>
          <p:cNvSpPr>
            <a:spLocks noGrp="1" noChangeArrowheads="1"/>
          </p:cNvSpPr>
          <p:nvPr>
            <p:ph type="subTitle" idx="1"/>
          </p:nvPr>
        </p:nvSpPr>
        <p:spPr/>
        <p:txBody>
          <a:bodyPr>
            <a:normAutofit/>
          </a:bodyPr>
          <a:lstStyle/>
          <a:p>
            <a:pPr marL="63500" eaLnBrk="1" hangingPunct="1"/>
            <a:r>
              <a:rPr lang="en-US" sz="2800" dirty="0" smtClean="0">
                <a:ea typeface="ＭＳ Ｐゴシック" pitchFamily="-108" charset="-128"/>
              </a:rPr>
              <a:t>AP Psychology</a:t>
            </a:r>
          </a:p>
          <a:p>
            <a:pPr marL="63500" eaLnBrk="1" hangingPunct="1"/>
            <a:r>
              <a:rPr lang="en-US" sz="2800" dirty="0" smtClean="0">
                <a:ea typeface="ＭＳ Ｐゴシック" pitchFamily="-108" charset="-128"/>
              </a:rPr>
              <a:t>Ms. C. Fahey</a:t>
            </a:r>
            <a:endParaRPr lang="en-US" sz="28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868488"/>
            <a:ext cx="5791200" cy="4303712"/>
          </a:xfrm>
        </p:spPr>
        <p:txBody>
          <a:bodyPr>
            <a:normAutofit lnSpcReduction="10000"/>
          </a:bodyPr>
          <a:lstStyle/>
          <a:p>
            <a:pPr eaLnBrk="1" hangingPunct="1">
              <a:lnSpc>
                <a:spcPct val="90000"/>
              </a:lnSpc>
            </a:pPr>
            <a:r>
              <a:rPr lang="en-US" sz="2400" dirty="0" smtClean="0">
                <a:ea typeface="ＭＳ Ｐゴシック" pitchFamily="-108" charset="-128"/>
              </a:rPr>
              <a:t>Although it seems the brain interacts directly with the outside world, it does not.</a:t>
            </a:r>
          </a:p>
          <a:p>
            <a:pPr eaLnBrk="1" hangingPunct="1">
              <a:lnSpc>
                <a:spcPct val="90000"/>
              </a:lnSpc>
            </a:pPr>
            <a:endParaRPr lang="en-US" sz="2400" dirty="0" smtClean="0">
              <a:ea typeface="ＭＳ Ｐゴシック" pitchFamily="-108" charset="-128"/>
            </a:endParaRPr>
          </a:p>
          <a:p>
            <a:pPr eaLnBrk="1" hangingPunct="1">
              <a:lnSpc>
                <a:spcPct val="90000"/>
              </a:lnSpc>
            </a:pPr>
            <a:r>
              <a:rPr lang="en-US" sz="2400" dirty="0" smtClean="0">
                <a:ea typeface="ＭＳ Ｐゴシック" pitchFamily="-108" charset="-128"/>
              </a:rPr>
              <a:t>The brain senses the world indirectly because the sense organs convert stimulation into the language of the nervous system: </a:t>
            </a:r>
            <a:r>
              <a:rPr lang="en-US" sz="2400" i="1" dirty="0" smtClean="0">
                <a:ea typeface="ＭＳ Ｐゴシック" pitchFamily="-108" charset="-128"/>
              </a:rPr>
              <a:t>neural messages</a:t>
            </a:r>
            <a:r>
              <a:rPr lang="en-US" sz="2400" dirty="0" smtClean="0">
                <a:ea typeface="ＭＳ Ｐゴシック" pitchFamily="-108" charset="-128"/>
              </a:rPr>
              <a:t>.</a:t>
            </a:r>
          </a:p>
          <a:p>
            <a:pPr eaLnBrk="1" hangingPunct="1">
              <a:lnSpc>
                <a:spcPct val="90000"/>
              </a:lnSpc>
            </a:pPr>
            <a:endParaRPr lang="en-US" dirty="0" smtClean="0">
              <a:ea typeface="ＭＳ Ｐゴシック" pitchFamily="-108" charset="-128"/>
            </a:endParaRPr>
          </a:p>
          <a:p>
            <a:pPr lvl="1" eaLnBrk="1" hangingPunct="1">
              <a:lnSpc>
                <a:spcPct val="90000"/>
              </a:lnSpc>
            </a:pPr>
            <a:r>
              <a:rPr lang="en-US" sz="2000" dirty="0" smtClean="0">
                <a:ea typeface="ＭＳ Ｐゴシック" pitchFamily="-108" charset="-128"/>
              </a:rPr>
              <a:t>In short, the brain never receives stimulation directly from the outside world.</a:t>
            </a:r>
          </a:p>
        </p:txBody>
      </p:sp>
      <p:sp>
        <p:nvSpPr>
          <p:cNvPr id="37890"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Big Idea</a:t>
            </a:r>
          </a:p>
        </p:txBody>
      </p:sp>
      <p:pic>
        <p:nvPicPr>
          <p:cNvPr id="37892" name="Picture 4"/>
          <p:cNvPicPr>
            <a:picLocks noChangeAspect="1" noChangeArrowheads="1"/>
          </p:cNvPicPr>
          <p:nvPr/>
        </p:nvPicPr>
        <p:blipFill>
          <a:blip r:embed="rId2" cstate="print"/>
          <a:srcRect/>
          <a:stretch>
            <a:fillRect/>
          </a:stretch>
        </p:blipFill>
        <p:spPr bwMode="auto">
          <a:xfrm>
            <a:off x="6324600" y="1476375"/>
            <a:ext cx="2743200" cy="469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457200" y="1112838"/>
            <a:ext cx="8229600" cy="4525962"/>
          </a:xfrm>
        </p:spPr>
        <p:txBody>
          <a:bodyPr/>
          <a:lstStyle/>
          <a:p>
            <a:pPr eaLnBrk="1" hangingPunct="1"/>
            <a:r>
              <a:rPr lang="en-US" sz="2400" dirty="0" smtClean="0">
                <a:ea typeface="ＭＳ Ｐゴシック" pitchFamily="-108" charset="-128"/>
              </a:rPr>
              <a:t>Research has supported the conclusion that people who live in cultures without long, parallel figures are less likely to report the top line being the longer figure.</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These results strongly support the argument that a person’s experiences affect their perceptions.</a:t>
            </a:r>
          </a:p>
          <a:p>
            <a:pPr eaLnBrk="1" hangingPunct="1"/>
            <a:endParaRPr lang="en-US" dirty="0" smtClean="0">
              <a:ea typeface="ＭＳ Ｐゴシック" pitchFamily="-108" charset="-128"/>
            </a:endParaRPr>
          </a:p>
          <a:p>
            <a:pPr eaLnBrk="1" hangingPunct="1"/>
            <a:endParaRPr lang="en-US" sz="3500" dirty="0" smtClean="0">
              <a:ea typeface="ＭＳ Ｐゴシック" pitchFamily="-108" charset="-128"/>
            </a:endParaRPr>
          </a:p>
          <a:p>
            <a:pPr eaLnBrk="1" hangingPunct="1"/>
            <a:endParaRPr lang="en-US" sz="3500" dirty="0" smtClean="0">
              <a:ea typeface="ＭＳ Ｐゴシック" pitchFamily="-108" charset="-128"/>
            </a:endParaRPr>
          </a:p>
          <a:p>
            <a:pPr eaLnBrk="1" hangingPunct="1"/>
            <a:endParaRPr lang="en-US" sz="3500" dirty="0" smtClean="0">
              <a:ea typeface="ＭＳ Ｐゴシック" pitchFamily="-108" charset="-128"/>
            </a:endParaRPr>
          </a:p>
        </p:txBody>
      </p:sp>
      <p:sp>
        <p:nvSpPr>
          <p:cNvPr id="136194"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US" dirty="0" smtClean="0">
                <a:ea typeface="ＭＳ Ｐゴシック" pitchFamily="-108" charset="-128"/>
              </a:rPr>
              <a:t>Cultural Influences on Perception</a:t>
            </a:r>
          </a:p>
        </p:txBody>
      </p:sp>
      <p:pic>
        <p:nvPicPr>
          <p:cNvPr id="136196" name="Picture 0"/>
          <p:cNvPicPr>
            <a:picLocks noChangeAspect="1" noChangeArrowheads="1"/>
          </p:cNvPicPr>
          <p:nvPr/>
        </p:nvPicPr>
        <p:blipFill>
          <a:blip r:embed="rId2" cstate="print"/>
          <a:srcRect/>
          <a:stretch>
            <a:fillRect/>
          </a:stretch>
        </p:blipFill>
        <p:spPr bwMode="auto">
          <a:xfrm>
            <a:off x="2286000" y="3505200"/>
            <a:ext cx="43624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Content Placeholder 2"/>
          <p:cNvSpPr>
            <a:spLocks noGrp="1"/>
          </p:cNvSpPr>
          <p:nvPr>
            <p:ph idx="1"/>
          </p:nvPr>
        </p:nvSpPr>
        <p:spPr/>
        <p:txBody>
          <a:bodyPr/>
          <a:lstStyle/>
          <a:p>
            <a:r>
              <a:rPr lang="en-US" dirty="0" smtClean="0">
                <a:ea typeface="ＭＳ Ｐゴシック" pitchFamily="-108" charset="-128"/>
              </a:rPr>
              <a:t>Now we will do an experiment based on music and perception. </a:t>
            </a:r>
          </a:p>
          <a:p>
            <a:endParaRPr lang="en-US" dirty="0" smtClean="0">
              <a:ea typeface="ＭＳ Ｐゴシック" pitchFamily="-108" charset="-128"/>
            </a:endParaRPr>
          </a:p>
          <a:p>
            <a:r>
              <a:rPr lang="en-US" dirty="0" smtClean="0">
                <a:ea typeface="ＭＳ Ｐゴシック" pitchFamily="-108" charset="-128"/>
              </a:rPr>
              <a:t>For this experiment, all you have to do is sit back and enjoy the music.</a:t>
            </a:r>
          </a:p>
        </p:txBody>
      </p:sp>
      <p:sp>
        <p:nvSpPr>
          <p:cNvPr id="137218" name="Title 1"/>
          <p:cNvSpPr>
            <a:spLocks noGrp="1"/>
          </p:cNvSpPr>
          <p:nvPr>
            <p:ph type="title"/>
          </p:nvPr>
        </p:nvSpPr>
        <p:spPr/>
        <p:txBody>
          <a:bodyPr/>
          <a:lstStyle/>
          <a:p>
            <a:r>
              <a:rPr lang="en-US" dirty="0" smtClean="0">
                <a:ea typeface="ＭＳ Ｐゴシック" pitchFamily="-108" charset="-128"/>
              </a:rPr>
              <a:t>A Music Experiment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Content Placeholder 2"/>
          <p:cNvSpPr>
            <a:spLocks noGrp="1"/>
          </p:cNvSpPr>
          <p:nvPr>
            <p:ph idx="1"/>
          </p:nvPr>
        </p:nvSpPr>
        <p:spPr>
          <a:xfrm>
            <a:off x="609600" y="1371600"/>
            <a:ext cx="8229600" cy="4525963"/>
          </a:xfrm>
        </p:spPr>
        <p:txBody>
          <a:bodyPr/>
          <a:lstStyle/>
          <a:p>
            <a:r>
              <a:rPr lang="en-US" dirty="0" smtClean="0">
                <a:ea typeface="ＭＳ Ｐゴシック" pitchFamily="-108" charset="-128"/>
                <a:hlinkClick r:id="rId2"/>
              </a:rPr>
              <a:t>Subway Concert</a:t>
            </a:r>
            <a:endParaRPr lang="en-US" dirty="0" smtClean="0">
              <a:ea typeface="ＭＳ Ｐゴシック" pitchFamily="-108" charset="-128"/>
            </a:endParaRPr>
          </a:p>
          <a:p>
            <a:endParaRPr lang="en-US" dirty="0" smtClean="0">
              <a:ea typeface="ＭＳ Ｐゴシック" pitchFamily="-108" charset="-128"/>
            </a:endParaRPr>
          </a:p>
          <a:p>
            <a:pPr>
              <a:buNone/>
            </a:pPr>
            <a:endParaRPr lang="en-US" dirty="0" smtClean="0">
              <a:ea typeface="ＭＳ Ｐゴシック" pitchFamily="-108" charset="-128"/>
            </a:endParaRPr>
          </a:p>
          <a:p>
            <a:r>
              <a:rPr lang="en-US" dirty="0" smtClean="0">
                <a:ea typeface="ＭＳ Ｐゴシック" pitchFamily="-108" charset="-128"/>
                <a:hlinkClick r:id="rId3"/>
              </a:rPr>
              <a:t>A description of the study</a:t>
            </a:r>
            <a:endParaRPr lang="en-US" dirty="0" smtClean="0">
              <a:ea typeface="ＭＳ Ｐゴシック" pitchFamily="-108" charset="-128"/>
            </a:endParaRPr>
          </a:p>
        </p:txBody>
      </p:sp>
      <p:sp>
        <p:nvSpPr>
          <p:cNvPr id="138242" name="Title 1"/>
          <p:cNvSpPr>
            <a:spLocks noGrp="1"/>
          </p:cNvSpPr>
          <p:nvPr>
            <p:ph type="title"/>
          </p:nvPr>
        </p:nvSpPr>
        <p:spPr/>
        <p:txBody>
          <a:bodyPr/>
          <a:lstStyle/>
          <a:p>
            <a:r>
              <a:rPr lang="en-US" dirty="0" smtClean="0">
                <a:ea typeface="ＭＳ Ｐゴシック" pitchFamily="-108" charset="-128"/>
              </a:rPr>
              <a:t>Good Music-Cultural Context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Content Placeholder 2"/>
          <p:cNvSpPr>
            <a:spLocks noGrp="1"/>
          </p:cNvSpPr>
          <p:nvPr>
            <p:ph idx="1"/>
          </p:nvPr>
        </p:nvSpPr>
        <p:spPr>
          <a:xfrm>
            <a:off x="457200" y="1619250"/>
            <a:ext cx="8229600" cy="4324350"/>
          </a:xfrm>
        </p:spPr>
        <p:txBody>
          <a:bodyPr/>
          <a:lstStyle/>
          <a:p>
            <a:r>
              <a:rPr lang="en-US" sz="2200" dirty="0" smtClean="0">
                <a:ea typeface="ＭＳ Ｐゴシック" pitchFamily="-108" charset="-128"/>
              </a:rPr>
              <a:t>In January of 2007, the Washington Post did a social experiment about perception. They had Joshua Bell, one of the world top violinists, play during the morning commute at a Washington subway station. </a:t>
            </a:r>
          </a:p>
          <a:p>
            <a:endParaRPr lang="en-US" sz="2200" dirty="0" smtClean="0">
              <a:ea typeface="ＭＳ Ｐゴシック" pitchFamily="-108" charset="-128"/>
            </a:endParaRPr>
          </a:p>
          <a:p>
            <a:r>
              <a:rPr lang="en-US" sz="2200" dirty="0" smtClean="0">
                <a:ea typeface="ＭＳ Ｐゴシック" pitchFamily="-108" charset="-128"/>
              </a:rPr>
              <a:t>Though over 1,000 people walked by, few stayed to listen. The week prior Bell filled a concert hall in Boston with tickets selling for over $100.</a:t>
            </a:r>
          </a:p>
        </p:txBody>
      </p:sp>
      <p:sp>
        <p:nvSpPr>
          <p:cNvPr id="139266" name="Title 1"/>
          <p:cNvSpPr>
            <a:spLocks noGrp="1"/>
          </p:cNvSpPr>
          <p:nvPr>
            <p:ph type="title"/>
          </p:nvPr>
        </p:nvSpPr>
        <p:spPr>
          <a:xfrm>
            <a:off x="457200" y="512763"/>
            <a:ext cx="8229600" cy="1066800"/>
          </a:xfrm>
        </p:spPr>
        <p:txBody>
          <a:bodyPr/>
          <a:lstStyle/>
          <a:p>
            <a:r>
              <a:rPr lang="en-US" dirty="0" smtClean="0">
                <a:ea typeface="ＭＳ Ｐゴシック" pitchFamily="-108" charset="-128"/>
              </a:rPr>
              <a:t>A Matter of Perception</a:t>
            </a:r>
          </a:p>
        </p:txBody>
      </p:sp>
      <p:pic>
        <p:nvPicPr>
          <p:cNvPr id="139268" name="Picture 5"/>
          <p:cNvPicPr>
            <a:picLocks noChangeAspect="1" noChangeArrowheads="1"/>
          </p:cNvPicPr>
          <p:nvPr/>
        </p:nvPicPr>
        <p:blipFill>
          <a:blip r:embed="rId2" cstate="print"/>
          <a:srcRect/>
          <a:stretch>
            <a:fillRect/>
          </a:stretch>
        </p:blipFill>
        <p:spPr bwMode="auto">
          <a:xfrm>
            <a:off x="1504950" y="4572000"/>
            <a:ext cx="3067050" cy="2209800"/>
          </a:xfrm>
          <a:prstGeom prst="rect">
            <a:avLst/>
          </a:prstGeom>
          <a:noFill/>
          <a:ln w="9525">
            <a:noFill/>
            <a:miter lim="800000"/>
            <a:headEnd/>
            <a:tailEnd/>
          </a:ln>
        </p:spPr>
      </p:pic>
      <p:pic>
        <p:nvPicPr>
          <p:cNvPr id="139269" name="Picture 4"/>
          <p:cNvPicPr>
            <a:picLocks noChangeAspect="1" noChangeArrowheads="1"/>
          </p:cNvPicPr>
          <p:nvPr/>
        </p:nvPicPr>
        <p:blipFill>
          <a:blip r:embed="rId3" cstate="print"/>
          <a:srcRect l="2499" t="3021" r="2499" b="12396"/>
          <a:stretch>
            <a:fillRect/>
          </a:stretch>
        </p:blipFill>
        <p:spPr bwMode="auto">
          <a:xfrm>
            <a:off x="4876800" y="4572000"/>
            <a:ext cx="299878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265238"/>
            <a:ext cx="8229600" cy="4525962"/>
          </a:xfrm>
        </p:spPr>
        <p:txBody>
          <a:bodyPr/>
          <a:lstStyle/>
          <a:p>
            <a:pPr eaLnBrk="1" hangingPunct="1"/>
            <a:r>
              <a:rPr lang="en-US" dirty="0" smtClean="0">
                <a:ea typeface="ＭＳ Ｐゴシック" pitchFamily="-108" charset="-128"/>
              </a:rPr>
              <a:t>If you assume your senses give you an accurate and undistorted picture of the world, you are probably wrong. If you don’t believe me, try this.</a:t>
            </a:r>
          </a:p>
          <a:p>
            <a:pPr eaLnBrk="1" hangingPunct="1"/>
            <a:endParaRPr lang="en-US" dirty="0" smtClean="0">
              <a:ea typeface="ＭＳ Ｐゴシック" pitchFamily="-108" charset="-128"/>
            </a:endParaRPr>
          </a:p>
          <a:p>
            <a:pPr eaLnBrk="1" hangingPunct="1"/>
            <a:r>
              <a:rPr lang="en-US" b="1" u="sng" dirty="0" smtClean="0">
                <a:ea typeface="ＭＳ Ｐゴシック" pitchFamily="-108" charset="-128"/>
              </a:rPr>
              <a:t>Silently</a:t>
            </a:r>
            <a:r>
              <a:rPr lang="en-US" dirty="0" smtClean="0">
                <a:ea typeface="ＭＳ Ｐゴシック" pitchFamily="-108" charset="-128"/>
              </a:rPr>
              <a:t> read the backwards statement below. Flip if over in your mind. What does it say?</a:t>
            </a:r>
          </a:p>
          <a:p>
            <a:pPr eaLnBrk="1" hangingPunct="1"/>
            <a:endParaRPr lang="en-US" dirty="0" smtClean="0">
              <a:ea typeface="ＭＳ Ｐゴシック" pitchFamily="-108" charset="-128"/>
            </a:endParaRPr>
          </a:p>
          <a:p>
            <a:pPr eaLnBrk="1" hangingPunct="1">
              <a:buFont typeface="Georgia" pitchFamily="-108" charset="0"/>
              <a:buNone/>
            </a:pPr>
            <a:r>
              <a:rPr lang="en-US" dirty="0" smtClean="0">
                <a:ea typeface="ＭＳ Ｐゴシック" pitchFamily="-108" charset="-128"/>
              </a:rPr>
              <a:t>				</a:t>
            </a:r>
            <a:r>
              <a:rPr lang="en-US" sz="3600" dirty="0" smtClean="0">
                <a:ea typeface="ＭＳ Ｐゴシック" pitchFamily="-108" charset="-128"/>
              </a:rPr>
              <a:t>.rat </a:t>
            </a:r>
            <a:r>
              <a:rPr lang="en-US" sz="3600" dirty="0" err="1" smtClean="0">
                <a:ea typeface="ＭＳ Ｐゴシック" pitchFamily="-108" charset="-128"/>
              </a:rPr>
              <a:t>eht</a:t>
            </a:r>
            <a:r>
              <a:rPr lang="en-US" sz="3600" dirty="0" smtClean="0">
                <a:ea typeface="ＭＳ Ｐゴシック" pitchFamily="-108" charset="-128"/>
              </a:rPr>
              <a:t> saw </a:t>
            </a:r>
            <a:r>
              <a:rPr lang="en-US" sz="3600" dirty="0" err="1" smtClean="0">
                <a:ea typeface="ＭＳ Ｐゴシック" pitchFamily="-108" charset="-128"/>
              </a:rPr>
              <a:t>tac</a:t>
            </a:r>
            <a:r>
              <a:rPr lang="en-US" sz="3600" dirty="0" smtClean="0">
                <a:ea typeface="ＭＳ Ｐゴシック" pitchFamily="-108" charset="-128"/>
              </a:rPr>
              <a:t> </a:t>
            </a:r>
            <a:r>
              <a:rPr lang="en-US" sz="3600" dirty="0" err="1" smtClean="0">
                <a:ea typeface="ＭＳ Ｐゴシック" pitchFamily="-108" charset="-128"/>
              </a:rPr>
              <a:t>ehT</a:t>
            </a:r>
            <a:endParaRPr lang="en-US" sz="3600" dirty="0" smtClean="0">
              <a:ea typeface="ＭＳ Ｐゴシック" pitchFamily="-108" charset="-128"/>
            </a:endParaRPr>
          </a:p>
        </p:txBody>
      </p:sp>
      <p:sp>
        <p:nvSpPr>
          <p:cNvPr id="140290" name="Rectangle 2"/>
          <p:cNvSpPr>
            <a:spLocks noGrp="1" noChangeArrowheads="1"/>
          </p:cNvSpPr>
          <p:nvPr>
            <p:ph type="title"/>
          </p:nvPr>
        </p:nvSpPr>
        <p:spPr/>
        <p:txBody>
          <a:bodyPr/>
          <a:lstStyle/>
          <a:p>
            <a:pPr eaLnBrk="1" hangingPunct="1"/>
            <a:r>
              <a:rPr lang="en-US" dirty="0" smtClean="0">
                <a:ea typeface="ＭＳ Ｐゴシック" pitchFamily="-108" charset="-128"/>
              </a:rPr>
              <a:t>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457200" y="1570038"/>
            <a:ext cx="8229600" cy="4525962"/>
          </a:xfrm>
        </p:spPr>
        <p:txBody>
          <a:bodyPr/>
          <a:lstStyle/>
          <a:p>
            <a:pPr eaLnBrk="1" hangingPunct="1">
              <a:lnSpc>
                <a:spcPct val="80000"/>
              </a:lnSpc>
            </a:pPr>
            <a:r>
              <a:rPr lang="en-US" dirty="0" smtClean="0">
                <a:ea typeface="ＭＳ Ｐゴシック" pitchFamily="-108" charset="-128"/>
              </a:rPr>
              <a:t>How many people saw this:</a:t>
            </a:r>
          </a:p>
          <a:p>
            <a:pPr eaLnBrk="1" hangingPunct="1">
              <a:lnSpc>
                <a:spcPct val="80000"/>
              </a:lnSpc>
              <a:buFontTx/>
              <a:buNone/>
            </a:pPr>
            <a:r>
              <a:rPr lang="en-US" b="1" dirty="0" smtClean="0">
                <a:ea typeface="ＭＳ Ｐゴシック" pitchFamily="-108" charset="-128"/>
              </a:rPr>
              <a:t>			</a:t>
            </a:r>
            <a:r>
              <a:rPr lang="en-US" dirty="0" smtClean="0">
                <a:solidFill>
                  <a:srgbClr val="FF0000"/>
                </a:solidFill>
                <a:ea typeface="ＭＳ Ｐゴシック" pitchFamily="-108" charset="-128"/>
              </a:rPr>
              <a:t>The cat saw the rat.</a:t>
            </a:r>
          </a:p>
          <a:p>
            <a:pPr eaLnBrk="1" hangingPunct="1">
              <a:lnSpc>
                <a:spcPct val="80000"/>
              </a:lnSpc>
              <a:buFontTx/>
              <a:buNone/>
            </a:pPr>
            <a:endParaRPr lang="en-US" b="1" dirty="0" smtClean="0">
              <a:ea typeface="ＭＳ Ｐゴシック" pitchFamily="-108" charset="-128"/>
            </a:endParaRPr>
          </a:p>
          <a:p>
            <a:pPr eaLnBrk="1" hangingPunct="1">
              <a:lnSpc>
                <a:spcPct val="80000"/>
              </a:lnSpc>
            </a:pPr>
            <a:r>
              <a:rPr lang="en-US" dirty="0" smtClean="0">
                <a:ea typeface="ＭＳ Ｐゴシック" pitchFamily="-108" charset="-128"/>
              </a:rPr>
              <a:t>Look at it again:</a:t>
            </a:r>
          </a:p>
          <a:p>
            <a:pPr eaLnBrk="1" hangingPunct="1">
              <a:lnSpc>
                <a:spcPct val="80000"/>
              </a:lnSpc>
              <a:buFontTx/>
              <a:buNone/>
            </a:pPr>
            <a:r>
              <a:rPr lang="en-US" dirty="0" smtClean="0">
                <a:ea typeface="ＭＳ Ｐゴシック" pitchFamily="-108" charset="-128"/>
              </a:rPr>
              <a:t>			.rat </a:t>
            </a:r>
            <a:r>
              <a:rPr lang="en-US" dirty="0" err="1" smtClean="0">
                <a:ea typeface="ＭＳ Ｐゴシック" pitchFamily="-108" charset="-128"/>
              </a:rPr>
              <a:t>eht</a:t>
            </a:r>
            <a:r>
              <a:rPr lang="en-US" dirty="0" smtClean="0">
                <a:ea typeface="ＭＳ Ｐゴシック" pitchFamily="-108" charset="-128"/>
              </a:rPr>
              <a:t> saw </a:t>
            </a:r>
            <a:r>
              <a:rPr lang="en-US" dirty="0" err="1" smtClean="0">
                <a:ea typeface="ＭＳ Ｐゴシック" pitchFamily="-108" charset="-128"/>
              </a:rPr>
              <a:t>tac</a:t>
            </a:r>
            <a:r>
              <a:rPr lang="en-US" dirty="0" smtClean="0">
                <a:ea typeface="ＭＳ Ｐゴシック" pitchFamily="-108" charset="-128"/>
              </a:rPr>
              <a:t> </a:t>
            </a:r>
            <a:r>
              <a:rPr lang="en-US" dirty="0" err="1" smtClean="0">
                <a:ea typeface="ＭＳ Ｐゴシック" pitchFamily="-108" charset="-128"/>
              </a:rPr>
              <a:t>ehT</a:t>
            </a:r>
            <a:endParaRPr lang="en-US" dirty="0" smtClean="0">
              <a:ea typeface="ＭＳ Ｐゴシック" pitchFamily="-108" charset="-128"/>
            </a:endParaRPr>
          </a:p>
          <a:p>
            <a:pPr eaLnBrk="1" hangingPunct="1">
              <a:lnSpc>
                <a:spcPct val="80000"/>
              </a:lnSpc>
              <a:buFontTx/>
              <a:buNone/>
            </a:pPr>
            <a:r>
              <a:rPr lang="en-US" dirty="0" smtClean="0">
                <a:ea typeface="ＭＳ Ｐゴシック" pitchFamily="-108" charset="-128"/>
              </a:rPr>
              <a:t>	</a:t>
            </a:r>
          </a:p>
          <a:p>
            <a:pPr eaLnBrk="1" hangingPunct="1">
              <a:lnSpc>
                <a:spcPct val="80000"/>
              </a:lnSpc>
            </a:pPr>
            <a:r>
              <a:rPr lang="en-US" dirty="0" smtClean="0">
                <a:ea typeface="ＭＳ Ｐゴシック" pitchFamily="-108" charset="-128"/>
              </a:rPr>
              <a:t>How many people saw this:</a:t>
            </a:r>
          </a:p>
          <a:p>
            <a:pPr eaLnBrk="1" hangingPunct="1">
              <a:lnSpc>
                <a:spcPct val="80000"/>
              </a:lnSpc>
              <a:buFontTx/>
              <a:buNone/>
            </a:pPr>
            <a:r>
              <a:rPr lang="en-US" dirty="0" smtClean="0">
                <a:ea typeface="ＭＳ Ｐゴシック" pitchFamily="-108" charset="-128"/>
              </a:rPr>
              <a:t>			</a:t>
            </a:r>
            <a:r>
              <a:rPr lang="en-US" dirty="0" smtClean="0">
                <a:solidFill>
                  <a:srgbClr val="FF0000"/>
                </a:solidFill>
                <a:ea typeface="ＭＳ Ｐゴシック" pitchFamily="-108" charset="-128"/>
              </a:rPr>
              <a:t> The cat was the rat.</a:t>
            </a:r>
            <a:endParaRPr lang="en-US" dirty="0" smtClean="0">
              <a:ea typeface="ＭＳ Ｐゴシック" pitchFamily="-108" charset="-128"/>
            </a:endParaRPr>
          </a:p>
          <a:p>
            <a:pPr eaLnBrk="1" hangingPunct="1">
              <a:lnSpc>
                <a:spcPct val="80000"/>
              </a:lnSpc>
              <a:buFontTx/>
              <a:buNone/>
            </a:pPr>
            <a:r>
              <a:rPr lang="en-US" dirty="0" smtClean="0">
                <a:ea typeface="ＭＳ Ｐゴシック" pitchFamily="-108" charset="-128"/>
              </a:rPr>
              <a:t>	</a:t>
            </a:r>
          </a:p>
          <a:p>
            <a:pPr eaLnBrk="1" hangingPunct="1">
              <a:lnSpc>
                <a:spcPct val="80000"/>
              </a:lnSpc>
            </a:pPr>
            <a:r>
              <a:rPr lang="en-US" b="1" dirty="0" smtClean="0">
                <a:ea typeface="ＭＳ Ｐゴシック" pitchFamily="-108" charset="-128"/>
              </a:rPr>
              <a:t>Answer:</a:t>
            </a:r>
          </a:p>
          <a:p>
            <a:pPr eaLnBrk="1" hangingPunct="1">
              <a:lnSpc>
                <a:spcPct val="80000"/>
              </a:lnSpc>
              <a:buFontTx/>
              <a:buNone/>
            </a:pPr>
            <a:r>
              <a:rPr lang="en-US" dirty="0" smtClean="0">
                <a:ea typeface="ＭＳ Ｐゴシック" pitchFamily="-108" charset="-128"/>
              </a:rPr>
              <a:t>			</a:t>
            </a:r>
            <a:r>
              <a:rPr lang="en-US" dirty="0" smtClean="0">
                <a:solidFill>
                  <a:srgbClr val="FF0000"/>
                </a:solidFill>
                <a:ea typeface="ＭＳ Ｐゴシック" pitchFamily="-108" charset="-128"/>
              </a:rPr>
              <a:t>The cat was the tar.	</a:t>
            </a:r>
          </a:p>
        </p:txBody>
      </p:sp>
      <p:sp>
        <p:nvSpPr>
          <p:cNvPr id="141314" name="Rectangle 2"/>
          <p:cNvSpPr>
            <a:spLocks noGrp="1" noChangeArrowheads="1"/>
          </p:cNvSpPr>
          <p:nvPr>
            <p:ph type="title"/>
          </p:nvPr>
        </p:nvSpPr>
        <p:spPr>
          <a:xfrm>
            <a:off x="457200" y="381000"/>
            <a:ext cx="8229600" cy="1066800"/>
          </a:xfrm>
        </p:spPr>
        <p:txBody>
          <a:bodyPr/>
          <a:lstStyle/>
          <a:p>
            <a:pPr eaLnBrk="1" hangingPunct="1"/>
            <a:r>
              <a:rPr lang="en-US" dirty="0" smtClean="0">
                <a:ea typeface="ＭＳ Ｐゴシック" pitchFamily="-108" charset="-128"/>
              </a:rPr>
              <a:t>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06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6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493838"/>
            <a:ext cx="4114800" cy="4525962"/>
          </a:xfrm>
        </p:spPr>
        <p:txBody>
          <a:bodyPr>
            <a:normAutofit lnSpcReduction="10000"/>
          </a:bodyPr>
          <a:lstStyle/>
          <a:p>
            <a:pPr eaLnBrk="1" hangingPunct="1"/>
            <a:r>
              <a:rPr lang="en-US" sz="2200" dirty="0" smtClean="0">
                <a:ea typeface="ＭＳ Ｐゴシック" pitchFamily="-108" charset="-128"/>
              </a:rPr>
              <a:t>In all the sense organs, it is the job of sensory receptors to convert incoming stimuli information into electrochemical signals—neural activity.</a:t>
            </a:r>
          </a:p>
          <a:p>
            <a:pPr eaLnBrk="1" hangingPunct="1"/>
            <a:endParaRPr lang="en-US" sz="2200" dirty="0" smtClean="0">
              <a:ea typeface="ＭＳ Ｐゴシック" pitchFamily="-108" charset="-128"/>
            </a:endParaRPr>
          </a:p>
          <a:p>
            <a:pPr eaLnBrk="1" hangingPunct="1"/>
            <a:r>
              <a:rPr lang="en-US" sz="2200" b="1" u="sng" dirty="0" smtClean="0">
                <a:ea typeface="ＭＳ Ｐゴシック" pitchFamily="-108" charset="-128"/>
              </a:rPr>
              <a:t>Transduction:</a:t>
            </a:r>
            <a:r>
              <a:rPr lang="en-US" sz="2200" dirty="0" smtClean="0">
                <a:ea typeface="ＭＳ Ｐゴシック" pitchFamily="-108" charset="-128"/>
              </a:rPr>
              <a:t> The sensory process that converts energy, such as light or sound waves, into the form of neural messages.</a:t>
            </a:r>
          </a:p>
        </p:txBody>
      </p:sp>
      <p:sp>
        <p:nvSpPr>
          <p:cNvPr id="38914" name="Rectangle 2"/>
          <p:cNvSpPr>
            <a:spLocks noGrp="1" noChangeArrowheads="1"/>
          </p:cNvSpPr>
          <p:nvPr>
            <p:ph type="title"/>
          </p:nvPr>
        </p:nvSpPr>
        <p:spPr>
          <a:xfrm>
            <a:off x="228600" y="427038"/>
            <a:ext cx="8686800" cy="1143000"/>
          </a:xfrm>
        </p:spPr>
        <p:txBody>
          <a:bodyPr/>
          <a:lstStyle/>
          <a:p>
            <a:pPr eaLnBrk="1" hangingPunct="1"/>
            <a:r>
              <a:rPr lang="en-US" sz="3200" dirty="0" smtClean="0">
                <a:ea typeface="ＭＳ Ｐゴシック" pitchFamily="-108" charset="-128"/>
              </a:rPr>
              <a:t>Transduction: Changing Stimulus to Sensation</a:t>
            </a:r>
          </a:p>
        </p:txBody>
      </p:sp>
      <p:pic>
        <p:nvPicPr>
          <p:cNvPr id="38916" name="Picture 4"/>
          <p:cNvPicPr>
            <a:picLocks noChangeAspect="1" noChangeArrowheads="1"/>
          </p:cNvPicPr>
          <p:nvPr/>
        </p:nvPicPr>
        <p:blipFill>
          <a:blip r:embed="rId2" cstate="print"/>
          <a:srcRect/>
          <a:stretch>
            <a:fillRect/>
          </a:stretch>
        </p:blipFill>
        <p:spPr bwMode="auto">
          <a:xfrm>
            <a:off x="6172200" y="1295400"/>
            <a:ext cx="2819400" cy="5505450"/>
          </a:xfrm>
          <a:prstGeom prst="rect">
            <a:avLst/>
          </a:prstGeom>
          <a:noFill/>
          <a:ln w="9525">
            <a:noFill/>
            <a:miter lim="800000"/>
            <a:headEnd/>
            <a:tailEnd/>
          </a:ln>
        </p:spPr>
      </p:pic>
      <p:sp>
        <p:nvSpPr>
          <p:cNvPr id="38917" name="TextBox 4"/>
          <p:cNvSpPr txBox="1">
            <a:spLocks noChangeArrowheads="1"/>
          </p:cNvSpPr>
          <p:nvPr/>
        </p:nvSpPr>
        <p:spPr bwMode="auto">
          <a:xfrm>
            <a:off x="5257800" y="2921000"/>
            <a:ext cx="1524000" cy="584200"/>
          </a:xfrm>
          <a:prstGeom prst="rect">
            <a:avLst/>
          </a:prstGeom>
          <a:noFill/>
          <a:ln w="9525">
            <a:noFill/>
            <a:miter lim="800000"/>
            <a:headEnd/>
            <a:tailEnd/>
          </a:ln>
        </p:spPr>
        <p:txBody>
          <a:bodyPr>
            <a:spAutoFit/>
          </a:bodyPr>
          <a:lstStyle/>
          <a:p>
            <a:r>
              <a:rPr lang="en-US" sz="1600" b="1"/>
              <a:t>Transduction with Hearing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1112838"/>
            <a:ext cx="8229600" cy="4525962"/>
          </a:xfrm>
        </p:spPr>
        <p:txBody>
          <a:bodyPr/>
          <a:lstStyle/>
          <a:p>
            <a:pPr eaLnBrk="1" hangingPunct="1"/>
            <a:r>
              <a:rPr lang="en-US" dirty="0" smtClean="0">
                <a:ea typeface="ＭＳ Ｐゴシック" pitchFamily="-108" charset="-128"/>
              </a:rPr>
              <a:t>The neural impulse carries a code of the sensory event in a form that can be further processed by the brain.</a:t>
            </a:r>
          </a:p>
          <a:p>
            <a:pPr eaLnBrk="1" hangingPunct="1">
              <a:buFontTx/>
              <a:buNone/>
            </a:pPr>
            <a:endParaRPr lang="en-US" dirty="0" smtClean="0">
              <a:ea typeface="ＭＳ Ｐゴシック" pitchFamily="-108" charset="-128"/>
            </a:endParaRPr>
          </a:p>
          <a:p>
            <a:pPr eaLnBrk="1" hangingPunct="1">
              <a:buFontTx/>
              <a:buNone/>
            </a:pPr>
            <a:endParaRPr lang="en-US" dirty="0" smtClean="0">
              <a:ea typeface="ＭＳ Ｐゴシック" pitchFamily="-108" charset="-128"/>
            </a:endParaRPr>
          </a:p>
          <a:p>
            <a:pPr eaLnBrk="1" hangingPunct="1">
              <a:buFontTx/>
              <a:buNone/>
            </a:pPr>
            <a:endParaRPr lang="en-US" dirty="0" smtClean="0">
              <a:ea typeface="ＭＳ Ｐゴシック" pitchFamily="-108" charset="-128"/>
            </a:endParaRPr>
          </a:p>
        </p:txBody>
      </p:sp>
      <p:pic>
        <p:nvPicPr>
          <p:cNvPr id="11269" name="Picture 5" descr="butterfly"/>
          <p:cNvPicPr>
            <a:picLocks noChangeAspect="1" noChangeArrowheads="1"/>
          </p:cNvPicPr>
          <p:nvPr/>
        </p:nvPicPr>
        <p:blipFill>
          <a:blip r:embed="rId2" cstate="print"/>
          <a:srcRect/>
          <a:stretch>
            <a:fillRect/>
          </a:stretch>
        </p:blipFill>
        <p:spPr bwMode="auto">
          <a:xfrm>
            <a:off x="152400" y="3810000"/>
            <a:ext cx="1600200" cy="1127125"/>
          </a:xfrm>
          <a:prstGeom prst="rect">
            <a:avLst/>
          </a:prstGeom>
          <a:noFill/>
          <a:ln w="9525">
            <a:noFill/>
            <a:miter lim="800000"/>
            <a:headEnd/>
            <a:tailEnd/>
          </a:ln>
        </p:spPr>
      </p:pic>
      <p:pic>
        <p:nvPicPr>
          <p:cNvPr id="11271" name="Picture 7" descr="eye">
            <a:hlinkClick r:id="rId3"/>
          </p:cNvPr>
          <p:cNvPicPr>
            <a:picLocks noChangeAspect="1" noChangeArrowheads="1"/>
          </p:cNvPicPr>
          <p:nvPr/>
        </p:nvPicPr>
        <p:blipFill>
          <a:blip r:embed="rId4" cstate="print"/>
          <a:srcRect/>
          <a:stretch>
            <a:fillRect/>
          </a:stretch>
        </p:blipFill>
        <p:spPr bwMode="auto">
          <a:xfrm>
            <a:off x="2743200" y="3422650"/>
            <a:ext cx="2514600" cy="1744663"/>
          </a:xfrm>
          <a:prstGeom prst="rect">
            <a:avLst/>
          </a:prstGeom>
          <a:noFill/>
          <a:ln w="9525">
            <a:noFill/>
            <a:miter lim="800000"/>
            <a:headEnd/>
            <a:tailEnd/>
          </a:ln>
        </p:spPr>
      </p:pic>
      <p:pic>
        <p:nvPicPr>
          <p:cNvPr id="11273" name="Picture 9" descr="brainpic"/>
          <p:cNvPicPr>
            <a:picLocks noChangeAspect="1" noChangeArrowheads="1"/>
          </p:cNvPicPr>
          <p:nvPr/>
        </p:nvPicPr>
        <p:blipFill>
          <a:blip r:embed="rId5" cstate="print"/>
          <a:srcRect/>
          <a:stretch>
            <a:fillRect/>
          </a:stretch>
        </p:blipFill>
        <p:spPr bwMode="auto">
          <a:xfrm>
            <a:off x="6248400" y="3200400"/>
            <a:ext cx="2743200" cy="2051050"/>
          </a:xfrm>
          <a:prstGeom prst="rect">
            <a:avLst/>
          </a:prstGeom>
          <a:noFill/>
          <a:ln w="9525">
            <a:noFill/>
            <a:miter lim="800000"/>
            <a:headEnd/>
            <a:tailEnd/>
          </a:ln>
        </p:spPr>
      </p:pic>
      <p:sp>
        <p:nvSpPr>
          <p:cNvPr id="11277" name="Text Box 13"/>
          <p:cNvSpPr txBox="1">
            <a:spLocks noChangeArrowheads="1"/>
          </p:cNvSpPr>
          <p:nvPr/>
        </p:nvSpPr>
        <p:spPr bwMode="auto">
          <a:xfrm>
            <a:off x="1676400" y="4876800"/>
            <a:ext cx="1676400" cy="274638"/>
          </a:xfrm>
          <a:prstGeom prst="rect">
            <a:avLst/>
          </a:prstGeom>
          <a:noFill/>
          <a:ln w="9525">
            <a:noFill/>
            <a:miter lim="800000"/>
            <a:headEnd/>
            <a:tailEnd/>
          </a:ln>
        </p:spPr>
        <p:txBody>
          <a:bodyPr>
            <a:spAutoFit/>
          </a:bodyPr>
          <a:lstStyle/>
          <a:p>
            <a:pPr>
              <a:spcBef>
                <a:spcPct val="50000"/>
              </a:spcBef>
            </a:pPr>
            <a:r>
              <a:rPr lang="en-US" sz="1200" b="1"/>
              <a:t>Light Waves</a:t>
            </a:r>
          </a:p>
        </p:txBody>
      </p:sp>
      <p:sp>
        <p:nvSpPr>
          <p:cNvPr id="11278" name="Text Box 14"/>
          <p:cNvSpPr txBox="1">
            <a:spLocks noChangeArrowheads="1"/>
          </p:cNvSpPr>
          <p:nvPr/>
        </p:nvSpPr>
        <p:spPr bwMode="auto">
          <a:xfrm>
            <a:off x="5029200" y="5181600"/>
            <a:ext cx="1676400" cy="274638"/>
          </a:xfrm>
          <a:prstGeom prst="rect">
            <a:avLst/>
          </a:prstGeom>
          <a:noFill/>
          <a:ln w="9525">
            <a:noFill/>
            <a:miter lim="800000"/>
            <a:headEnd/>
            <a:tailEnd/>
          </a:ln>
        </p:spPr>
        <p:txBody>
          <a:bodyPr>
            <a:spAutoFit/>
          </a:bodyPr>
          <a:lstStyle/>
          <a:p>
            <a:pPr>
              <a:spcBef>
                <a:spcPct val="50000"/>
              </a:spcBef>
            </a:pPr>
            <a:r>
              <a:rPr lang="en-US" sz="1200" b="1"/>
              <a:t>Neural Signals</a:t>
            </a:r>
          </a:p>
        </p:txBody>
      </p:sp>
      <p:sp>
        <p:nvSpPr>
          <p:cNvPr id="12" name="Right Arrow 11"/>
          <p:cNvSpPr/>
          <p:nvPr/>
        </p:nvSpPr>
        <p:spPr>
          <a:xfrm>
            <a:off x="1752600" y="4191000"/>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
        <p:nvSpPr>
          <p:cNvPr id="13" name="Right Arrow 12"/>
          <p:cNvSpPr/>
          <p:nvPr/>
        </p:nvSpPr>
        <p:spPr>
          <a:xfrm>
            <a:off x="5181600" y="4191000"/>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1600200"/>
            <a:ext cx="8229600" cy="5181600"/>
          </a:xfrm>
        </p:spPr>
        <p:txBody>
          <a:bodyPr/>
          <a:lstStyle/>
          <a:p>
            <a:pPr eaLnBrk="1" hangingPunct="1">
              <a:lnSpc>
                <a:spcPct val="80000"/>
              </a:lnSpc>
            </a:pPr>
            <a:r>
              <a:rPr lang="en-US" sz="2600" dirty="0" smtClean="0">
                <a:ea typeface="ＭＳ Ｐゴシック" pitchFamily="-108" charset="-128"/>
              </a:rPr>
              <a:t>Transduction begins with the detection by a sensory neuron of a physical stimulus.</a:t>
            </a:r>
          </a:p>
          <a:p>
            <a:pPr eaLnBrk="1" hangingPunct="1">
              <a:lnSpc>
                <a:spcPct val="80000"/>
              </a:lnSpc>
              <a:buFont typeface="Georgia" pitchFamily="-108" charset="0"/>
              <a:buNone/>
            </a:pPr>
            <a:r>
              <a:rPr lang="en-US" sz="2600" dirty="0" smtClean="0">
                <a:ea typeface="ＭＳ Ｐゴシック" pitchFamily="-108" charset="-128"/>
              </a:rPr>
              <a:t>	</a:t>
            </a:r>
          </a:p>
          <a:p>
            <a:pPr eaLnBrk="1" hangingPunct="1">
              <a:lnSpc>
                <a:spcPct val="80000"/>
              </a:lnSpc>
            </a:pPr>
            <a:r>
              <a:rPr lang="en-US" sz="2600" dirty="0" smtClean="0">
                <a:ea typeface="ＭＳ Ｐゴシック" pitchFamily="-108" charset="-128"/>
              </a:rPr>
              <a:t>When the appropriate stimulus reaches the sense organ, it activates specialized neurons called </a:t>
            </a:r>
            <a:r>
              <a:rPr lang="en-US" sz="2600" i="1" dirty="0" smtClean="0">
                <a:ea typeface="ＭＳ Ｐゴシック" pitchFamily="-108" charset="-128"/>
              </a:rPr>
              <a:t>receptors.</a:t>
            </a:r>
          </a:p>
          <a:p>
            <a:pPr eaLnBrk="1" hangingPunct="1">
              <a:lnSpc>
                <a:spcPct val="80000"/>
              </a:lnSpc>
              <a:buFont typeface="Georgia" pitchFamily="-108" charset="0"/>
              <a:buNone/>
            </a:pPr>
            <a:endParaRPr lang="en-US" sz="2600" i="1" dirty="0" smtClean="0">
              <a:ea typeface="ＭＳ Ｐゴシック" pitchFamily="-108" charset="-128"/>
            </a:endParaRPr>
          </a:p>
          <a:p>
            <a:pPr eaLnBrk="1" hangingPunct="1">
              <a:lnSpc>
                <a:spcPct val="80000"/>
              </a:lnSpc>
            </a:pPr>
            <a:r>
              <a:rPr lang="en-US" sz="2600" dirty="0" smtClean="0">
                <a:ea typeface="ＭＳ Ｐゴシック" pitchFamily="-108" charset="-128"/>
              </a:rPr>
              <a:t>The receptors respond by converting their excitation into a nerve signal.</a:t>
            </a:r>
          </a:p>
          <a:p>
            <a:pPr eaLnBrk="1" hangingPunct="1">
              <a:lnSpc>
                <a:spcPct val="80000"/>
              </a:lnSpc>
            </a:pPr>
            <a:endParaRPr lang="en-US" sz="2600" dirty="0" smtClean="0">
              <a:ea typeface="ＭＳ Ｐゴシック" pitchFamily="-108" charset="-128"/>
            </a:endParaRPr>
          </a:p>
          <a:p>
            <a:pPr lvl="1" eaLnBrk="1" hangingPunct="1">
              <a:lnSpc>
                <a:spcPct val="80000"/>
              </a:lnSpc>
            </a:pPr>
            <a:r>
              <a:rPr lang="en-US" sz="2400" dirty="0" smtClean="0">
                <a:ea typeface="ＭＳ Ｐゴシック" pitchFamily="-108" charset="-128"/>
              </a:rPr>
              <a:t>Think of this as the way a bar-code reader converts a series of lines into an electrical signal that a computer can match with a price.</a:t>
            </a:r>
          </a:p>
        </p:txBody>
      </p:sp>
      <p:sp>
        <p:nvSpPr>
          <p:cNvPr id="40962" name="Rectangle 2"/>
          <p:cNvSpPr>
            <a:spLocks noGrp="1" noChangeArrowheads="1"/>
          </p:cNvSpPr>
          <p:nvPr>
            <p:ph type="title"/>
          </p:nvPr>
        </p:nvSpPr>
        <p:spPr>
          <a:xfrm>
            <a:off x="457200" y="533400"/>
            <a:ext cx="8229600" cy="1143000"/>
          </a:xfrm>
        </p:spPr>
        <p:txBody>
          <a:bodyPr/>
          <a:lstStyle/>
          <a:p>
            <a:pPr eaLnBrk="1" hangingPunct="1"/>
            <a:r>
              <a:rPr lang="en-US" sz="3600" dirty="0" smtClean="0">
                <a:ea typeface="ＭＳ Ｐゴシック" pitchFamily="-108" charset="-128"/>
              </a:rPr>
              <a:t>The Process of Transduction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52400" y="762000"/>
            <a:ext cx="8839200" cy="609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dirty="0" smtClean="0">
                <a:ea typeface="ＭＳ Ｐゴシック" pitchFamily="-108" charset="-128"/>
              </a:rPr>
              <a:t>Close both of your eyes. Press gently in the corner of one eye. You should “see” a pattern caused by pressure of your finger, not by light.</a:t>
            </a:r>
          </a:p>
          <a:p>
            <a:endParaRPr lang="en-US" dirty="0" smtClean="0">
              <a:ea typeface="ＭＳ Ｐゴシック" pitchFamily="-108" charset="-128"/>
            </a:endParaRPr>
          </a:p>
          <a:p>
            <a:r>
              <a:rPr lang="en-US" dirty="0" smtClean="0">
                <a:ea typeface="ＭＳ Ｐゴシック" pitchFamily="-108" charset="-128"/>
              </a:rPr>
              <a:t>These light sensations are </a:t>
            </a:r>
            <a:r>
              <a:rPr lang="en-US" dirty="0" err="1" smtClean="0">
                <a:ea typeface="ＭＳ Ｐゴシック" pitchFamily="-108" charset="-128"/>
              </a:rPr>
              <a:t>phosphenes</a:t>
            </a:r>
            <a:r>
              <a:rPr lang="en-US" dirty="0" smtClean="0">
                <a:ea typeface="ＭＳ Ｐゴシック" pitchFamily="-108" charset="-128"/>
              </a:rPr>
              <a:t>, or visual images caused by fooling your visual system into thinking it sees light. </a:t>
            </a:r>
          </a:p>
        </p:txBody>
      </p:sp>
      <p:sp>
        <p:nvSpPr>
          <p:cNvPr id="43010" name="Rectangle 2"/>
          <p:cNvSpPr>
            <a:spLocks noGrp="1" noChangeArrowheads="1"/>
          </p:cNvSpPr>
          <p:nvPr>
            <p:ph type="title"/>
          </p:nvPr>
        </p:nvSpPr>
        <p:spPr/>
        <p:txBody>
          <a:bodyPr/>
          <a:lstStyle/>
          <a:p>
            <a:r>
              <a:rPr lang="en-US" dirty="0" smtClean="0">
                <a:ea typeface="ＭＳ Ｐゴシック" pitchFamily="-108" charset="-128"/>
              </a:rPr>
              <a:t>A Simple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639888"/>
            <a:ext cx="8229600" cy="4324350"/>
          </a:xfrm>
        </p:spPr>
        <p:txBody>
          <a:bodyPr/>
          <a:lstStyle/>
          <a:p>
            <a:pPr eaLnBrk="1" hangingPunct="1"/>
            <a:r>
              <a:rPr lang="en-US" dirty="0" smtClean="0">
                <a:ea typeface="ＭＳ Ｐゴシック" pitchFamily="-108" charset="-128"/>
              </a:rPr>
              <a:t>Sensation is critically influenced by change. Thus, our sense organs are change detectors.</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Their receptors specialize in gathering information about new and changing events.</a:t>
            </a:r>
          </a:p>
        </p:txBody>
      </p:sp>
      <p:sp>
        <p:nvSpPr>
          <p:cNvPr id="44034" name="Rectangle 2"/>
          <p:cNvSpPr>
            <a:spLocks noGrp="1" noChangeArrowheads="1"/>
          </p:cNvSpPr>
          <p:nvPr>
            <p:ph type="title"/>
          </p:nvPr>
        </p:nvSpPr>
        <p:spPr>
          <a:xfrm>
            <a:off x="457200" y="533400"/>
            <a:ext cx="8229600" cy="1066800"/>
          </a:xfrm>
        </p:spPr>
        <p:txBody>
          <a:bodyPr/>
          <a:lstStyle/>
          <a:p>
            <a:pPr eaLnBrk="1" hangingPunct="1"/>
            <a:r>
              <a:rPr lang="en-US" dirty="0" smtClean="0">
                <a:ea typeface="ＭＳ Ｐゴシック" pitchFamily="-108" charset="-128"/>
              </a:rPr>
              <a:t>Sensory Adaptation</a:t>
            </a:r>
          </a:p>
        </p:txBody>
      </p:sp>
      <p:pic>
        <p:nvPicPr>
          <p:cNvPr id="44036" name="Picture 4"/>
          <p:cNvPicPr>
            <a:picLocks noChangeAspect="1" noChangeArrowheads="1"/>
          </p:cNvPicPr>
          <p:nvPr/>
        </p:nvPicPr>
        <p:blipFill>
          <a:blip r:embed="rId2" cstate="print"/>
          <a:srcRect/>
          <a:stretch>
            <a:fillRect/>
          </a:stretch>
        </p:blipFill>
        <p:spPr bwMode="auto">
          <a:xfrm>
            <a:off x="6172200" y="4114800"/>
            <a:ext cx="2505075" cy="2516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828800"/>
            <a:ext cx="8229600" cy="4324350"/>
          </a:xfrm>
        </p:spPr>
        <p:txBody>
          <a:bodyPr/>
          <a:lstStyle/>
          <a:p>
            <a:pPr eaLnBrk="1" hangingPunct="1">
              <a:lnSpc>
                <a:spcPct val="80000"/>
              </a:lnSpc>
            </a:pPr>
            <a:r>
              <a:rPr lang="en-US" dirty="0" smtClean="0">
                <a:ea typeface="ＭＳ Ｐゴシック" pitchFamily="-108" charset="-128"/>
              </a:rPr>
              <a:t>Sensory adaptation is the diminishing responsiveness of our sensory systems to prolonged stimulation.</a:t>
            </a:r>
          </a:p>
          <a:p>
            <a:pPr eaLnBrk="1" hangingPunct="1">
              <a:lnSpc>
                <a:spcPct val="80000"/>
              </a:lnSpc>
            </a:pPr>
            <a:endParaRPr lang="en-US" dirty="0" smtClean="0">
              <a:ea typeface="ＭＳ Ｐゴシック" pitchFamily="-108" charset="-128"/>
            </a:endParaRPr>
          </a:p>
          <a:p>
            <a:pPr eaLnBrk="1" hangingPunct="1">
              <a:lnSpc>
                <a:spcPct val="80000"/>
              </a:lnSpc>
            </a:pPr>
            <a:r>
              <a:rPr lang="en-US" dirty="0" smtClean="0">
                <a:ea typeface="ＭＳ Ｐゴシック" pitchFamily="-108" charset="-128"/>
              </a:rPr>
              <a:t>Unless it is quite intense or painful, stimulation that persists without change in intensity usually shifts to the background of our awareness.</a:t>
            </a:r>
          </a:p>
          <a:p>
            <a:pPr eaLnBrk="1" hangingPunct="1">
              <a:lnSpc>
                <a:spcPct val="80000"/>
              </a:lnSpc>
            </a:pPr>
            <a:endParaRPr lang="en-US" dirty="0" smtClean="0">
              <a:ea typeface="ＭＳ Ｐゴシック" pitchFamily="-108" charset="-128"/>
            </a:endParaRPr>
          </a:p>
          <a:p>
            <a:pPr lvl="1" eaLnBrk="1" hangingPunct="1">
              <a:lnSpc>
                <a:spcPct val="80000"/>
              </a:lnSpc>
            </a:pPr>
            <a:r>
              <a:rPr lang="en-US" dirty="0" smtClean="0">
                <a:ea typeface="ＭＳ Ｐゴシック" pitchFamily="-108" charset="-128"/>
              </a:rPr>
              <a:t>Until now, many of you are probably unaware that your sense of touch had adapted to the pressure of the chair against your legs.</a:t>
            </a:r>
          </a:p>
        </p:txBody>
      </p:sp>
      <p:sp>
        <p:nvSpPr>
          <p:cNvPr id="45058" name="Rectangle 2"/>
          <p:cNvSpPr>
            <a:spLocks noGrp="1" noChangeArrowheads="1"/>
          </p:cNvSpPr>
          <p:nvPr>
            <p:ph type="title"/>
          </p:nvPr>
        </p:nvSpPr>
        <p:spPr>
          <a:xfrm>
            <a:off x="457200" y="685800"/>
            <a:ext cx="8229600" cy="1066800"/>
          </a:xfrm>
        </p:spPr>
        <p:txBody>
          <a:bodyPr/>
          <a:lstStyle/>
          <a:p>
            <a:pPr eaLnBrk="1" hangingPunct="1"/>
            <a:r>
              <a:rPr lang="en-US" dirty="0" smtClean="0">
                <a:ea typeface="ＭＳ Ｐゴシック" pitchFamily="-108" charset="-128"/>
              </a:rPr>
              <a:t>Sensory Adaptation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570038"/>
            <a:ext cx="8229600" cy="4906962"/>
          </a:xfrm>
        </p:spPr>
        <p:txBody>
          <a:bodyPr/>
          <a:lstStyle/>
          <a:p>
            <a:pPr eaLnBrk="1" hangingPunct="1"/>
            <a:r>
              <a:rPr lang="en-US" dirty="0" smtClean="0">
                <a:ea typeface="ＭＳ Ｐゴシック" pitchFamily="-108" charset="-128"/>
              </a:rPr>
              <a:t>What is the weakest stimulus that an organ can detect?</a:t>
            </a:r>
            <a:endParaRPr lang="en-US" sz="1400" dirty="0" smtClean="0">
              <a:ea typeface="ＭＳ Ｐゴシック" pitchFamily="-108" charset="-128"/>
            </a:endParaRPr>
          </a:p>
          <a:p>
            <a:pPr eaLnBrk="1" hangingPunct="1"/>
            <a:endParaRPr lang="en-US" sz="1400" b="1" u="sng" dirty="0" smtClean="0">
              <a:ea typeface="ＭＳ Ｐゴシック" pitchFamily="-108" charset="-128"/>
            </a:endParaRPr>
          </a:p>
          <a:p>
            <a:pPr eaLnBrk="1" hangingPunct="1"/>
            <a:r>
              <a:rPr lang="en-US" b="1" u="sng" dirty="0" smtClean="0">
                <a:ea typeface="ＭＳ Ｐゴシック" pitchFamily="-108" charset="-128"/>
              </a:rPr>
              <a:t>Absolute threshold:</a:t>
            </a:r>
            <a:r>
              <a:rPr lang="en-US" dirty="0" smtClean="0">
                <a:ea typeface="ＭＳ Ｐゴシック" pitchFamily="-108" charset="-128"/>
              </a:rPr>
              <a:t> The level of stimulus necessary for a stimulus to be detected.</a:t>
            </a:r>
            <a:endParaRPr lang="en-US" sz="1400" dirty="0" smtClean="0">
              <a:ea typeface="ＭＳ Ｐゴシック" pitchFamily="-108" charset="-128"/>
            </a:endParaRPr>
          </a:p>
          <a:p>
            <a:pPr eaLnBrk="1" hangingPunct="1"/>
            <a:endParaRPr lang="en-US" sz="1400" i="1" dirty="0" smtClean="0">
              <a:ea typeface="ＭＳ Ｐゴシック" pitchFamily="-108" charset="-128"/>
            </a:endParaRPr>
          </a:p>
          <a:p>
            <a:pPr lvl="1" eaLnBrk="1" hangingPunct="1"/>
            <a:r>
              <a:rPr lang="en-US" i="1" dirty="0" smtClean="0">
                <a:ea typeface="ＭＳ Ｐゴシック" pitchFamily="-108" charset="-128"/>
              </a:rPr>
              <a:t>Operational definition of absolute threshold</a:t>
            </a:r>
            <a:r>
              <a:rPr lang="en-US" dirty="0" smtClean="0">
                <a:ea typeface="ＭＳ Ｐゴシック" pitchFamily="-108" charset="-128"/>
              </a:rPr>
              <a:t>: The presence or absence of a stimulus is detected correctly half the time over many trials.</a:t>
            </a:r>
          </a:p>
        </p:txBody>
      </p:sp>
      <p:sp>
        <p:nvSpPr>
          <p:cNvPr id="46082" name="Rectangle 2"/>
          <p:cNvSpPr>
            <a:spLocks noGrp="1" noChangeArrowheads="1"/>
          </p:cNvSpPr>
          <p:nvPr>
            <p:ph type="title"/>
          </p:nvPr>
        </p:nvSpPr>
        <p:spPr>
          <a:xfrm>
            <a:off x="457200" y="427038"/>
            <a:ext cx="8229600" cy="1143000"/>
          </a:xfrm>
        </p:spPr>
        <p:txBody>
          <a:bodyPr/>
          <a:lstStyle/>
          <a:p>
            <a:pPr eaLnBrk="1" hangingPunct="1"/>
            <a:r>
              <a:rPr lang="en-US" dirty="0" smtClean="0">
                <a:ea typeface="ＭＳ Ｐゴシック" pitchFamily="-108" charset="-128"/>
              </a:rPr>
              <a:t>Thresholds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228600" y="762000"/>
            <a:ext cx="8382000" cy="2362200"/>
          </a:xfrm>
        </p:spPr>
        <p:txBody>
          <a:bodyPr/>
          <a:lstStyle/>
          <a:p>
            <a:pPr eaLnBrk="1" hangingPunct="1">
              <a:lnSpc>
                <a:spcPct val="80000"/>
              </a:lnSpc>
            </a:pPr>
            <a:r>
              <a:rPr lang="en-US" sz="2400" dirty="0" smtClean="0">
                <a:ea typeface="ＭＳ Ｐゴシック" pitchFamily="-108" charset="-128"/>
              </a:rPr>
              <a:t>Because there is a fuzzy line between detection and </a:t>
            </a:r>
            <a:r>
              <a:rPr lang="en-US" sz="2400" dirty="0" err="1" smtClean="0">
                <a:ea typeface="ＭＳ Ｐゴシック" pitchFamily="-108" charset="-128"/>
              </a:rPr>
              <a:t>nondetection</a:t>
            </a:r>
            <a:r>
              <a:rPr lang="en-US" sz="2400" dirty="0" smtClean="0">
                <a:ea typeface="ＭＳ Ｐゴシック" pitchFamily="-108" charset="-128"/>
              </a:rPr>
              <a:t>, a person’s absolute threshold is not necessarily absolute. </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dirty="0" smtClean="0">
                <a:ea typeface="ＭＳ Ｐゴシック" pitchFamily="-108" charset="-128"/>
              </a:rPr>
              <a:t>It varies continually with our mental alertness and physical condition</a:t>
            </a:r>
          </a:p>
        </p:txBody>
      </p:sp>
      <p:graphicFrame>
        <p:nvGraphicFramePr>
          <p:cNvPr id="17450" name="Group 42"/>
          <p:cNvGraphicFramePr>
            <a:graphicFrameLocks noGrp="1"/>
          </p:cNvGraphicFramePr>
          <p:nvPr>
            <p:ph sz="half" idx="2"/>
          </p:nvPr>
        </p:nvGraphicFramePr>
        <p:xfrm>
          <a:off x="457200" y="3656013"/>
          <a:ext cx="8153400" cy="3050541"/>
        </p:xfrm>
        <a:graphic>
          <a:graphicData uri="http://schemas.openxmlformats.org/drawingml/2006/table">
            <a:tbl>
              <a:tblPr/>
              <a:tblGrid>
                <a:gridCol w="1752600"/>
                <a:gridCol w="6400800"/>
              </a:tblGrid>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Light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A candle flame at 30 miles on a dark, clear night.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Sound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The tick of a mechanical watch under quiet conditions at 20 feet.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Taste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One teaspoon of sugar in two gallons of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Smell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One drop of perfume diffused into the entire volume of a three-bedroom apartment.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Touch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106" charset="-128"/>
                        </a:rPr>
                        <a:t>The wing of a bee falling on your cheek from a distance of one centimeter.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9" name="Text Box 41"/>
          <p:cNvSpPr txBox="1">
            <a:spLocks noChangeArrowheads="1"/>
          </p:cNvSpPr>
          <p:nvPr/>
        </p:nvSpPr>
        <p:spPr bwMode="auto">
          <a:xfrm>
            <a:off x="381000" y="3213100"/>
            <a:ext cx="2590800" cy="396875"/>
          </a:xfrm>
          <a:prstGeom prst="rect">
            <a:avLst/>
          </a:prstGeom>
          <a:noFill/>
          <a:ln w="9525">
            <a:noFill/>
            <a:miter lim="800000"/>
            <a:headEnd/>
            <a:tailEnd/>
          </a:ln>
        </p:spPr>
        <p:txBody>
          <a:bodyPr>
            <a:spAutoFit/>
          </a:bodyPr>
          <a:lstStyle/>
          <a:p>
            <a:pPr>
              <a:spcBef>
                <a:spcPct val="50000"/>
              </a:spcBef>
            </a:pPr>
            <a:r>
              <a:rPr lang="en-US" sz="2000" b="1" u="sng"/>
              <a:t>Sense Modality</a:t>
            </a:r>
          </a:p>
        </p:txBody>
      </p:sp>
      <p:sp>
        <p:nvSpPr>
          <p:cNvPr id="17451" name="Text Box 43"/>
          <p:cNvSpPr txBox="1">
            <a:spLocks noChangeArrowheads="1"/>
          </p:cNvSpPr>
          <p:nvPr/>
        </p:nvSpPr>
        <p:spPr bwMode="auto">
          <a:xfrm>
            <a:off x="2590800" y="3200400"/>
            <a:ext cx="5867400" cy="396875"/>
          </a:xfrm>
          <a:prstGeom prst="rect">
            <a:avLst/>
          </a:prstGeom>
          <a:noFill/>
          <a:ln w="9525">
            <a:noFill/>
            <a:miter lim="800000"/>
            <a:headEnd/>
            <a:tailEnd/>
          </a:ln>
        </p:spPr>
        <p:txBody>
          <a:bodyPr>
            <a:spAutoFit/>
          </a:bodyPr>
          <a:lstStyle/>
          <a:p>
            <a:pPr algn="ctr">
              <a:spcBef>
                <a:spcPct val="50000"/>
              </a:spcBef>
            </a:pPr>
            <a:r>
              <a:rPr lang="en-US" sz="2000" b="1" u="sng"/>
              <a:t>Detection of Threshold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9" grpId="0"/>
      <p:bldP spid="174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28600" y="1238250"/>
            <a:ext cx="8229600" cy="4324350"/>
          </a:xfrm>
        </p:spPr>
        <p:txBody>
          <a:bodyPr/>
          <a:lstStyle/>
          <a:p>
            <a:pPr eaLnBrk="1" hangingPunct="1"/>
            <a:r>
              <a:rPr lang="en-US" sz="2400" dirty="0" smtClean="0">
                <a:ea typeface="ＭＳ Ｐゴシック" pitchFamily="-108" charset="-128"/>
              </a:rPr>
              <a:t>We do not actually experience the world directly, but instead we experience it through a series of “filters” we call senses. </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The study of these sense and their effect on our behavior is called </a:t>
            </a:r>
            <a:r>
              <a:rPr lang="en-US" sz="2400" i="1" dirty="0" smtClean="0">
                <a:ea typeface="ＭＳ Ｐゴシック" pitchFamily="-108" charset="-128"/>
              </a:rPr>
              <a:t>sensory psychology</a:t>
            </a:r>
            <a:r>
              <a:rPr lang="en-US" sz="2400" dirty="0" smtClean="0">
                <a:ea typeface="ＭＳ Ｐゴシック" pitchFamily="-108" charset="-128"/>
              </a:rPr>
              <a:t>.</a:t>
            </a:r>
          </a:p>
        </p:txBody>
      </p:sp>
      <p:sp>
        <p:nvSpPr>
          <p:cNvPr id="29698" name="Rectangle 2"/>
          <p:cNvSpPr>
            <a:spLocks noGrp="1" noChangeArrowheads="1"/>
          </p:cNvSpPr>
          <p:nvPr>
            <p:ph type="title"/>
          </p:nvPr>
        </p:nvSpPr>
        <p:spPr>
          <a:xfrm>
            <a:off x="228600" y="381000"/>
            <a:ext cx="8229600" cy="1066800"/>
          </a:xfrm>
        </p:spPr>
        <p:txBody>
          <a:bodyPr/>
          <a:lstStyle/>
          <a:p>
            <a:pPr eaLnBrk="1" hangingPunct="1"/>
            <a:r>
              <a:rPr lang="en-US" dirty="0" smtClean="0">
                <a:ea typeface="ＭＳ Ｐゴシック" pitchFamily="-108" charset="-128"/>
              </a:rPr>
              <a:t>The Basics</a:t>
            </a:r>
          </a:p>
        </p:txBody>
      </p:sp>
      <p:pic>
        <p:nvPicPr>
          <p:cNvPr id="29700" name="Picture 4"/>
          <p:cNvPicPr>
            <a:picLocks noChangeAspect="1" noChangeArrowheads="1"/>
          </p:cNvPicPr>
          <p:nvPr/>
        </p:nvPicPr>
        <p:blipFill>
          <a:blip r:embed="rId2" cstate="print"/>
          <a:srcRect/>
          <a:stretch>
            <a:fillRect/>
          </a:stretch>
        </p:blipFill>
        <p:spPr bwMode="auto">
          <a:xfrm>
            <a:off x="2362200" y="3771900"/>
            <a:ext cx="3706813" cy="293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b="1" u="sng" dirty="0" smtClean="0">
                <a:ea typeface="ＭＳ Ｐゴシック" pitchFamily="-108" charset="-128"/>
              </a:rPr>
              <a:t>Difference thresholds:</a:t>
            </a:r>
            <a:r>
              <a:rPr lang="en-US" dirty="0" smtClean="0">
                <a:ea typeface="ＭＳ Ｐゴシック" pitchFamily="-108" charset="-128"/>
              </a:rPr>
              <a:t> The smallest amount by which a stimulus can be </a:t>
            </a:r>
            <a:r>
              <a:rPr lang="en-US" i="1" u="sng" dirty="0" smtClean="0">
                <a:ea typeface="ＭＳ Ｐゴシック" pitchFamily="-108" charset="-128"/>
              </a:rPr>
              <a:t>changed </a:t>
            </a:r>
            <a:r>
              <a:rPr lang="en-US" dirty="0" smtClean="0">
                <a:ea typeface="ＭＳ Ｐゴシック" pitchFamily="-108" charset="-128"/>
              </a:rPr>
              <a:t>and the difference be detected, half of the time.</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Think </a:t>
            </a:r>
            <a:r>
              <a:rPr lang="en-US" dirty="0" smtClean="0">
                <a:ea typeface="ＭＳ Ｐゴシック" pitchFamily="-108" charset="-128"/>
              </a:rPr>
              <a:t>about when you are watching TV and a commercial comes on. Can you tell a difference?</a:t>
            </a:r>
          </a:p>
        </p:txBody>
      </p:sp>
      <p:sp>
        <p:nvSpPr>
          <p:cNvPr id="48130"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Thresholds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eaLnBrk="1" hangingPunct="1"/>
            <a:r>
              <a:rPr lang="en-US" b="1" u="sng" dirty="0" smtClean="0">
                <a:ea typeface="ＭＳ Ｐゴシック" pitchFamily="-108" charset="-128"/>
              </a:rPr>
              <a:t>Just Noticeable Difference (JND):</a:t>
            </a:r>
            <a:r>
              <a:rPr lang="en-US" dirty="0" smtClean="0">
                <a:ea typeface="ＭＳ Ｐゴシック" pitchFamily="-108" charset="-128"/>
              </a:rPr>
              <a:t> The minimal amount of change in the signal that is still recognizable. </a:t>
            </a:r>
          </a:p>
          <a:p>
            <a:pPr eaLnBrk="1" hangingPunct="1"/>
            <a:endParaRPr lang="en-US" dirty="0" smtClean="0">
              <a:ea typeface="ＭＳ Ｐゴシック" pitchFamily="-108" charset="-128"/>
            </a:endParaRPr>
          </a:p>
          <a:p>
            <a:pPr eaLnBrk="1" hangingPunct="1"/>
            <a:r>
              <a:rPr lang="en-US" i="1" dirty="0" smtClean="0">
                <a:ea typeface="ＭＳ Ｐゴシック" pitchFamily="-108" charset="-128"/>
              </a:rPr>
              <a:t>Just noticeable difference</a:t>
            </a:r>
            <a:r>
              <a:rPr lang="en-US" dirty="0" smtClean="0">
                <a:ea typeface="ＭＳ Ｐゴシック" pitchFamily="-108" charset="-128"/>
              </a:rPr>
              <a:t>, </a:t>
            </a:r>
            <a:r>
              <a:rPr lang="en-US" i="1" dirty="0" smtClean="0">
                <a:ea typeface="ＭＳ Ｐゴシック" pitchFamily="-108" charset="-128"/>
              </a:rPr>
              <a:t>JND</a:t>
            </a:r>
            <a:r>
              <a:rPr lang="en-US" dirty="0" smtClean="0">
                <a:ea typeface="ＭＳ Ｐゴシック" pitchFamily="-108" charset="-128"/>
              </a:rPr>
              <a:t> and </a:t>
            </a:r>
            <a:r>
              <a:rPr lang="en-US" i="1" dirty="0" smtClean="0">
                <a:ea typeface="ＭＳ Ｐゴシック" pitchFamily="-108" charset="-128"/>
              </a:rPr>
              <a:t>difference threshold</a:t>
            </a:r>
            <a:r>
              <a:rPr lang="en-US" dirty="0" smtClean="0">
                <a:ea typeface="ＭＳ Ｐゴシック" pitchFamily="-108" charset="-128"/>
              </a:rPr>
              <a:t> are used interchangeably. </a:t>
            </a:r>
          </a:p>
        </p:txBody>
      </p:sp>
      <p:sp>
        <p:nvSpPr>
          <p:cNvPr id="49154"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Just Noticeable Difference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828800"/>
            <a:ext cx="8229600" cy="4324350"/>
          </a:xfrm>
        </p:spPr>
        <p:txBody>
          <a:bodyPr/>
          <a:lstStyle/>
          <a:p>
            <a:pPr eaLnBrk="1" hangingPunct="1"/>
            <a:r>
              <a:rPr lang="en-US" sz="2400" b="1" u="sng" dirty="0" smtClean="0">
                <a:ea typeface="ＭＳ Ｐゴシック" pitchFamily="-108" charset="-128"/>
              </a:rPr>
              <a:t>Weber’s Law:</a:t>
            </a:r>
            <a:r>
              <a:rPr lang="en-US" sz="2400" dirty="0" smtClean="0">
                <a:ea typeface="ＭＳ Ｐゴシック" pitchFamily="-108" charset="-128"/>
              </a:rPr>
              <a:t> to be perceived as different, two stimuli must differ by a constant minimum percentage (rather than a consistent amount. </a:t>
            </a:r>
          </a:p>
          <a:p>
            <a:pPr eaLnBrk="1" hangingPunct="1"/>
            <a:endParaRPr lang="en-US" sz="2400" dirty="0" smtClean="0">
              <a:ea typeface="ＭＳ Ｐゴシック" pitchFamily="-108" charset="-128"/>
            </a:endParaRPr>
          </a:p>
          <a:p>
            <a:pPr eaLnBrk="1" hangingPunct="1"/>
            <a:r>
              <a:rPr lang="en-US" sz="2400" b="1" u="sng" dirty="0" smtClean="0">
                <a:ea typeface="ＭＳ Ｐゴシック" pitchFamily="-108" charset="-128"/>
              </a:rPr>
              <a:t>Fechner’s Law: </a:t>
            </a:r>
            <a:r>
              <a:rPr lang="en-US" sz="2400" dirty="0" smtClean="0">
                <a:ea typeface="ＭＳ Ｐゴシック" pitchFamily="-108" charset="-128"/>
              </a:rPr>
              <a:t>The size of JND is proportional to the intensity of the stimulus; the JND is large when the intensity of the stimulus is high.</a:t>
            </a:r>
          </a:p>
          <a:p>
            <a:pPr eaLnBrk="1" hangingPunct="1"/>
            <a:endParaRPr lang="en-US" sz="2400" dirty="0" smtClean="0">
              <a:ea typeface="ＭＳ Ｐゴシック" pitchFamily="-108" charset="-128"/>
            </a:endParaRPr>
          </a:p>
          <a:p>
            <a:pPr eaLnBrk="1" hangingPunct="1"/>
            <a:r>
              <a:rPr lang="en-US" sz="2400" b="1" u="sng" dirty="0" smtClean="0">
                <a:ea typeface="ＭＳ Ｐゴシック" pitchFamily="-108" charset="-128"/>
              </a:rPr>
              <a:t>Steven’s Power Law:</a:t>
            </a:r>
            <a:r>
              <a:rPr lang="en-US" sz="2400" dirty="0" smtClean="0">
                <a:ea typeface="ＭＳ Ｐゴシック" pitchFamily="-108" charset="-128"/>
              </a:rPr>
              <a:t> A law of magnitude that is more accurate than Fechner’s law and covers a wider variety of stimuli.</a:t>
            </a:r>
          </a:p>
        </p:txBody>
      </p:sp>
      <p:sp>
        <p:nvSpPr>
          <p:cNvPr id="50178" name="Rectangle 2"/>
          <p:cNvSpPr>
            <a:spLocks noGrp="1" noChangeArrowheads="1"/>
          </p:cNvSpPr>
          <p:nvPr>
            <p:ph type="title"/>
          </p:nvPr>
        </p:nvSpPr>
        <p:spPr>
          <a:xfrm>
            <a:off x="457200" y="457200"/>
            <a:ext cx="8229600" cy="1143000"/>
          </a:xfrm>
        </p:spPr>
        <p:txBody>
          <a:bodyPr/>
          <a:lstStyle/>
          <a:p>
            <a:pPr eaLnBrk="1" hangingPunct="1"/>
            <a:r>
              <a:rPr lang="en-US" sz="3600" dirty="0" smtClean="0">
                <a:ea typeface="ＭＳ Ｐゴシック" pitchFamily="-108" charset="-128"/>
              </a:rPr>
              <a:t>Laws of Sensation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eaLnBrk="1" hangingPunct="1">
              <a:lnSpc>
                <a:spcPct val="90000"/>
              </a:lnSpc>
            </a:pPr>
            <a:r>
              <a:rPr lang="en-US" b="1" dirty="0" smtClean="0">
                <a:ea typeface="ＭＳ Ｐゴシック" pitchFamily="-108" charset="-128"/>
              </a:rPr>
              <a:t>Signal detection theory </a:t>
            </a:r>
            <a:r>
              <a:rPr lang="en-US" dirty="0" smtClean="0">
                <a:ea typeface="ＭＳ Ｐゴシック" pitchFamily="-108" charset="-128"/>
              </a:rPr>
              <a:t>says that sensation depends on the characteristics of the stimulus, the background stimulation and the detector.</a:t>
            </a:r>
          </a:p>
          <a:p>
            <a:pPr eaLnBrk="1" hangingPunct="1">
              <a:lnSpc>
                <a:spcPct val="90000"/>
              </a:lnSpc>
            </a:pPr>
            <a:endParaRPr lang="en-US" dirty="0" smtClean="0">
              <a:ea typeface="ＭＳ Ｐゴシック" pitchFamily="-108" charset="-128"/>
            </a:endParaRPr>
          </a:p>
          <a:p>
            <a:pPr eaLnBrk="1" hangingPunct="1">
              <a:lnSpc>
                <a:spcPct val="90000"/>
              </a:lnSpc>
            </a:pPr>
            <a:r>
              <a:rPr lang="en-US" dirty="0" smtClean="0">
                <a:ea typeface="ＭＳ Ｐゴシック" pitchFamily="-108" charset="-128"/>
              </a:rPr>
              <a:t>This theory takes the observer’s characteristics into account and says that stimulus judgment often happens outside of consciousness.</a:t>
            </a:r>
          </a:p>
        </p:txBody>
      </p:sp>
      <p:sp>
        <p:nvSpPr>
          <p:cNvPr id="51202"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Signal Detection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2" cstate="print"/>
          <a:srcRect/>
          <a:stretch>
            <a:fillRect/>
          </a:stretch>
        </p:blipFill>
        <p:spPr bwMode="auto">
          <a:xfrm>
            <a:off x="1397000" y="254000"/>
            <a:ext cx="6350000" cy="635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874838"/>
            <a:ext cx="8229600" cy="4525962"/>
          </a:xfrm>
        </p:spPr>
        <p:txBody>
          <a:bodyPr/>
          <a:lstStyle/>
          <a:p>
            <a:pPr eaLnBrk="1" hangingPunct="1"/>
            <a:r>
              <a:rPr lang="en-US" i="1" dirty="0" smtClean="0">
                <a:ea typeface="ＭＳ Ｐゴシック" pitchFamily="-108" charset="-128"/>
              </a:rPr>
              <a:t>Signal detection theory </a:t>
            </a:r>
            <a:r>
              <a:rPr lang="en-US" dirty="0" smtClean="0">
                <a:ea typeface="ＭＳ Ｐゴシック" pitchFamily="-108" charset="-128"/>
              </a:rPr>
              <a:t>recognizes that the observer, whose physical and mental characteristics are always in flux, must compare a sensory experience with ever-changing expectations and biological conditions.</a:t>
            </a:r>
          </a:p>
          <a:p>
            <a:pPr eaLnBrk="1" hangingPunct="1">
              <a:buFontTx/>
              <a:buNone/>
            </a:pPr>
            <a:endParaRPr lang="en-US" dirty="0" smtClean="0">
              <a:ea typeface="ＭＳ Ｐゴシック" pitchFamily="-108" charset="-128"/>
            </a:endParaRPr>
          </a:p>
          <a:p>
            <a:pPr eaLnBrk="1" hangingPunct="1">
              <a:buFontTx/>
              <a:buNone/>
            </a:pPr>
            <a:r>
              <a:rPr lang="en-US" dirty="0" smtClean="0">
                <a:ea typeface="ＭＳ Ｐゴシック" pitchFamily="-108" charset="-128"/>
              </a:rPr>
              <a:t>	</a:t>
            </a:r>
          </a:p>
        </p:txBody>
      </p:sp>
      <p:sp>
        <p:nvSpPr>
          <p:cNvPr id="53250" name="Rectangle 2"/>
          <p:cNvSpPr>
            <a:spLocks noGrp="1" noChangeArrowheads="1"/>
          </p:cNvSpPr>
          <p:nvPr>
            <p:ph type="title"/>
          </p:nvPr>
        </p:nvSpPr>
        <p:spPr>
          <a:xfrm>
            <a:off x="457200" y="609600"/>
            <a:ext cx="8229600" cy="1143000"/>
          </a:xfrm>
        </p:spPr>
        <p:txBody>
          <a:bodyPr/>
          <a:lstStyle/>
          <a:p>
            <a:pPr eaLnBrk="1" hangingPunct="1"/>
            <a:r>
              <a:rPr lang="en-US" dirty="0" smtClean="0">
                <a:ea typeface="ＭＳ Ｐゴシック" pitchFamily="-108" charset="-128"/>
              </a:rPr>
              <a:t>Signal Detection Theory</a:t>
            </a:r>
          </a:p>
        </p:txBody>
      </p:sp>
      <p:pic>
        <p:nvPicPr>
          <p:cNvPr id="53252" name="Picture 3"/>
          <p:cNvPicPr>
            <a:picLocks noChangeAspect="1"/>
          </p:cNvPicPr>
          <p:nvPr/>
        </p:nvPicPr>
        <p:blipFill>
          <a:blip r:embed="rId2" cstate="print"/>
          <a:srcRect/>
          <a:stretch>
            <a:fillRect/>
          </a:stretch>
        </p:blipFill>
        <p:spPr bwMode="auto">
          <a:xfrm>
            <a:off x="5334000" y="4191000"/>
            <a:ext cx="3452813"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646238"/>
            <a:ext cx="8229600" cy="5059362"/>
          </a:xfrm>
        </p:spPr>
        <p:txBody>
          <a:bodyPr/>
          <a:lstStyle/>
          <a:p>
            <a:pPr eaLnBrk="1" hangingPunct="1">
              <a:lnSpc>
                <a:spcPct val="80000"/>
              </a:lnSpc>
            </a:pPr>
            <a:r>
              <a:rPr lang="en-US" sz="2400" dirty="0" smtClean="0">
                <a:ea typeface="ＭＳ Ｐゴシック" pitchFamily="-108" charset="-128"/>
              </a:rPr>
              <a:t>Advertising executive James </a:t>
            </a:r>
            <a:r>
              <a:rPr lang="en-US" sz="2400" dirty="0" err="1" smtClean="0">
                <a:ea typeface="ＭＳ Ｐゴシック" pitchFamily="-108" charset="-128"/>
              </a:rPr>
              <a:t>Vicary</a:t>
            </a:r>
            <a:r>
              <a:rPr lang="en-US" sz="2400" dirty="0" smtClean="0">
                <a:ea typeface="ＭＳ Ｐゴシック" pitchFamily="-108" charset="-128"/>
              </a:rPr>
              <a:t> announced that he had discovered an irresistible sales technique called “subliminal advertisement.”</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dirty="0" smtClean="0">
                <a:ea typeface="ＭＳ Ｐゴシック" pitchFamily="-108" charset="-128"/>
              </a:rPr>
              <a:t>He said he could present images so quickly that the conscious mind would not perceive them, but the unconscious mind would, and the images would work on the viewer’s desires unnoticed.</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dirty="0" smtClean="0">
                <a:ea typeface="ＭＳ Ｐゴシック" pitchFamily="-108" charset="-128"/>
              </a:rPr>
              <a:t>As to be expected, the public was outraged, but fascinated.  People began worrying that they were being manipulated by powerful psychological forces.</a:t>
            </a:r>
          </a:p>
          <a:p>
            <a:pPr eaLnBrk="1" hangingPunct="1">
              <a:lnSpc>
                <a:spcPct val="80000"/>
              </a:lnSpc>
            </a:pPr>
            <a:endParaRPr lang="en-US" sz="2400" dirty="0" smtClean="0">
              <a:ea typeface="ＭＳ Ｐゴシック" pitchFamily="-108" charset="-128"/>
            </a:endParaRPr>
          </a:p>
          <a:p>
            <a:pPr lvl="1" eaLnBrk="1" hangingPunct="1">
              <a:lnSpc>
                <a:spcPct val="80000"/>
              </a:lnSpc>
            </a:pPr>
            <a:r>
              <a:rPr lang="en-US" sz="2200" dirty="0" smtClean="0">
                <a:ea typeface="ＭＳ Ｐゴシック" pitchFamily="-108" charset="-128"/>
              </a:rPr>
              <a:t>Lets try it now!!!!</a:t>
            </a:r>
          </a:p>
        </p:txBody>
      </p:sp>
      <p:sp>
        <p:nvSpPr>
          <p:cNvPr id="54274" name="Rectangle 2"/>
          <p:cNvSpPr>
            <a:spLocks noGrp="1" noChangeArrowheads="1"/>
          </p:cNvSpPr>
          <p:nvPr>
            <p:ph type="title"/>
          </p:nvPr>
        </p:nvSpPr>
        <p:spPr>
          <a:xfrm>
            <a:off x="457200" y="457200"/>
            <a:ext cx="8229600" cy="1143000"/>
          </a:xfrm>
        </p:spPr>
        <p:txBody>
          <a:bodyPr/>
          <a:lstStyle/>
          <a:p>
            <a:pPr eaLnBrk="1" hangingPunct="1"/>
            <a:r>
              <a:rPr lang="en-US" sz="3600" dirty="0" smtClean="0">
                <a:ea typeface="ＭＳ Ｐゴシック" pitchFamily="-108" charset="-128"/>
              </a:rPr>
              <a:t>Subliminal Persuasion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a:xfrm>
            <a:off x="685800" y="2514600"/>
            <a:ext cx="7772400" cy="1470025"/>
          </a:xfrm>
        </p:spPr>
        <p:txBody>
          <a:bodyPr/>
          <a:lstStyle/>
          <a:p>
            <a:pPr eaLnBrk="1" hangingPunct="1"/>
            <a:r>
              <a:rPr lang="en-US" dirty="0" smtClean="0">
                <a:ea typeface="ＭＳ Ｐゴシック" pitchFamily="-108" charset="-128"/>
              </a:rPr>
              <a:t>A_ _OM_BI_E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800600" y="1905000"/>
            <a:ext cx="3886200" cy="3962400"/>
          </a:xfrm>
        </p:spPr>
        <p:txBody>
          <a:bodyPr>
            <a:normAutofit fontScale="92500"/>
          </a:bodyPr>
          <a:lstStyle/>
          <a:p>
            <a:pPr eaLnBrk="1" hangingPunct="1"/>
            <a:r>
              <a:rPr lang="en-US" sz="2200" dirty="0" smtClean="0">
                <a:ea typeface="ＭＳ Ｐゴシック" pitchFamily="-108" charset="-128"/>
              </a:rPr>
              <a:t>Based on studies, some people do respond to stimuli below the absolute threshold, under some circumstances. </a:t>
            </a:r>
          </a:p>
          <a:p>
            <a:pPr lvl="1" eaLnBrk="1" hangingPunct="1"/>
            <a:r>
              <a:rPr lang="en-US" sz="1800" dirty="0" smtClean="0">
                <a:ea typeface="ＭＳ Ｐゴシック" pitchFamily="-108" charset="-128"/>
              </a:rPr>
              <a:t>The problem is people behave different thresholds at different levels, so what could be subliminal (or below the threshold) for one person, may be supraliminal (above the threshold) for another person.</a:t>
            </a:r>
          </a:p>
          <a:p>
            <a:pPr lvl="1" eaLnBrk="1" hangingPunct="1"/>
            <a:endParaRPr lang="en-US" sz="2200" dirty="0" smtClean="0">
              <a:ea typeface="ＭＳ Ｐゴシック" pitchFamily="-108" charset="-128"/>
            </a:endParaRPr>
          </a:p>
          <a:p>
            <a:pPr eaLnBrk="1" hangingPunct="1"/>
            <a:endParaRPr lang="en-US" dirty="0" smtClean="0">
              <a:ea typeface="ＭＳ Ｐゴシック" pitchFamily="-108" charset="-128"/>
            </a:endParaRPr>
          </a:p>
        </p:txBody>
      </p:sp>
      <p:sp>
        <p:nvSpPr>
          <p:cNvPr id="56322" name="Rectangle 2"/>
          <p:cNvSpPr>
            <a:spLocks noGrp="1" noChangeArrowheads="1"/>
          </p:cNvSpPr>
          <p:nvPr>
            <p:ph type="title"/>
          </p:nvPr>
        </p:nvSpPr>
        <p:spPr>
          <a:xfrm>
            <a:off x="457200" y="609600"/>
            <a:ext cx="8229600" cy="1066800"/>
          </a:xfrm>
        </p:spPr>
        <p:txBody>
          <a:bodyPr/>
          <a:lstStyle/>
          <a:p>
            <a:pPr eaLnBrk="1" hangingPunct="1"/>
            <a:r>
              <a:rPr lang="en-US" dirty="0" smtClean="0">
                <a:ea typeface="ＭＳ Ｐゴシック" pitchFamily="-108" charset="-128"/>
              </a:rPr>
              <a:t>Do Subliminal Messages Work?</a:t>
            </a:r>
          </a:p>
        </p:txBody>
      </p:sp>
      <p:grpSp>
        <p:nvGrpSpPr>
          <p:cNvPr id="56324" name="Group 2077"/>
          <p:cNvGrpSpPr>
            <a:grpSpLocks/>
          </p:cNvGrpSpPr>
          <p:nvPr/>
        </p:nvGrpSpPr>
        <p:grpSpPr bwMode="auto">
          <a:xfrm>
            <a:off x="152400" y="1981200"/>
            <a:ext cx="4521200" cy="4757738"/>
            <a:chOff x="39" y="1248"/>
            <a:chExt cx="3401" cy="2997"/>
          </a:xfrm>
        </p:grpSpPr>
        <p:sp>
          <p:nvSpPr>
            <p:cNvPr id="56325" name="Text Box 2054"/>
            <p:cNvSpPr txBox="1">
              <a:spLocks noChangeArrowheads="1"/>
            </p:cNvSpPr>
            <p:nvPr/>
          </p:nvSpPr>
          <p:spPr bwMode="auto">
            <a:xfrm>
              <a:off x="1059" y="3312"/>
              <a:ext cx="196" cy="231"/>
            </a:xfrm>
            <a:prstGeom prst="rect">
              <a:avLst/>
            </a:prstGeom>
            <a:noFill/>
            <a:ln w="9525">
              <a:noFill/>
              <a:miter lim="800000"/>
              <a:headEnd/>
              <a:tailEnd/>
            </a:ln>
          </p:spPr>
          <p:txBody>
            <a:bodyPr wrap="none">
              <a:spAutoFit/>
            </a:bodyPr>
            <a:lstStyle/>
            <a:p>
              <a:r>
                <a:rPr lang="en-US" b="1"/>
                <a:t>0</a:t>
              </a:r>
              <a:endParaRPr lang="en-US">
                <a:latin typeface="Times" pitchFamily="-108" charset="0"/>
              </a:endParaRPr>
            </a:p>
          </p:txBody>
        </p:sp>
        <p:sp>
          <p:nvSpPr>
            <p:cNvPr id="56326" name="Text Box 2055"/>
            <p:cNvSpPr txBox="1">
              <a:spLocks noChangeArrowheads="1"/>
            </p:cNvSpPr>
            <p:nvPr/>
          </p:nvSpPr>
          <p:spPr bwMode="auto">
            <a:xfrm>
              <a:off x="979" y="2832"/>
              <a:ext cx="276" cy="231"/>
            </a:xfrm>
            <a:prstGeom prst="rect">
              <a:avLst/>
            </a:prstGeom>
            <a:noFill/>
            <a:ln w="9525">
              <a:noFill/>
              <a:miter lim="800000"/>
              <a:headEnd/>
              <a:tailEnd/>
            </a:ln>
          </p:spPr>
          <p:txBody>
            <a:bodyPr wrap="none">
              <a:spAutoFit/>
            </a:bodyPr>
            <a:lstStyle/>
            <a:p>
              <a:r>
                <a:rPr lang="en-US" b="1"/>
                <a:t>25</a:t>
              </a:r>
              <a:endParaRPr lang="en-US">
                <a:latin typeface="Times" pitchFamily="-108" charset="0"/>
              </a:endParaRPr>
            </a:p>
          </p:txBody>
        </p:sp>
        <p:sp>
          <p:nvSpPr>
            <p:cNvPr id="56327" name="Text Box 2056"/>
            <p:cNvSpPr txBox="1">
              <a:spLocks noChangeArrowheads="1"/>
            </p:cNvSpPr>
            <p:nvPr/>
          </p:nvSpPr>
          <p:spPr bwMode="auto">
            <a:xfrm>
              <a:off x="979" y="2304"/>
              <a:ext cx="276" cy="231"/>
            </a:xfrm>
            <a:prstGeom prst="rect">
              <a:avLst/>
            </a:prstGeom>
            <a:noFill/>
            <a:ln w="9525">
              <a:noFill/>
              <a:miter lim="800000"/>
              <a:headEnd/>
              <a:tailEnd/>
            </a:ln>
          </p:spPr>
          <p:txBody>
            <a:bodyPr wrap="none">
              <a:spAutoFit/>
            </a:bodyPr>
            <a:lstStyle/>
            <a:p>
              <a:r>
                <a:rPr lang="en-US" b="1"/>
                <a:t>50</a:t>
              </a:r>
              <a:endParaRPr lang="en-US">
                <a:latin typeface="Times" pitchFamily="-108" charset="0"/>
              </a:endParaRPr>
            </a:p>
          </p:txBody>
        </p:sp>
        <p:sp>
          <p:nvSpPr>
            <p:cNvPr id="56328" name="Text Box 2057"/>
            <p:cNvSpPr txBox="1">
              <a:spLocks noChangeArrowheads="1"/>
            </p:cNvSpPr>
            <p:nvPr/>
          </p:nvSpPr>
          <p:spPr bwMode="auto">
            <a:xfrm>
              <a:off x="979" y="1776"/>
              <a:ext cx="276" cy="231"/>
            </a:xfrm>
            <a:prstGeom prst="rect">
              <a:avLst/>
            </a:prstGeom>
            <a:noFill/>
            <a:ln w="9525">
              <a:noFill/>
              <a:miter lim="800000"/>
              <a:headEnd/>
              <a:tailEnd/>
            </a:ln>
          </p:spPr>
          <p:txBody>
            <a:bodyPr wrap="none">
              <a:spAutoFit/>
            </a:bodyPr>
            <a:lstStyle/>
            <a:p>
              <a:r>
                <a:rPr lang="en-US" b="1"/>
                <a:t>75</a:t>
              </a:r>
              <a:endParaRPr lang="en-US">
                <a:latin typeface="Times" pitchFamily="-108" charset="0"/>
              </a:endParaRPr>
            </a:p>
          </p:txBody>
        </p:sp>
        <p:sp>
          <p:nvSpPr>
            <p:cNvPr id="56329" name="Text Box 2058"/>
            <p:cNvSpPr txBox="1">
              <a:spLocks noChangeArrowheads="1"/>
            </p:cNvSpPr>
            <p:nvPr/>
          </p:nvSpPr>
          <p:spPr bwMode="auto">
            <a:xfrm>
              <a:off x="899" y="1257"/>
              <a:ext cx="356" cy="231"/>
            </a:xfrm>
            <a:prstGeom prst="rect">
              <a:avLst/>
            </a:prstGeom>
            <a:noFill/>
            <a:ln w="9525">
              <a:noFill/>
              <a:miter lim="800000"/>
              <a:headEnd/>
              <a:tailEnd/>
            </a:ln>
          </p:spPr>
          <p:txBody>
            <a:bodyPr wrap="none">
              <a:spAutoFit/>
            </a:bodyPr>
            <a:lstStyle/>
            <a:p>
              <a:r>
                <a:rPr lang="en-US" b="1"/>
                <a:t>100</a:t>
              </a:r>
              <a:endParaRPr lang="en-US">
                <a:latin typeface="Times" pitchFamily="-108" charset="0"/>
              </a:endParaRPr>
            </a:p>
          </p:txBody>
        </p:sp>
        <p:sp>
          <p:nvSpPr>
            <p:cNvPr id="56330" name="Text Box 2059"/>
            <p:cNvSpPr txBox="1">
              <a:spLocks noChangeArrowheads="1"/>
            </p:cNvSpPr>
            <p:nvPr/>
          </p:nvSpPr>
          <p:spPr bwMode="auto">
            <a:xfrm>
              <a:off x="1296" y="3436"/>
              <a:ext cx="404" cy="231"/>
            </a:xfrm>
            <a:prstGeom prst="rect">
              <a:avLst/>
            </a:prstGeom>
            <a:noFill/>
            <a:ln w="9525">
              <a:noFill/>
              <a:miter lim="800000"/>
              <a:headEnd/>
              <a:tailEnd/>
            </a:ln>
          </p:spPr>
          <p:txBody>
            <a:bodyPr wrap="none">
              <a:spAutoFit/>
            </a:bodyPr>
            <a:lstStyle/>
            <a:p>
              <a:r>
                <a:rPr lang="en-US" b="1"/>
                <a:t>Low</a:t>
              </a:r>
              <a:endParaRPr lang="en-US">
                <a:latin typeface="Times" pitchFamily="-108" charset="0"/>
              </a:endParaRPr>
            </a:p>
          </p:txBody>
        </p:sp>
        <p:sp>
          <p:nvSpPr>
            <p:cNvPr id="56331" name="Text Box 2060"/>
            <p:cNvSpPr txBox="1">
              <a:spLocks noChangeArrowheads="1"/>
            </p:cNvSpPr>
            <p:nvPr/>
          </p:nvSpPr>
          <p:spPr bwMode="auto">
            <a:xfrm>
              <a:off x="1873" y="3600"/>
              <a:ext cx="772" cy="404"/>
            </a:xfrm>
            <a:prstGeom prst="rect">
              <a:avLst/>
            </a:prstGeom>
            <a:noFill/>
            <a:ln w="9525">
              <a:noFill/>
              <a:miter lim="800000"/>
              <a:headEnd/>
              <a:tailEnd/>
            </a:ln>
          </p:spPr>
          <p:txBody>
            <a:bodyPr wrap="none">
              <a:spAutoFit/>
            </a:bodyPr>
            <a:lstStyle/>
            <a:p>
              <a:r>
                <a:rPr lang="en-US" b="1"/>
                <a:t>Absolute</a:t>
              </a:r>
            </a:p>
            <a:p>
              <a:r>
                <a:rPr lang="en-US" b="1"/>
                <a:t>threshold</a:t>
              </a:r>
              <a:endParaRPr lang="en-US">
                <a:latin typeface="Times" pitchFamily="-108" charset="0"/>
              </a:endParaRPr>
            </a:p>
          </p:txBody>
        </p:sp>
        <p:sp>
          <p:nvSpPr>
            <p:cNvPr id="56332" name="Text Box 2061"/>
            <p:cNvSpPr txBox="1">
              <a:spLocks noChangeArrowheads="1"/>
            </p:cNvSpPr>
            <p:nvPr/>
          </p:nvSpPr>
          <p:spPr bwMode="auto">
            <a:xfrm>
              <a:off x="2780" y="3436"/>
              <a:ext cx="660" cy="231"/>
            </a:xfrm>
            <a:prstGeom prst="rect">
              <a:avLst/>
            </a:prstGeom>
            <a:noFill/>
            <a:ln w="9525">
              <a:noFill/>
              <a:miter lim="800000"/>
              <a:headEnd/>
              <a:tailEnd/>
            </a:ln>
          </p:spPr>
          <p:txBody>
            <a:bodyPr wrap="none">
              <a:spAutoFit/>
            </a:bodyPr>
            <a:lstStyle/>
            <a:p>
              <a:r>
                <a:rPr lang="en-US" b="1"/>
                <a:t>Medium</a:t>
              </a:r>
              <a:endParaRPr lang="en-US">
                <a:latin typeface="Times" pitchFamily="-108" charset="0"/>
              </a:endParaRPr>
            </a:p>
          </p:txBody>
        </p:sp>
        <p:sp>
          <p:nvSpPr>
            <p:cNvPr id="56333" name="Text Box 2062"/>
            <p:cNvSpPr txBox="1">
              <a:spLocks noChangeArrowheads="1"/>
            </p:cNvSpPr>
            <p:nvPr/>
          </p:nvSpPr>
          <p:spPr bwMode="auto">
            <a:xfrm>
              <a:off x="1472" y="4032"/>
              <a:ext cx="1643" cy="213"/>
            </a:xfrm>
            <a:prstGeom prst="rect">
              <a:avLst/>
            </a:prstGeom>
            <a:noFill/>
            <a:ln w="9525">
              <a:noFill/>
              <a:miter lim="800000"/>
              <a:headEnd/>
              <a:tailEnd/>
            </a:ln>
          </p:spPr>
          <p:txBody>
            <a:bodyPr wrap="none">
              <a:spAutoFit/>
            </a:bodyPr>
            <a:lstStyle/>
            <a:p>
              <a:r>
                <a:rPr lang="en-US" sz="1600" b="1"/>
                <a:t>Intensity of stimulus</a:t>
              </a:r>
              <a:endParaRPr lang="en-US" sz="1600">
                <a:latin typeface="Times" pitchFamily="-108" charset="0"/>
              </a:endParaRPr>
            </a:p>
          </p:txBody>
        </p:sp>
        <p:sp>
          <p:nvSpPr>
            <p:cNvPr id="56334" name="Text Box 2063"/>
            <p:cNvSpPr txBox="1">
              <a:spLocks noChangeArrowheads="1"/>
            </p:cNvSpPr>
            <p:nvPr/>
          </p:nvSpPr>
          <p:spPr bwMode="auto">
            <a:xfrm>
              <a:off x="39" y="2160"/>
              <a:ext cx="892" cy="577"/>
            </a:xfrm>
            <a:prstGeom prst="rect">
              <a:avLst/>
            </a:prstGeom>
            <a:noFill/>
            <a:ln w="9525">
              <a:noFill/>
              <a:miter lim="800000"/>
              <a:headEnd/>
              <a:tailEnd/>
            </a:ln>
          </p:spPr>
          <p:txBody>
            <a:bodyPr wrap="none">
              <a:spAutoFit/>
            </a:bodyPr>
            <a:lstStyle/>
            <a:p>
              <a:r>
                <a:rPr lang="en-US" b="1"/>
                <a:t>Percentage</a:t>
              </a:r>
            </a:p>
            <a:p>
              <a:r>
                <a:rPr lang="en-US" b="1"/>
                <a:t>of correct</a:t>
              </a:r>
            </a:p>
            <a:p>
              <a:r>
                <a:rPr lang="en-US" b="1"/>
                <a:t>detections</a:t>
              </a:r>
              <a:endParaRPr lang="en-US">
                <a:latin typeface="Times" pitchFamily="-108" charset="0"/>
              </a:endParaRPr>
            </a:p>
          </p:txBody>
        </p:sp>
        <p:sp>
          <p:nvSpPr>
            <p:cNvPr id="56335" name="Line 2064"/>
            <p:cNvSpPr>
              <a:spLocks noChangeShapeType="1"/>
            </p:cNvSpPr>
            <p:nvPr/>
          </p:nvSpPr>
          <p:spPr bwMode="auto">
            <a:xfrm>
              <a:off x="2733" y="4224"/>
              <a:ext cx="624" cy="0"/>
            </a:xfrm>
            <a:prstGeom prst="line">
              <a:avLst/>
            </a:prstGeom>
            <a:noFill/>
            <a:ln w="28575">
              <a:solidFill>
                <a:schemeClr val="tx1"/>
              </a:solidFill>
              <a:round/>
              <a:headEnd/>
              <a:tailEnd type="triangle" w="med" len="med"/>
            </a:ln>
          </p:spPr>
          <p:txBody>
            <a:bodyPr wrap="none" anchor="ctr"/>
            <a:lstStyle/>
            <a:p>
              <a:endParaRPr lang="en-CA"/>
            </a:p>
          </p:txBody>
        </p:sp>
        <p:sp>
          <p:nvSpPr>
            <p:cNvPr id="56336" name="Line 2065"/>
            <p:cNvSpPr>
              <a:spLocks noChangeShapeType="1"/>
            </p:cNvSpPr>
            <p:nvPr/>
          </p:nvSpPr>
          <p:spPr bwMode="auto">
            <a:xfrm>
              <a:off x="1296" y="2400"/>
              <a:ext cx="960" cy="0"/>
            </a:xfrm>
            <a:prstGeom prst="line">
              <a:avLst/>
            </a:prstGeom>
            <a:noFill/>
            <a:ln w="9525">
              <a:solidFill>
                <a:schemeClr val="tx1"/>
              </a:solidFill>
              <a:prstDash val="dash"/>
              <a:round/>
              <a:headEnd/>
              <a:tailEnd/>
            </a:ln>
          </p:spPr>
          <p:txBody>
            <a:bodyPr wrap="none" anchor="ctr"/>
            <a:lstStyle/>
            <a:p>
              <a:endParaRPr lang="en-CA"/>
            </a:p>
          </p:txBody>
        </p:sp>
        <p:grpSp>
          <p:nvGrpSpPr>
            <p:cNvPr id="56337" name="Group 2066"/>
            <p:cNvGrpSpPr>
              <a:grpSpLocks/>
            </p:cNvGrpSpPr>
            <p:nvPr/>
          </p:nvGrpSpPr>
          <p:grpSpPr bwMode="auto">
            <a:xfrm>
              <a:off x="2400" y="2592"/>
              <a:ext cx="912" cy="432"/>
              <a:chOff x="2304" y="2640"/>
              <a:chExt cx="912" cy="432"/>
            </a:xfrm>
          </p:grpSpPr>
          <p:sp>
            <p:nvSpPr>
              <p:cNvPr id="56344" name="Rectangle 2067"/>
              <p:cNvSpPr>
                <a:spLocks noChangeArrowheads="1"/>
              </p:cNvSpPr>
              <p:nvPr/>
            </p:nvSpPr>
            <p:spPr bwMode="auto">
              <a:xfrm>
                <a:off x="2304" y="2640"/>
                <a:ext cx="912" cy="432"/>
              </a:xfrm>
              <a:prstGeom prst="rect">
                <a:avLst/>
              </a:prstGeom>
              <a:solidFill>
                <a:srgbClr val="EAEAEA"/>
              </a:solidFill>
              <a:ln w="9525">
                <a:solidFill>
                  <a:schemeClr val="tx1"/>
                </a:solidFill>
                <a:miter lim="800000"/>
                <a:headEnd/>
                <a:tailEnd/>
              </a:ln>
            </p:spPr>
            <p:txBody>
              <a:bodyPr wrap="none" anchor="ctr"/>
              <a:lstStyle/>
              <a:p>
                <a:endParaRPr lang="en-US"/>
              </a:p>
            </p:txBody>
          </p:sp>
          <p:sp>
            <p:nvSpPr>
              <p:cNvPr id="56345" name="Text Box 2068"/>
              <p:cNvSpPr txBox="1">
                <a:spLocks noChangeArrowheads="1"/>
              </p:cNvSpPr>
              <p:nvPr/>
            </p:nvSpPr>
            <p:spPr bwMode="auto">
              <a:xfrm>
                <a:off x="2353" y="2688"/>
                <a:ext cx="858" cy="330"/>
              </a:xfrm>
              <a:prstGeom prst="rect">
                <a:avLst/>
              </a:prstGeom>
              <a:noFill/>
              <a:ln w="9525">
                <a:noFill/>
                <a:miter lim="800000"/>
                <a:headEnd/>
                <a:tailEnd/>
              </a:ln>
            </p:spPr>
            <p:txBody>
              <a:bodyPr wrap="none">
                <a:spAutoFit/>
              </a:bodyPr>
              <a:lstStyle/>
              <a:p>
                <a:r>
                  <a:rPr lang="en-US" sz="1400" b="1"/>
                  <a:t>Subliminal </a:t>
                </a:r>
              </a:p>
              <a:p>
                <a:r>
                  <a:rPr lang="en-US" sz="1400" b="1"/>
                  <a:t>stimuli</a:t>
                </a:r>
                <a:endParaRPr lang="en-US" sz="1400">
                  <a:latin typeface="Times" pitchFamily="-108" charset="0"/>
                </a:endParaRPr>
              </a:p>
            </p:txBody>
          </p:sp>
        </p:grpSp>
        <p:sp>
          <p:nvSpPr>
            <p:cNvPr id="56338" name="AutoShape 2069"/>
            <p:cNvSpPr>
              <a:spLocks noChangeArrowheads="1"/>
            </p:cNvSpPr>
            <p:nvPr/>
          </p:nvSpPr>
          <p:spPr bwMode="auto">
            <a:xfrm rot="-5407277">
              <a:off x="1439" y="2591"/>
              <a:ext cx="1008" cy="624"/>
            </a:xfrm>
            <a:prstGeom prst="rtTriangle">
              <a:avLst/>
            </a:prstGeom>
            <a:solidFill>
              <a:srgbClr val="FF0000"/>
            </a:solidFill>
            <a:ln w="9525">
              <a:noFill/>
              <a:miter lim="800000"/>
              <a:headEnd/>
              <a:tailEnd/>
            </a:ln>
          </p:spPr>
          <p:txBody>
            <a:bodyPr wrap="none" anchor="ctr"/>
            <a:lstStyle/>
            <a:p>
              <a:endParaRPr lang="en-US"/>
            </a:p>
          </p:txBody>
        </p:sp>
        <p:sp>
          <p:nvSpPr>
            <p:cNvPr id="56339" name="Line 2071"/>
            <p:cNvSpPr>
              <a:spLocks noChangeShapeType="1"/>
            </p:cNvSpPr>
            <p:nvPr/>
          </p:nvSpPr>
          <p:spPr bwMode="auto">
            <a:xfrm>
              <a:off x="2256" y="2400"/>
              <a:ext cx="0" cy="1008"/>
            </a:xfrm>
            <a:prstGeom prst="line">
              <a:avLst/>
            </a:prstGeom>
            <a:noFill/>
            <a:ln w="9525">
              <a:solidFill>
                <a:schemeClr val="tx1"/>
              </a:solidFill>
              <a:prstDash val="dash"/>
              <a:round/>
              <a:headEnd/>
              <a:tailEnd/>
            </a:ln>
          </p:spPr>
          <p:txBody>
            <a:bodyPr wrap="none" anchor="ctr"/>
            <a:lstStyle/>
            <a:p>
              <a:endParaRPr lang="en-CA"/>
            </a:p>
          </p:txBody>
        </p:sp>
        <p:sp>
          <p:nvSpPr>
            <p:cNvPr id="56340" name="Line 2072"/>
            <p:cNvSpPr>
              <a:spLocks noChangeShapeType="1"/>
            </p:cNvSpPr>
            <p:nvPr/>
          </p:nvSpPr>
          <p:spPr bwMode="auto">
            <a:xfrm flipH="1">
              <a:off x="2112" y="2736"/>
              <a:ext cx="288" cy="336"/>
            </a:xfrm>
            <a:prstGeom prst="line">
              <a:avLst/>
            </a:prstGeom>
            <a:noFill/>
            <a:ln w="38100">
              <a:solidFill>
                <a:schemeClr val="tx1"/>
              </a:solidFill>
              <a:round/>
              <a:headEnd/>
              <a:tailEnd/>
            </a:ln>
          </p:spPr>
          <p:txBody>
            <a:bodyPr wrap="none" anchor="ctr"/>
            <a:lstStyle/>
            <a:p>
              <a:endParaRPr lang="en-CA"/>
            </a:p>
          </p:txBody>
        </p:sp>
        <p:sp>
          <p:nvSpPr>
            <p:cNvPr id="56341" name="Freeform 2076"/>
            <p:cNvSpPr>
              <a:spLocks/>
            </p:cNvSpPr>
            <p:nvPr/>
          </p:nvSpPr>
          <p:spPr bwMode="auto">
            <a:xfrm>
              <a:off x="1432" y="3264"/>
              <a:ext cx="336" cy="168"/>
            </a:xfrm>
            <a:custGeom>
              <a:avLst/>
              <a:gdLst>
                <a:gd name="T0" fmla="*/ 8 w 336"/>
                <a:gd name="T1" fmla="*/ 144 h 168"/>
                <a:gd name="T2" fmla="*/ 296 w 336"/>
                <a:gd name="T3" fmla="*/ 0 h 168"/>
                <a:gd name="T4" fmla="*/ 248 w 336"/>
                <a:gd name="T5" fmla="*/ 144 h 168"/>
                <a:gd name="T6" fmla="*/ 8 w 336"/>
                <a:gd name="T7" fmla="*/ 144 h 168"/>
                <a:gd name="T8" fmla="*/ 0 60000 65536"/>
                <a:gd name="T9" fmla="*/ 0 60000 65536"/>
                <a:gd name="T10" fmla="*/ 0 60000 65536"/>
                <a:gd name="T11" fmla="*/ 0 60000 65536"/>
                <a:gd name="T12" fmla="*/ 0 w 336"/>
                <a:gd name="T13" fmla="*/ 0 h 168"/>
                <a:gd name="T14" fmla="*/ 336 w 336"/>
                <a:gd name="T15" fmla="*/ 168 h 168"/>
              </a:gdLst>
              <a:ahLst/>
              <a:cxnLst>
                <a:cxn ang="T8">
                  <a:pos x="T0" y="T1"/>
                </a:cxn>
                <a:cxn ang="T9">
                  <a:pos x="T2" y="T3"/>
                </a:cxn>
                <a:cxn ang="T10">
                  <a:pos x="T4" y="T5"/>
                </a:cxn>
                <a:cxn ang="T11">
                  <a:pos x="T6" y="T7"/>
                </a:cxn>
              </a:cxnLst>
              <a:rect l="T12" t="T13" r="T14" b="T15"/>
              <a:pathLst>
                <a:path w="336" h="168">
                  <a:moveTo>
                    <a:pt x="8" y="144"/>
                  </a:moveTo>
                  <a:cubicBezTo>
                    <a:pt x="16" y="120"/>
                    <a:pt x="256" y="0"/>
                    <a:pt x="296" y="0"/>
                  </a:cubicBezTo>
                  <a:cubicBezTo>
                    <a:pt x="336" y="0"/>
                    <a:pt x="304" y="120"/>
                    <a:pt x="248" y="144"/>
                  </a:cubicBezTo>
                  <a:cubicBezTo>
                    <a:pt x="192" y="168"/>
                    <a:pt x="0" y="168"/>
                    <a:pt x="8" y="144"/>
                  </a:cubicBezTo>
                  <a:close/>
                </a:path>
              </a:pathLst>
            </a:custGeom>
            <a:solidFill>
              <a:srgbClr val="FF0000"/>
            </a:solidFill>
            <a:ln w="9525">
              <a:noFill/>
              <a:round/>
              <a:headEnd/>
              <a:tailEnd/>
            </a:ln>
          </p:spPr>
          <p:txBody>
            <a:bodyPr wrap="none" anchor="ctr"/>
            <a:lstStyle/>
            <a:p>
              <a:endParaRPr lang="en-US"/>
            </a:p>
          </p:txBody>
        </p:sp>
        <p:sp>
          <p:nvSpPr>
            <p:cNvPr id="56342" name="Freeform 2070"/>
            <p:cNvSpPr>
              <a:spLocks/>
            </p:cNvSpPr>
            <p:nvPr/>
          </p:nvSpPr>
          <p:spPr bwMode="auto">
            <a:xfrm>
              <a:off x="1296" y="1296"/>
              <a:ext cx="2112" cy="2112"/>
            </a:xfrm>
            <a:custGeom>
              <a:avLst/>
              <a:gdLst>
                <a:gd name="T0" fmla="*/ 0 w 2112"/>
                <a:gd name="T1" fmla="*/ 2008 h 2120"/>
                <a:gd name="T2" fmla="*/ 240 w 2112"/>
                <a:gd name="T3" fmla="*/ 1963 h 2120"/>
                <a:gd name="T4" fmla="*/ 576 w 2112"/>
                <a:gd name="T5" fmla="*/ 1690 h 2120"/>
                <a:gd name="T6" fmla="*/ 912 w 2112"/>
                <a:gd name="T7" fmla="*/ 1100 h 2120"/>
                <a:gd name="T8" fmla="*/ 1056 w 2112"/>
                <a:gd name="T9" fmla="*/ 873 h 2120"/>
                <a:gd name="T10" fmla="*/ 1488 w 2112"/>
                <a:gd name="T11" fmla="*/ 406 h 2120"/>
                <a:gd name="T12" fmla="*/ 2112 w 2112"/>
                <a:gd name="T13" fmla="*/ 0 h 2120"/>
                <a:gd name="T14" fmla="*/ 0 60000 65536"/>
                <a:gd name="T15" fmla="*/ 0 60000 65536"/>
                <a:gd name="T16" fmla="*/ 0 60000 65536"/>
                <a:gd name="T17" fmla="*/ 0 60000 65536"/>
                <a:gd name="T18" fmla="*/ 0 60000 65536"/>
                <a:gd name="T19" fmla="*/ 0 60000 65536"/>
                <a:gd name="T20" fmla="*/ 0 60000 65536"/>
                <a:gd name="T21" fmla="*/ 0 w 2112"/>
                <a:gd name="T22" fmla="*/ 0 h 2120"/>
                <a:gd name="T23" fmla="*/ 2112 w 2112"/>
                <a:gd name="T24" fmla="*/ 2120 h 2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2" h="2120">
                  <a:moveTo>
                    <a:pt x="0" y="2112"/>
                  </a:moveTo>
                  <a:cubicBezTo>
                    <a:pt x="71" y="2116"/>
                    <a:pt x="143" y="2120"/>
                    <a:pt x="240" y="2064"/>
                  </a:cubicBezTo>
                  <a:cubicBezTo>
                    <a:pt x="336" y="2007"/>
                    <a:pt x="463" y="1928"/>
                    <a:pt x="576" y="1776"/>
                  </a:cubicBezTo>
                  <a:cubicBezTo>
                    <a:pt x="688" y="1623"/>
                    <a:pt x="832" y="1295"/>
                    <a:pt x="912" y="1152"/>
                  </a:cubicBezTo>
                  <a:cubicBezTo>
                    <a:pt x="991" y="1008"/>
                    <a:pt x="960" y="1032"/>
                    <a:pt x="1056" y="912"/>
                  </a:cubicBezTo>
                  <a:cubicBezTo>
                    <a:pt x="1152" y="792"/>
                    <a:pt x="1312" y="584"/>
                    <a:pt x="1488" y="432"/>
                  </a:cubicBezTo>
                  <a:cubicBezTo>
                    <a:pt x="1664" y="280"/>
                    <a:pt x="1888" y="140"/>
                    <a:pt x="2112" y="0"/>
                  </a:cubicBezTo>
                </a:path>
              </a:pathLst>
            </a:custGeom>
            <a:noFill/>
            <a:ln w="76200">
              <a:solidFill>
                <a:srgbClr val="6600CC"/>
              </a:solidFill>
              <a:round/>
              <a:headEnd/>
              <a:tailEnd/>
            </a:ln>
          </p:spPr>
          <p:txBody>
            <a:bodyPr wrap="none" anchor="ctr"/>
            <a:lstStyle/>
            <a:p>
              <a:endParaRPr lang="en-US"/>
            </a:p>
          </p:txBody>
        </p:sp>
        <p:sp>
          <p:nvSpPr>
            <p:cNvPr id="56343" name="Rectangle 2053"/>
            <p:cNvSpPr>
              <a:spLocks noChangeArrowheads="1"/>
            </p:cNvSpPr>
            <p:nvPr/>
          </p:nvSpPr>
          <p:spPr bwMode="auto">
            <a:xfrm>
              <a:off x="1296" y="1248"/>
              <a:ext cx="2112" cy="2160"/>
            </a:xfrm>
            <a:prstGeom prst="rect">
              <a:avLst/>
            </a:prstGeom>
            <a:noFill/>
            <a:ln w="57150">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1570038"/>
            <a:ext cx="8229600" cy="4525962"/>
          </a:xfrm>
        </p:spPr>
        <p:txBody>
          <a:bodyPr/>
          <a:lstStyle/>
          <a:p>
            <a:pPr eaLnBrk="1" hangingPunct="1"/>
            <a:r>
              <a:rPr lang="en-US" sz="2600" dirty="0" smtClean="0">
                <a:ea typeface="ＭＳ Ｐゴシック" pitchFamily="-108" charset="-128"/>
              </a:rPr>
              <a:t>The simplest explanation for reports of success with subliminal persuasion lies in the purchaser's expectations and in the need to prove they did not spend their money foolishly. </a:t>
            </a:r>
          </a:p>
        </p:txBody>
      </p:sp>
      <p:sp>
        <p:nvSpPr>
          <p:cNvPr id="57346" name="Rectangle 2"/>
          <p:cNvSpPr>
            <a:spLocks noGrp="1" noChangeArrowheads="1"/>
          </p:cNvSpPr>
          <p:nvPr>
            <p:ph type="title"/>
          </p:nvPr>
        </p:nvSpPr>
        <p:spPr>
          <a:xfrm>
            <a:off x="457200" y="304800"/>
            <a:ext cx="8229600" cy="1143000"/>
          </a:xfrm>
        </p:spPr>
        <p:txBody>
          <a:bodyPr/>
          <a:lstStyle/>
          <a:p>
            <a:pPr eaLnBrk="1" hangingPunct="1"/>
            <a:r>
              <a:rPr lang="en-US" dirty="0" smtClean="0">
                <a:ea typeface="ＭＳ Ｐゴシック" pitchFamily="-108" charset="-128"/>
              </a:rPr>
              <a:t>Simplest Explanation</a:t>
            </a:r>
          </a:p>
        </p:txBody>
      </p:sp>
      <p:pic>
        <p:nvPicPr>
          <p:cNvPr id="57348" name="Picture 5" descr="2126"/>
          <p:cNvPicPr>
            <a:picLocks noChangeAspect="1" noChangeArrowheads="1"/>
          </p:cNvPicPr>
          <p:nvPr/>
        </p:nvPicPr>
        <p:blipFill>
          <a:blip r:embed="rId2" cstate="print"/>
          <a:srcRect/>
          <a:stretch>
            <a:fillRect/>
          </a:stretch>
        </p:blipFill>
        <p:spPr bwMode="auto">
          <a:xfrm>
            <a:off x="2319338" y="4114800"/>
            <a:ext cx="2557462" cy="2557463"/>
          </a:xfrm>
          <a:prstGeom prst="rect">
            <a:avLst/>
          </a:prstGeom>
          <a:noFill/>
          <a:ln w="9525">
            <a:noFill/>
            <a:miter lim="800000"/>
            <a:headEnd/>
            <a:tailEnd/>
          </a:ln>
        </p:spPr>
      </p:pic>
      <p:sp>
        <p:nvSpPr>
          <p:cNvPr id="57349" name="TextBox 4"/>
          <p:cNvSpPr txBox="1">
            <a:spLocks noChangeArrowheads="1"/>
          </p:cNvSpPr>
          <p:nvPr/>
        </p:nvSpPr>
        <p:spPr bwMode="auto">
          <a:xfrm>
            <a:off x="5148263" y="5068888"/>
            <a:ext cx="2819400" cy="646112"/>
          </a:xfrm>
          <a:prstGeom prst="rect">
            <a:avLst/>
          </a:prstGeom>
          <a:noFill/>
          <a:ln w="9525">
            <a:noFill/>
            <a:miter lim="800000"/>
            <a:headEnd/>
            <a:tailEnd/>
          </a:ln>
        </p:spPr>
        <p:txBody>
          <a:bodyPr>
            <a:spAutoFit/>
          </a:bodyPr>
          <a:lstStyle/>
          <a:p>
            <a:r>
              <a:rPr lang="en-US" b="1"/>
              <a:t>The same reason we read horoscopes!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219200"/>
            <a:ext cx="8229600" cy="4525963"/>
          </a:xfrm>
        </p:spPr>
        <p:txBody>
          <a:bodyPr/>
          <a:lstStyle/>
          <a:p>
            <a:pPr eaLnBrk="1" hangingPunct="1"/>
            <a:r>
              <a:rPr lang="en-US" sz="2400" b="1" u="sng" dirty="0" smtClean="0">
                <a:ea typeface="ＭＳ Ｐゴシック" pitchFamily="-108" charset="-128"/>
              </a:rPr>
              <a:t>Sensation:</a:t>
            </a:r>
            <a:r>
              <a:rPr lang="en-US" sz="2400" dirty="0" smtClean="0">
                <a:ea typeface="ＭＳ Ｐゴシック" pitchFamily="-108" charset="-128"/>
              </a:rPr>
              <a:t> The process by which a stimulated receptor (eyes, ears…) creates a pattern of neural messages that represent the stimulus in the brain, giving rise to our initial experience of the stimulus.</a:t>
            </a:r>
          </a:p>
        </p:txBody>
      </p:sp>
      <p:sp>
        <p:nvSpPr>
          <p:cNvPr id="30722" name="Rectangle 2"/>
          <p:cNvSpPr>
            <a:spLocks noGrp="1" noChangeArrowheads="1"/>
          </p:cNvSpPr>
          <p:nvPr>
            <p:ph type="title"/>
          </p:nvPr>
        </p:nvSpPr>
        <p:spPr/>
        <p:txBody>
          <a:bodyPr/>
          <a:lstStyle/>
          <a:p>
            <a:pPr eaLnBrk="1" hangingPunct="1"/>
            <a:r>
              <a:rPr lang="en-US" dirty="0" smtClean="0">
                <a:ea typeface="ＭＳ Ｐゴシック" pitchFamily="-108" charset="-128"/>
              </a:rPr>
              <a:t>Sensation</a:t>
            </a:r>
          </a:p>
        </p:txBody>
      </p:sp>
      <p:pic>
        <p:nvPicPr>
          <p:cNvPr id="30724" name="Picture 7" descr="label"/>
          <p:cNvPicPr>
            <a:picLocks noChangeAspect="1" noChangeArrowheads="1"/>
          </p:cNvPicPr>
          <p:nvPr/>
        </p:nvPicPr>
        <p:blipFill>
          <a:blip r:embed="rId2" cstate="print"/>
          <a:srcRect/>
          <a:stretch>
            <a:fillRect/>
          </a:stretch>
        </p:blipFill>
        <p:spPr bwMode="auto">
          <a:xfrm>
            <a:off x="2952750" y="3197225"/>
            <a:ext cx="4057650" cy="3432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457200" y="1868488"/>
            <a:ext cx="8229600" cy="4324350"/>
          </a:xfrm>
        </p:spPr>
        <p:txBody>
          <a:bodyPr>
            <a:normAutofit lnSpcReduction="10000"/>
          </a:bodyPr>
          <a:lstStyle/>
          <a:p>
            <a:r>
              <a:rPr lang="en-US" sz="2600" dirty="0" smtClean="0">
                <a:ea typeface="ＭＳ Ｐゴシック" pitchFamily="-108" charset="-128"/>
              </a:rPr>
              <a:t>Self-esteem and memory tapes were randomly assigned to university students to listen to daily for 5 weeks. </a:t>
            </a:r>
          </a:p>
          <a:p>
            <a:r>
              <a:rPr lang="en-US" sz="2600" dirty="0" smtClean="0">
                <a:ea typeface="ＭＳ Ｐゴシック" pitchFamily="-108" charset="-128"/>
              </a:rPr>
              <a:t>On half of the tapes they switched the labels.</a:t>
            </a:r>
          </a:p>
          <a:p>
            <a:pPr lvl="1"/>
            <a:r>
              <a:rPr lang="en-US" sz="2000" dirty="0" smtClean="0">
                <a:ea typeface="ＭＳ Ｐゴシック" pitchFamily="-108" charset="-128"/>
              </a:rPr>
              <a:t>Some students thought they were hearing tapes about memory when they were really hearing self-esteem tapes, others had the reverse.</a:t>
            </a:r>
          </a:p>
          <a:p>
            <a:pPr lvl="1"/>
            <a:endParaRPr lang="en-US" sz="2000" dirty="0" smtClean="0">
              <a:ea typeface="ＭＳ Ｐゴシック" pitchFamily="-108" charset="-128"/>
            </a:endParaRPr>
          </a:p>
          <a:p>
            <a:pPr lvl="1"/>
            <a:r>
              <a:rPr lang="en-US" sz="2000" dirty="0" smtClean="0">
                <a:ea typeface="ＭＳ Ｐゴシック" pitchFamily="-108" charset="-128"/>
              </a:rPr>
              <a:t>Impact? Test showed there was no impact on the students self-esteem or memory. But, in both cases the students thought they were getting the benefits promised by the self-help tapes.</a:t>
            </a:r>
          </a:p>
          <a:p>
            <a:pPr lvl="2"/>
            <a:r>
              <a:rPr lang="en-US" sz="1800" dirty="0" smtClean="0">
                <a:ea typeface="ＭＳ Ｐゴシック" pitchFamily="-108" charset="-128"/>
              </a:rPr>
              <a:t>(Greenwald, 1991)</a:t>
            </a:r>
          </a:p>
        </p:txBody>
      </p:sp>
      <p:sp>
        <p:nvSpPr>
          <p:cNvPr id="58370" name="Title 1"/>
          <p:cNvSpPr>
            <a:spLocks noGrp="1"/>
          </p:cNvSpPr>
          <p:nvPr>
            <p:ph type="title"/>
          </p:nvPr>
        </p:nvSpPr>
        <p:spPr>
          <a:xfrm>
            <a:off x="457200" y="762000"/>
            <a:ext cx="8229600" cy="1066800"/>
          </a:xfrm>
        </p:spPr>
        <p:txBody>
          <a:bodyPr>
            <a:normAutofit fontScale="90000"/>
          </a:bodyPr>
          <a:lstStyle/>
          <a:p>
            <a:r>
              <a:rPr lang="en-US" sz="3800" dirty="0" smtClean="0">
                <a:ea typeface="ＭＳ Ｐゴシック" pitchFamily="-108" charset="-128"/>
              </a:rPr>
              <a:t>College Students and Therapy Tapes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p:txBody>
          <a:bodyPr/>
          <a:lstStyle/>
          <a:p>
            <a:endParaRPr lang="en-US" sz="2400" dirty="0" smtClean="0">
              <a:ea typeface="ＭＳ Ｐゴシック" pitchFamily="-108" charset="-128"/>
            </a:endParaRPr>
          </a:p>
          <a:p>
            <a:r>
              <a:rPr lang="en-US" sz="2400" dirty="0" smtClean="0">
                <a:ea typeface="ＭＳ Ｐゴシック" pitchFamily="-108" charset="-128"/>
              </a:rPr>
              <a:t>There are legend about hidden messages in songs. Led Zeppelin's Stairway to Heaven was one of the first songs to have supposed hidden, satanic messages. </a:t>
            </a:r>
          </a:p>
          <a:p>
            <a:endParaRPr lang="en-US" sz="2400" dirty="0" smtClean="0">
              <a:ea typeface="ＭＳ Ｐゴシック" pitchFamily="-108" charset="-128"/>
              <a:hlinkClick r:id="rId2"/>
            </a:endParaRPr>
          </a:p>
          <a:p>
            <a:pPr lvl="1"/>
            <a:r>
              <a:rPr lang="en-US" sz="2200" dirty="0" smtClean="0">
                <a:ea typeface="ＭＳ Ｐゴシック" pitchFamily="-108" charset="-128"/>
                <a:hlinkClick r:id="rId2"/>
              </a:rPr>
              <a:t>http://jeffmilner.com/backmasking.htm</a:t>
            </a:r>
            <a:endParaRPr lang="en-US" sz="2200" dirty="0" smtClean="0">
              <a:ea typeface="ＭＳ Ｐゴシック" pitchFamily="-108" charset="-128"/>
            </a:endParaRPr>
          </a:p>
          <a:p>
            <a:endParaRPr lang="en-US" sz="2400" dirty="0" smtClean="0">
              <a:ea typeface="ＭＳ Ｐゴシック" pitchFamily="-108" charset="-128"/>
            </a:endParaRPr>
          </a:p>
          <a:p>
            <a:r>
              <a:rPr lang="en-US" sz="2400" dirty="0" smtClean="0">
                <a:ea typeface="ＭＳ Ｐゴシック" pitchFamily="-108" charset="-128"/>
              </a:rPr>
              <a:t>Why does this seem to work?</a:t>
            </a:r>
          </a:p>
        </p:txBody>
      </p:sp>
      <p:sp>
        <p:nvSpPr>
          <p:cNvPr id="59394" name="Title 1"/>
          <p:cNvSpPr>
            <a:spLocks noGrp="1"/>
          </p:cNvSpPr>
          <p:nvPr>
            <p:ph type="title"/>
          </p:nvPr>
        </p:nvSpPr>
        <p:spPr/>
        <p:txBody>
          <a:bodyPr>
            <a:normAutofit fontScale="90000"/>
          </a:bodyPr>
          <a:lstStyle/>
          <a:p>
            <a:r>
              <a:rPr lang="en-US" sz="3400" dirty="0" err="1" smtClean="0">
                <a:ea typeface="ＭＳ Ｐゴシック" pitchFamily="-108" charset="-128"/>
              </a:rPr>
              <a:t>Backmasking</a:t>
            </a:r>
            <a:r>
              <a:rPr lang="en-US" sz="3400" dirty="0" smtClean="0">
                <a:ea typeface="ＭＳ Ｐゴシック" pitchFamily="-108" charset="-128"/>
              </a:rPr>
              <a:t>- More Subliminal Messaging?</a:t>
            </a:r>
            <a:r>
              <a:rPr lang="en-US" sz="3800" dirty="0" smtClean="0">
                <a:ea typeface="ＭＳ Ｐゴシック" pitchFamily="-108" charset="-128"/>
              </a:rPr>
              <a:t/>
            </a:r>
            <a:br>
              <a:rPr lang="en-US" sz="3800" dirty="0" smtClean="0">
                <a:ea typeface="ＭＳ Ｐゴシック" pitchFamily="-108" charset="-128"/>
              </a:rPr>
            </a:br>
            <a:r>
              <a:rPr lang="en-US" sz="3800" dirty="0" smtClean="0">
                <a:ea typeface="ＭＳ Ｐゴシック" pitchFamily="-108" charset="-128"/>
              </a:rPr>
              <a:t>	</a:t>
            </a:r>
            <a:r>
              <a:rPr lang="en-US" sz="3000" dirty="0" smtClean="0">
                <a:ea typeface="ＭＳ Ｐゴシック" pitchFamily="-108" charset="-128"/>
              </a:rPr>
              <a:t>Listing to Songs in Reverse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570038"/>
            <a:ext cx="8229600" cy="4830762"/>
          </a:xfrm>
        </p:spPr>
        <p:txBody>
          <a:bodyPr/>
          <a:lstStyle/>
          <a:p>
            <a:pPr eaLnBrk="1" hangingPunct="1">
              <a:lnSpc>
                <a:spcPct val="80000"/>
              </a:lnSpc>
            </a:pPr>
            <a:r>
              <a:rPr lang="en-US" dirty="0" smtClean="0">
                <a:ea typeface="ＭＳ Ｐゴシック" pitchFamily="-108" charset="-128"/>
              </a:rPr>
              <a:t>Vision, hearing, smell, taste, touch, pain and body position are all similar for three reasons.</a:t>
            </a:r>
          </a:p>
          <a:p>
            <a:pPr eaLnBrk="1" hangingPunct="1">
              <a:lnSpc>
                <a:spcPct val="80000"/>
              </a:lnSpc>
            </a:pPr>
            <a:endParaRPr lang="en-US" dirty="0" smtClean="0">
              <a:ea typeface="ＭＳ Ｐゴシック" pitchFamily="-108" charset="-128"/>
            </a:endParaRPr>
          </a:p>
          <a:p>
            <a:pPr lvl="1" eaLnBrk="1" hangingPunct="1">
              <a:lnSpc>
                <a:spcPct val="80000"/>
              </a:lnSpc>
            </a:pPr>
            <a:r>
              <a:rPr lang="en-US" b="1" dirty="0" smtClean="0">
                <a:ea typeface="ＭＳ Ｐゴシック" pitchFamily="-108" charset="-128"/>
              </a:rPr>
              <a:t>First</a:t>
            </a:r>
            <a:r>
              <a:rPr lang="en-US" dirty="0" smtClean="0">
                <a:ea typeface="ＭＳ Ｐゴシック" pitchFamily="-108" charset="-128"/>
              </a:rPr>
              <a:t>, they all </a:t>
            </a:r>
            <a:r>
              <a:rPr lang="en-US" dirty="0" err="1" smtClean="0">
                <a:ea typeface="ＭＳ Ｐゴシック" pitchFamily="-108" charset="-128"/>
              </a:rPr>
              <a:t>transduce</a:t>
            </a:r>
            <a:r>
              <a:rPr lang="en-US" dirty="0" smtClean="0">
                <a:ea typeface="ＭＳ Ｐゴシック" pitchFamily="-108" charset="-128"/>
              </a:rPr>
              <a:t> stimulus energy into neural impulses.</a:t>
            </a:r>
          </a:p>
          <a:p>
            <a:pPr eaLnBrk="1" hangingPunct="1">
              <a:lnSpc>
                <a:spcPct val="80000"/>
              </a:lnSpc>
            </a:pPr>
            <a:endParaRPr lang="en-US" dirty="0" smtClean="0">
              <a:ea typeface="ＭＳ Ｐゴシック" pitchFamily="-108" charset="-128"/>
            </a:endParaRPr>
          </a:p>
          <a:p>
            <a:pPr lvl="1" eaLnBrk="1" hangingPunct="1">
              <a:lnSpc>
                <a:spcPct val="80000"/>
              </a:lnSpc>
            </a:pPr>
            <a:r>
              <a:rPr lang="en-US" b="1" dirty="0" smtClean="0">
                <a:ea typeface="ＭＳ Ｐゴシック" pitchFamily="-108" charset="-128"/>
              </a:rPr>
              <a:t>Second, </a:t>
            </a:r>
            <a:r>
              <a:rPr lang="en-US" dirty="0" smtClean="0">
                <a:ea typeface="ＭＳ Ｐゴシック" pitchFamily="-108" charset="-128"/>
              </a:rPr>
              <a:t>they are all more sensitive to change than to constant stimulation.</a:t>
            </a:r>
          </a:p>
          <a:p>
            <a:pPr eaLnBrk="1" hangingPunct="1">
              <a:lnSpc>
                <a:spcPct val="80000"/>
              </a:lnSpc>
            </a:pPr>
            <a:endParaRPr lang="en-US" dirty="0" smtClean="0">
              <a:ea typeface="ＭＳ Ｐゴシック" pitchFamily="-108" charset="-128"/>
            </a:endParaRPr>
          </a:p>
          <a:p>
            <a:pPr lvl="1" eaLnBrk="1" hangingPunct="1">
              <a:lnSpc>
                <a:spcPct val="80000"/>
              </a:lnSpc>
            </a:pPr>
            <a:r>
              <a:rPr lang="en-US" b="1" dirty="0" smtClean="0">
                <a:ea typeface="ＭＳ Ｐゴシック" pitchFamily="-108" charset="-128"/>
              </a:rPr>
              <a:t>Third, </a:t>
            </a:r>
            <a:r>
              <a:rPr lang="en-US" dirty="0" smtClean="0">
                <a:ea typeface="ＭＳ Ｐゴシック" pitchFamily="-108" charset="-128"/>
              </a:rPr>
              <a:t>they all provide us with information about the environment we are in.</a:t>
            </a:r>
          </a:p>
        </p:txBody>
      </p:sp>
      <p:sp>
        <p:nvSpPr>
          <p:cNvPr id="60418" name="Rectangle 2"/>
          <p:cNvSpPr>
            <a:spLocks noGrp="1" noChangeArrowheads="1"/>
          </p:cNvSpPr>
          <p:nvPr>
            <p:ph type="title"/>
          </p:nvPr>
        </p:nvSpPr>
        <p:spPr>
          <a:xfrm>
            <a:off x="457200" y="427038"/>
            <a:ext cx="8229600" cy="1143000"/>
          </a:xfrm>
        </p:spPr>
        <p:txBody>
          <a:bodyPr/>
          <a:lstStyle/>
          <a:p>
            <a:pPr eaLnBrk="1" hangingPunct="1"/>
            <a:r>
              <a:rPr lang="en-US" sz="3600" dirty="0" smtClean="0">
                <a:ea typeface="ＭＳ Ｐゴシック" pitchFamily="-108" charset="-128"/>
              </a:rPr>
              <a:t>How our Senses are Alike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981200"/>
            <a:ext cx="8229600" cy="4324350"/>
          </a:xfrm>
        </p:spPr>
        <p:txBody>
          <a:bodyPr/>
          <a:lstStyle/>
          <a:p>
            <a:pPr eaLnBrk="1" hangingPunct="1">
              <a:lnSpc>
                <a:spcPct val="90000"/>
              </a:lnSpc>
            </a:pPr>
            <a:r>
              <a:rPr lang="en-US" dirty="0" smtClean="0">
                <a:ea typeface="ＭＳ Ｐゴシック" pitchFamily="-108" charset="-128"/>
              </a:rPr>
              <a:t>With the exception of pain, all the senses taps a different form of stimulus, and each sends the information it gathers to a different part of the brain.</a:t>
            </a:r>
          </a:p>
          <a:p>
            <a:pPr eaLnBrk="1" hangingPunct="1">
              <a:lnSpc>
                <a:spcPct val="90000"/>
              </a:lnSpc>
            </a:pPr>
            <a:endParaRPr lang="en-US" dirty="0" smtClean="0">
              <a:ea typeface="ＭＳ Ｐゴシック" pitchFamily="-108" charset="-128"/>
            </a:endParaRPr>
          </a:p>
          <a:p>
            <a:pPr eaLnBrk="1" hangingPunct="1">
              <a:lnSpc>
                <a:spcPct val="90000"/>
              </a:lnSpc>
            </a:pPr>
            <a:r>
              <a:rPr lang="en-US" dirty="0" smtClean="0">
                <a:ea typeface="ＭＳ Ｐゴシック" pitchFamily="-108" charset="-128"/>
              </a:rPr>
              <a:t>The senses all operate in much the same way, but each extracts different information and sends it to its own specialized processing region of the brain.</a:t>
            </a:r>
          </a:p>
        </p:txBody>
      </p:sp>
      <p:sp>
        <p:nvSpPr>
          <p:cNvPr id="61442"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How Our Senses are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57200" y="1493838"/>
            <a:ext cx="8229600" cy="4525962"/>
          </a:xfrm>
        </p:spPr>
        <p:txBody>
          <a:bodyPr/>
          <a:lstStyle/>
          <a:p>
            <a:pPr eaLnBrk="1" hangingPunct="1"/>
            <a:r>
              <a:rPr lang="en-US" sz="2400" dirty="0" smtClean="0">
                <a:ea typeface="ＭＳ Ｐゴシック" pitchFamily="-108" charset="-128"/>
              </a:rPr>
              <a:t>Different sensations occur because different areas of the brain become activated. Whether you hear a bell or see a bell depends ultimately on which part of the brain receives stimulation.</a:t>
            </a:r>
          </a:p>
        </p:txBody>
      </p:sp>
      <p:sp>
        <p:nvSpPr>
          <p:cNvPr id="62466" name="Rectangle 2"/>
          <p:cNvSpPr>
            <a:spLocks noGrp="1" noChangeArrowheads="1"/>
          </p:cNvSpPr>
          <p:nvPr>
            <p:ph type="title"/>
          </p:nvPr>
        </p:nvSpPr>
        <p:spPr>
          <a:xfrm>
            <a:off x="457200" y="350838"/>
            <a:ext cx="8229600" cy="1143000"/>
          </a:xfrm>
        </p:spPr>
        <p:txBody>
          <a:bodyPr/>
          <a:lstStyle/>
          <a:p>
            <a:pPr eaLnBrk="1" hangingPunct="1"/>
            <a:r>
              <a:rPr lang="en-US" dirty="0" smtClean="0">
                <a:ea typeface="ＭＳ Ｐゴシック" pitchFamily="-108" charset="-128"/>
              </a:rPr>
              <a:t>See a bell or hear a bell?</a:t>
            </a:r>
          </a:p>
        </p:txBody>
      </p:sp>
      <p:pic>
        <p:nvPicPr>
          <p:cNvPr id="62468" name="Picture 5" descr="liberty_bell"/>
          <p:cNvPicPr>
            <a:picLocks noChangeAspect="1" noChangeArrowheads="1"/>
          </p:cNvPicPr>
          <p:nvPr/>
        </p:nvPicPr>
        <p:blipFill>
          <a:blip r:embed="rId2" cstate="print"/>
          <a:srcRect l="932"/>
          <a:stretch>
            <a:fillRect/>
          </a:stretch>
        </p:blipFill>
        <p:spPr bwMode="auto">
          <a:xfrm>
            <a:off x="3048000" y="3657600"/>
            <a:ext cx="2362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57200" y="1112838"/>
            <a:ext cx="8229600" cy="4525962"/>
          </a:xfrm>
        </p:spPr>
        <p:txBody>
          <a:bodyPr/>
          <a:lstStyle/>
          <a:p>
            <a:pPr eaLnBrk="1" hangingPunct="1"/>
            <a:r>
              <a:rPr lang="en-US" sz="2400" dirty="0" smtClean="0">
                <a:ea typeface="ＭＳ Ｐゴシック" pitchFamily="-108" charset="-128"/>
              </a:rPr>
              <a:t>Vision is the most complex, best developed and most important sense for humans and other highly mobile creatures.</a:t>
            </a:r>
          </a:p>
          <a:p>
            <a:pPr lvl="1" eaLnBrk="1" hangingPunct="1"/>
            <a:r>
              <a:rPr lang="en-US" sz="2200" dirty="0" smtClean="0">
                <a:ea typeface="ＭＳ Ｐゴシック" pitchFamily="-108" charset="-128"/>
              </a:rPr>
              <a:t>Think of the eye as the brain’s camera.</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It gathers light, focuses it, converts it to a neural signal and sends these signals on for further processing.</a:t>
            </a:r>
          </a:p>
        </p:txBody>
      </p:sp>
      <p:sp>
        <p:nvSpPr>
          <p:cNvPr id="63490" name="Rectangle 2"/>
          <p:cNvSpPr>
            <a:spLocks noGrp="1" noChangeArrowheads="1"/>
          </p:cNvSpPr>
          <p:nvPr>
            <p:ph type="title"/>
          </p:nvPr>
        </p:nvSpPr>
        <p:spPr>
          <a:xfrm>
            <a:off x="457200" y="228600"/>
            <a:ext cx="8229600" cy="1143000"/>
          </a:xfrm>
        </p:spPr>
        <p:txBody>
          <a:bodyPr/>
          <a:lstStyle/>
          <a:p>
            <a:pPr eaLnBrk="1" hangingPunct="1"/>
            <a:r>
              <a:rPr lang="en-US" sz="3800" dirty="0" smtClean="0">
                <a:ea typeface="ＭＳ Ｐゴシック" pitchFamily="-108" charset="-128"/>
              </a:rPr>
              <a:t>Vision</a:t>
            </a:r>
          </a:p>
        </p:txBody>
      </p:sp>
      <p:pic>
        <p:nvPicPr>
          <p:cNvPr id="63492" name="Picture 5" descr="eye_diagram"/>
          <p:cNvPicPr>
            <a:picLocks noChangeAspect="1" noChangeArrowheads="1"/>
          </p:cNvPicPr>
          <p:nvPr/>
        </p:nvPicPr>
        <p:blipFill>
          <a:blip r:embed="rId2" cstate="print"/>
          <a:srcRect/>
          <a:stretch>
            <a:fillRect/>
          </a:stretch>
        </p:blipFill>
        <p:spPr bwMode="auto">
          <a:xfrm>
            <a:off x="2362200" y="4038600"/>
            <a:ext cx="3657600" cy="273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1295400"/>
            <a:ext cx="8229600" cy="4525963"/>
          </a:xfrm>
        </p:spPr>
        <p:txBody>
          <a:bodyPr/>
          <a:lstStyle/>
          <a:p>
            <a:pPr eaLnBrk="1" hangingPunct="1"/>
            <a:r>
              <a:rPr lang="en-US" sz="2400" dirty="0" smtClean="0">
                <a:ea typeface="ＭＳ Ｐゴシック" pitchFamily="-108" charset="-128"/>
              </a:rPr>
              <a:t>The eye </a:t>
            </a:r>
            <a:r>
              <a:rPr lang="en-US" sz="2400" dirty="0" err="1" smtClean="0">
                <a:ea typeface="ＭＳ Ｐゴシック" pitchFamily="-108" charset="-128"/>
              </a:rPr>
              <a:t>transduces</a:t>
            </a:r>
            <a:r>
              <a:rPr lang="en-US" sz="2400" dirty="0" smtClean="0">
                <a:ea typeface="ＭＳ Ｐゴシック" pitchFamily="-108" charset="-128"/>
              </a:rPr>
              <a:t> the characteristics of light into neural signals that the brain can process.</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This transduction happens in the retina, the light sensitive layer of cells at the back of the eye.</a:t>
            </a:r>
          </a:p>
        </p:txBody>
      </p:sp>
      <p:sp>
        <p:nvSpPr>
          <p:cNvPr id="64514" name="Rectangle 2"/>
          <p:cNvSpPr>
            <a:spLocks noGrp="1" noChangeArrowheads="1"/>
          </p:cNvSpPr>
          <p:nvPr>
            <p:ph type="title"/>
          </p:nvPr>
        </p:nvSpPr>
        <p:spPr>
          <a:xfrm>
            <a:off x="457200" y="152400"/>
            <a:ext cx="8229600" cy="1143000"/>
          </a:xfrm>
        </p:spPr>
        <p:txBody>
          <a:bodyPr/>
          <a:lstStyle/>
          <a:p>
            <a:pPr eaLnBrk="1" hangingPunct="1"/>
            <a:r>
              <a:rPr lang="en-US" sz="3600" dirty="0" smtClean="0">
                <a:ea typeface="ＭＳ Ｐゴシック" pitchFamily="-108" charset="-128"/>
              </a:rPr>
              <a:t>How the Eye Works</a:t>
            </a:r>
          </a:p>
        </p:txBody>
      </p:sp>
      <p:pic>
        <p:nvPicPr>
          <p:cNvPr id="64516" name="Picture 5" descr="eye_anatomy"/>
          <p:cNvPicPr>
            <a:picLocks noChangeAspect="1" noChangeArrowheads="1"/>
          </p:cNvPicPr>
          <p:nvPr/>
        </p:nvPicPr>
        <p:blipFill>
          <a:blip r:embed="rId2" cstate="print"/>
          <a:srcRect/>
          <a:stretch>
            <a:fillRect/>
          </a:stretch>
        </p:blipFill>
        <p:spPr bwMode="auto">
          <a:xfrm>
            <a:off x="2286000" y="3505200"/>
            <a:ext cx="4191000" cy="3087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p:txBody>
          <a:bodyPr/>
          <a:lstStyle/>
          <a:p>
            <a:endParaRPr lang="en-US" smtClean="0">
              <a:ea typeface="ＭＳ Ｐゴシック" pitchFamily="-108" charset="-128"/>
            </a:endParaRPr>
          </a:p>
        </p:txBody>
      </p:sp>
      <p:sp>
        <p:nvSpPr>
          <p:cNvPr id="65538" name="Title 1"/>
          <p:cNvSpPr>
            <a:spLocks noGrp="1"/>
          </p:cNvSpPr>
          <p:nvPr>
            <p:ph type="title"/>
          </p:nvPr>
        </p:nvSpPr>
        <p:spPr/>
        <p:txBody>
          <a:bodyPr/>
          <a:lstStyle/>
          <a:p>
            <a:endParaRPr lang="en-US" dirty="0" smtClean="0">
              <a:ea typeface="ＭＳ Ｐゴシック" pitchFamily="-108" charset="-128"/>
            </a:endParaRPr>
          </a:p>
        </p:txBody>
      </p:sp>
      <p:pic>
        <p:nvPicPr>
          <p:cNvPr id="65540" name="Picture 1029" descr="D:\Art\ch05\jpg\figure 05-07.JPG"/>
          <p:cNvPicPr>
            <a:picLocks noChangeAspect="1" noChangeArrowheads="1"/>
          </p:cNvPicPr>
          <p:nvPr/>
        </p:nvPicPr>
        <p:blipFill>
          <a:blip r:embed="rId2" cstate="print"/>
          <a:srcRect/>
          <a:stretch>
            <a:fillRect/>
          </a:stretch>
        </p:blipFill>
        <p:spPr bwMode="auto">
          <a:xfrm>
            <a:off x="0" y="-49213"/>
            <a:ext cx="9144000" cy="6907213"/>
          </a:xfrm>
          <a:prstGeom prst="rect">
            <a:avLst/>
          </a:prstGeom>
          <a:noFill/>
          <a:ln w="9525">
            <a:noFill/>
            <a:miter lim="800000"/>
            <a:headEnd/>
            <a:tailEnd/>
          </a:ln>
        </p:spPr>
      </p:pic>
      <p:sp>
        <p:nvSpPr>
          <p:cNvPr id="65541" name="TextBox 4"/>
          <p:cNvSpPr txBox="1">
            <a:spLocks noChangeArrowheads="1"/>
          </p:cNvSpPr>
          <p:nvPr/>
        </p:nvSpPr>
        <p:spPr bwMode="auto">
          <a:xfrm>
            <a:off x="228600" y="152400"/>
            <a:ext cx="3124200" cy="1077913"/>
          </a:xfrm>
          <a:prstGeom prst="rect">
            <a:avLst/>
          </a:prstGeom>
          <a:noFill/>
          <a:ln w="9525">
            <a:noFill/>
            <a:miter lim="800000"/>
            <a:headEnd/>
            <a:tailEnd/>
          </a:ln>
        </p:spPr>
        <p:txBody>
          <a:bodyPr>
            <a:spAutoFit/>
          </a:bodyPr>
          <a:lstStyle/>
          <a:p>
            <a:r>
              <a:rPr lang="en-US" sz="3200">
                <a:solidFill>
                  <a:schemeClr val="tx2"/>
                </a:solidFill>
              </a:rPr>
              <a:t>How the Eye Works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1905000"/>
            <a:ext cx="8229600" cy="4324350"/>
          </a:xfrm>
        </p:spPr>
        <p:txBody>
          <a:bodyPr/>
          <a:lstStyle/>
          <a:p>
            <a:pPr eaLnBrk="1" hangingPunct="1">
              <a:lnSpc>
                <a:spcPct val="90000"/>
              </a:lnSpc>
            </a:pPr>
            <a:r>
              <a:rPr lang="en-US" b="1" u="sng" dirty="0" smtClean="0">
                <a:ea typeface="ＭＳ Ｐゴシック" pitchFamily="-108" charset="-128"/>
              </a:rPr>
              <a:t>Photoreceptors:</a:t>
            </a:r>
            <a:r>
              <a:rPr lang="en-US" dirty="0" smtClean="0">
                <a:ea typeface="ＭＳ Ｐゴシック" pitchFamily="-108" charset="-128"/>
              </a:rPr>
              <a:t> Light-sensitive cells (neurons) in the retina that convert light energy into neural energy.</a:t>
            </a:r>
          </a:p>
          <a:p>
            <a:pPr eaLnBrk="1" hangingPunct="1">
              <a:lnSpc>
                <a:spcPct val="90000"/>
              </a:lnSpc>
            </a:pPr>
            <a:endParaRPr lang="en-US" dirty="0" smtClean="0">
              <a:ea typeface="ＭＳ Ｐゴシック" pitchFamily="-108" charset="-128"/>
            </a:endParaRPr>
          </a:p>
          <a:p>
            <a:pPr lvl="1" eaLnBrk="1" hangingPunct="1">
              <a:lnSpc>
                <a:spcPct val="90000"/>
              </a:lnSpc>
            </a:pPr>
            <a:r>
              <a:rPr lang="en-US" sz="2200" b="1" u="sng" dirty="0" smtClean="0">
                <a:ea typeface="ＭＳ Ｐゴシック" pitchFamily="-108" charset="-128"/>
              </a:rPr>
              <a:t>Rods:</a:t>
            </a:r>
            <a:r>
              <a:rPr lang="en-US" sz="2200" dirty="0" smtClean="0">
                <a:ea typeface="ＭＳ Ｐゴシック" pitchFamily="-108" charset="-128"/>
              </a:rPr>
              <a:t> Photoreceptors that are especially sensitive to dim light, but not color.</a:t>
            </a:r>
            <a:r>
              <a:rPr lang="en-US" dirty="0" smtClean="0">
                <a:ea typeface="ＭＳ Ｐゴシック" pitchFamily="-108" charset="-128"/>
              </a:rPr>
              <a:t> </a:t>
            </a:r>
            <a:r>
              <a:rPr lang="en-US" sz="2200" dirty="0" smtClean="0">
                <a:ea typeface="ＭＳ Ｐゴシック" pitchFamily="-108" charset="-128"/>
              </a:rPr>
              <a:t>(125 mil/eye)</a:t>
            </a:r>
          </a:p>
          <a:p>
            <a:pPr eaLnBrk="1" hangingPunct="1">
              <a:lnSpc>
                <a:spcPct val="90000"/>
              </a:lnSpc>
            </a:pPr>
            <a:endParaRPr lang="en-US" dirty="0" smtClean="0">
              <a:ea typeface="ＭＳ Ｐゴシック" pitchFamily="-108" charset="-128"/>
            </a:endParaRPr>
          </a:p>
          <a:p>
            <a:pPr lvl="1" eaLnBrk="1" hangingPunct="1">
              <a:lnSpc>
                <a:spcPct val="90000"/>
              </a:lnSpc>
            </a:pPr>
            <a:r>
              <a:rPr lang="en-US" sz="2200" b="1" u="sng" dirty="0" smtClean="0">
                <a:ea typeface="ＭＳ Ｐゴシック" pitchFamily="-108" charset="-128"/>
              </a:rPr>
              <a:t>Cones:</a:t>
            </a:r>
            <a:r>
              <a:rPr lang="en-US" sz="2200" dirty="0" smtClean="0">
                <a:ea typeface="ＭＳ Ｐゴシック" pitchFamily="-108" charset="-128"/>
              </a:rPr>
              <a:t> Photoreceptors that are especially sensitive to colors but not dim light.</a:t>
            </a:r>
            <a:r>
              <a:rPr lang="en-US" dirty="0" smtClean="0">
                <a:ea typeface="ＭＳ Ｐゴシック" pitchFamily="-108" charset="-128"/>
              </a:rPr>
              <a:t> </a:t>
            </a:r>
            <a:r>
              <a:rPr lang="en-US" sz="2200" dirty="0" smtClean="0">
                <a:ea typeface="ＭＳ Ｐゴシック" pitchFamily="-108" charset="-128"/>
              </a:rPr>
              <a:t>(7 mil/eye)</a:t>
            </a:r>
          </a:p>
          <a:p>
            <a:pPr lvl="2" eaLnBrk="1" hangingPunct="1">
              <a:lnSpc>
                <a:spcPct val="90000"/>
              </a:lnSpc>
            </a:pPr>
            <a:r>
              <a:rPr lang="en-US" sz="1800" dirty="0" smtClean="0">
                <a:ea typeface="ＭＳ Ｐゴシック" pitchFamily="-108" charset="-128"/>
              </a:rPr>
              <a:t>Cones are responsible for our ability to “see” colors.</a:t>
            </a:r>
          </a:p>
        </p:txBody>
      </p:sp>
      <p:sp>
        <p:nvSpPr>
          <p:cNvPr id="66562"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Photoreceptors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57200"/>
            <a:ext cx="8229600" cy="1066800"/>
          </a:xfrm>
        </p:spPr>
        <p:txBody>
          <a:bodyPr/>
          <a:lstStyle/>
          <a:p>
            <a:pPr eaLnBrk="1" hangingPunct="1"/>
            <a:r>
              <a:rPr lang="en-US" dirty="0" smtClean="0">
                <a:ea typeface="ＭＳ Ｐゴシック" pitchFamily="-108" charset="-128"/>
              </a:rPr>
              <a:t>Photoreceptors: Rods, Cones</a:t>
            </a:r>
          </a:p>
        </p:txBody>
      </p:sp>
      <p:pic>
        <p:nvPicPr>
          <p:cNvPr id="67587" name="Picture 2"/>
          <p:cNvPicPr>
            <a:picLocks noChangeAspect="1" noChangeArrowheads="1"/>
          </p:cNvPicPr>
          <p:nvPr/>
        </p:nvPicPr>
        <p:blipFill>
          <a:blip r:embed="rId2" cstate="print"/>
          <a:srcRect/>
          <a:stretch>
            <a:fillRect/>
          </a:stretch>
        </p:blipFill>
        <p:spPr bwMode="auto">
          <a:xfrm>
            <a:off x="1066800" y="1524000"/>
            <a:ext cx="7239000"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265238"/>
            <a:ext cx="8229600" cy="4525962"/>
          </a:xfrm>
        </p:spPr>
        <p:txBody>
          <a:bodyPr/>
          <a:lstStyle/>
          <a:p>
            <a:pPr eaLnBrk="1" hangingPunct="1"/>
            <a:r>
              <a:rPr lang="en-US" sz="2600" dirty="0" smtClean="0">
                <a:ea typeface="ＭＳ Ｐゴシック" pitchFamily="-108" charset="-128"/>
              </a:rPr>
              <a:t>You will notice that all of our sense organs are very much alike. </a:t>
            </a:r>
          </a:p>
          <a:p>
            <a:pPr lvl="1" eaLnBrk="1" hangingPunct="1"/>
            <a:r>
              <a:rPr lang="en-US" sz="2400" dirty="0" smtClean="0">
                <a:ea typeface="ＭＳ Ｐゴシック" pitchFamily="-108" charset="-128"/>
              </a:rPr>
              <a:t>They all transform physical stimulation (such as light waves or sound waves) into the neural impulses what give us sensations (such as light and dark).</a:t>
            </a:r>
          </a:p>
        </p:txBody>
      </p:sp>
      <p:sp>
        <p:nvSpPr>
          <p:cNvPr id="31746" name="Rectangle 2"/>
          <p:cNvSpPr>
            <a:spLocks noGrp="1" noChangeArrowheads="1"/>
          </p:cNvSpPr>
          <p:nvPr>
            <p:ph type="title"/>
          </p:nvPr>
        </p:nvSpPr>
        <p:spPr/>
        <p:txBody>
          <a:bodyPr/>
          <a:lstStyle/>
          <a:p>
            <a:pPr eaLnBrk="1" hangingPunct="1"/>
            <a:r>
              <a:rPr lang="en-US" sz="3800" dirty="0" smtClean="0">
                <a:ea typeface="ＭＳ Ｐゴシック" pitchFamily="-108" charset="-128"/>
              </a:rPr>
              <a:t>Our Senses</a:t>
            </a:r>
          </a:p>
        </p:txBody>
      </p:sp>
      <p:pic>
        <p:nvPicPr>
          <p:cNvPr id="31748" name="Picture 9" descr="sound"/>
          <p:cNvPicPr>
            <a:picLocks noChangeAspect="1" noChangeArrowheads="1"/>
          </p:cNvPicPr>
          <p:nvPr/>
        </p:nvPicPr>
        <p:blipFill>
          <a:blip r:embed="rId2" cstate="print"/>
          <a:srcRect/>
          <a:stretch>
            <a:fillRect/>
          </a:stretch>
        </p:blipFill>
        <p:spPr bwMode="auto">
          <a:xfrm>
            <a:off x="914400" y="3429000"/>
            <a:ext cx="7391400" cy="2655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4037013" y="2133600"/>
            <a:ext cx="5106987" cy="4724400"/>
          </a:xfrm>
          <a:prstGeom prst="rect">
            <a:avLst/>
          </a:prstGeom>
          <a:noFill/>
          <a:ln w="9525">
            <a:noFill/>
            <a:miter lim="800000"/>
            <a:headEnd/>
            <a:tailEnd/>
          </a:ln>
        </p:spPr>
      </p:pic>
      <p:sp>
        <p:nvSpPr>
          <p:cNvPr id="68612" name="Content Placeholder 6"/>
          <p:cNvSpPr>
            <a:spLocks noGrp="1"/>
          </p:cNvSpPr>
          <p:nvPr>
            <p:ph idx="1"/>
          </p:nvPr>
        </p:nvSpPr>
        <p:spPr>
          <a:xfrm>
            <a:off x="228600" y="1905000"/>
            <a:ext cx="4419600" cy="4379913"/>
          </a:xfrm>
        </p:spPr>
        <p:txBody>
          <a:bodyPr/>
          <a:lstStyle/>
          <a:p>
            <a:pPr eaLnBrk="1" hangingPunct="1"/>
            <a:r>
              <a:rPr lang="en-US" dirty="0" smtClean="0">
                <a:ea typeface="ＭＳ Ｐゴシック" pitchFamily="-108" charset="-128"/>
              </a:rPr>
              <a:t>The fovea is the area of sharpest vision. </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It has the highest concentration of rods and cones.</a:t>
            </a:r>
          </a:p>
        </p:txBody>
      </p:sp>
      <p:sp>
        <p:nvSpPr>
          <p:cNvPr id="68611" name="Title 5"/>
          <p:cNvSpPr>
            <a:spLocks noGrp="1"/>
          </p:cNvSpPr>
          <p:nvPr>
            <p:ph type="title"/>
          </p:nvPr>
        </p:nvSpPr>
        <p:spPr>
          <a:xfrm>
            <a:off x="457200" y="838200"/>
            <a:ext cx="8229600" cy="1066800"/>
          </a:xfrm>
        </p:spPr>
        <p:txBody>
          <a:bodyPr/>
          <a:lstStyle/>
          <a:p>
            <a:pPr eaLnBrk="1" hangingPunct="1"/>
            <a:r>
              <a:rPr lang="en-US" dirty="0" smtClean="0">
                <a:ea typeface="ＭＳ Ｐゴシック" pitchFamily="-108" charset="-128"/>
              </a:rPr>
              <a:t> The Fovea</a:t>
            </a:r>
          </a:p>
        </p:txBody>
      </p:sp>
      <p:sp>
        <p:nvSpPr>
          <p:cNvPr id="9" name="Right Arrow 8"/>
          <p:cNvSpPr/>
          <p:nvPr/>
        </p:nvSpPr>
        <p:spPr>
          <a:xfrm rot="20692670">
            <a:off x="3057525" y="5021263"/>
            <a:ext cx="1143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924050"/>
            <a:ext cx="8229600" cy="4324350"/>
          </a:xfrm>
        </p:spPr>
        <p:txBody>
          <a:bodyPr>
            <a:normAutofit lnSpcReduction="10000"/>
          </a:bodyPr>
          <a:lstStyle/>
          <a:p>
            <a:pPr eaLnBrk="1" hangingPunct="1"/>
            <a:r>
              <a:rPr lang="en-US" sz="2600" b="1" u="sng" dirty="0" smtClean="0">
                <a:ea typeface="ＭＳ Ｐゴシック" pitchFamily="-108" charset="-128"/>
              </a:rPr>
              <a:t>Optic Nerve:</a:t>
            </a:r>
            <a:r>
              <a:rPr lang="en-US" sz="2600" dirty="0" smtClean="0">
                <a:ea typeface="ＭＳ Ｐゴシック" pitchFamily="-108" charset="-128"/>
              </a:rPr>
              <a:t> The bundle of neurons that carries the visual information from the retina to the brain. </a:t>
            </a:r>
          </a:p>
          <a:p>
            <a:pPr lvl="1" eaLnBrk="1" hangingPunct="1"/>
            <a:r>
              <a:rPr lang="en-US" sz="2400" dirty="0" smtClean="0">
                <a:ea typeface="ＭＳ Ｐゴシック" pitchFamily="-108" charset="-128"/>
              </a:rPr>
              <a:t>This is where the stimulus, once changed into a neural impulse, gets passed onto the brain.</a:t>
            </a:r>
          </a:p>
          <a:p>
            <a:pPr eaLnBrk="1" hangingPunct="1"/>
            <a:endParaRPr lang="en-US" dirty="0" smtClean="0">
              <a:ea typeface="ＭＳ Ｐゴシック" pitchFamily="-108" charset="-128"/>
            </a:endParaRPr>
          </a:p>
          <a:p>
            <a:pPr eaLnBrk="1" hangingPunct="1"/>
            <a:r>
              <a:rPr lang="en-US" sz="2600" b="1" u="sng" dirty="0" smtClean="0">
                <a:ea typeface="ＭＳ Ｐゴシック" pitchFamily="-108" charset="-128"/>
              </a:rPr>
              <a:t>Blind Spot:</a:t>
            </a:r>
            <a:r>
              <a:rPr lang="en-US" sz="2600" dirty="0" smtClean="0">
                <a:ea typeface="ＭＳ Ｐゴシック" pitchFamily="-108" charset="-128"/>
              </a:rPr>
              <a:t> The point where the optic nerve exits the eye and where there are no photoreceptors. </a:t>
            </a:r>
          </a:p>
          <a:p>
            <a:pPr lvl="1" eaLnBrk="1" hangingPunct="1"/>
            <a:r>
              <a:rPr lang="en-US" sz="2400" dirty="0" smtClean="0">
                <a:ea typeface="ＭＳ Ｐゴシック" pitchFamily="-108" charset="-128"/>
              </a:rPr>
              <a:t>Any stimulus that falls on this area cannot be seen.</a:t>
            </a:r>
          </a:p>
        </p:txBody>
      </p:sp>
      <p:sp>
        <p:nvSpPr>
          <p:cNvPr id="69634" name="Rectangle 2"/>
          <p:cNvSpPr>
            <a:spLocks noGrp="1" noChangeArrowheads="1"/>
          </p:cNvSpPr>
          <p:nvPr>
            <p:ph type="title"/>
          </p:nvPr>
        </p:nvSpPr>
        <p:spPr>
          <a:xfrm>
            <a:off x="457200" y="762000"/>
            <a:ext cx="8229600" cy="1066800"/>
          </a:xfrm>
        </p:spPr>
        <p:txBody>
          <a:bodyPr>
            <a:normAutofit fontScale="90000"/>
          </a:bodyPr>
          <a:lstStyle/>
          <a:p>
            <a:pPr eaLnBrk="1" hangingPunct="1"/>
            <a:r>
              <a:rPr lang="en-US" sz="3800" dirty="0" smtClean="0">
                <a:ea typeface="ＭＳ Ｐゴシック" pitchFamily="-108" charset="-128"/>
              </a:rPr>
              <a:t>The Optic Nerve and The Blind Spot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1543050"/>
            <a:ext cx="8229600" cy="4324350"/>
          </a:xfrm>
        </p:spPr>
        <p:txBody>
          <a:bodyPr/>
          <a:lstStyle/>
          <a:p>
            <a:pPr eaLnBrk="1" hangingPunct="1"/>
            <a:r>
              <a:rPr lang="en-US" sz="2000" dirty="0" smtClean="0">
                <a:ea typeface="ＭＳ Ｐゴシック" pitchFamily="-108" charset="-128"/>
              </a:rPr>
              <a:t>In your book, turn to page </a:t>
            </a:r>
            <a:r>
              <a:rPr lang="en-US" sz="2000" dirty="0" smtClean="0">
                <a:ea typeface="ＭＳ Ｐゴシック" pitchFamily="-108" charset="-128"/>
              </a:rPr>
              <a:t>236. </a:t>
            </a:r>
            <a:endParaRPr lang="en-US" sz="2000" dirty="0" smtClean="0">
              <a:ea typeface="ＭＳ Ｐゴシック" pitchFamily="-108" charset="-128"/>
            </a:endParaRPr>
          </a:p>
          <a:p>
            <a:pPr eaLnBrk="1" hangingPunct="1"/>
            <a:endParaRPr lang="en-US" sz="2000" dirty="0" smtClean="0">
              <a:ea typeface="ＭＳ Ｐゴシック" pitchFamily="-108" charset="-128"/>
            </a:endParaRPr>
          </a:p>
          <a:p>
            <a:pPr eaLnBrk="1" hangingPunct="1"/>
            <a:r>
              <a:rPr lang="en-US" sz="2000" dirty="0" smtClean="0">
                <a:ea typeface="ＭＳ Ｐゴシック" pitchFamily="-108" charset="-128"/>
              </a:rPr>
              <a:t> </a:t>
            </a:r>
            <a:endParaRPr lang="en-US" sz="2000" dirty="0" smtClean="0">
              <a:ea typeface="ＭＳ Ｐゴシック" pitchFamily="-108" charset="-128"/>
            </a:endParaRPr>
          </a:p>
          <a:p>
            <a:pPr lvl="1" eaLnBrk="1" hangingPunct="1"/>
            <a:r>
              <a:rPr lang="en-US" sz="2000" dirty="0" smtClean="0">
                <a:ea typeface="ＭＳ Ｐゴシック" pitchFamily="-108" charset="-128"/>
              </a:rPr>
              <a:t>Can you make the </a:t>
            </a:r>
            <a:r>
              <a:rPr lang="en-US" sz="2000" dirty="0" smtClean="0">
                <a:ea typeface="ＭＳ Ｐゴシック" pitchFamily="-108" charset="-128"/>
              </a:rPr>
              <a:t>car disappear</a:t>
            </a:r>
            <a:r>
              <a:rPr lang="en-US" sz="2000" dirty="0" smtClean="0">
                <a:ea typeface="ＭＳ Ｐゴシック" pitchFamily="-108" charset="-128"/>
              </a:rPr>
              <a:t>? </a:t>
            </a:r>
          </a:p>
          <a:p>
            <a:pPr eaLnBrk="1" hangingPunct="1"/>
            <a:endParaRPr lang="en-US" sz="2000" dirty="0" smtClean="0">
              <a:ea typeface="ＭＳ Ｐゴシック" pitchFamily="-108" charset="-128"/>
            </a:endParaRPr>
          </a:p>
          <a:p>
            <a:pPr eaLnBrk="1" hangingPunct="1"/>
            <a:r>
              <a:rPr lang="en-US" sz="2000" dirty="0" smtClean="0">
                <a:ea typeface="ＭＳ Ｐゴシック" pitchFamily="-108" charset="-128"/>
              </a:rPr>
              <a:t>This phenomenon is a result of our blind spots.</a:t>
            </a:r>
          </a:p>
        </p:txBody>
      </p:sp>
      <p:sp>
        <p:nvSpPr>
          <p:cNvPr id="70658" name="Rectangle 2"/>
          <p:cNvSpPr>
            <a:spLocks noGrp="1" noChangeArrowheads="1"/>
          </p:cNvSpPr>
          <p:nvPr>
            <p:ph type="title"/>
          </p:nvPr>
        </p:nvSpPr>
        <p:spPr>
          <a:xfrm>
            <a:off x="457200" y="512763"/>
            <a:ext cx="8229600" cy="1066800"/>
          </a:xfrm>
        </p:spPr>
        <p:txBody>
          <a:bodyPr/>
          <a:lstStyle/>
          <a:p>
            <a:pPr eaLnBrk="1" hangingPunct="1"/>
            <a:r>
              <a:rPr lang="en-US" dirty="0" smtClean="0">
                <a:ea typeface="ＭＳ Ｐゴシック" pitchFamily="-108" charset="-128"/>
              </a:rPr>
              <a:t>Example From the Book</a:t>
            </a:r>
          </a:p>
        </p:txBody>
      </p:sp>
      <p:pic>
        <p:nvPicPr>
          <p:cNvPr id="70660" name="Picture 2" descr="figure-05-08.jpg                                               0001F5E7BFD                            B892F25D:"/>
          <p:cNvPicPr>
            <a:picLocks noChangeAspect="1" noChangeArrowheads="1"/>
          </p:cNvPicPr>
          <p:nvPr/>
        </p:nvPicPr>
        <p:blipFill>
          <a:blip r:embed="rId2" cstate="print"/>
          <a:srcRect t="15282" b="22729"/>
          <a:stretch>
            <a:fillRect/>
          </a:stretch>
        </p:blipFill>
        <p:spPr bwMode="auto">
          <a:xfrm>
            <a:off x="381000" y="4038600"/>
            <a:ext cx="853598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1695450"/>
            <a:ext cx="8229600" cy="4324350"/>
          </a:xfrm>
        </p:spPr>
        <p:txBody>
          <a:bodyPr/>
          <a:lstStyle/>
          <a:p>
            <a:pPr eaLnBrk="1" hangingPunct="1">
              <a:lnSpc>
                <a:spcPct val="90000"/>
              </a:lnSpc>
            </a:pPr>
            <a:r>
              <a:rPr lang="en-US" sz="2400" dirty="0" smtClean="0">
                <a:ea typeface="ＭＳ Ｐゴシック" pitchFamily="-108" charset="-128"/>
              </a:rPr>
              <a:t>In the </a:t>
            </a:r>
            <a:r>
              <a:rPr lang="en-US" sz="2400" i="1" dirty="0" smtClean="0">
                <a:ea typeface="ＭＳ Ｐゴシック" pitchFamily="-108" charset="-128"/>
              </a:rPr>
              <a:t>visual cortex,</a:t>
            </a:r>
            <a:r>
              <a:rPr lang="en-US" sz="2400" dirty="0" smtClean="0">
                <a:ea typeface="ＭＳ Ｐゴシック" pitchFamily="-108" charset="-128"/>
              </a:rPr>
              <a:t> the brain begins working by transforming neural impulses into visual sensations of </a:t>
            </a:r>
            <a:r>
              <a:rPr lang="en-US" sz="2400" i="1" dirty="0" smtClean="0">
                <a:ea typeface="ＭＳ Ｐゴシック" pitchFamily="-108" charset="-128"/>
              </a:rPr>
              <a:t>color, form, boundary </a:t>
            </a:r>
            <a:r>
              <a:rPr lang="en-US" sz="2400" dirty="0" smtClean="0">
                <a:ea typeface="ＭＳ Ｐゴシック" pitchFamily="-108" charset="-128"/>
              </a:rPr>
              <a:t>and </a:t>
            </a:r>
            <a:r>
              <a:rPr lang="en-US" sz="2400" i="1" dirty="0" smtClean="0">
                <a:ea typeface="ＭＳ Ｐゴシック" pitchFamily="-108" charset="-128"/>
              </a:rPr>
              <a:t>movement.</a:t>
            </a:r>
          </a:p>
          <a:p>
            <a:pPr marL="365125" lvl="1" indent="-255588" eaLnBrk="1" hangingPunct="1">
              <a:lnSpc>
                <a:spcPct val="90000"/>
              </a:lnSpc>
              <a:buClr>
                <a:srgbClr val="A04DA3"/>
              </a:buClr>
              <a:buFont typeface="Georgia" pitchFamily="-108" charset="0"/>
              <a:buChar char="•"/>
            </a:pPr>
            <a:endParaRPr lang="en-US" sz="2400" dirty="0" smtClean="0">
              <a:solidFill>
                <a:schemeClr val="tx1"/>
              </a:solidFill>
              <a:ea typeface="ＭＳ Ｐゴシック" pitchFamily="-108" charset="-128"/>
            </a:endParaRPr>
          </a:p>
          <a:p>
            <a:pPr marL="365125" lvl="1" indent="-255588" eaLnBrk="1" hangingPunct="1">
              <a:lnSpc>
                <a:spcPct val="90000"/>
              </a:lnSpc>
              <a:buClr>
                <a:srgbClr val="A04DA3"/>
              </a:buClr>
              <a:buFont typeface="Georgia" pitchFamily="-108" charset="0"/>
              <a:buChar char="•"/>
            </a:pPr>
            <a:r>
              <a:rPr lang="en-US" sz="2400" dirty="0" smtClean="0">
                <a:solidFill>
                  <a:schemeClr val="tx1"/>
                </a:solidFill>
                <a:ea typeface="ＭＳ Ｐゴシック" pitchFamily="-108" charset="-128"/>
              </a:rPr>
              <a:t>This process is called </a:t>
            </a:r>
            <a:r>
              <a:rPr lang="en-US" sz="2400" i="1" dirty="0" smtClean="0">
                <a:solidFill>
                  <a:schemeClr val="tx1"/>
                </a:solidFill>
                <a:ea typeface="ＭＳ Ｐゴシック" pitchFamily="-108" charset="-128"/>
              </a:rPr>
              <a:t>parallel processing</a:t>
            </a:r>
            <a:r>
              <a:rPr lang="en-US" sz="2400" dirty="0" smtClean="0">
                <a:solidFill>
                  <a:schemeClr val="tx1"/>
                </a:solidFill>
                <a:ea typeface="ＭＳ Ｐゴシック" pitchFamily="-108" charset="-128"/>
              </a:rPr>
              <a:t>-the simultaneous processing of several aspects of a problem</a:t>
            </a:r>
          </a:p>
          <a:p>
            <a:pPr eaLnBrk="1" hangingPunct="1">
              <a:lnSpc>
                <a:spcPct val="90000"/>
              </a:lnSpc>
            </a:pPr>
            <a:endParaRPr lang="en-US" sz="2400" dirty="0" smtClean="0">
              <a:ea typeface="ＭＳ Ｐゴシック" pitchFamily="-108" charset="-128"/>
            </a:endParaRPr>
          </a:p>
        </p:txBody>
      </p:sp>
      <p:sp>
        <p:nvSpPr>
          <p:cNvPr id="72706" name="Rectangle 2"/>
          <p:cNvSpPr>
            <a:spLocks noGrp="1" noChangeArrowheads="1"/>
          </p:cNvSpPr>
          <p:nvPr>
            <p:ph type="title"/>
          </p:nvPr>
        </p:nvSpPr>
        <p:spPr>
          <a:xfrm>
            <a:off x="457200" y="685800"/>
            <a:ext cx="8229600" cy="1066800"/>
          </a:xfrm>
        </p:spPr>
        <p:txBody>
          <a:bodyPr/>
          <a:lstStyle/>
          <a:p>
            <a:pPr eaLnBrk="1" hangingPunct="1"/>
            <a:r>
              <a:rPr lang="en-US" dirty="0" smtClean="0">
                <a:ea typeface="ＭＳ Ｐゴシック" pitchFamily="-108" charset="-128"/>
              </a:rPr>
              <a:t>The Visual Cortex</a:t>
            </a:r>
          </a:p>
        </p:txBody>
      </p:sp>
      <p:pic>
        <p:nvPicPr>
          <p:cNvPr id="72708" name="Picture 1030" descr="D:\Art\ch05\jpg\un05-p184.JPG"/>
          <p:cNvPicPr>
            <a:picLocks noChangeAspect="1" noChangeArrowheads="1"/>
          </p:cNvPicPr>
          <p:nvPr/>
        </p:nvPicPr>
        <p:blipFill>
          <a:blip r:embed="rId2" cstate="print"/>
          <a:srcRect/>
          <a:stretch>
            <a:fillRect/>
          </a:stretch>
        </p:blipFill>
        <p:spPr bwMode="auto">
          <a:xfrm>
            <a:off x="990600" y="4419600"/>
            <a:ext cx="67310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304800" y="2249488"/>
            <a:ext cx="3124200" cy="4303712"/>
          </a:xfrm>
        </p:spPr>
        <p:txBody>
          <a:bodyPr/>
          <a:lstStyle/>
          <a:p>
            <a:r>
              <a:rPr lang="en-US" dirty="0" smtClean="0">
                <a:ea typeface="ＭＳ Ｐゴシック" pitchFamily="-108" charset="-128"/>
              </a:rPr>
              <a:t>Different parts of the visual cortex are used to identify different images </a:t>
            </a:r>
          </a:p>
        </p:txBody>
      </p:sp>
      <p:pic>
        <p:nvPicPr>
          <p:cNvPr id="73731" name="Picture 2" descr="figure-05-11.jpg                                               0001F5E7BFD                            B892F25D:"/>
          <p:cNvPicPr>
            <a:picLocks noChangeAspect="1" noChangeArrowheads="1"/>
          </p:cNvPicPr>
          <p:nvPr/>
        </p:nvPicPr>
        <p:blipFill>
          <a:blip r:embed="rId2" cstate="print"/>
          <a:srcRect/>
          <a:stretch>
            <a:fillRect/>
          </a:stretch>
        </p:blipFill>
        <p:spPr bwMode="auto">
          <a:xfrm>
            <a:off x="3505200" y="995363"/>
            <a:ext cx="5715000" cy="5559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457200" y="1716088"/>
            <a:ext cx="8229600" cy="4324350"/>
          </a:xfrm>
        </p:spPr>
        <p:txBody>
          <a:bodyPr/>
          <a:lstStyle/>
          <a:p>
            <a:r>
              <a:rPr lang="en-US" sz="2000" dirty="0" smtClean="0">
                <a:ea typeface="ＭＳ Ｐゴシック" pitchFamily="-108" charset="-128"/>
              </a:rPr>
              <a:t>Stare at the eye of the red parrot while you slowly count to 20, then immediately look at one spot in the empty birdcage. The faint, ghostly image of a blue-green bird should appear in the cage. </a:t>
            </a:r>
          </a:p>
        </p:txBody>
      </p:sp>
      <p:sp>
        <p:nvSpPr>
          <p:cNvPr id="74754" name="Title 1"/>
          <p:cNvSpPr>
            <a:spLocks noGrp="1"/>
          </p:cNvSpPr>
          <p:nvPr>
            <p:ph type="title"/>
          </p:nvPr>
        </p:nvSpPr>
        <p:spPr>
          <a:xfrm>
            <a:off x="457200" y="609600"/>
            <a:ext cx="8229600" cy="1066800"/>
          </a:xfrm>
        </p:spPr>
        <p:txBody>
          <a:bodyPr/>
          <a:lstStyle/>
          <a:p>
            <a:r>
              <a:rPr lang="en-US" dirty="0" smtClean="0">
                <a:ea typeface="ＭＳ Ｐゴシック" pitchFamily="-108" charset="-128"/>
              </a:rPr>
              <a:t>After Images</a:t>
            </a:r>
          </a:p>
        </p:txBody>
      </p:sp>
      <p:pic>
        <p:nvPicPr>
          <p:cNvPr id="74756" name="Picture 3"/>
          <p:cNvPicPr>
            <a:picLocks noChangeAspect="1"/>
          </p:cNvPicPr>
          <p:nvPr/>
        </p:nvPicPr>
        <p:blipFill>
          <a:blip r:embed="rId2" cstate="print"/>
          <a:srcRect/>
          <a:stretch>
            <a:fillRect/>
          </a:stretch>
        </p:blipFill>
        <p:spPr bwMode="auto">
          <a:xfrm>
            <a:off x="3371850" y="2674938"/>
            <a:ext cx="2724150" cy="4183062"/>
          </a:xfrm>
          <a:prstGeom prst="rect">
            <a:avLst/>
          </a:prstGeom>
          <a:noFill/>
          <a:ln w="9525">
            <a:noFill/>
            <a:miter lim="800000"/>
            <a:headEnd/>
            <a:tailEnd/>
          </a:ln>
        </p:spPr>
      </p:pic>
      <p:pic>
        <p:nvPicPr>
          <p:cNvPr id="74757" name="Picture 4"/>
          <p:cNvPicPr>
            <a:picLocks noChangeAspect="1"/>
          </p:cNvPicPr>
          <p:nvPr/>
        </p:nvPicPr>
        <p:blipFill>
          <a:blip r:embed="rId3" cstate="print"/>
          <a:srcRect/>
          <a:stretch>
            <a:fillRect/>
          </a:stretch>
        </p:blipFill>
        <p:spPr bwMode="auto">
          <a:xfrm>
            <a:off x="442913" y="3733800"/>
            <a:ext cx="2597150" cy="2544763"/>
          </a:xfrm>
          <a:prstGeom prst="rect">
            <a:avLst/>
          </a:prstGeom>
          <a:noFill/>
          <a:ln w="9525">
            <a:noFill/>
            <a:miter lim="800000"/>
            <a:headEnd/>
            <a:tailEnd/>
          </a:ln>
        </p:spPr>
      </p:pic>
      <p:pic>
        <p:nvPicPr>
          <p:cNvPr id="74758" name="Picture 5"/>
          <p:cNvPicPr>
            <a:picLocks noChangeAspect="1"/>
          </p:cNvPicPr>
          <p:nvPr/>
        </p:nvPicPr>
        <p:blipFill>
          <a:blip r:embed="rId4" cstate="print"/>
          <a:srcRect/>
          <a:stretch>
            <a:fillRect/>
          </a:stretch>
        </p:blipFill>
        <p:spPr bwMode="auto">
          <a:xfrm>
            <a:off x="6324600" y="3962400"/>
            <a:ext cx="2332038"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1639888"/>
            <a:ext cx="8229600" cy="4324350"/>
          </a:xfrm>
        </p:spPr>
        <p:txBody>
          <a:bodyPr>
            <a:normAutofit fontScale="92500" lnSpcReduction="10000"/>
          </a:bodyPr>
          <a:lstStyle/>
          <a:p>
            <a:r>
              <a:rPr lang="en-US" sz="2400" dirty="0" smtClean="0">
                <a:ea typeface="ＭＳ Ｐゴシック" pitchFamily="-108" charset="-128"/>
              </a:rPr>
              <a:t>The ghostly birds are called afterimages. </a:t>
            </a:r>
          </a:p>
          <a:p>
            <a:pPr lvl="1"/>
            <a:r>
              <a:rPr lang="en-US" sz="2200" dirty="0" smtClean="0">
                <a:ea typeface="ＭＳ Ｐゴシック" pitchFamily="-108" charset="-128"/>
              </a:rPr>
              <a:t>As you stare at the red bird, light-sensitive cells at the back of your eyes become less responsive to red light. This is called the </a:t>
            </a:r>
            <a:r>
              <a:rPr lang="en-US" sz="2200" u="sng" dirty="0" smtClean="0">
                <a:ea typeface="ＭＳ Ｐゴシック" pitchFamily="-108" charset="-128"/>
              </a:rPr>
              <a:t>opponent processing theory.</a:t>
            </a:r>
          </a:p>
          <a:p>
            <a:pPr lvl="2"/>
            <a:endParaRPr lang="en-US" sz="2000" dirty="0" smtClean="0">
              <a:ea typeface="ＭＳ Ｐゴシック" pitchFamily="-108" charset="-128"/>
            </a:endParaRPr>
          </a:p>
          <a:p>
            <a:pPr lvl="2"/>
            <a:r>
              <a:rPr lang="en-US" sz="2000" u="sng" dirty="0" smtClean="0">
                <a:ea typeface="ＭＳ Ｐゴシック" pitchFamily="-108" charset="-128"/>
              </a:rPr>
              <a:t>Opponent Processing Theory: </a:t>
            </a:r>
            <a:r>
              <a:rPr lang="en-US" sz="2000" dirty="0" smtClean="0">
                <a:ea typeface="ＭＳ Ｐゴシック" pitchFamily="-108" charset="-128"/>
              </a:rPr>
              <a:t>there are some color combinations that we never see, such as reddish-green or yellowish-blue. </a:t>
            </a:r>
          </a:p>
          <a:p>
            <a:pPr lvl="4"/>
            <a:r>
              <a:rPr lang="en-US" sz="1600" dirty="0" smtClean="0">
                <a:solidFill>
                  <a:srgbClr val="FF0000"/>
                </a:solidFill>
                <a:ea typeface="ＭＳ Ｐゴシック" pitchFamily="-108" charset="-128"/>
              </a:rPr>
              <a:t>Color perception is controlled by the activity of two opponent systems; a blue-yellow mechanism and a red-green mechanism</a:t>
            </a:r>
            <a:endParaRPr lang="en-US" dirty="0" smtClean="0">
              <a:solidFill>
                <a:srgbClr val="FF0000"/>
              </a:solidFill>
              <a:ea typeface="ＭＳ Ｐゴシック" pitchFamily="-108" charset="-128"/>
            </a:endParaRPr>
          </a:p>
          <a:p>
            <a:pPr lvl="2"/>
            <a:endParaRPr lang="en-US" sz="2000" dirty="0" smtClean="0">
              <a:solidFill>
                <a:schemeClr val="tx2"/>
              </a:solidFill>
              <a:ea typeface="ＭＳ Ｐゴシック" pitchFamily="-108" charset="-128"/>
            </a:endParaRPr>
          </a:p>
          <a:p>
            <a:pPr lvl="2"/>
            <a:r>
              <a:rPr lang="en-US" sz="2000" dirty="0" smtClean="0">
                <a:solidFill>
                  <a:schemeClr val="tx2"/>
                </a:solidFill>
                <a:ea typeface="ＭＳ Ｐゴシック" pitchFamily="-108" charset="-128"/>
              </a:rPr>
              <a:t>When you shift your gaze to the birdcage, your visual system “subtracts” red light from the white light that’s being reflected from the white background. White light minus red light is blue-green light.</a:t>
            </a:r>
          </a:p>
        </p:txBody>
      </p:sp>
      <p:sp>
        <p:nvSpPr>
          <p:cNvPr id="75778" name="Title 1"/>
          <p:cNvSpPr>
            <a:spLocks noGrp="1"/>
          </p:cNvSpPr>
          <p:nvPr>
            <p:ph type="title"/>
          </p:nvPr>
        </p:nvSpPr>
        <p:spPr>
          <a:xfrm>
            <a:off x="457200" y="533400"/>
            <a:ext cx="8229600" cy="1066800"/>
          </a:xfrm>
        </p:spPr>
        <p:txBody>
          <a:bodyPr>
            <a:normAutofit fontScale="90000"/>
          </a:bodyPr>
          <a:lstStyle/>
          <a:p>
            <a:r>
              <a:rPr lang="en-US" sz="3800" dirty="0" smtClean="0">
                <a:ea typeface="ＭＳ Ｐゴシック" pitchFamily="-108" charset="-128"/>
              </a:rPr>
              <a:t>Explanation of Ghostly After Images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57200" y="1417638"/>
            <a:ext cx="8229600" cy="4525962"/>
          </a:xfrm>
        </p:spPr>
        <p:txBody>
          <a:bodyPr/>
          <a:lstStyle/>
          <a:p>
            <a:pPr eaLnBrk="1" hangingPunct="1"/>
            <a:r>
              <a:rPr lang="en-US" dirty="0" smtClean="0">
                <a:ea typeface="ＭＳ Ｐゴシック" pitchFamily="-108" charset="-128"/>
              </a:rPr>
              <a:t>With further processing, the cortex combines these sensations with memories, motives, emotions, and sensations to create a visual world.</a:t>
            </a:r>
          </a:p>
        </p:txBody>
      </p:sp>
      <p:sp>
        <p:nvSpPr>
          <p:cNvPr id="76802" name="Rectangle 2"/>
          <p:cNvSpPr>
            <a:spLocks noGrp="1" noChangeArrowheads="1"/>
          </p:cNvSpPr>
          <p:nvPr>
            <p:ph type="title"/>
          </p:nvPr>
        </p:nvSpPr>
        <p:spPr>
          <a:xfrm>
            <a:off x="457200" y="427038"/>
            <a:ext cx="8229600" cy="1143000"/>
          </a:xfrm>
        </p:spPr>
        <p:txBody>
          <a:bodyPr/>
          <a:lstStyle/>
          <a:p>
            <a:pPr eaLnBrk="1" hangingPunct="1"/>
            <a:r>
              <a:rPr lang="en-US" dirty="0" smtClean="0">
                <a:ea typeface="ＭＳ Ｐゴシック" pitchFamily="-108" charset="-128"/>
              </a:rPr>
              <a:t>Continued Processing</a:t>
            </a:r>
          </a:p>
        </p:txBody>
      </p:sp>
      <p:pic>
        <p:nvPicPr>
          <p:cNvPr id="76804" name="Picture 5" descr="brain_1"/>
          <p:cNvPicPr>
            <a:picLocks noChangeAspect="1" noChangeArrowheads="1"/>
          </p:cNvPicPr>
          <p:nvPr/>
        </p:nvPicPr>
        <p:blipFill>
          <a:blip r:embed="rId2" cstate="print"/>
          <a:srcRect t="4539" b="1801"/>
          <a:stretch>
            <a:fillRect/>
          </a:stretch>
        </p:blipFill>
        <p:spPr bwMode="auto">
          <a:xfrm>
            <a:off x="2286000" y="3021013"/>
            <a:ext cx="4648200" cy="3836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76400"/>
            <a:ext cx="8229600" cy="4324350"/>
          </a:xfrm>
        </p:spPr>
        <p:txBody>
          <a:bodyPr/>
          <a:lstStyle/>
          <a:p>
            <a:pPr eaLnBrk="1" hangingPunct="1">
              <a:lnSpc>
                <a:spcPct val="90000"/>
              </a:lnSpc>
            </a:pPr>
            <a:r>
              <a:rPr lang="en-US" sz="2600" dirty="0" smtClean="0">
                <a:ea typeface="ＭＳ Ｐゴシック" pitchFamily="-108" charset="-128"/>
              </a:rPr>
              <a:t>Despite the way the world appears, color does not exist outside the brain, because color is a perception that the brain creates based on the wavelength of light striking our eyes.</a:t>
            </a:r>
          </a:p>
          <a:p>
            <a:pPr eaLnBrk="1" hangingPunct="1">
              <a:lnSpc>
                <a:spcPct val="90000"/>
              </a:lnSpc>
            </a:pPr>
            <a:endParaRPr lang="en-US" sz="2600" dirty="0" smtClean="0">
              <a:ea typeface="ＭＳ Ｐゴシック" pitchFamily="-108" charset="-128"/>
            </a:endParaRPr>
          </a:p>
          <a:p>
            <a:pPr lvl="1" eaLnBrk="1" hangingPunct="1">
              <a:lnSpc>
                <a:spcPct val="90000"/>
              </a:lnSpc>
            </a:pPr>
            <a:r>
              <a:rPr lang="en-US" sz="2400" dirty="0" smtClean="0">
                <a:ea typeface="ＭＳ Ｐゴシック" pitchFamily="-108" charset="-128"/>
              </a:rPr>
              <a:t>Color is created when the wavelength in a beam of light is recorded by the photoreceptors in the form of neural impulses.  </a:t>
            </a:r>
          </a:p>
          <a:p>
            <a:pPr eaLnBrk="1" hangingPunct="1">
              <a:lnSpc>
                <a:spcPct val="90000"/>
              </a:lnSpc>
            </a:pPr>
            <a:endParaRPr lang="en-US" sz="2600" dirty="0" smtClean="0">
              <a:ea typeface="ＭＳ Ｐゴシック" pitchFamily="-108" charset="-128"/>
            </a:endParaRPr>
          </a:p>
          <a:p>
            <a:pPr lvl="1" eaLnBrk="1" hangingPunct="1">
              <a:lnSpc>
                <a:spcPct val="90000"/>
              </a:lnSpc>
            </a:pPr>
            <a:r>
              <a:rPr lang="en-US" sz="2400" dirty="0" smtClean="0">
                <a:ea typeface="ＭＳ Ｐゴシック" pitchFamily="-108" charset="-128"/>
              </a:rPr>
              <a:t>It is then sent to specific regions of the brain for processing.</a:t>
            </a:r>
          </a:p>
        </p:txBody>
      </p:sp>
      <p:sp>
        <p:nvSpPr>
          <p:cNvPr id="77826" name="Rectangle 2"/>
          <p:cNvSpPr>
            <a:spLocks noGrp="1" noChangeArrowheads="1"/>
          </p:cNvSpPr>
          <p:nvPr>
            <p:ph type="title"/>
          </p:nvPr>
        </p:nvSpPr>
        <p:spPr>
          <a:xfrm>
            <a:off x="457200" y="533400"/>
            <a:ext cx="8229600" cy="1066800"/>
          </a:xfrm>
        </p:spPr>
        <p:txBody>
          <a:bodyPr/>
          <a:lstStyle/>
          <a:p>
            <a:pPr eaLnBrk="1" hangingPunct="1"/>
            <a:r>
              <a:rPr lang="en-US" dirty="0" smtClean="0">
                <a:ea typeface="ＭＳ Ｐゴシック" pitchFamily="-108" charset="-128"/>
              </a:rPr>
              <a:t>A Colorless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1143000"/>
            <a:ext cx="8229600" cy="4525963"/>
          </a:xfrm>
        </p:spPr>
        <p:txBody>
          <a:bodyPr/>
          <a:lstStyle/>
          <a:p>
            <a:pPr eaLnBrk="1" hangingPunct="1">
              <a:lnSpc>
                <a:spcPct val="90000"/>
              </a:lnSpc>
            </a:pPr>
            <a:r>
              <a:rPr lang="en-US" sz="2400" dirty="0" smtClean="0">
                <a:ea typeface="ＭＳ Ｐゴシック" pitchFamily="-108" charset="-128"/>
              </a:rPr>
              <a:t>Not everyone sees color in the same way because some people are born with a color deficiency.</a:t>
            </a:r>
            <a:endParaRPr lang="en-US" sz="1000" dirty="0" smtClean="0">
              <a:ea typeface="ＭＳ Ｐゴシック" pitchFamily="-108" charset="-128"/>
            </a:endParaRPr>
          </a:p>
          <a:p>
            <a:pPr eaLnBrk="1" hangingPunct="1">
              <a:lnSpc>
                <a:spcPct val="90000"/>
              </a:lnSpc>
            </a:pPr>
            <a:endParaRPr lang="en-US" sz="1000" dirty="0" smtClean="0">
              <a:ea typeface="ＭＳ Ｐゴシック" pitchFamily="-108" charset="-128"/>
            </a:endParaRPr>
          </a:p>
          <a:p>
            <a:pPr eaLnBrk="1" hangingPunct="1">
              <a:lnSpc>
                <a:spcPct val="90000"/>
              </a:lnSpc>
            </a:pPr>
            <a:r>
              <a:rPr lang="en-US" sz="2400" dirty="0" smtClean="0">
                <a:ea typeface="ＭＳ Ｐゴシック" pitchFamily="-108" charset="-128"/>
              </a:rPr>
              <a:t>While some people can see no color at all, and are totally color blind, it is rare. </a:t>
            </a:r>
          </a:p>
          <a:p>
            <a:pPr lvl="1" eaLnBrk="1" hangingPunct="1">
              <a:lnSpc>
                <a:spcPct val="90000"/>
              </a:lnSpc>
            </a:pPr>
            <a:r>
              <a:rPr lang="en-US" sz="2200" dirty="0" smtClean="0">
                <a:ea typeface="ＭＳ Ｐゴシック" pitchFamily="-108" charset="-128"/>
              </a:rPr>
              <a:t>More common is color weakness, where people have a hard time distinguishing between certain colors.</a:t>
            </a:r>
          </a:p>
        </p:txBody>
      </p:sp>
      <p:sp>
        <p:nvSpPr>
          <p:cNvPr id="78850" name="Rectangle 2"/>
          <p:cNvSpPr>
            <a:spLocks noGrp="1" noChangeArrowheads="1"/>
          </p:cNvSpPr>
          <p:nvPr>
            <p:ph type="title"/>
          </p:nvPr>
        </p:nvSpPr>
        <p:spPr>
          <a:xfrm>
            <a:off x="457200" y="304800"/>
            <a:ext cx="8229600" cy="1143000"/>
          </a:xfrm>
        </p:spPr>
        <p:txBody>
          <a:bodyPr/>
          <a:lstStyle/>
          <a:p>
            <a:pPr eaLnBrk="1" hangingPunct="1"/>
            <a:r>
              <a:rPr lang="en-US" sz="3600" dirty="0" smtClean="0">
                <a:ea typeface="ＭＳ Ｐゴシック" pitchFamily="-108" charset="-128"/>
              </a:rPr>
              <a:t>Color Blindness</a:t>
            </a:r>
          </a:p>
        </p:txBody>
      </p:sp>
      <p:pic>
        <p:nvPicPr>
          <p:cNvPr id="43013" name="Picture 5" descr="Ishihara_9"/>
          <p:cNvPicPr>
            <a:picLocks noChangeAspect="1" noChangeArrowheads="1"/>
          </p:cNvPicPr>
          <p:nvPr/>
        </p:nvPicPr>
        <p:blipFill>
          <a:blip r:embed="rId2" cstate="print"/>
          <a:srcRect/>
          <a:stretch>
            <a:fillRect/>
          </a:stretch>
        </p:blipFill>
        <p:spPr bwMode="auto">
          <a:xfrm>
            <a:off x="1143000" y="3581400"/>
            <a:ext cx="3276600" cy="3276600"/>
          </a:xfrm>
          <a:prstGeom prst="rect">
            <a:avLst/>
          </a:prstGeom>
          <a:noFill/>
          <a:ln w="9525">
            <a:noFill/>
            <a:miter lim="800000"/>
            <a:headEnd/>
            <a:tailEnd/>
          </a:ln>
        </p:spPr>
      </p:pic>
      <p:pic>
        <p:nvPicPr>
          <p:cNvPr id="43015" name="Picture 7" descr="gech_0001_0001_0_img0069"/>
          <p:cNvPicPr>
            <a:picLocks noChangeAspect="1" noChangeArrowheads="1"/>
          </p:cNvPicPr>
          <p:nvPr/>
        </p:nvPicPr>
        <p:blipFill>
          <a:blip r:embed="rId3" cstate="print"/>
          <a:srcRect/>
          <a:stretch>
            <a:fillRect/>
          </a:stretch>
        </p:blipFill>
        <p:spPr bwMode="auto">
          <a:xfrm>
            <a:off x="4724400" y="3581400"/>
            <a:ext cx="32766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189038"/>
            <a:ext cx="8229600" cy="4525962"/>
          </a:xfrm>
        </p:spPr>
        <p:txBody>
          <a:bodyPr/>
          <a:lstStyle/>
          <a:p>
            <a:pPr eaLnBrk="1" hangingPunct="1"/>
            <a:r>
              <a:rPr lang="en-US" b="1" u="sng" dirty="0" smtClean="0">
                <a:ea typeface="ＭＳ Ｐゴシック" pitchFamily="-108" charset="-128"/>
              </a:rPr>
              <a:t>Perception:</a:t>
            </a:r>
            <a:r>
              <a:rPr lang="en-US" dirty="0" smtClean="0">
                <a:ea typeface="ＭＳ Ｐゴシック" pitchFamily="-108" charset="-128"/>
              </a:rPr>
              <a:t> A mental process that elaborates and assigns meaning to the incoming sensory patterns.</a:t>
            </a:r>
            <a:endParaRPr lang="en-US" sz="1200" dirty="0" smtClean="0">
              <a:ea typeface="ＭＳ Ｐゴシック" pitchFamily="-108" charset="-128"/>
            </a:endParaRPr>
          </a:p>
          <a:p>
            <a:pPr eaLnBrk="1" hangingPunct="1"/>
            <a:endParaRPr lang="en-US" sz="1200" dirty="0" smtClean="0">
              <a:ea typeface="ＭＳ Ｐゴシック" pitchFamily="-108" charset="-128"/>
            </a:endParaRPr>
          </a:p>
          <a:p>
            <a:pPr lvl="1" eaLnBrk="1" hangingPunct="1"/>
            <a:r>
              <a:rPr lang="en-US" dirty="0" smtClean="0">
                <a:ea typeface="ＭＳ Ｐゴシック" pitchFamily="-108" charset="-128"/>
              </a:rPr>
              <a:t>Perception creates an interpretation of sensation.</a:t>
            </a:r>
          </a:p>
        </p:txBody>
      </p:sp>
      <p:sp>
        <p:nvSpPr>
          <p:cNvPr id="32770" name="Rectangle 2"/>
          <p:cNvSpPr>
            <a:spLocks noGrp="1" noChangeArrowheads="1"/>
          </p:cNvSpPr>
          <p:nvPr>
            <p:ph type="title"/>
          </p:nvPr>
        </p:nvSpPr>
        <p:spPr>
          <a:xfrm>
            <a:off x="457200" y="198438"/>
            <a:ext cx="8229600" cy="1143000"/>
          </a:xfrm>
        </p:spPr>
        <p:txBody>
          <a:bodyPr/>
          <a:lstStyle/>
          <a:p>
            <a:pPr eaLnBrk="1" hangingPunct="1"/>
            <a:r>
              <a:rPr lang="en-US" dirty="0" smtClean="0">
                <a:ea typeface="ＭＳ Ｐゴシック" pitchFamily="-108" charset="-128"/>
              </a:rPr>
              <a:t>Perception</a:t>
            </a:r>
          </a:p>
        </p:txBody>
      </p:sp>
      <p:pic>
        <p:nvPicPr>
          <p:cNvPr id="7173" name="Picture 5" descr="perception_vase"/>
          <p:cNvPicPr>
            <a:picLocks noChangeAspect="1" noChangeArrowheads="1"/>
          </p:cNvPicPr>
          <p:nvPr/>
        </p:nvPicPr>
        <p:blipFill>
          <a:blip r:embed="rId2" cstate="print"/>
          <a:srcRect/>
          <a:stretch>
            <a:fillRect/>
          </a:stretch>
        </p:blipFill>
        <p:spPr bwMode="auto">
          <a:xfrm>
            <a:off x="2133600" y="3429000"/>
            <a:ext cx="3200400" cy="3200400"/>
          </a:xfrm>
          <a:prstGeom prst="rect">
            <a:avLst/>
          </a:prstGeom>
          <a:noFill/>
          <a:ln w="9525">
            <a:noFill/>
            <a:miter lim="800000"/>
            <a:headEnd/>
            <a:tailEnd/>
          </a:ln>
        </p:spPr>
      </p:pic>
      <p:sp>
        <p:nvSpPr>
          <p:cNvPr id="32773" name="TextBox 4"/>
          <p:cNvSpPr txBox="1">
            <a:spLocks noChangeArrowheads="1"/>
          </p:cNvSpPr>
          <p:nvPr/>
        </p:nvSpPr>
        <p:spPr bwMode="auto">
          <a:xfrm>
            <a:off x="5029200" y="5486400"/>
            <a:ext cx="2971800" cy="338138"/>
          </a:xfrm>
          <a:prstGeom prst="rect">
            <a:avLst/>
          </a:prstGeom>
          <a:noFill/>
          <a:ln w="9525">
            <a:noFill/>
            <a:miter lim="800000"/>
            <a:headEnd/>
            <a:tailEnd/>
          </a:ln>
        </p:spPr>
        <p:txBody>
          <a:bodyPr>
            <a:spAutoFit/>
          </a:bodyPr>
          <a:lstStyle/>
          <a:p>
            <a:r>
              <a:rPr lang="en-US" sz="1600" b="1"/>
              <a:t>Do you see faces or vases?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143000"/>
            <a:ext cx="4343400" cy="2971800"/>
          </a:xfrm>
        </p:spPr>
        <p:txBody>
          <a:bodyPr/>
          <a:lstStyle/>
          <a:p>
            <a:r>
              <a:rPr lang="en-US" dirty="0" smtClean="0">
                <a:ea typeface="ＭＳ Ｐゴシック" pitchFamily="-108" charset="-128"/>
              </a:rPr>
              <a:t>Various Types of Color Blindness</a:t>
            </a:r>
          </a:p>
        </p:txBody>
      </p:sp>
      <p:pic>
        <p:nvPicPr>
          <p:cNvPr id="79875" name="Picture 3"/>
          <p:cNvPicPr>
            <a:picLocks noChangeAspect="1"/>
          </p:cNvPicPr>
          <p:nvPr/>
        </p:nvPicPr>
        <p:blipFill>
          <a:blip r:embed="rId2" cstate="print"/>
          <a:srcRect/>
          <a:stretch>
            <a:fillRect/>
          </a:stretch>
        </p:blipFill>
        <p:spPr bwMode="auto">
          <a:xfrm>
            <a:off x="5057775" y="-52388"/>
            <a:ext cx="4086225" cy="691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6"/>
          <p:cNvPicPr>
            <a:picLocks noChangeAspect="1" noChangeArrowheads="1"/>
          </p:cNvPicPr>
          <p:nvPr/>
        </p:nvPicPr>
        <p:blipFill>
          <a:blip r:embed="rId3" cstate="print"/>
          <a:srcRect/>
          <a:stretch>
            <a:fillRect/>
          </a:stretch>
        </p:blipFill>
        <p:spPr bwMode="auto">
          <a:xfrm>
            <a:off x="0" y="-76200"/>
            <a:ext cx="9213850" cy="6934200"/>
          </a:xfrm>
          <a:prstGeom prst="rect">
            <a:avLst/>
          </a:prstGeom>
          <a:noFill/>
          <a:ln w="9525">
            <a:noFill/>
            <a:miter lim="800000"/>
            <a:headEnd/>
            <a:tailEnd/>
          </a:ln>
        </p:spPr>
      </p:pic>
      <p:sp>
        <p:nvSpPr>
          <p:cNvPr id="80899" name="Text Box 9"/>
          <p:cNvSpPr txBox="1">
            <a:spLocks noChangeArrowheads="1"/>
          </p:cNvSpPr>
          <p:nvPr/>
        </p:nvSpPr>
        <p:spPr bwMode="auto">
          <a:xfrm>
            <a:off x="5486400" y="228600"/>
            <a:ext cx="3657600" cy="1739900"/>
          </a:xfrm>
          <a:prstGeom prst="rect">
            <a:avLst/>
          </a:prstGeom>
          <a:solidFill>
            <a:schemeClr val="bg1"/>
          </a:solidFill>
          <a:ln w="9525">
            <a:noFill/>
            <a:miter lim="800000"/>
            <a:headEnd/>
            <a:tailEnd/>
          </a:ln>
        </p:spPr>
        <p:txBody>
          <a:bodyPr>
            <a:spAutoFit/>
          </a:bodyPr>
          <a:lstStyle/>
          <a:p>
            <a:r>
              <a:rPr lang="en-US" sz="3600">
                <a:solidFill>
                  <a:srgbClr val="424456"/>
                </a:solidFill>
                <a:latin typeface="Tahoma" pitchFamily="-108" charset="0"/>
              </a:rPr>
              <a:t>The Spectrum of Electromagnetic Energy</a:t>
            </a:r>
            <a:endParaRPr lang="en-US">
              <a:solidFill>
                <a:srgbClr val="424456"/>
              </a:solidFill>
            </a:endParaRPr>
          </a:p>
        </p:txBody>
      </p:sp>
      <p:sp>
        <p:nvSpPr>
          <p:cNvPr id="80900" name="TextBox 3"/>
          <p:cNvSpPr txBox="1">
            <a:spLocks noChangeArrowheads="1"/>
          </p:cNvSpPr>
          <p:nvPr/>
        </p:nvSpPr>
        <p:spPr bwMode="auto">
          <a:xfrm>
            <a:off x="6096000" y="4191000"/>
            <a:ext cx="1447800" cy="522288"/>
          </a:xfrm>
          <a:prstGeom prst="rect">
            <a:avLst/>
          </a:prstGeom>
          <a:noFill/>
          <a:ln w="9525">
            <a:noFill/>
            <a:miter lim="800000"/>
            <a:headEnd/>
            <a:tailEnd/>
          </a:ln>
        </p:spPr>
        <p:txBody>
          <a:bodyPr>
            <a:spAutoFit/>
          </a:bodyPr>
          <a:lstStyle/>
          <a:p>
            <a:pPr algn="ctr"/>
            <a:r>
              <a:rPr lang="en-US" sz="1400" b="1"/>
              <a:t>Longer Wavelengths</a:t>
            </a:r>
          </a:p>
        </p:txBody>
      </p:sp>
      <p:sp>
        <p:nvSpPr>
          <p:cNvPr id="80901" name="TextBox 4"/>
          <p:cNvSpPr txBox="1">
            <a:spLocks noChangeArrowheads="1"/>
          </p:cNvSpPr>
          <p:nvPr/>
        </p:nvSpPr>
        <p:spPr bwMode="auto">
          <a:xfrm>
            <a:off x="0" y="4191000"/>
            <a:ext cx="1393825" cy="523875"/>
          </a:xfrm>
          <a:prstGeom prst="rect">
            <a:avLst/>
          </a:prstGeom>
          <a:noFill/>
          <a:ln w="9525">
            <a:noFill/>
            <a:miter lim="800000"/>
            <a:headEnd/>
            <a:tailEnd/>
          </a:ln>
        </p:spPr>
        <p:txBody>
          <a:bodyPr>
            <a:spAutoFit/>
          </a:bodyPr>
          <a:lstStyle/>
          <a:p>
            <a:pPr algn="ctr"/>
            <a:r>
              <a:rPr lang="en-US" sz="1400" b="1"/>
              <a:t>Shorter Wavelengths</a:t>
            </a:r>
          </a:p>
        </p:txBody>
      </p:sp>
      <p:sp>
        <p:nvSpPr>
          <p:cNvPr id="80902" name="TextBox 5"/>
          <p:cNvSpPr txBox="1">
            <a:spLocks noChangeArrowheads="1"/>
          </p:cNvSpPr>
          <p:nvPr/>
        </p:nvSpPr>
        <p:spPr bwMode="auto">
          <a:xfrm>
            <a:off x="5943600" y="2590800"/>
            <a:ext cx="2819400" cy="584200"/>
          </a:xfrm>
          <a:prstGeom prst="rect">
            <a:avLst/>
          </a:prstGeom>
          <a:noFill/>
          <a:ln w="9525">
            <a:noFill/>
            <a:miter lim="800000"/>
            <a:headEnd/>
            <a:tailEnd/>
          </a:ln>
        </p:spPr>
        <p:txBody>
          <a:bodyPr>
            <a:spAutoFit/>
          </a:bodyPr>
          <a:lstStyle/>
          <a:p>
            <a:r>
              <a:rPr lang="en-US" sz="1600" b="1"/>
              <a:t>Humans can detect about 5 million different hues.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177800" y="457200"/>
            <a:ext cx="8737600" cy="1143000"/>
          </a:xfrm>
        </p:spPr>
        <p:txBody>
          <a:bodyPr>
            <a:normAutofit fontScale="90000"/>
          </a:bodyPr>
          <a:lstStyle/>
          <a:p>
            <a:r>
              <a:rPr lang="en-US" dirty="0" smtClean="0">
                <a:ea typeface="ＭＳ Ｐゴシック" pitchFamily="-108" charset="-128"/>
              </a:rPr>
              <a:t>Vision-  Physical Properties of Waves</a:t>
            </a:r>
          </a:p>
        </p:txBody>
      </p:sp>
      <p:grpSp>
        <p:nvGrpSpPr>
          <p:cNvPr id="82947" name="Group 1033"/>
          <p:cNvGrpSpPr>
            <a:grpSpLocks/>
          </p:cNvGrpSpPr>
          <p:nvPr/>
        </p:nvGrpSpPr>
        <p:grpSpPr bwMode="auto">
          <a:xfrm>
            <a:off x="0" y="1752600"/>
            <a:ext cx="9144000" cy="5105400"/>
            <a:chOff x="0" y="1104"/>
            <a:chExt cx="5760" cy="3216"/>
          </a:xfrm>
        </p:grpSpPr>
        <p:pic>
          <p:nvPicPr>
            <p:cNvPr id="82948" name="Picture 1028" descr="U:\201\WAVES.BMP"/>
            <p:cNvPicPr>
              <a:picLocks noChangeAspect="1" noChangeArrowheads="1"/>
            </p:cNvPicPr>
            <p:nvPr/>
          </p:nvPicPr>
          <p:blipFill>
            <a:blip r:embed="rId3" cstate="print"/>
            <a:srcRect/>
            <a:stretch>
              <a:fillRect/>
            </a:stretch>
          </p:blipFill>
          <p:spPr bwMode="auto">
            <a:xfrm>
              <a:off x="0" y="1104"/>
              <a:ext cx="5760" cy="3216"/>
            </a:xfrm>
            <a:prstGeom prst="rect">
              <a:avLst/>
            </a:prstGeom>
            <a:noFill/>
            <a:ln w="9525">
              <a:noFill/>
              <a:miter lim="800000"/>
              <a:headEnd/>
              <a:tailEnd/>
            </a:ln>
          </p:spPr>
        </p:pic>
        <p:sp>
          <p:nvSpPr>
            <p:cNvPr id="82949" name="Text Box 1029"/>
            <p:cNvSpPr txBox="1">
              <a:spLocks noChangeArrowheads="1"/>
            </p:cNvSpPr>
            <p:nvPr/>
          </p:nvSpPr>
          <p:spPr bwMode="auto">
            <a:xfrm>
              <a:off x="84" y="1372"/>
              <a:ext cx="2604" cy="404"/>
            </a:xfrm>
            <a:prstGeom prst="rect">
              <a:avLst/>
            </a:prstGeom>
            <a:solidFill>
              <a:schemeClr val="bg1"/>
            </a:solidFill>
            <a:ln w="9525">
              <a:noFill/>
              <a:miter lim="800000"/>
              <a:headEnd/>
              <a:tailEnd/>
            </a:ln>
          </p:spPr>
          <p:txBody>
            <a:bodyPr wrap="none">
              <a:spAutoFit/>
            </a:bodyPr>
            <a:lstStyle/>
            <a:p>
              <a:pPr algn="ctr"/>
              <a:r>
                <a:rPr lang="en-US" b="1"/>
                <a:t>Short wavelength=high frequency</a:t>
              </a:r>
            </a:p>
            <a:p>
              <a:pPr algn="ctr"/>
              <a:r>
                <a:rPr lang="en-US" b="1"/>
                <a:t>(bluish colors, high-pitched sounds)</a:t>
              </a:r>
            </a:p>
          </p:txBody>
        </p:sp>
        <p:sp>
          <p:nvSpPr>
            <p:cNvPr id="82950" name="Text Box 1030"/>
            <p:cNvSpPr txBox="1">
              <a:spLocks noChangeArrowheads="1"/>
            </p:cNvSpPr>
            <p:nvPr/>
          </p:nvSpPr>
          <p:spPr bwMode="auto">
            <a:xfrm>
              <a:off x="68" y="2784"/>
              <a:ext cx="2636" cy="404"/>
            </a:xfrm>
            <a:prstGeom prst="rect">
              <a:avLst/>
            </a:prstGeom>
            <a:solidFill>
              <a:schemeClr val="bg1"/>
            </a:solidFill>
            <a:ln w="9525">
              <a:noFill/>
              <a:miter lim="800000"/>
              <a:headEnd/>
              <a:tailEnd/>
            </a:ln>
          </p:spPr>
          <p:txBody>
            <a:bodyPr wrap="none">
              <a:spAutoFit/>
            </a:bodyPr>
            <a:lstStyle/>
            <a:p>
              <a:pPr algn="ctr"/>
              <a:r>
                <a:rPr lang="en-US" b="1"/>
                <a:t>Long wavelength=low frequency</a:t>
              </a:r>
            </a:p>
            <a:p>
              <a:pPr algn="ctr"/>
              <a:r>
                <a:rPr lang="en-US" b="1"/>
                <a:t>(reddish colors, low-pitched sounds)</a:t>
              </a:r>
            </a:p>
          </p:txBody>
        </p:sp>
        <p:sp>
          <p:nvSpPr>
            <p:cNvPr id="82951" name="Text Box 1031"/>
            <p:cNvSpPr txBox="1">
              <a:spLocks noChangeArrowheads="1"/>
            </p:cNvSpPr>
            <p:nvPr/>
          </p:nvSpPr>
          <p:spPr bwMode="auto">
            <a:xfrm>
              <a:off x="3360" y="1344"/>
              <a:ext cx="2028" cy="404"/>
            </a:xfrm>
            <a:prstGeom prst="rect">
              <a:avLst/>
            </a:prstGeom>
            <a:solidFill>
              <a:schemeClr val="bg1"/>
            </a:solidFill>
            <a:ln w="9525">
              <a:noFill/>
              <a:miter lim="800000"/>
              <a:headEnd/>
              <a:tailEnd/>
            </a:ln>
          </p:spPr>
          <p:txBody>
            <a:bodyPr wrap="none">
              <a:spAutoFit/>
            </a:bodyPr>
            <a:lstStyle/>
            <a:p>
              <a:pPr algn="ctr"/>
              <a:r>
                <a:rPr lang="en-US" b="1"/>
                <a:t>Great amplitude</a:t>
              </a:r>
            </a:p>
            <a:p>
              <a:pPr algn="ctr"/>
              <a:r>
                <a:rPr lang="en-US" b="1"/>
                <a:t>(bright colors, loud sounds)</a:t>
              </a:r>
            </a:p>
          </p:txBody>
        </p:sp>
        <p:sp>
          <p:nvSpPr>
            <p:cNvPr id="82952" name="Text Box 1032"/>
            <p:cNvSpPr txBox="1">
              <a:spLocks noChangeArrowheads="1"/>
            </p:cNvSpPr>
            <p:nvPr/>
          </p:nvSpPr>
          <p:spPr bwMode="auto">
            <a:xfrm>
              <a:off x="3444" y="2784"/>
              <a:ext cx="1836" cy="404"/>
            </a:xfrm>
            <a:prstGeom prst="rect">
              <a:avLst/>
            </a:prstGeom>
            <a:solidFill>
              <a:schemeClr val="bg1"/>
            </a:solidFill>
            <a:ln w="9525">
              <a:noFill/>
              <a:miter lim="800000"/>
              <a:headEnd/>
              <a:tailEnd/>
            </a:ln>
          </p:spPr>
          <p:txBody>
            <a:bodyPr wrap="none">
              <a:spAutoFit/>
            </a:bodyPr>
            <a:lstStyle/>
            <a:p>
              <a:pPr algn="ctr"/>
              <a:r>
                <a:rPr lang="en-US" b="1"/>
                <a:t>Small amplitude</a:t>
              </a:r>
            </a:p>
            <a:p>
              <a:pPr algn="ctr"/>
              <a:r>
                <a:rPr lang="en-US" b="1"/>
                <a:t>(dull colors, soft sounds)</a:t>
              </a: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838200"/>
            <a:ext cx="8229600" cy="1066800"/>
          </a:xfrm>
        </p:spPr>
        <p:txBody>
          <a:bodyPr/>
          <a:lstStyle/>
          <a:p>
            <a:pPr eaLnBrk="1" hangingPunct="1"/>
            <a:r>
              <a:rPr lang="en-US" dirty="0" smtClean="0">
                <a:ea typeface="ＭＳ Ｐゴシック" pitchFamily="-108" charset="-128"/>
              </a:rPr>
              <a:t>The Visual Pathway</a:t>
            </a:r>
          </a:p>
        </p:txBody>
      </p:sp>
      <p:pic>
        <p:nvPicPr>
          <p:cNvPr id="84995" name="Picture 4"/>
          <p:cNvPicPr>
            <a:picLocks noChangeAspect="1" noChangeArrowheads="1"/>
          </p:cNvPicPr>
          <p:nvPr/>
        </p:nvPicPr>
        <p:blipFill>
          <a:blip r:embed="rId2" cstate="print"/>
          <a:srcRect/>
          <a:stretch>
            <a:fillRect/>
          </a:stretch>
        </p:blipFill>
        <p:spPr bwMode="auto">
          <a:xfrm>
            <a:off x="304800" y="2246313"/>
            <a:ext cx="8610600" cy="407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457200" y="1189038"/>
            <a:ext cx="8229600" cy="4525962"/>
          </a:xfrm>
        </p:spPr>
        <p:txBody>
          <a:bodyPr/>
          <a:lstStyle/>
          <a:p>
            <a:pPr eaLnBrk="1" hangingPunct="1"/>
            <a:r>
              <a:rPr lang="en-US" dirty="0" smtClean="0">
                <a:ea typeface="ＭＳ Ｐゴシック" pitchFamily="-108" charset="-128"/>
              </a:rPr>
              <a:t>The </a:t>
            </a:r>
            <a:r>
              <a:rPr lang="en-US" dirty="0" err="1" smtClean="0">
                <a:ea typeface="ＭＳ Ｐゴシック" pitchFamily="-108" charset="-128"/>
              </a:rPr>
              <a:t>vibrational</a:t>
            </a:r>
            <a:r>
              <a:rPr lang="en-US" dirty="0" smtClean="0">
                <a:ea typeface="ＭＳ Ｐゴシック" pitchFamily="-108" charset="-128"/>
              </a:rPr>
              <a:t> energy of vibrating objects, such as guitar strings, transfer the surrounding medium-air-as the vibrating objects push the molecules of the medium back and forth. </a:t>
            </a:r>
            <a:endParaRPr lang="en-US" sz="1200" dirty="0" smtClean="0">
              <a:ea typeface="ＭＳ Ｐゴシック" pitchFamily="-108" charset="-128"/>
            </a:endParaRPr>
          </a:p>
          <a:p>
            <a:pPr eaLnBrk="1" hangingPunct="1"/>
            <a:endParaRPr lang="en-US" sz="1200" dirty="0" smtClean="0">
              <a:ea typeface="ＭＳ Ｐゴシック" pitchFamily="-108" charset="-128"/>
            </a:endParaRPr>
          </a:p>
          <a:p>
            <a:pPr lvl="1" eaLnBrk="1" hangingPunct="1"/>
            <a:r>
              <a:rPr lang="en-US" sz="2200" dirty="0" smtClean="0">
                <a:ea typeface="ＭＳ Ｐゴシック" pitchFamily="-108" charset="-128"/>
              </a:rPr>
              <a:t>In space, there is no air, so the sound wave would have no medium to push. Any explosion would be eerily without sound.</a:t>
            </a:r>
          </a:p>
        </p:txBody>
      </p:sp>
      <p:sp>
        <p:nvSpPr>
          <p:cNvPr id="86018" name="Rectangle 2"/>
          <p:cNvSpPr>
            <a:spLocks noGrp="1" noChangeArrowheads="1"/>
          </p:cNvSpPr>
          <p:nvPr>
            <p:ph type="title"/>
          </p:nvPr>
        </p:nvSpPr>
        <p:spPr>
          <a:xfrm>
            <a:off x="457200" y="198438"/>
            <a:ext cx="8229600" cy="1143000"/>
          </a:xfrm>
        </p:spPr>
        <p:txBody>
          <a:bodyPr/>
          <a:lstStyle/>
          <a:p>
            <a:pPr eaLnBrk="1" hangingPunct="1"/>
            <a:r>
              <a:rPr lang="en-US" dirty="0" smtClean="0">
                <a:ea typeface="ＭＳ Ｐゴシック" pitchFamily="-108" charset="-128"/>
              </a:rPr>
              <a:t>Hearing</a:t>
            </a:r>
          </a:p>
        </p:txBody>
      </p:sp>
      <p:pic>
        <p:nvPicPr>
          <p:cNvPr id="86020" name="Picture 5" descr="ht_art_concept_070507_ssv"/>
          <p:cNvPicPr>
            <a:picLocks noChangeAspect="1" noChangeArrowheads="1"/>
          </p:cNvPicPr>
          <p:nvPr/>
        </p:nvPicPr>
        <p:blipFill>
          <a:blip r:embed="rId2" cstate="print"/>
          <a:srcRect/>
          <a:stretch>
            <a:fillRect/>
          </a:stretch>
        </p:blipFill>
        <p:spPr bwMode="auto">
          <a:xfrm>
            <a:off x="3200400" y="4214813"/>
            <a:ext cx="2490788" cy="249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600200"/>
            <a:ext cx="8229600" cy="4324350"/>
          </a:xfrm>
        </p:spPr>
        <p:txBody>
          <a:bodyPr/>
          <a:lstStyle/>
          <a:p>
            <a:pPr eaLnBrk="1" hangingPunct="1"/>
            <a:r>
              <a:rPr lang="en-US" dirty="0" smtClean="0">
                <a:ea typeface="ＭＳ Ｐゴシック" pitchFamily="-108" charset="-128"/>
              </a:rPr>
              <a:t>There are two physical characteristics of sound: frequency and amplitude.</a:t>
            </a:r>
          </a:p>
          <a:p>
            <a:pPr eaLnBrk="1" hangingPunct="1"/>
            <a:endParaRPr lang="en-US" sz="1400" dirty="0" smtClean="0">
              <a:ea typeface="ＭＳ Ｐゴシック" pitchFamily="-108" charset="-128"/>
            </a:endParaRPr>
          </a:p>
          <a:p>
            <a:pPr lvl="1" eaLnBrk="1" hangingPunct="1"/>
            <a:r>
              <a:rPr lang="en-US" sz="2200" b="1" u="sng" dirty="0" smtClean="0">
                <a:ea typeface="ＭＳ Ｐゴシック" pitchFamily="-108" charset="-128"/>
              </a:rPr>
              <a:t>Frequency:</a:t>
            </a:r>
            <a:r>
              <a:rPr lang="en-US" sz="2200" dirty="0" smtClean="0">
                <a:ea typeface="ＭＳ Ｐゴシック" pitchFamily="-108" charset="-128"/>
              </a:rPr>
              <a:t> The number of cycles completed by a wave in a given amount of time-</a:t>
            </a:r>
            <a:r>
              <a:rPr lang="en-US" sz="2200" i="1" dirty="0" smtClean="0">
                <a:ea typeface="ＭＳ Ｐゴシック" pitchFamily="-108" charset="-128"/>
              </a:rPr>
              <a:t>determines pitch.</a:t>
            </a:r>
          </a:p>
          <a:p>
            <a:pPr eaLnBrk="1" hangingPunct="1"/>
            <a:endParaRPr lang="en-US" sz="2400" dirty="0" smtClean="0">
              <a:ea typeface="ＭＳ Ｐゴシック" pitchFamily="-108" charset="-128"/>
            </a:endParaRPr>
          </a:p>
          <a:p>
            <a:pPr lvl="1" eaLnBrk="1" hangingPunct="1"/>
            <a:r>
              <a:rPr lang="en-US" sz="2200" b="1" u="sng" dirty="0" smtClean="0">
                <a:ea typeface="ＭＳ Ｐゴシック" pitchFamily="-108" charset="-128"/>
              </a:rPr>
              <a:t>Amplitude:</a:t>
            </a:r>
            <a:r>
              <a:rPr lang="en-US" sz="2200" dirty="0" smtClean="0">
                <a:ea typeface="ＭＳ Ｐゴシック" pitchFamily="-108" charset="-128"/>
              </a:rPr>
              <a:t> The physical strength of a </a:t>
            </a:r>
            <a:r>
              <a:rPr lang="en-US" sz="2200" i="1" dirty="0" smtClean="0">
                <a:ea typeface="ＭＳ Ｐゴシック" pitchFamily="-108" charset="-128"/>
              </a:rPr>
              <a:t>wave-the “volume” of the sound.</a:t>
            </a:r>
          </a:p>
        </p:txBody>
      </p:sp>
      <p:sp>
        <p:nvSpPr>
          <p:cNvPr id="87042" name="Rectangle 2"/>
          <p:cNvSpPr>
            <a:spLocks noGrp="1" noChangeArrowheads="1"/>
          </p:cNvSpPr>
          <p:nvPr>
            <p:ph type="title"/>
          </p:nvPr>
        </p:nvSpPr>
        <p:spPr>
          <a:xfrm>
            <a:off x="457200" y="533400"/>
            <a:ext cx="8229600" cy="1066800"/>
          </a:xfrm>
        </p:spPr>
        <p:txBody>
          <a:bodyPr/>
          <a:lstStyle/>
          <a:p>
            <a:pPr eaLnBrk="1" hangingPunct="1"/>
            <a:r>
              <a:rPr lang="en-US" dirty="0" smtClean="0">
                <a:ea typeface="ＭＳ Ｐゴシック" pitchFamily="-108" charset="-128"/>
              </a:rPr>
              <a:t>Frequency and Amplitude</a:t>
            </a:r>
          </a:p>
        </p:txBody>
      </p:sp>
      <p:pic>
        <p:nvPicPr>
          <p:cNvPr id="87044" name="Picture 4"/>
          <p:cNvPicPr>
            <a:picLocks noChangeAspect="1" noChangeArrowheads="1"/>
          </p:cNvPicPr>
          <p:nvPr/>
        </p:nvPicPr>
        <p:blipFill>
          <a:blip r:embed="rId2" cstate="print"/>
          <a:srcRect b="39999"/>
          <a:stretch>
            <a:fillRect/>
          </a:stretch>
        </p:blipFill>
        <p:spPr bwMode="auto">
          <a:xfrm>
            <a:off x="1300163" y="4800600"/>
            <a:ext cx="6700837"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152400" y="1792288"/>
            <a:ext cx="5562600" cy="4379912"/>
          </a:xfrm>
        </p:spPr>
        <p:txBody>
          <a:bodyPr>
            <a:normAutofit fontScale="92500" lnSpcReduction="10000"/>
          </a:bodyPr>
          <a:lstStyle/>
          <a:p>
            <a:r>
              <a:rPr lang="en-US" sz="2000" dirty="0" smtClean="0">
                <a:ea typeface="ＭＳ Ｐゴシック" pitchFamily="-108" charset="-128"/>
              </a:rPr>
              <a:t>The </a:t>
            </a:r>
            <a:r>
              <a:rPr lang="en-US" sz="2000" b="1" dirty="0" smtClean="0">
                <a:ea typeface="ＭＳ Ｐゴシック" pitchFamily="-108" charset="-128"/>
              </a:rPr>
              <a:t>middle ear </a:t>
            </a:r>
            <a:r>
              <a:rPr lang="en-US" sz="2000" dirty="0" smtClean="0">
                <a:ea typeface="ＭＳ Ｐゴシック" pitchFamily="-108" charset="-128"/>
              </a:rPr>
              <a:t>transmits the eardrum’s vibrations through a “piston” made of 3 small bones (the hammer, anvil and stirrup) to the </a:t>
            </a:r>
            <a:r>
              <a:rPr lang="en-US" sz="2000" b="1" dirty="0" smtClean="0">
                <a:ea typeface="ＭＳ Ｐゴシック" pitchFamily="-108" charset="-128"/>
              </a:rPr>
              <a:t>cochlea</a:t>
            </a:r>
            <a:r>
              <a:rPr lang="en-US" sz="2000" dirty="0" smtClean="0">
                <a:ea typeface="ＭＳ Ｐゴシック" pitchFamily="-108" charset="-128"/>
              </a:rPr>
              <a:t> (snail shaped tube).</a:t>
            </a:r>
          </a:p>
          <a:p>
            <a:endParaRPr lang="en-US" sz="2000" dirty="0" smtClean="0">
              <a:ea typeface="ＭＳ Ｐゴシック" pitchFamily="-108" charset="-128"/>
            </a:endParaRPr>
          </a:p>
          <a:p>
            <a:r>
              <a:rPr lang="en-US" sz="2000" dirty="0" smtClean="0">
                <a:ea typeface="ＭＳ Ｐゴシック" pitchFamily="-108" charset="-128"/>
              </a:rPr>
              <a:t>The incoming vibrations cause the cochlea’s membrane </a:t>
            </a:r>
            <a:r>
              <a:rPr lang="en-US" sz="2000" b="1" dirty="0" smtClean="0">
                <a:ea typeface="ＭＳ Ｐゴシック" pitchFamily="-108" charset="-128"/>
              </a:rPr>
              <a:t>(oval window) </a:t>
            </a:r>
            <a:r>
              <a:rPr lang="en-US" sz="2000" dirty="0" smtClean="0">
                <a:ea typeface="ＭＳ Ｐゴシック" pitchFamily="-108" charset="-128"/>
              </a:rPr>
              <a:t>to vibrate, moving the fluid that fills the tube. This motion causes ripples in the </a:t>
            </a:r>
            <a:r>
              <a:rPr lang="en-US" sz="2000" b="1" dirty="0" smtClean="0">
                <a:ea typeface="ＭＳ Ｐゴシック" pitchFamily="-108" charset="-128"/>
              </a:rPr>
              <a:t>basilar membrane </a:t>
            </a:r>
            <a:r>
              <a:rPr lang="en-US" sz="2000" dirty="0" smtClean="0">
                <a:ea typeface="ＭＳ Ｐゴシック" pitchFamily="-108" charset="-128"/>
              </a:rPr>
              <a:t>(hair cells).</a:t>
            </a:r>
          </a:p>
          <a:p>
            <a:endParaRPr lang="en-US" sz="2000" dirty="0" smtClean="0">
              <a:ea typeface="ＭＳ Ｐゴシック" pitchFamily="-108" charset="-128"/>
            </a:endParaRPr>
          </a:p>
          <a:p>
            <a:r>
              <a:rPr lang="en-US" sz="2000" dirty="0" smtClean="0">
                <a:ea typeface="ＭＳ Ｐゴシック" pitchFamily="-108" charset="-128"/>
              </a:rPr>
              <a:t>The movement of cells triggers impulses in the adjacent nerve fibers which form the </a:t>
            </a:r>
            <a:r>
              <a:rPr lang="en-US" sz="2000" b="1" dirty="0" smtClean="0">
                <a:ea typeface="ＭＳ Ｐゴシック" pitchFamily="-108" charset="-128"/>
              </a:rPr>
              <a:t>auditory nerve </a:t>
            </a:r>
            <a:r>
              <a:rPr lang="en-US" sz="2000" dirty="0" smtClean="0">
                <a:ea typeface="ＭＳ Ｐゴシック" pitchFamily="-108" charset="-128"/>
              </a:rPr>
              <a:t>that connects via the thalamus to the </a:t>
            </a:r>
            <a:r>
              <a:rPr lang="en-US" sz="2000" b="1" dirty="0" smtClean="0">
                <a:ea typeface="ＭＳ Ｐゴシック" pitchFamily="-108" charset="-128"/>
              </a:rPr>
              <a:t>temporal lobe</a:t>
            </a:r>
            <a:r>
              <a:rPr lang="en-US" sz="2000" dirty="0" smtClean="0">
                <a:ea typeface="ＭＳ Ｐゴシック" pitchFamily="-108" charset="-128"/>
              </a:rPr>
              <a:t>.</a:t>
            </a:r>
          </a:p>
        </p:txBody>
      </p:sp>
      <p:sp>
        <p:nvSpPr>
          <p:cNvPr id="88066" name="Title 1"/>
          <p:cNvSpPr>
            <a:spLocks noGrp="1"/>
          </p:cNvSpPr>
          <p:nvPr>
            <p:ph type="title"/>
          </p:nvPr>
        </p:nvSpPr>
        <p:spPr>
          <a:xfrm>
            <a:off x="228600" y="685800"/>
            <a:ext cx="8229600" cy="1066800"/>
          </a:xfrm>
        </p:spPr>
        <p:txBody>
          <a:bodyPr/>
          <a:lstStyle/>
          <a:p>
            <a:r>
              <a:rPr lang="en-US" dirty="0" smtClean="0">
                <a:ea typeface="ＭＳ Ｐゴシック" pitchFamily="-108" charset="-128"/>
              </a:rPr>
              <a:t>The Process of Hearing</a:t>
            </a:r>
          </a:p>
        </p:txBody>
      </p:sp>
      <p:pic>
        <p:nvPicPr>
          <p:cNvPr id="88068" name="Picture 4"/>
          <p:cNvPicPr>
            <a:picLocks noChangeAspect="1" noChangeArrowheads="1"/>
          </p:cNvPicPr>
          <p:nvPr/>
        </p:nvPicPr>
        <p:blipFill>
          <a:blip r:embed="rId2" cstate="print"/>
          <a:srcRect b="1936"/>
          <a:stretch>
            <a:fillRect/>
          </a:stretch>
        </p:blipFill>
        <p:spPr bwMode="auto">
          <a:xfrm>
            <a:off x="5562600" y="0"/>
            <a:ext cx="3581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idx="1"/>
          </p:nvPr>
        </p:nvSpPr>
        <p:spPr/>
        <p:txBody>
          <a:bodyPr/>
          <a:lstStyle/>
          <a:p>
            <a:endParaRPr lang="en-US" smtClean="0">
              <a:ea typeface="ＭＳ Ｐゴシック" pitchFamily="-108" charset="-128"/>
            </a:endParaRPr>
          </a:p>
        </p:txBody>
      </p:sp>
      <p:sp>
        <p:nvSpPr>
          <p:cNvPr id="89090" name="Title 1"/>
          <p:cNvSpPr>
            <a:spLocks noGrp="1"/>
          </p:cNvSpPr>
          <p:nvPr>
            <p:ph type="title"/>
          </p:nvPr>
        </p:nvSpPr>
        <p:spPr/>
        <p:txBody>
          <a:bodyPr/>
          <a:lstStyle/>
          <a:p>
            <a:endParaRPr lang="en-US" dirty="0" smtClean="0">
              <a:ea typeface="ＭＳ Ｐゴシック" pitchFamily="-108" charset="-128"/>
            </a:endParaRPr>
          </a:p>
        </p:txBody>
      </p:sp>
      <p:pic>
        <p:nvPicPr>
          <p:cNvPr id="89092"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9093" name="TextBox 4"/>
          <p:cNvSpPr txBox="1">
            <a:spLocks noChangeArrowheads="1"/>
          </p:cNvSpPr>
          <p:nvPr/>
        </p:nvSpPr>
        <p:spPr bwMode="auto">
          <a:xfrm>
            <a:off x="6096000" y="381000"/>
            <a:ext cx="2606675" cy="369888"/>
          </a:xfrm>
          <a:prstGeom prst="rect">
            <a:avLst/>
          </a:prstGeom>
          <a:noFill/>
          <a:ln w="9525">
            <a:noFill/>
            <a:miter lim="800000"/>
            <a:headEnd/>
            <a:tailEnd/>
          </a:ln>
        </p:spPr>
        <p:txBody>
          <a:bodyPr>
            <a:spAutoFit/>
          </a:bodyPr>
          <a:lstStyle/>
          <a:p>
            <a:r>
              <a:rPr lang="en-US" b="1">
                <a:solidFill>
                  <a:srgbClr val="0000FF"/>
                </a:solidFill>
              </a:rPr>
              <a:t>See pages 126-127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flipH="1">
            <a:off x="762000" y="1981200"/>
            <a:ext cx="7848600" cy="4343400"/>
          </a:xfrm>
        </p:spPr>
        <p:txBody>
          <a:bodyPr/>
          <a:lstStyle/>
          <a:p>
            <a:pPr>
              <a:buFont typeface="Wingdings" pitchFamily="-108" charset="2"/>
              <a:buChar char="§"/>
            </a:pPr>
            <a:r>
              <a:rPr lang="en-US" b="1" dirty="0" smtClean="0">
                <a:solidFill>
                  <a:srgbClr val="424456"/>
                </a:solidFill>
                <a:ea typeface="ＭＳ Ｐゴシック" pitchFamily="-108" charset="-128"/>
              </a:rPr>
              <a:t>Place Theory</a:t>
            </a:r>
            <a:endParaRPr lang="en-US" sz="3600" b="1" dirty="0" smtClean="0">
              <a:solidFill>
                <a:srgbClr val="424456"/>
              </a:solidFill>
              <a:ea typeface="ＭＳ Ｐゴシック" pitchFamily="-108" charset="-128"/>
            </a:endParaRPr>
          </a:p>
          <a:p>
            <a:pPr lvl="1">
              <a:buFont typeface="Wingdings" pitchFamily="-108" charset="2"/>
              <a:buChar char="§"/>
            </a:pPr>
            <a:r>
              <a:rPr lang="en-US" dirty="0" smtClean="0">
                <a:solidFill>
                  <a:srgbClr val="424456"/>
                </a:solidFill>
                <a:ea typeface="ＭＳ Ｐゴシック" pitchFamily="-108" charset="-128"/>
              </a:rPr>
              <a:t>The theory that links the pitch we hear with the place where the cochlea’s membrane is stimulated.</a:t>
            </a:r>
            <a:endParaRPr lang="en-US" sz="3200" dirty="0" smtClean="0">
              <a:solidFill>
                <a:srgbClr val="424456"/>
              </a:solidFill>
              <a:ea typeface="ＭＳ Ｐゴシック" pitchFamily="-108" charset="-128"/>
            </a:endParaRPr>
          </a:p>
          <a:p>
            <a:pPr>
              <a:buFont typeface="Wingdings" pitchFamily="-108" charset="2"/>
              <a:buChar char="§"/>
            </a:pPr>
            <a:endParaRPr lang="en-US" b="1" dirty="0" smtClean="0">
              <a:solidFill>
                <a:srgbClr val="424456"/>
              </a:solidFill>
              <a:ea typeface="ＭＳ Ｐゴシック" pitchFamily="-108" charset="-128"/>
            </a:endParaRPr>
          </a:p>
          <a:p>
            <a:pPr>
              <a:buFont typeface="Wingdings" pitchFamily="-108" charset="2"/>
              <a:buChar char="§"/>
            </a:pPr>
            <a:r>
              <a:rPr lang="en-US" b="1" dirty="0" smtClean="0">
                <a:solidFill>
                  <a:srgbClr val="424456"/>
                </a:solidFill>
                <a:ea typeface="ＭＳ Ｐゴシック" pitchFamily="-108" charset="-128"/>
              </a:rPr>
              <a:t>Frequency Theory</a:t>
            </a:r>
            <a:endParaRPr lang="en-US" sz="3600" b="1" dirty="0" smtClean="0">
              <a:solidFill>
                <a:srgbClr val="424456"/>
              </a:solidFill>
              <a:ea typeface="ＭＳ Ｐゴシック" pitchFamily="-108" charset="-128"/>
            </a:endParaRPr>
          </a:p>
          <a:p>
            <a:pPr lvl="1">
              <a:buFont typeface="Wingdings" pitchFamily="-108" charset="2"/>
              <a:buChar char="§"/>
            </a:pPr>
            <a:r>
              <a:rPr lang="en-US" dirty="0" smtClean="0">
                <a:solidFill>
                  <a:srgbClr val="424456"/>
                </a:solidFill>
                <a:ea typeface="ＭＳ Ｐゴシック" pitchFamily="-108" charset="-128"/>
              </a:rPr>
              <a:t>The theory that the rate of nerve impulses traveling up the auditory nerve matches the frequency of a tone, thus enabling us to sense its pitch.</a:t>
            </a:r>
          </a:p>
        </p:txBody>
      </p:sp>
      <p:sp>
        <p:nvSpPr>
          <p:cNvPr id="90114" name="Rectangle 2"/>
          <p:cNvSpPr>
            <a:spLocks noGrp="1" noChangeArrowheads="1"/>
          </p:cNvSpPr>
          <p:nvPr>
            <p:ph type="title"/>
          </p:nvPr>
        </p:nvSpPr>
        <p:spPr>
          <a:xfrm>
            <a:off x="406400" y="381000"/>
            <a:ext cx="6985000" cy="1143000"/>
          </a:xfrm>
        </p:spPr>
        <p:txBody>
          <a:bodyPr/>
          <a:lstStyle/>
          <a:p>
            <a:r>
              <a:rPr lang="en-US" sz="5400" dirty="0" smtClean="0">
                <a:ea typeface="ＭＳ Ｐゴシック" pitchFamily="-108" charset="-128"/>
              </a:rPr>
              <a:t>Audition</a:t>
            </a:r>
            <a:endParaRPr lang="en-US" sz="4800" dirty="0" smtClean="0">
              <a:ea typeface="ＭＳ Ｐゴシック" pitchFamily="-108" charset="-12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406400" y="228600"/>
            <a:ext cx="6985000" cy="1143000"/>
          </a:xfrm>
        </p:spPr>
        <p:txBody>
          <a:bodyPr/>
          <a:lstStyle/>
          <a:p>
            <a:r>
              <a:rPr lang="en-US" sz="4400" dirty="0" smtClean="0">
                <a:ea typeface="ＭＳ Ｐゴシック" pitchFamily="-108" charset="-128"/>
              </a:rPr>
              <a:t>How We Locate Sounds</a:t>
            </a:r>
            <a:endParaRPr lang="en-US" sz="3600" dirty="0" smtClean="0">
              <a:ea typeface="ＭＳ Ｐゴシック" pitchFamily="-108" charset="-128"/>
            </a:endParaRPr>
          </a:p>
        </p:txBody>
      </p:sp>
      <p:pic>
        <p:nvPicPr>
          <p:cNvPr id="92163" name="Picture 1029"/>
          <p:cNvPicPr>
            <a:picLocks noChangeAspect="1" noChangeArrowheads="1"/>
          </p:cNvPicPr>
          <p:nvPr/>
        </p:nvPicPr>
        <p:blipFill>
          <a:blip r:embed="rId3" cstate="print"/>
          <a:srcRect/>
          <a:stretch>
            <a:fillRect/>
          </a:stretch>
        </p:blipFill>
        <p:spPr bwMode="auto">
          <a:xfrm>
            <a:off x="1676400" y="1828800"/>
            <a:ext cx="563880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341438"/>
            <a:ext cx="8229600" cy="4525962"/>
          </a:xfrm>
        </p:spPr>
        <p:txBody>
          <a:bodyPr/>
          <a:lstStyle/>
          <a:p>
            <a:pPr eaLnBrk="1" hangingPunct="1"/>
            <a:r>
              <a:rPr lang="en-US" sz="2600" dirty="0" smtClean="0">
                <a:ea typeface="ＭＳ Ｐゴシック" pitchFamily="-108" charset="-128"/>
              </a:rPr>
              <a:t>Perception is essentially an interpretation and elaboration of sensation. Therefore, sensation refers to the initial steps in the processing of a stimulus.</a:t>
            </a:r>
          </a:p>
        </p:txBody>
      </p:sp>
      <p:sp>
        <p:nvSpPr>
          <p:cNvPr id="33794" name="Rectangle 2"/>
          <p:cNvSpPr>
            <a:spLocks noGrp="1" noChangeArrowheads="1"/>
          </p:cNvSpPr>
          <p:nvPr>
            <p:ph type="title"/>
          </p:nvPr>
        </p:nvSpPr>
        <p:spPr>
          <a:xfrm>
            <a:off x="457200" y="304800"/>
            <a:ext cx="8229600" cy="1143000"/>
          </a:xfrm>
        </p:spPr>
        <p:txBody>
          <a:bodyPr/>
          <a:lstStyle/>
          <a:p>
            <a:pPr eaLnBrk="1" hangingPunct="1"/>
            <a:r>
              <a:rPr lang="en-US" dirty="0" smtClean="0">
                <a:ea typeface="ＭＳ Ｐゴシック" pitchFamily="-108" charset="-128"/>
              </a:rPr>
              <a:t>Sensation and Perception</a:t>
            </a:r>
          </a:p>
        </p:txBody>
      </p:sp>
      <p:pic>
        <p:nvPicPr>
          <p:cNvPr id="8197" name="Picture 5" descr="dahr"/>
          <p:cNvPicPr>
            <a:picLocks noChangeAspect="1" noChangeArrowheads="1"/>
          </p:cNvPicPr>
          <p:nvPr/>
        </p:nvPicPr>
        <p:blipFill>
          <a:blip r:embed="rId2" cstate="print"/>
          <a:srcRect/>
          <a:stretch>
            <a:fillRect/>
          </a:stretch>
        </p:blipFill>
        <p:spPr bwMode="auto">
          <a:xfrm>
            <a:off x="914400" y="3046413"/>
            <a:ext cx="5562600" cy="3659187"/>
          </a:xfrm>
          <a:prstGeom prst="rect">
            <a:avLst/>
          </a:prstGeom>
          <a:noFill/>
          <a:ln w="9525">
            <a:noFill/>
            <a:miter lim="800000"/>
            <a:headEnd/>
            <a:tailEnd/>
          </a:ln>
        </p:spPr>
      </p:pic>
      <p:sp>
        <p:nvSpPr>
          <p:cNvPr id="33797" name="TextBox 4"/>
          <p:cNvSpPr txBox="1">
            <a:spLocks noChangeArrowheads="1"/>
          </p:cNvSpPr>
          <p:nvPr/>
        </p:nvSpPr>
        <p:spPr bwMode="auto">
          <a:xfrm>
            <a:off x="6477000" y="5664200"/>
            <a:ext cx="2133600" cy="584200"/>
          </a:xfrm>
          <a:prstGeom prst="rect">
            <a:avLst/>
          </a:prstGeom>
          <a:noFill/>
          <a:ln w="9525">
            <a:noFill/>
            <a:miter lim="800000"/>
            <a:headEnd/>
            <a:tailEnd/>
          </a:ln>
        </p:spPr>
        <p:txBody>
          <a:bodyPr>
            <a:spAutoFit/>
          </a:bodyPr>
          <a:lstStyle/>
          <a:p>
            <a:r>
              <a:rPr lang="en-US" sz="1600" b="1"/>
              <a:t>These pictures should look similar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lnSpc>
                <a:spcPct val="90000"/>
              </a:lnSpc>
            </a:pPr>
            <a:r>
              <a:rPr lang="en-US" dirty="0" smtClean="0">
                <a:ea typeface="ＭＳ Ｐゴシック" pitchFamily="-108" charset="-128"/>
              </a:rPr>
              <a:t>The question “If a tree falls in the forest and there is no one around to hear it, does it still make a sound?” can now be answered.</a:t>
            </a:r>
          </a:p>
          <a:p>
            <a:pPr eaLnBrk="1" hangingPunct="1">
              <a:lnSpc>
                <a:spcPct val="90000"/>
              </a:lnSpc>
            </a:pPr>
            <a:endParaRPr lang="en-US" dirty="0" smtClean="0">
              <a:ea typeface="ＭＳ Ｐゴシック" pitchFamily="-108" charset="-128"/>
            </a:endParaRPr>
          </a:p>
          <a:p>
            <a:pPr eaLnBrk="1" hangingPunct="1">
              <a:lnSpc>
                <a:spcPct val="90000"/>
              </a:lnSpc>
            </a:pPr>
            <a:r>
              <a:rPr lang="en-US" dirty="0" smtClean="0">
                <a:ea typeface="ＭＳ Ｐゴシック" pitchFamily="-108" charset="-128"/>
              </a:rPr>
              <a:t>No, it would make no sound. </a:t>
            </a:r>
          </a:p>
          <a:p>
            <a:pPr eaLnBrk="1" hangingPunct="1">
              <a:lnSpc>
                <a:spcPct val="90000"/>
              </a:lnSpc>
            </a:pPr>
            <a:endParaRPr lang="en-US" dirty="0" smtClean="0">
              <a:ea typeface="ＭＳ Ｐゴシック" pitchFamily="-108" charset="-128"/>
            </a:endParaRPr>
          </a:p>
          <a:p>
            <a:pPr lvl="1" eaLnBrk="1" hangingPunct="1">
              <a:lnSpc>
                <a:spcPct val="90000"/>
              </a:lnSpc>
            </a:pPr>
            <a:r>
              <a:rPr lang="en-US" dirty="0" smtClean="0">
                <a:ea typeface="ＭＳ Ｐゴシック" pitchFamily="-108" charset="-128"/>
              </a:rPr>
              <a:t>Sound is a purely psychological sensation that requires an ear (and the rest of the auditory system) to produce it.</a:t>
            </a:r>
          </a:p>
        </p:txBody>
      </p:sp>
      <p:sp>
        <p:nvSpPr>
          <p:cNvPr id="94210"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If a tree falls in the forest…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981200"/>
            <a:ext cx="8229600" cy="4324350"/>
          </a:xfrm>
        </p:spPr>
        <p:txBody>
          <a:bodyPr/>
          <a:lstStyle/>
          <a:p>
            <a:pPr eaLnBrk="1" hangingPunct="1">
              <a:lnSpc>
                <a:spcPct val="90000"/>
              </a:lnSpc>
            </a:pPr>
            <a:r>
              <a:rPr lang="en-US" dirty="0" smtClean="0">
                <a:ea typeface="ＭＳ Ｐゴシック" pitchFamily="-108" charset="-128"/>
              </a:rPr>
              <a:t>There are generally two types of deafness.</a:t>
            </a:r>
          </a:p>
          <a:p>
            <a:pPr eaLnBrk="1" hangingPunct="1">
              <a:lnSpc>
                <a:spcPct val="90000"/>
              </a:lnSpc>
              <a:buFont typeface="Georgia" pitchFamily="-108" charset="0"/>
              <a:buNone/>
            </a:pPr>
            <a:endParaRPr lang="en-US" dirty="0" smtClean="0">
              <a:ea typeface="ＭＳ Ｐゴシック" pitchFamily="-108" charset="-128"/>
            </a:endParaRPr>
          </a:p>
          <a:p>
            <a:pPr lvl="1" eaLnBrk="1" hangingPunct="1">
              <a:lnSpc>
                <a:spcPct val="90000"/>
              </a:lnSpc>
            </a:pPr>
            <a:r>
              <a:rPr lang="en-US" sz="2400" b="1" dirty="0" smtClean="0">
                <a:ea typeface="ＭＳ Ｐゴシック" pitchFamily="-108" charset="-128"/>
              </a:rPr>
              <a:t>Conduction deafness</a:t>
            </a:r>
            <a:r>
              <a:rPr lang="en-US" sz="2400" dirty="0" smtClean="0">
                <a:ea typeface="ＭＳ Ｐゴシック" pitchFamily="-108" charset="-128"/>
              </a:rPr>
              <a:t> is an inability to hear, resulting from damage to the structures of the middle or inner ear.</a:t>
            </a:r>
          </a:p>
          <a:p>
            <a:pPr eaLnBrk="1" hangingPunct="1">
              <a:lnSpc>
                <a:spcPct val="90000"/>
              </a:lnSpc>
            </a:pPr>
            <a:endParaRPr lang="en-US" sz="2600" b="1" dirty="0" smtClean="0">
              <a:ea typeface="ＭＳ Ｐゴシック" pitchFamily="-108" charset="-128"/>
            </a:endParaRPr>
          </a:p>
          <a:p>
            <a:pPr lvl="1" eaLnBrk="1" hangingPunct="1">
              <a:lnSpc>
                <a:spcPct val="90000"/>
              </a:lnSpc>
            </a:pPr>
            <a:r>
              <a:rPr lang="en-US" sz="2400" b="1" dirty="0" smtClean="0">
                <a:ea typeface="ＭＳ Ｐゴシック" pitchFamily="-108" charset="-128"/>
              </a:rPr>
              <a:t>Nerve deafness (</a:t>
            </a:r>
            <a:r>
              <a:rPr lang="en-US" sz="2400" b="1" dirty="0" err="1" smtClean="0">
                <a:ea typeface="ＭＳ Ｐゴシック" pitchFamily="-108" charset="-128"/>
              </a:rPr>
              <a:t>Sensorineural</a:t>
            </a:r>
            <a:r>
              <a:rPr lang="en-US" sz="2400" b="1" dirty="0" smtClean="0">
                <a:ea typeface="ＭＳ Ｐゴシック" pitchFamily="-108" charset="-128"/>
              </a:rPr>
              <a:t> Deafness)</a:t>
            </a:r>
            <a:r>
              <a:rPr lang="en-US" sz="2400" dirty="0" smtClean="0">
                <a:ea typeface="ＭＳ Ｐゴシック" pitchFamily="-108" charset="-128"/>
              </a:rPr>
              <a:t> is an inability to hear, linked to a deficit in the body’s ability to transmit impulses from the cochlea to the brain.</a:t>
            </a:r>
          </a:p>
        </p:txBody>
      </p:sp>
      <p:sp>
        <p:nvSpPr>
          <p:cNvPr id="95234"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Deafness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695450"/>
            <a:ext cx="8229600" cy="4324350"/>
          </a:xfrm>
        </p:spPr>
        <p:txBody>
          <a:bodyPr/>
          <a:lstStyle/>
          <a:p>
            <a:pPr eaLnBrk="1" hangingPunct="1">
              <a:lnSpc>
                <a:spcPct val="80000"/>
              </a:lnSpc>
            </a:pPr>
            <a:r>
              <a:rPr lang="en-US" sz="2400" dirty="0" smtClean="0">
                <a:ea typeface="ＭＳ Ｐゴシック" pitchFamily="-108" charset="-128"/>
              </a:rPr>
              <a:t>There are two physical mechanisms that keep track of body position.</a:t>
            </a:r>
          </a:p>
          <a:p>
            <a:pPr eaLnBrk="1" hangingPunct="1">
              <a:lnSpc>
                <a:spcPct val="80000"/>
              </a:lnSpc>
            </a:pPr>
            <a:endParaRPr lang="en-US" sz="2400" dirty="0" smtClean="0">
              <a:ea typeface="ＭＳ Ｐゴシック" pitchFamily="-108" charset="-128"/>
            </a:endParaRPr>
          </a:p>
          <a:p>
            <a:pPr eaLnBrk="1" hangingPunct="1">
              <a:lnSpc>
                <a:spcPct val="80000"/>
              </a:lnSpc>
            </a:pPr>
            <a:r>
              <a:rPr lang="en-US" sz="2400" b="1" dirty="0" smtClean="0">
                <a:ea typeface="ＭＳ Ｐゴシック" pitchFamily="-108" charset="-128"/>
              </a:rPr>
              <a:t>Vestibular sense:</a:t>
            </a:r>
            <a:r>
              <a:rPr lang="en-US" sz="2400" dirty="0" smtClean="0">
                <a:ea typeface="ＭＳ Ｐゴシック" pitchFamily="-108" charset="-128"/>
              </a:rPr>
              <a:t> The sense of body orientation with respect to gravity</a:t>
            </a:r>
          </a:p>
          <a:p>
            <a:pPr lvl="1" eaLnBrk="1" hangingPunct="1">
              <a:lnSpc>
                <a:spcPct val="80000"/>
              </a:lnSpc>
            </a:pPr>
            <a:r>
              <a:rPr lang="en-US" sz="2400" dirty="0" smtClean="0">
                <a:ea typeface="ＭＳ Ｐゴシック" pitchFamily="-108" charset="-128"/>
              </a:rPr>
              <a:t>The receptors for this information are tiny hairs in the semicircular canal of the inner ear. </a:t>
            </a:r>
          </a:p>
          <a:p>
            <a:pPr eaLnBrk="1" hangingPunct="1">
              <a:lnSpc>
                <a:spcPct val="80000"/>
              </a:lnSpc>
              <a:buFont typeface="Georgia" pitchFamily="-108" charset="0"/>
              <a:buNone/>
            </a:pPr>
            <a:endParaRPr lang="en-US" sz="2400" dirty="0" smtClean="0">
              <a:ea typeface="ＭＳ Ｐゴシック" pitchFamily="-108" charset="-128"/>
            </a:endParaRPr>
          </a:p>
        </p:txBody>
      </p:sp>
      <p:sp>
        <p:nvSpPr>
          <p:cNvPr id="96258" name="Rectangle 2"/>
          <p:cNvSpPr>
            <a:spLocks noGrp="1" noChangeArrowheads="1"/>
          </p:cNvSpPr>
          <p:nvPr>
            <p:ph type="title"/>
          </p:nvPr>
        </p:nvSpPr>
        <p:spPr>
          <a:xfrm>
            <a:off x="457200" y="685800"/>
            <a:ext cx="8229600" cy="1066800"/>
          </a:xfrm>
        </p:spPr>
        <p:txBody>
          <a:bodyPr/>
          <a:lstStyle/>
          <a:p>
            <a:pPr eaLnBrk="1" hangingPunct="1"/>
            <a:r>
              <a:rPr lang="en-US" dirty="0" smtClean="0">
                <a:ea typeface="ＭＳ Ｐゴシック" pitchFamily="-108" charset="-128"/>
              </a:rPr>
              <a:t>Position and Movement</a:t>
            </a:r>
          </a:p>
        </p:txBody>
      </p:sp>
      <p:pic>
        <p:nvPicPr>
          <p:cNvPr id="96260" name="Picture 4"/>
          <p:cNvPicPr>
            <a:picLocks noChangeAspect="1"/>
          </p:cNvPicPr>
          <p:nvPr/>
        </p:nvPicPr>
        <p:blipFill>
          <a:blip r:embed="rId2" cstate="print"/>
          <a:srcRect/>
          <a:stretch>
            <a:fillRect/>
          </a:stretch>
        </p:blipFill>
        <p:spPr bwMode="auto">
          <a:xfrm>
            <a:off x="5029200" y="3949700"/>
            <a:ext cx="3810000" cy="2908300"/>
          </a:xfrm>
          <a:prstGeom prst="rect">
            <a:avLst/>
          </a:prstGeom>
          <a:noFill/>
          <a:ln w="9525">
            <a:noFill/>
            <a:miter lim="800000"/>
            <a:headEnd/>
            <a:tailEnd/>
          </a:ln>
        </p:spPr>
      </p:pic>
      <p:sp>
        <p:nvSpPr>
          <p:cNvPr id="96261" name="TextBox 5"/>
          <p:cNvSpPr txBox="1">
            <a:spLocks noChangeArrowheads="1"/>
          </p:cNvSpPr>
          <p:nvPr/>
        </p:nvSpPr>
        <p:spPr bwMode="auto">
          <a:xfrm>
            <a:off x="2133600" y="6019800"/>
            <a:ext cx="2286000" cy="381000"/>
          </a:xfrm>
          <a:prstGeom prst="rect">
            <a:avLst/>
          </a:prstGeom>
          <a:noFill/>
          <a:ln w="9525">
            <a:noFill/>
            <a:miter lim="800000"/>
            <a:headEnd/>
            <a:tailEnd/>
          </a:ln>
        </p:spPr>
        <p:txBody>
          <a:bodyPr>
            <a:spAutoFit/>
          </a:bodyPr>
          <a:lstStyle/>
          <a:p>
            <a:r>
              <a:rPr lang="en-US" b="1"/>
              <a:t>Vestibular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228600" y="1646238"/>
            <a:ext cx="4800600" cy="4830762"/>
          </a:xfrm>
        </p:spPr>
        <p:txBody>
          <a:bodyPr/>
          <a:lstStyle/>
          <a:p>
            <a:pPr eaLnBrk="1" hangingPunct="1">
              <a:lnSpc>
                <a:spcPct val="90000"/>
              </a:lnSpc>
            </a:pPr>
            <a:r>
              <a:rPr lang="en-US" sz="2400" dirty="0" smtClean="0">
                <a:ea typeface="ＭＳ Ｐゴシック" pitchFamily="-108" charset="-128"/>
              </a:rPr>
              <a:t>The </a:t>
            </a:r>
            <a:r>
              <a:rPr lang="en-US" sz="2400" b="1" dirty="0" smtClean="0">
                <a:ea typeface="ＭＳ Ｐゴシック" pitchFamily="-108" charset="-128"/>
              </a:rPr>
              <a:t>kinesthetic sense</a:t>
            </a:r>
            <a:r>
              <a:rPr lang="en-US" sz="2400" dirty="0" smtClean="0">
                <a:ea typeface="ＭＳ Ｐゴシック" pitchFamily="-108" charset="-128"/>
              </a:rPr>
              <a:t> keeps track of body parts, relative to each other.</a:t>
            </a:r>
          </a:p>
          <a:p>
            <a:pPr lvl="1" eaLnBrk="1" hangingPunct="1">
              <a:lnSpc>
                <a:spcPct val="90000"/>
              </a:lnSpc>
            </a:pPr>
            <a:r>
              <a:rPr lang="en-US" sz="2200" dirty="0" err="1" smtClean="0">
                <a:ea typeface="ＭＳ Ｐゴシック" pitchFamily="-108" charset="-128"/>
              </a:rPr>
              <a:t>Kinesthesis</a:t>
            </a:r>
            <a:r>
              <a:rPr lang="en-US" sz="2200" dirty="0" smtClean="0">
                <a:ea typeface="ＭＳ Ｐゴシック" pitchFamily="-108" charset="-128"/>
              </a:rPr>
              <a:t> provides constant sensory feedback about what the muscles in your body are doing.</a:t>
            </a:r>
          </a:p>
          <a:p>
            <a:pPr eaLnBrk="1" hangingPunct="1">
              <a:lnSpc>
                <a:spcPct val="90000"/>
              </a:lnSpc>
            </a:pPr>
            <a:endParaRPr lang="en-US" sz="2400" dirty="0" smtClean="0">
              <a:ea typeface="ＭＳ Ｐゴシック" pitchFamily="-108" charset="-128"/>
            </a:endParaRPr>
          </a:p>
          <a:p>
            <a:pPr eaLnBrk="1" hangingPunct="1">
              <a:lnSpc>
                <a:spcPct val="90000"/>
              </a:lnSpc>
            </a:pPr>
            <a:r>
              <a:rPr lang="en-US" sz="2400" dirty="0" smtClean="0">
                <a:ea typeface="ＭＳ Ｐゴシック" pitchFamily="-108" charset="-128"/>
              </a:rPr>
              <a:t>Receptors for </a:t>
            </a:r>
            <a:r>
              <a:rPr lang="en-US" sz="2400" dirty="0" err="1" smtClean="0">
                <a:ea typeface="ＭＳ Ｐゴシック" pitchFamily="-108" charset="-128"/>
              </a:rPr>
              <a:t>kinesthesis</a:t>
            </a:r>
            <a:r>
              <a:rPr lang="en-US" sz="2400" dirty="0" smtClean="0">
                <a:ea typeface="ＭＳ Ｐゴシック" pitchFamily="-108" charset="-128"/>
              </a:rPr>
              <a:t> reside in joints, muscles and tendons. These receptors are usually automatic, unless the person is learning a new skill. </a:t>
            </a:r>
          </a:p>
        </p:txBody>
      </p:sp>
      <p:sp>
        <p:nvSpPr>
          <p:cNvPr id="97282" name="Rectangle 2"/>
          <p:cNvSpPr>
            <a:spLocks noGrp="1" noChangeArrowheads="1"/>
          </p:cNvSpPr>
          <p:nvPr>
            <p:ph type="title"/>
          </p:nvPr>
        </p:nvSpPr>
        <p:spPr>
          <a:xfrm>
            <a:off x="457200" y="427038"/>
            <a:ext cx="8229600" cy="1143000"/>
          </a:xfrm>
        </p:spPr>
        <p:txBody>
          <a:bodyPr/>
          <a:lstStyle/>
          <a:p>
            <a:pPr eaLnBrk="1" hangingPunct="1"/>
            <a:r>
              <a:rPr lang="en-US" dirty="0" smtClean="0">
                <a:ea typeface="ＭＳ Ｐゴシック" pitchFamily="-108" charset="-128"/>
              </a:rPr>
              <a:t>Position and Movement</a:t>
            </a:r>
          </a:p>
        </p:txBody>
      </p:sp>
      <p:pic>
        <p:nvPicPr>
          <p:cNvPr id="97284" name="Picture 3"/>
          <p:cNvPicPr>
            <a:picLocks noChangeAspect="1"/>
          </p:cNvPicPr>
          <p:nvPr/>
        </p:nvPicPr>
        <p:blipFill>
          <a:blip r:embed="rId2" cstate="print"/>
          <a:srcRect/>
          <a:stretch>
            <a:fillRect/>
          </a:stretch>
        </p:blipFill>
        <p:spPr bwMode="auto">
          <a:xfrm>
            <a:off x="5257800" y="1828800"/>
            <a:ext cx="3505200" cy="446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381000" y="1295400"/>
            <a:ext cx="4648200" cy="5181600"/>
          </a:xfrm>
        </p:spPr>
        <p:txBody>
          <a:bodyPr/>
          <a:lstStyle/>
          <a:p>
            <a:pPr eaLnBrk="1" hangingPunct="1">
              <a:lnSpc>
                <a:spcPct val="90000"/>
              </a:lnSpc>
            </a:pPr>
            <a:r>
              <a:rPr lang="en-US" sz="2000" dirty="0" smtClean="0">
                <a:ea typeface="ＭＳ Ｐゴシック" pitchFamily="-108" charset="-128"/>
              </a:rPr>
              <a:t>The sense of smell is </a:t>
            </a:r>
            <a:r>
              <a:rPr lang="en-US" sz="2000" b="1" dirty="0" smtClean="0">
                <a:ea typeface="ＭＳ Ｐゴシック" pitchFamily="-108" charset="-128"/>
              </a:rPr>
              <a:t>olfaction</a:t>
            </a:r>
            <a:r>
              <a:rPr lang="en-US" sz="2000" dirty="0" smtClean="0">
                <a:ea typeface="ＭＳ Ｐゴシック" pitchFamily="-108" charset="-128"/>
              </a:rPr>
              <a:t>.</a:t>
            </a:r>
          </a:p>
          <a:p>
            <a:pPr eaLnBrk="1" hangingPunct="1">
              <a:lnSpc>
                <a:spcPct val="90000"/>
              </a:lnSpc>
            </a:pPr>
            <a:endParaRPr lang="en-US" sz="2000" dirty="0" smtClean="0">
              <a:ea typeface="ＭＳ Ｐゴシック" pitchFamily="-108" charset="-128"/>
            </a:endParaRPr>
          </a:p>
          <a:p>
            <a:pPr eaLnBrk="1" hangingPunct="1">
              <a:lnSpc>
                <a:spcPct val="90000"/>
              </a:lnSpc>
            </a:pPr>
            <a:r>
              <a:rPr lang="en-US" sz="2000" dirty="0" smtClean="0">
                <a:ea typeface="ＭＳ Ｐゴシック" pitchFamily="-108" charset="-128"/>
              </a:rPr>
              <a:t>Odors first interact with receptor proteins associated with hairs in the nose.</a:t>
            </a:r>
          </a:p>
          <a:p>
            <a:pPr eaLnBrk="1" hangingPunct="1">
              <a:lnSpc>
                <a:spcPct val="90000"/>
              </a:lnSpc>
            </a:pPr>
            <a:endParaRPr lang="en-US" sz="2000" dirty="0" smtClean="0">
              <a:ea typeface="ＭＳ Ｐゴシック" pitchFamily="-108" charset="-128"/>
            </a:endParaRPr>
          </a:p>
          <a:p>
            <a:pPr eaLnBrk="1" hangingPunct="1">
              <a:lnSpc>
                <a:spcPct val="90000"/>
              </a:lnSpc>
            </a:pPr>
            <a:r>
              <a:rPr lang="en-US" sz="2000" dirty="0" smtClean="0">
                <a:ea typeface="ＭＳ Ｐゴシック" pitchFamily="-108" charset="-128"/>
              </a:rPr>
              <a:t>The hairs convey information to the brains olfactory bulbs, located on the underside of the brain.</a:t>
            </a:r>
          </a:p>
          <a:p>
            <a:pPr lvl="1" eaLnBrk="1" hangingPunct="1">
              <a:lnSpc>
                <a:spcPct val="90000"/>
              </a:lnSpc>
            </a:pPr>
            <a:endParaRPr lang="en-US" sz="2000" dirty="0" smtClean="0">
              <a:ea typeface="ＭＳ Ｐゴシック" pitchFamily="-108" charset="-128"/>
            </a:endParaRPr>
          </a:p>
          <a:p>
            <a:pPr lvl="1" eaLnBrk="1" hangingPunct="1">
              <a:lnSpc>
                <a:spcPct val="90000"/>
              </a:lnSpc>
            </a:pPr>
            <a:r>
              <a:rPr lang="en-US" sz="2000" dirty="0" smtClean="0">
                <a:ea typeface="ＭＳ Ｐゴシック" pitchFamily="-108" charset="-128"/>
              </a:rPr>
              <a:t>In humans, olfaction has a close connection with memory. </a:t>
            </a:r>
          </a:p>
          <a:p>
            <a:pPr lvl="1" eaLnBrk="1" hangingPunct="1">
              <a:lnSpc>
                <a:spcPct val="90000"/>
              </a:lnSpc>
            </a:pPr>
            <a:r>
              <a:rPr lang="en-US" sz="2000" dirty="0" smtClean="0">
                <a:ea typeface="ＭＳ Ｐゴシック" pitchFamily="-108" charset="-128"/>
              </a:rPr>
              <a:t>Certain smells, such as a favorite perfume, can evoke emotion-laden memories.</a:t>
            </a:r>
          </a:p>
        </p:txBody>
      </p:sp>
      <p:sp>
        <p:nvSpPr>
          <p:cNvPr id="98306" name="Rectangle 2"/>
          <p:cNvSpPr>
            <a:spLocks noGrp="1" noChangeArrowheads="1"/>
          </p:cNvSpPr>
          <p:nvPr>
            <p:ph type="title"/>
          </p:nvPr>
        </p:nvSpPr>
        <p:spPr>
          <a:xfrm>
            <a:off x="457200" y="228600"/>
            <a:ext cx="8229600" cy="1143000"/>
          </a:xfrm>
        </p:spPr>
        <p:txBody>
          <a:bodyPr/>
          <a:lstStyle/>
          <a:p>
            <a:pPr eaLnBrk="1" hangingPunct="1"/>
            <a:r>
              <a:rPr lang="en-US" dirty="0" smtClean="0">
                <a:ea typeface="ＭＳ Ｐゴシック" pitchFamily="-108" charset="-128"/>
              </a:rPr>
              <a:t>Smell</a:t>
            </a:r>
          </a:p>
        </p:txBody>
      </p:sp>
      <p:pic>
        <p:nvPicPr>
          <p:cNvPr id="98308" name="Picture 3"/>
          <p:cNvPicPr>
            <a:picLocks noChangeAspect="1"/>
          </p:cNvPicPr>
          <p:nvPr/>
        </p:nvPicPr>
        <p:blipFill>
          <a:blip r:embed="rId2" cstate="print"/>
          <a:srcRect/>
          <a:stretch>
            <a:fillRect/>
          </a:stretch>
        </p:blipFill>
        <p:spPr bwMode="auto">
          <a:xfrm>
            <a:off x="4991100" y="2082800"/>
            <a:ext cx="407670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7" descr="cortex"/>
          <p:cNvPicPr>
            <a:picLocks noChangeAspect="1" noChangeArrowheads="1"/>
          </p:cNvPicPr>
          <p:nvPr/>
        </p:nvPicPr>
        <p:blipFill>
          <a:blip r:embed="rId2" cstate="print">
            <a:lum bright="40000" contrast="-50000"/>
          </a:blip>
          <a:srcRect/>
          <a:stretch>
            <a:fillRect/>
          </a:stretch>
        </p:blipFill>
        <p:spPr bwMode="auto">
          <a:xfrm>
            <a:off x="914400" y="609600"/>
            <a:ext cx="7239000" cy="5630863"/>
          </a:xfrm>
          <a:prstGeom prst="rect">
            <a:avLst/>
          </a:prstGeom>
          <a:noFill/>
          <a:ln w="9525">
            <a:noFill/>
            <a:miter lim="800000"/>
            <a:headEnd/>
            <a:tailEnd/>
          </a:ln>
        </p:spPr>
      </p:pic>
      <p:sp>
        <p:nvSpPr>
          <p:cNvPr id="99332" name="Rectangle 3"/>
          <p:cNvSpPr>
            <a:spLocks noGrp="1" noChangeArrowheads="1"/>
          </p:cNvSpPr>
          <p:nvPr>
            <p:ph idx="1"/>
          </p:nvPr>
        </p:nvSpPr>
        <p:spPr>
          <a:xfrm>
            <a:off x="457200" y="1722438"/>
            <a:ext cx="8229600" cy="4525962"/>
          </a:xfrm>
        </p:spPr>
        <p:txBody>
          <a:bodyPr/>
          <a:lstStyle/>
          <a:p>
            <a:pPr eaLnBrk="1" hangingPunct="1"/>
            <a:r>
              <a:rPr lang="en-US" dirty="0" smtClean="0">
                <a:ea typeface="ＭＳ Ｐゴシック" pitchFamily="-108" charset="-128"/>
              </a:rPr>
              <a:t>The sense of taste is </a:t>
            </a:r>
            <a:r>
              <a:rPr lang="en-US" b="1" dirty="0" err="1" smtClean="0">
                <a:ea typeface="ＭＳ Ｐゴシック" pitchFamily="-108" charset="-128"/>
              </a:rPr>
              <a:t>gustation</a:t>
            </a:r>
            <a:r>
              <a:rPr lang="en-US" dirty="0" smtClean="0">
                <a:ea typeface="ＭＳ Ｐゴシック" pitchFamily="-108" charset="-128"/>
              </a:rPr>
              <a:t>.</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Human taste has four main qualities: sweet, sour, bitter and salty.</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Specialized nerves carry nothing but the taste messages to the brain. There taste is realized on a specialized region of the parietal lobe’s </a:t>
            </a:r>
            <a:r>
              <a:rPr lang="en-US" dirty="0" err="1" smtClean="0">
                <a:ea typeface="ＭＳ Ｐゴシック" pitchFamily="-108" charset="-128"/>
              </a:rPr>
              <a:t>somatosensory</a:t>
            </a:r>
            <a:r>
              <a:rPr lang="en-US" dirty="0" smtClean="0">
                <a:ea typeface="ＭＳ Ｐゴシック" pitchFamily="-108" charset="-128"/>
              </a:rPr>
              <a:t> cortex.</a:t>
            </a:r>
          </a:p>
        </p:txBody>
      </p:sp>
      <p:sp>
        <p:nvSpPr>
          <p:cNvPr id="99331" name="Rectangle 2"/>
          <p:cNvSpPr>
            <a:spLocks noGrp="1" noChangeArrowheads="1"/>
          </p:cNvSpPr>
          <p:nvPr>
            <p:ph type="title"/>
          </p:nvPr>
        </p:nvSpPr>
        <p:spPr>
          <a:xfrm>
            <a:off x="457200" y="457200"/>
            <a:ext cx="8229600" cy="1143000"/>
          </a:xfrm>
        </p:spPr>
        <p:txBody>
          <a:bodyPr/>
          <a:lstStyle/>
          <a:p>
            <a:pPr eaLnBrk="1" hangingPunct="1"/>
            <a:r>
              <a:rPr lang="en-US" sz="3800" dirty="0" smtClean="0">
                <a:ea typeface="ＭＳ Ｐゴシック" pitchFamily="-108" charset="-128"/>
              </a:rPr>
              <a:t>Taste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57200" y="1981200"/>
            <a:ext cx="4495800" cy="5105400"/>
          </a:xfrm>
        </p:spPr>
        <p:txBody>
          <a:bodyPr/>
          <a:lstStyle/>
          <a:p>
            <a:pPr eaLnBrk="1" hangingPunct="1"/>
            <a:r>
              <a:rPr lang="en-US" sz="2400" dirty="0" smtClean="0">
                <a:ea typeface="ＭＳ Ｐゴシック" pitchFamily="-108" charset="-128"/>
              </a:rPr>
              <a:t>Taste receptors can be easily damaged by alcohol, smoke, acids or hot foods.</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Fortunately, gustatory receptors are frequently replaced.</a:t>
            </a:r>
          </a:p>
        </p:txBody>
      </p:sp>
      <p:sp>
        <p:nvSpPr>
          <p:cNvPr id="100354" name="Rectangle 2"/>
          <p:cNvSpPr>
            <a:spLocks noGrp="1" noChangeArrowheads="1"/>
          </p:cNvSpPr>
          <p:nvPr>
            <p:ph type="title"/>
          </p:nvPr>
        </p:nvSpPr>
        <p:spPr>
          <a:xfrm>
            <a:off x="457200" y="838200"/>
            <a:ext cx="8229600" cy="1143000"/>
          </a:xfrm>
        </p:spPr>
        <p:txBody>
          <a:bodyPr/>
          <a:lstStyle/>
          <a:p>
            <a:pPr eaLnBrk="1" hangingPunct="1"/>
            <a:r>
              <a:rPr lang="en-US" dirty="0" smtClean="0">
                <a:ea typeface="ＭＳ Ｐゴシック" pitchFamily="-108" charset="-128"/>
              </a:rPr>
              <a:t>Taste</a:t>
            </a:r>
          </a:p>
        </p:txBody>
      </p:sp>
      <p:pic>
        <p:nvPicPr>
          <p:cNvPr id="100356" name="Picture 5" descr="_702757_taste_150graphic"/>
          <p:cNvPicPr>
            <a:picLocks noChangeAspect="1" noChangeArrowheads="1"/>
          </p:cNvPicPr>
          <p:nvPr/>
        </p:nvPicPr>
        <p:blipFill>
          <a:blip r:embed="rId2" cstate="print"/>
          <a:srcRect/>
          <a:stretch>
            <a:fillRect/>
          </a:stretch>
        </p:blipFill>
        <p:spPr bwMode="auto">
          <a:xfrm>
            <a:off x="5486400" y="838200"/>
            <a:ext cx="2895600" cy="555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eaLnBrk="1" hangingPunct="1"/>
            <a:r>
              <a:rPr lang="en-US" sz="2400" b="1" dirty="0" smtClean="0">
                <a:ea typeface="ＭＳ Ｐゴシック" pitchFamily="-108" charset="-128"/>
              </a:rPr>
              <a:t>Skin senses</a:t>
            </a:r>
            <a:r>
              <a:rPr lang="en-US" sz="2400" dirty="0" smtClean="0">
                <a:ea typeface="ＭＳ Ｐゴシック" pitchFamily="-108" charset="-128"/>
              </a:rPr>
              <a:t> are also connected to the </a:t>
            </a:r>
            <a:r>
              <a:rPr lang="en-US" sz="2400" dirty="0" err="1" smtClean="0">
                <a:ea typeface="ＭＳ Ｐゴシック" pitchFamily="-108" charset="-128"/>
              </a:rPr>
              <a:t>somatosensory</a:t>
            </a:r>
            <a:r>
              <a:rPr lang="en-US" sz="2400" dirty="0" smtClean="0">
                <a:ea typeface="ＭＳ Ｐゴシック" pitchFamily="-108" charset="-128"/>
              </a:rPr>
              <a:t> cortex.</a:t>
            </a:r>
          </a:p>
          <a:p>
            <a:pPr eaLnBrk="1" hangingPunct="1"/>
            <a:endParaRPr lang="en-US" sz="2400" dirty="0" smtClean="0">
              <a:ea typeface="ＭＳ Ｐゴシック" pitchFamily="-108" charset="-128"/>
            </a:endParaRPr>
          </a:p>
          <a:p>
            <a:pPr eaLnBrk="1" hangingPunct="1"/>
            <a:r>
              <a:rPr lang="en-US" sz="2400" dirty="0" smtClean="0">
                <a:ea typeface="ＭＳ Ｐゴシック" pitchFamily="-108" charset="-128"/>
              </a:rPr>
              <a:t>The skin’s sensitivity to stimulation varies tremendously over the body, depending on the number of receptors in each area.</a:t>
            </a:r>
          </a:p>
        </p:txBody>
      </p:sp>
      <p:sp>
        <p:nvSpPr>
          <p:cNvPr id="101378"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The Skin Senses</a:t>
            </a:r>
          </a:p>
        </p:txBody>
      </p:sp>
      <p:pic>
        <p:nvPicPr>
          <p:cNvPr id="101380" name="Picture 3"/>
          <p:cNvPicPr>
            <a:picLocks noChangeAspect="1"/>
          </p:cNvPicPr>
          <p:nvPr/>
        </p:nvPicPr>
        <p:blipFill>
          <a:blip r:embed="rId2" cstate="print"/>
          <a:srcRect/>
          <a:stretch>
            <a:fillRect/>
          </a:stretch>
        </p:blipFill>
        <p:spPr bwMode="auto">
          <a:xfrm>
            <a:off x="3352800" y="4375150"/>
            <a:ext cx="5207000"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08" charset="0"/>
                <a:ea typeface="ＭＳ Ｐゴシック" pitchFamily="-108" charset="-128"/>
              </a:rPr>
              <a:t>Touch localization demonstration, concentrate on where the sensations of touch are felt:</a:t>
            </a:r>
          </a:p>
          <a:p>
            <a:pPr lvl="1">
              <a:buFontTx/>
              <a:buChar char="•"/>
            </a:pPr>
            <a:r>
              <a:rPr lang="en-US" dirty="0" smtClean="0">
                <a:latin typeface="Times New Roman" pitchFamily="-108" charset="0"/>
                <a:ea typeface="ＭＳ Ｐゴシック" pitchFamily="-108" charset="-128"/>
              </a:rPr>
              <a:t>Touch two index fingers together, feel it in both</a:t>
            </a:r>
          </a:p>
          <a:p>
            <a:pPr lvl="1">
              <a:buFontTx/>
              <a:buChar char="•"/>
            </a:pPr>
            <a:r>
              <a:rPr lang="en-US" dirty="0" smtClean="0">
                <a:latin typeface="Times New Roman" pitchFamily="-108" charset="0"/>
                <a:ea typeface="ＭＳ Ｐゴシック" pitchFamily="-108" charset="-128"/>
              </a:rPr>
              <a:t>Touch finger to bottom lip, light taps, felt mostly in lip even though both are being stimulated</a:t>
            </a:r>
          </a:p>
          <a:p>
            <a:pPr lvl="1">
              <a:buFontTx/>
              <a:buChar char="•"/>
            </a:pPr>
            <a:r>
              <a:rPr lang="en-US" dirty="0" smtClean="0">
                <a:latin typeface="Times New Roman" pitchFamily="-108" charset="0"/>
                <a:ea typeface="ＭＳ Ｐゴシック" pitchFamily="-108" charset="-128"/>
              </a:rPr>
              <a:t>Touch ankle, now its felt mostly in finger</a:t>
            </a:r>
          </a:p>
          <a:p>
            <a:pPr>
              <a:buFontTx/>
              <a:buChar char="•"/>
            </a:pPr>
            <a:endParaRPr lang="en-US" dirty="0" smtClean="0">
              <a:latin typeface="Times New Roman" pitchFamily="-108" charset="0"/>
              <a:ea typeface="ＭＳ Ｐゴシック" pitchFamily="-108" charset="-128"/>
            </a:endParaRPr>
          </a:p>
          <a:p>
            <a:pPr>
              <a:buFontTx/>
              <a:buChar char="•"/>
            </a:pPr>
            <a:r>
              <a:rPr lang="en-US" dirty="0" smtClean="0">
                <a:latin typeface="Times New Roman" pitchFamily="-108" charset="0"/>
                <a:ea typeface="ＭＳ Ｐゴシック" pitchFamily="-108" charset="-128"/>
              </a:rPr>
              <a:t>Touch localization depends on the relative lengths of the pathways from the stimulated parts to the brain</a:t>
            </a:r>
          </a:p>
          <a:p>
            <a:endParaRPr lang="en-US" dirty="0" smtClean="0">
              <a:ea typeface="ＭＳ Ｐゴシック" pitchFamily="-108" charset="-128"/>
            </a:endParaRPr>
          </a:p>
        </p:txBody>
      </p:sp>
      <p:sp>
        <p:nvSpPr>
          <p:cNvPr id="102402" name="Title 1"/>
          <p:cNvSpPr>
            <a:spLocks noGrp="1"/>
          </p:cNvSpPr>
          <p:nvPr>
            <p:ph type="title"/>
          </p:nvPr>
        </p:nvSpPr>
        <p:spPr/>
        <p:txBody>
          <a:bodyPr/>
          <a:lstStyle/>
          <a:p>
            <a:r>
              <a:rPr lang="en-US" dirty="0" smtClean="0">
                <a:ea typeface="ＭＳ Ｐゴシック" pitchFamily="-108" charset="-128"/>
              </a:rPr>
              <a:t>A Touch Sensation Experiment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228600" y="1981200"/>
            <a:ext cx="4800600" cy="4379913"/>
          </a:xfrm>
        </p:spPr>
        <p:txBody>
          <a:bodyPr/>
          <a:lstStyle/>
          <a:p>
            <a:pPr eaLnBrk="1" hangingPunct="1">
              <a:lnSpc>
                <a:spcPct val="80000"/>
              </a:lnSpc>
            </a:pPr>
            <a:r>
              <a:rPr lang="en-US" sz="2400" b="1" dirty="0" smtClean="0">
                <a:ea typeface="ＭＳ Ｐゴシック" pitchFamily="-108" charset="-128"/>
              </a:rPr>
              <a:t>Gate-control theory: </a:t>
            </a:r>
            <a:r>
              <a:rPr lang="en-US" sz="2400" dirty="0" smtClean="0">
                <a:ea typeface="ＭＳ Ｐゴシック" pitchFamily="-108" charset="-128"/>
              </a:rPr>
              <a:t>An explanation for pain control that proposes we have a neural “gate” that can, under some circumstances, block incoming pain.</a:t>
            </a:r>
          </a:p>
          <a:p>
            <a:pPr eaLnBrk="1" hangingPunct="1">
              <a:lnSpc>
                <a:spcPct val="80000"/>
              </a:lnSpc>
            </a:pPr>
            <a:endParaRPr lang="en-US" sz="2400" dirty="0" smtClean="0">
              <a:ea typeface="ＭＳ Ｐゴシック" pitchFamily="-108" charset="-128"/>
            </a:endParaRPr>
          </a:p>
          <a:p>
            <a:pPr lvl="1" eaLnBrk="1" hangingPunct="1">
              <a:lnSpc>
                <a:spcPct val="80000"/>
              </a:lnSpc>
            </a:pPr>
            <a:r>
              <a:rPr lang="en-US" sz="2000" dirty="0" smtClean="0">
                <a:ea typeface="ＭＳ Ｐゴシック" pitchFamily="-108" charset="-128"/>
              </a:rPr>
              <a:t>Pain is sensed by two different sensory pathways, one moving very fast, one moving slower.</a:t>
            </a:r>
          </a:p>
          <a:p>
            <a:pPr eaLnBrk="1" hangingPunct="1">
              <a:lnSpc>
                <a:spcPct val="80000"/>
              </a:lnSpc>
            </a:pPr>
            <a:endParaRPr lang="en-US" sz="2000" dirty="0" smtClean="0">
              <a:ea typeface="ＭＳ Ｐゴシック" pitchFamily="-108" charset="-128"/>
            </a:endParaRPr>
          </a:p>
          <a:p>
            <a:pPr lvl="1" eaLnBrk="1" hangingPunct="1">
              <a:lnSpc>
                <a:spcPct val="80000"/>
              </a:lnSpc>
            </a:pPr>
            <a:r>
              <a:rPr lang="en-US" sz="2000" dirty="0" smtClean="0">
                <a:ea typeface="ＭＳ Ｐゴシック" pitchFamily="-108" charset="-128"/>
              </a:rPr>
              <a:t>The level of pain one feels results from the combination of information from both pathways.</a:t>
            </a:r>
          </a:p>
        </p:txBody>
      </p:sp>
      <p:sp>
        <p:nvSpPr>
          <p:cNvPr id="103426" name="Rectangle 2"/>
          <p:cNvSpPr>
            <a:spLocks noGrp="1" noChangeArrowheads="1"/>
          </p:cNvSpPr>
          <p:nvPr>
            <p:ph type="title"/>
          </p:nvPr>
        </p:nvSpPr>
        <p:spPr>
          <a:xfrm>
            <a:off x="457200" y="685800"/>
            <a:ext cx="8229600" cy="1066800"/>
          </a:xfrm>
        </p:spPr>
        <p:txBody>
          <a:bodyPr/>
          <a:lstStyle/>
          <a:p>
            <a:pPr eaLnBrk="1" hangingPunct="1"/>
            <a:r>
              <a:rPr lang="en-US" dirty="0" smtClean="0">
                <a:ea typeface="ＭＳ Ｐゴシック" pitchFamily="-108" charset="-128"/>
              </a:rPr>
              <a:t>Pain Receptors</a:t>
            </a:r>
          </a:p>
        </p:txBody>
      </p:sp>
      <p:pic>
        <p:nvPicPr>
          <p:cNvPr id="103428" name="Picture 4"/>
          <p:cNvPicPr>
            <a:picLocks noChangeAspect="1"/>
          </p:cNvPicPr>
          <p:nvPr/>
        </p:nvPicPr>
        <p:blipFill>
          <a:blip r:embed="rId2" cstate="print"/>
          <a:srcRect/>
          <a:stretch>
            <a:fillRect/>
          </a:stretch>
        </p:blipFill>
        <p:spPr bwMode="auto">
          <a:xfrm>
            <a:off x="5257800" y="2641600"/>
            <a:ext cx="3727450" cy="3149600"/>
          </a:xfrm>
          <a:prstGeom prst="rect">
            <a:avLst/>
          </a:prstGeom>
          <a:noFill/>
          <a:ln w="9525">
            <a:noFill/>
            <a:miter lim="800000"/>
            <a:headEnd/>
            <a:tailEnd/>
          </a:ln>
        </p:spPr>
      </p:pic>
      <p:sp>
        <p:nvSpPr>
          <p:cNvPr id="6" name="Rounded Rectangle 5"/>
          <p:cNvSpPr/>
          <p:nvPr/>
        </p:nvSpPr>
        <p:spPr>
          <a:xfrm>
            <a:off x="5410200" y="3886200"/>
            <a:ext cx="2057400" cy="6096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9" descr="dahr"/>
          <p:cNvPicPr>
            <a:picLocks noChangeAspect="1" noChangeArrowheads="1"/>
          </p:cNvPicPr>
          <p:nvPr/>
        </p:nvPicPr>
        <p:blipFill>
          <a:blip r:embed="rId2" cstate="print"/>
          <a:srcRect/>
          <a:stretch>
            <a:fillRect/>
          </a:stretch>
        </p:blipFill>
        <p:spPr bwMode="auto">
          <a:xfrm>
            <a:off x="533400" y="1314450"/>
            <a:ext cx="8077200" cy="5314950"/>
          </a:xfrm>
          <a:prstGeom prst="rect">
            <a:avLst/>
          </a:prstGeom>
          <a:noFill/>
          <a:ln w="9525">
            <a:noFill/>
            <a:miter lim="800000"/>
            <a:headEnd/>
            <a:tailEnd/>
          </a:ln>
        </p:spPr>
      </p:pic>
      <p:sp>
        <p:nvSpPr>
          <p:cNvPr id="34819" name="TextBox 4"/>
          <p:cNvSpPr txBox="1">
            <a:spLocks noChangeArrowheads="1"/>
          </p:cNvSpPr>
          <p:nvPr/>
        </p:nvSpPr>
        <p:spPr bwMode="auto">
          <a:xfrm>
            <a:off x="685800" y="685800"/>
            <a:ext cx="4572000" cy="523875"/>
          </a:xfrm>
          <a:prstGeom prst="rect">
            <a:avLst/>
          </a:prstGeom>
          <a:noFill/>
          <a:ln w="9525">
            <a:noFill/>
            <a:miter lim="800000"/>
            <a:headEnd/>
            <a:tailEnd/>
          </a:ln>
        </p:spPr>
        <p:txBody>
          <a:bodyPr>
            <a:spAutoFit/>
          </a:bodyPr>
          <a:lstStyle/>
          <a:p>
            <a:r>
              <a:rPr lang="en-US" sz="2800">
                <a:latin typeface="Georgia" pitchFamily="-108" charset="0"/>
              </a:rPr>
              <a:t>The True Picture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457200" y="1752600"/>
            <a:ext cx="8229600" cy="4324350"/>
          </a:xfrm>
        </p:spPr>
        <p:txBody>
          <a:bodyPr/>
          <a:lstStyle/>
          <a:p>
            <a:pPr eaLnBrk="1" hangingPunct="1"/>
            <a:r>
              <a:rPr lang="en-US" sz="2400" dirty="0" smtClean="0">
                <a:ea typeface="ＭＳ Ｐゴシック" pitchFamily="-108" charset="-128"/>
              </a:rPr>
              <a:t>Ultimately, pain signals are routed to the </a:t>
            </a:r>
            <a:r>
              <a:rPr lang="en-US" sz="2400" i="1" dirty="0" smtClean="0">
                <a:ea typeface="ＭＳ Ｐゴシック" pitchFamily="-108" charset="-128"/>
              </a:rPr>
              <a:t>anterior </a:t>
            </a:r>
            <a:r>
              <a:rPr lang="en-US" sz="2400" i="1" dirty="0" err="1" smtClean="0">
                <a:ea typeface="ＭＳ Ｐゴシック" pitchFamily="-108" charset="-128"/>
              </a:rPr>
              <a:t>cingulate</a:t>
            </a:r>
            <a:r>
              <a:rPr lang="en-US" sz="2400" i="1" dirty="0" smtClean="0">
                <a:ea typeface="ＭＳ Ｐゴシック" pitchFamily="-108" charset="-128"/>
              </a:rPr>
              <a:t> cortex </a:t>
            </a:r>
            <a:r>
              <a:rPr lang="en-US" sz="2400" dirty="0" smtClean="0">
                <a:ea typeface="ＭＳ Ｐゴシック" pitchFamily="-108" charset="-128"/>
              </a:rPr>
              <a:t>located along the fissure separating the frontal lobes.</a:t>
            </a:r>
          </a:p>
          <a:p>
            <a:pPr lvl="1" eaLnBrk="1" hangingPunct="1"/>
            <a:r>
              <a:rPr lang="en-US" sz="2200" dirty="0" smtClean="0">
                <a:ea typeface="ＭＳ Ｐゴシック" pitchFamily="-108" charset="-128"/>
              </a:rPr>
              <a:t>Pain medication works by blocking the faster of the two neural pathways.</a:t>
            </a:r>
          </a:p>
        </p:txBody>
      </p:sp>
      <p:sp>
        <p:nvSpPr>
          <p:cNvPr id="104450" name="Rectangle 2"/>
          <p:cNvSpPr>
            <a:spLocks noGrp="1" noChangeArrowheads="1"/>
          </p:cNvSpPr>
          <p:nvPr>
            <p:ph type="title"/>
          </p:nvPr>
        </p:nvSpPr>
        <p:spPr>
          <a:xfrm>
            <a:off x="457200" y="609600"/>
            <a:ext cx="8229600" cy="1066800"/>
          </a:xfrm>
        </p:spPr>
        <p:txBody>
          <a:bodyPr/>
          <a:lstStyle/>
          <a:p>
            <a:pPr eaLnBrk="1" hangingPunct="1"/>
            <a:r>
              <a:rPr lang="en-US" dirty="0" smtClean="0">
                <a:ea typeface="ＭＳ Ｐゴシック" pitchFamily="-108" charset="-128"/>
              </a:rPr>
              <a:t>Gate-Control Theory</a:t>
            </a:r>
          </a:p>
        </p:txBody>
      </p:sp>
      <p:pic>
        <p:nvPicPr>
          <p:cNvPr id="104452" name="Picture 0"/>
          <p:cNvPicPr>
            <a:picLocks noChangeAspect="1" noChangeArrowheads="1"/>
          </p:cNvPicPr>
          <p:nvPr/>
        </p:nvPicPr>
        <p:blipFill>
          <a:blip r:embed="rId2" cstate="print"/>
          <a:srcRect/>
          <a:stretch>
            <a:fillRect/>
          </a:stretch>
        </p:blipFill>
        <p:spPr bwMode="auto">
          <a:xfrm>
            <a:off x="5257800" y="4038600"/>
            <a:ext cx="3302000" cy="2286000"/>
          </a:xfrm>
          <a:prstGeom prst="rect">
            <a:avLst/>
          </a:prstGeom>
          <a:noFill/>
          <a:ln w="9525">
            <a:noFill/>
            <a:miter lim="800000"/>
            <a:headEnd/>
            <a:tailEnd/>
          </a:ln>
        </p:spPr>
      </p:pic>
      <p:pic>
        <p:nvPicPr>
          <p:cNvPr id="104453" name="Picture 4"/>
          <p:cNvPicPr>
            <a:picLocks noChangeAspect="1"/>
          </p:cNvPicPr>
          <p:nvPr/>
        </p:nvPicPr>
        <p:blipFill>
          <a:blip r:embed="rId3" cstate="print"/>
          <a:srcRect/>
          <a:stretch>
            <a:fillRect/>
          </a:stretch>
        </p:blipFill>
        <p:spPr bwMode="auto">
          <a:xfrm>
            <a:off x="1243013" y="3784600"/>
            <a:ext cx="3100387" cy="292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2020888"/>
            <a:ext cx="8229600" cy="4324350"/>
          </a:xfrm>
        </p:spPr>
        <p:txBody>
          <a:bodyPr/>
          <a:lstStyle/>
          <a:p>
            <a:pPr eaLnBrk="1" hangingPunct="1"/>
            <a:r>
              <a:rPr lang="en-US" b="1" u="sng" dirty="0" smtClean="0">
                <a:ea typeface="ＭＳ Ｐゴシック" pitchFamily="-108" charset="-128"/>
              </a:rPr>
              <a:t>Perception:</a:t>
            </a:r>
            <a:r>
              <a:rPr lang="en-US" dirty="0" smtClean="0">
                <a:ea typeface="ＭＳ Ｐゴシック" pitchFamily="-108" charset="-128"/>
              </a:rPr>
              <a:t> A mental process that elaborates and assigns meaning to the incoming sensory patterns.</a:t>
            </a:r>
            <a:endParaRPr lang="en-US" sz="1400" dirty="0" smtClean="0">
              <a:ea typeface="ＭＳ Ｐゴシック" pitchFamily="-108" charset="-128"/>
            </a:endParaRPr>
          </a:p>
          <a:p>
            <a:pPr eaLnBrk="1" hangingPunct="1"/>
            <a:endParaRPr lang="en-US" dirty="0" smtClean="0">
              <a:ea typeface="ＭＳ Ｐゴシック" pitchFamily="-108" charset="-128"/>
            </a:endParaRPr>
          </a:p>
          <a:p>
            <a:pPr lvl="1" eaLnBrk="1" hangingPunct="1"/>
            <a:r>
              <a:rPr lang="en-US" dirty="0" smtClean="0">
                <a:ea typeface="ＭＳ Ｐゴシック" pitchFamily="-108" charset="-128"/>
              </a:rPr>
              <a:t>Perception brings meaning to sensation. It produces an interpretation of the world, but it isn’t a perfect representation.</a:t>
            </a:r>
          </a:p>
          <a:p>
            <a:pPr lvl="2" eaLnBrk="1" hangingPunct="1"/>
            <a:endParaRPr lang="en-US" dirty="0" smtClean="0">
              <a:ea typeface="ＭＳ Ｐゴシック" pitchFamily="-108" charset="-128"/>
            </a:endParaRPr>
          </a:p>
          <a:p>
            <a:pPr lvl="2" eaLnBrk="1" hangingPunct="1"/>
            <a:r>
              <a:rPr lang="en-US" dirty="0" smtClean="0">
                <a:ea typeface="ＭＳ Ｐゴシック" pitchFamily="-108" charset="-128"/>
              </a:rPr>
              <a:t>We perceive the world not exactly as it is, but as it is useful for us to perceive it.</a:t>
            </a:r>
          </a:p>
        </p:txBody>
      </p:sp>
      <p:sp>
        <p:nvSpPr>
          <p:cNvPr id="106498" name="Rectangle 2"/>
          <p:cNvSpPr>
            <a:spLocks noGrp="1" noChangeArrowheads="1"/>
          </p:cNvSpPr>
          <p:nvPr>
            <p:ph type="title"/>
          </p:nvPr>
        </p:nvSpPr>
        <p:spPr>
          <a:xfrm>
            <a:off x="457200" y="685800"/>
            <a:ext cx="8229600" cy="1066800"/>
          </a:xfrm>
        </p:spPr>
        <p:txBody>
          <a:bodyPr/>
          <a:lstStyle/>
          <a:p>
            <a:pPr eaLnBrk="1" hangingPunct="1"/>
            <a:r>
              <a:rPr lang="en-US" dirty="0" smtClean="0">
                <a:ea typeface="ＭＳ Ｐゴシック" pitchFamily="-108" charset="-128"/>
              </a:rPr>
              <a:t>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Grp="1" noChangeAspect="1" noChangeArrowheads="1"/>
          </p:cNvPicPr>
          <p:nvPr>
            <p:ph idx="1"/>
          </p:nvPr>
        </p:nvPicPr>
        <p:blipFill>
          <a:blip r:embed="rId2" cstate="print"/>
          <a:srcRect/>
          <a:stretch>
            <a:fillRect/>
          </a:stretch>
        </p:blipFill>
        <p:spPr>
          <a:xfrm>
            <a:off x="704850" y="1836738"/>
            <a:ext cx="7600950" cy="3790950"/>
          </a:xfrm>
          <a:noFill/>
        </p:spPr>
      </p:pic>
      <p:sp>
        <p:nvSpPr>
          <p:cNvPr id="107522" name="Title 1"/>
          <p:cNvSpPr>
            <a:spLocks noGrp="1"/>
          </p:cNvSpPr>
          <p:nvPr>
            <p:ph type="title"/>
          </p:nvPr>
        </p:nvSpPr>
        <p:spPr>
          <a:xfrm>
            <a:off x="457200" y="457200"/>
            <a:ext cx="8229600" cy="1066800"/>
          </a:xfrm>
        </p:spPr>
        <p:txBody>
          <a:bodyPr/>
          <a:lstStyle/>
          <a:p>
            <a:r>
              <a:rPr lang="en-US" dirty="0" smtClean="0">
                <a:ea typeface="ＭＳ Ｐゴシック" pitchFamily="-108" charset="-128"/>
              </a:rPr>
              <a:t>Describe This Picture</a:t>
            </a:r>
          </a:p>
        </p:txBody>
      </p:sp>
      <p:sp>
        <p:nvSpPr>
          <p:cNvPr id="6" name="TextBox 5"/>
          <p:cNvSpPr txBox="1">
            <a:spLocks noChangeArrowheads="1"/>
          </p:cNvSpPr>
          <p:nvPr/>
        </p:nvSpPr>
        <p:spPr bwMode="auto">
          <a:xfrm>
            <a:off x="762000" y="5664200"/>
            <a:ext cx="7543800" cy="954088"/>
          </a:xfrm>
          <a:prstGeom prst="rect">
            <a:avLst/>
          </a:prstGeom>
          <a:noFill/>
          <a:ln w="9525">
            <a:noFill/>
            <a:miter lim="800000"/>
            <a:headEnd/>
            <a:tailEnd/>
          </a:ln>
        </p:spPr>
        <p:txBody>
          <a:bodyPr>
            <a:spAutoFit/>
          </a:bodyPr>
          <a:lstStyle/>
          <a:p>
            <a:pPr>
              <a:buFont typeface="Arial" charset="0"/>
              <a:buChar char="•"/>
            </a:pPr>
            <a:r>
              <a:rPr lang="en-US" sz="1400" b="1"/>
              <a:t>Bottom-Up: Lines, angles and colors…a guy riding a horse through the forest</a:t>
            </a:r>
          </a:p>
          <a:p>
            <a:pPr>
              <a:buFont typeface="Arial" charset="0"/>
              <a:buChar char="•"/>
            </a:pPr>
            <a:endParaRPr lang="en-US" sz="1400" b="1"/>
          </a:p>
          <a:p>
            <a:pPr>
              <a:buFont typeface="Arial" charset="0"/>
              <a:buChar char="•"/>
            </a:pPr>
            <a:r>
              <a:rPr lang="en-US" sz="1400" b="1"/>
              <a:t>Top-Down: We consider the title and direct our attention to aspects that will give meaning to it.</a:t>
            </a:r>
          </a:p>
        </p:txBody>
      </p:sp>
      <p:sp>
        <p:nvSpPr>
          <p:cNvPr id="105477" name="TextBox 6"/>
          <p:cNvSpPr txBox="1">
            <a:spLocks noChangeArrowheads="1"/>
          </p:cNvSpPr>
          <p:nvPr/>
        </p:nvSpPr>
        <p:spPr bwMode="auto">
          <a:xfrm>
            <a:off x="2279650" y="1447800"/>
            <a:ext cx="4121150" cy="369888"/>
          </a:xfrm>
          <a:prstGeom prst="rect">
            <a:avLst/>
          </a:prstGeom>
          <a:noFill/>
          <a:ln w="9525">
            <a:noFill/>
            <a:miter lim="800000"/>
            <a:headEnd/>
            <a:tailEnd/>
          </a:ln>
        </p:spPr>
        <p:txBody>
          <a:bodyPr wrap="none">
            <a:spAutoFit/>
          </a:bodyPr>
          <a:lstStyle/>
          <a:p>
            <a:r>
              <a:rPr lang="en-US" b="1"/>
              <a:t>The Forest Has Eyes </a:t>
            </a:r>
            <a:r>
              <a:rPr lang="en-US"/>
              <a:t>by Bev Doolittle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457200" y="1981200"/>
            <a:ext cx="8229600" cy="4324350"/>
          </a:xfrm>
        </p:spPr>
        <p:txBody>
          <a:bodyPr/>
          <a:lstStyle/>
          <a:p>
            <a:pPr eaLnBrk="1" hangingPunct="1"/>
            <a:r>
              <a:rPr lang="en-US" sz="2600" b="1" dirty="0" smtClean="0">
                <a:ea typeface="ＭＳ Ｐゴシック" pitchFamily="-108" charset="-128"/>
              </a:rPr>
              <a:t>Bottom-Up processing:</a:t>
            </a:r>
            <a:r>
              <a:rPr lang="en-US" sz="2600" dirty="0" smtClean="0">
                <a:ea typeface="ＭＳ Ｐゴシック" pitchFamily="-108" charset="-128"/>
              </a:rPr>
              <a:t> Analysis that emphasizes the characteristics of the stimuli rather than our concepts and expectations.</a:t>
            </a:r>
          </a:p>
          <a:p>
            <a:pPr eaLnBrk="1" hangingPunct="1"/>
            <a:endParaRPr lang="en-US" sz="2600" dirty="0" smtClean="0">
              <a:ea typeface="ＭＳ Ｐゴシック" pitchFamily="-108" charset="-128"/>
            </a:endParaRPr>
          </a:p>
          <a:p>
            <a:pPr eaLnBrk="1" hangingPunct="1"/>
            <a:r>
              <a:rPr lang="en-US" sz="2600" b="1" dirty="0" smtClean="0">
                <a:ea typeface="ＭＳ Ｐゴシック" pitchFamily="-108" charset="-128"/>
              </a:rPr>
              <a:t>Top-Down perception:</a:t>
            </a:r>
            <a:r>
              <a:rPr lang="en-US" sz="2600" dirty="0" smtClean="0">
                <a:ea typeface="ＭＳ Ｐゴシック" pitchFamily="-108" charset="-128"/>
              </a:rPr>
              <a:t> Analysis that emphasizes the perceiver’s expectations, concept memories and other cognitive factors, rather than individual characteristics. </a:t>
            </a:r>
          </a:p>
        </p:txBody>
      </p:sp>
      <p:sp>
        <p:nvSpPr>
          <p:cNvPr id="108546" name="Rectangle 2"/>
          <p:cNvSpPr>
            <a:spLocks noGrp="1" noChangeArrowheads="1"/>
          </p:cNvSpPr>
          <p:nvPr>
            <p:ph type="title"/>
          </p:nvPr>
        </p:nvSpPr>
        <p:spPr>
          <a:xfrm>
            <a:off x="457200" y="762000"/>
            <a:ext cx="8229600" cy="1066800"/>
          </a:xfrm>
        </p:spPr>
        <p:txBody>
          <a:bodyPr/>
          <a:lstStyle/>
          <a:p>
            <a:pPr eaLnBrk="1" hangingPunct="1"/>
            <a:r>
              <a:rPr lang="en-US" dirty="0" smtClean="0">
                <a:ea typeface="ＭＳ Ｐゴシック" pitchFamily="-108" charset="-128"/>
              </a:rPr>
              <a:t>Bottom-Up and Top-Down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r>
              <a:rPr lang="en-US" dirty="0" smtClean="0">
                <a:ea typeface="ＭＳ Ｐゴシック" pitchFamily="-108" charset="-128"/>
              </a:rPr>
              <a:t>Our brains have specialized cells whose job it is to identify specific features of a stimuli.</a:t>
            </a:r>
          </a:p>
          <a:p>
            <a:pPr eaLnBrk="1" hangingPunct="1"/>
            <a:endParaRPr lang="en-US" dirty="0" smtClean="0">
              <a:ea typeface="ＭＳ Ｐゴシック" pitchFamily="-108" charset="-128"/>
            </a:endParaRPr>
          </a:p>
          <a:p>
            <a:pPr eaLnBrk="1" hangingPunct="1"/>
            <a:r>
              <a:rPr lang="en-US" dirty="0" smtClean="0">
                <a:ea typeface="ＭＳ Ｐゴシック" pitchFamily="-108" charset="-128"/>
              </a:rPr>
              <a:t>We do not know how the brain combines these features to make a single percept. This problem is known as the </a:t>
            </a:r>
            <a:r>
              <a:rPr lang="en-US" b="1" dirty="0" smtClean="0">
                <a:ea typeface="ＭＳ Ｐゴシック" pitchFamily="-108" charset="-128"/>
              </a:rPr>
              <a:t>binding problem.</a:t>
            </a:r>
            <a:endParaRPr lang="en-US" dirty="0" smtClean="0">
              <a:ea typeface="ＭＳ Ｐゴシック" pitchFamily="-108" charset="-128"/>
            </a:endParaRPr>
          </a:p>
        </p:txBody>
      </p:sp>
      <p:sp>
        <p:nvSpPr>
          <p:cNvPr id="109570" name="Rectangle 2"/>
          <p:cNvSpPr>
            <a:spLocks noGrp="1" noChangeArrowheads="1"/>
          </p:cNvSpPr>
          <p:nvPr>
            <p:ph type="title"/>
          </p:nvPr>
        </p:nvSpPr>
        <p:spPr>
          <a:xfrm>
            <a:off x="457200" y="685800"/>
            <a:ext cx="8229600" cy="1066800"/>
          </a:xfrm>
        </p:spPr>
        <p:txBody>
          <a:bodyPr/>
          <a:lstStyle/>
          <a:p>
            <a:pPr eaLnBrk="1" hangingPunct="1"/>
            <a:r>
              <a:rPr lang="en-US" dirty="0" smtClean="0">
                <a:ea typeface="ＭＳ Ｐゴシック" pitchFamily="-108" charset="-128"/>
              </a:rPr>
              <a:t>Feature Detectors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pPr eaLnBrk="1" hangingPunct="1"/>
            <a:r>
              <a:rPr lang="en-US" dirty="0" smtClean="0">
                <a:ea typeface="ＭＳ Ｐゴシック" pitchFamily="-108" charset="-128"/>
              </a:rPr>
              <a:t>The ability to recognize the same object as remaining “constant” under changing conditions is called perceptual consistency.</a:t>
            </a:r>
          </a:p>
          <a:p>
            <a:pPr eaLnBrk="1" hangingPunct="1">
              <a:buFont typeface="Georgia" pitchFamily="-108" charset="0"/>
              <a:buNone/>
            </a:pPr>
            <a:endParaRPr lang="en-US" dirty="0" smtClean="0">
              <a:ea typeface="ＭＳ Ｐゴシック" pitchFamily="-108" charset="-128"/>
            </a:endParaRPr>
          </a:p>
          <a:p>
            <a:pPr lvl="1" eaLnBrk="1" hangingPunct="1"/>
            <a:r>
              <a:rPr lang="en-US" sz="2200" dirty="0" smtClean="0">
                <a:ea typeface="ＭＳ Ｐゴシック" pitchFamily="-108" charset="-128"/>
              </a:rPr>
              <a:t>There are three examples of perceptual consistency including size (different distances), color (different lighting) and shape (different angles).</a:t>
            </a:r>
          </a:p>
        </p:txBody>
      </p:sp>
      <p:sp>
        <p:nvSpPr>
          <p:cNvPr id="110594" name="Rectangle 2"/>
          <p:cNvSpPr>
            <a:spLocks noGrp="1" noChangeArrowheads="1"/>
          </p:cNvSpPr>
          <p:nvPr>
            <p:ph type="title"/>
          </p:nvPr>
        </p:nvSpPr>
        <p:spPr/>
        <p:txBody>
          <a:bodyPr/>
          <a:lstStyle/>
          <a:p>
            <a:pPr eaLnBrk="1" hangingPunct="1"/>
            <a:r>
              <a:rPr lang="en-US" dirty="0" smtClean="0">
                <a:ea typeface="ＭＳ Ｐゴシック" pitchFamily="-108" charset="-128"/>
              </a:rPr>
              <a:t>Perceptual Consistency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p:cNvSpPr>
            <a:spLocks noGrp="1"/>
          </p:cNvSpPr>
          <p:nvPr>
            <p:ph idx="1"/>
          </p:nvPr>
        </p:nvSpPr>
        <p:spPr/>
        <p:txBody>
          <a:bodyPr>
            <a:normAutofit lnSpcReduction="10000"/>
          </a:bodyPr>
          <a:lstStyle/>
          <a:p>
            <a:r>
              <a:rPr lang="en-US" sz="2600" b="1" dirty="0" err="1" smtClean="0">
                <a:ea typeface="ＭＳ Ｐゴシック" pitchFamily="-108" charset="-128"/>
              </a:rPr>
              <a:t>Inattentional</a:t>
            </a:r>
            <a:r>
              <a:rPr lang="en-US" sz="2600" b="1" dirty="0" smtClean="0">
                <a:ea typeface="ＭＳ Ｐゴシック" pitchFamily="-108" charset="-128"/>
              </a:rPr>
              <a:t> Blindness: </a:t>
            </a:r>
            <a:r>
              <a:rPr lang="en-US" sz="2600" dirty="0" smtClean="0">
                <a:ea typeface="ＭＳ Ｐゴシック" pitchFamily="-108" charset="-128"/>
              </a:rPr>
              <a:t>Failing to see visible objects when our attention is directed elsewhere.</a:t>
            </a:r>
          </a:p>
          <a:p>
            <a:pPr lvl="1"/>
            <a:r>
              <a:rPr lang="en-US" sz="2200" dirty="0" smtClean="0">
                <a:ea typeface="ＭＳ Ｐゴシック" pitchFamily="-108" charset="-128"/>
              </a:rPr>
              <a:t>Moon-walking Bear</a:t>
            </a:r>
          </a:p>
          <a:p>
            <a:pPr lvl="1"/>
            <a:endParaRPr lang="en-US" sz="2200" dirty="0" smtClean="0">
              <a:ea typeface="ＭＳ Ｐゴシック" pitchFamily="-108" charset="-128"/>
            </a:endParaRPr>
          </a:p>
          <a:p>
            <a:r>
              <a:rPr lang="en-US" sz="2600" b="1" dirty="0" smtClean="0">
                <a:ea typeface="ＭＳ Ｐゴシック" pitchFamily="-108" charset="-128"/>
              </a:rPr>
              <a:t>Change Blindness: </a:t>
            </a:r>
            <a:r>
              <a:rPr lang="en-US" sz="2600" dirty="0" smtClean="0">
                <a:ea typeface="ＭＳ Ｐゴシック" pitchFamily="-108" charset="-128"/>
              </a:rPr>
              <a:t>Failing to notice change in the environment around us.</a:t>
            </a:r>
          </a:p>
          <a:p>
            <a:pPr lvl="1"/>
            <a:r>
              <a:rPr lang="en-US" sz="2200" dirty="0" smtClean="0">
                <a:ea typeface="ＭＳ Ｐゴシック" pitchFamily="-108" charset="-128"/>
              </a:rPr>
              <a:t>Card Trick</a:t>
            </a:r>
          </a:p>
          <a:p>
            <a:pPr lvl="1"/>
            <a:endParaRPr lang="en-US" sz="2200" dirty="0" smtClean="0">
              <a:ea typeface="ＭＳ Ｐゴシック" pitchFamily="-108" charset="-128"/>
            </a:endParaRPr>
          </a:p>
          <a:p>
            <a:r>
              <a:rPr lang="en-US" sz="2600" b="1" dirty="0" smtClean="0">
                <a:ea typeface="ＭＳ Ｐゴシック" pitchFamily="-108" charset="-128"/>
              </a:rPr>
              <a:t>Choice Blindness: </a:t>
            </a:r>
            <a:r>
              <a:rPr lang="en-US" sz="2600" dirty="0" smtClean="0">
                <a:ea typeface="ＭＳ Ｐゴシック" pitchFamily="-108" charset="-128"/>
              </a:rPr>
              <a:t>Failing to notice a change in a previously selected item</a:t>
            </a:r>
          </a:p>
          <a:p>
            <a:pPr lvl="1"/>
            <a:r>
              <a:rPr lang="en-US" sz="2200" dirty="0" smtClean="0">
                <a:ea typeface="ＭＳ Ｐゴシック" pitchFamily="-108" charset="-128"/>
              </a:rPr>
              <a:t>Face Test</a:t>
            </a:r>
          </a:p>
          <a:p>
            <a:endParaRPr lang="en-US" dirty="0" smtClean="0">
              <a:ea typeface="ＭＳ Ｐゴシック" pitchFamily="-108" charset="-128"/>
            </a:endParaRPr>
          </a:p>
          <a:p>
            <a:endParaRPr lang="en-US" dirty="0" smtClean="0">
              <a:ea typeface="ＭＳ Ｐゴシック" pitchFamily="-108" charset="-128"/>
            </a:endParaRPr>
          </a:p>
          <a:p>
            <a:pPr>
              <a:buFont typeface="Georgia" pitchFamily="-108" charset="0"/>
              <a:buNone/>
            </a:pPr>
            <a:endParaRPr lang="en-US" dirty="0" smtClean="0">
              <a:ea typeface="ＭＳ Ｐゴシック" pitchFamily="-108" charset="-128"/>
            </a:endParaRPr>
          </a:p>
        </p:txBody>
      </p:sp>
      <p:sp>
        <p:nvSpPr>
          <p:cNvPr id="111618" name="Title 1"/>
          <p:cNvSpPr>
            <a:spLocks noGrp="1"/>
          </p:cNvSpPr>
          <p:nvPr>
            <p:ph type="title"/>
          </p:nvPr>
        </p:nvSpPr>
        <p:spPr/>
        <p:txBody>
          <a:bodyPr/>
          <a:lstStyle/>
          <a:p>
            <a:r>
              <a:rPr lang="en-US" dirty="0" smtClean="0">
                <a:ea typeface="ＭＳ Ｐゴシック" pitchFamily="-108" charset="-128"/>
              </a:rPr>
              <a:t>Types of Blindness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pPr eaLnBrk="1" hangingPunct="1"/>
            <a:r>
              <a:rPr lang="en-US" sz="2600" dirty="0" smtClean="0">
                <a:ea typeface="ＭＳ Ｐゴシック" pitchFamily="-108" charset="-128"/>
              </a:rPr>
              <a:t>Sometimes your mind will play a trick on you and interprets a stimulus incorrectly.</a:t>
            </a:r>
          </a:p>
          <a:p>
            <a:pPr eaLnBrk="1" hangingPunct="1"/>
            <a:endParaRPr lang="en-US" sz="2600" dirty="0" smtClean="0">
              <a:ea typeface="ＭＳ Ｐゴシック" pitchFamily="-108" charset="-128"/>
            </a:endParaRPr>
          </a:p>
          <a:p>
            <a:pPr eaLnBrk="1" hangingPunct="1"/>
            <a:r>
              <a:rPr lang="en-US" sz="2600" dirty="0" smtClean="0">
                <a:ea typeface="ＭＳ Ｐゴシック" pitchFamily="-108" charset="-128"/>
              </a:rPr>
              <a:t>When your mind interprets an image that is demonstrably incorrect, it is called an </a:t>
            </a:r>
            <a:r>
              <a:rPr lang="en-US" sz="2600" b="1" dirty="0" smtClean="0">
                <a:ea typeface="ＭＳ Ｐゴシック" pitchFamily="-108" charset="-128"/>
              </a:rPr>
              <a:t>illusion</a:t>
            </a:r>
            <a:r>
              <a:rPr lang="en-US" sz="2600" dirty="0" smtClean="0">
                <a:ea typeface="ＭＳ Ｐゴシック" pitchFamily="-108" charset="-128"/>
              </a:rPr>
              <a:t>. </a:t>
            </a:r>
          </a:p>
          <a:p>
            <a:pPr eaLnBrk="1" hangingPunct="1"/>
            <a:endParaRPr lang="en-US" dirty="0" smtClean="0">
              <a:ea typeface="ＭＳ Ｐゴシック" pitchFamily="-108" charset="-128"/>
            </a:endParaRPr>
          </a:p>
          <a:p>
            <a:pPr lvl="2" eaLnBrk="1" hangingPunct="1"/>
            <a:r>
              <a:rPr lang="en-US" dirty="0" smtClean="0">
                <a:ea typeface="ＭＳ Ｐゴシック" pitchFamily="-108" charset="-128"/>
              </a:rPr>
              <a:t>Lets look at an illusion!</a:t>
            </a:r>
          </a:p>
        </p:txBody>
      </p:sp>
      <p:sp>
        <p:nvSpPr>
          <p:cNvPr id="112642" name="Rectangle 2"/>
          <p:cNvSpPr>
            <a:spLocks noGrp="1" noChangeArrowheads="1"/>
          </p:cNvSpPr>
          <p:nvPr>
            <p:ph type="title"/>
          </p:nvPr>
        </p:nvSpPr>
        <p:spPr/>
        <p:txBody>
          <a:bodyPr/>
          <a:lstStyle/>
          <a:p>
            <a:pPr eaLnBrk="1" hangingPunct="1"/>
            <a:r>
              <a:rPr lang="en-US" dirty="0" smtClean="0">
                <a:ea typeface="ＭＳ Ｐゴシック" pitchFamily="-108" charset="-128"/>
              </a:rPr>
              <a:t>Illusions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457200" y="1219200"/>
            <a:ext cx="8229600" cy="5867400"/>
          </a:xfrm>
        </p:spPr>
        <p:txBody>
          <a:bodyPr/>
          <a:lstStyle/>
          <a:p>
            <a:pPr eaLnBrk="1" hangingPunct="1">
              <a:lnSpc>
                <a:spcPct val="90000"/>
              </a:lnSpc>
            </a:pPr>
            <a:r>
              <a:rPr lang="en-US" sz="2400" dirty="0" smtClean="0">
                <a:ea typeface="ＭＳ Ｐゴシック" pitchFamily="-108" charset="-128"/>
              </a:rPr>
              <a:t>Stare at the center of grid. Note how dark fuzzy spots appear at the intersections of the white bars. </a:t>
            </a:r>
            <a:endParaRPr lang="en-US" sz="600" dirty="0" smtClean="0">
              <a:ea typeface="ＭＳ Ｐゴシック" pitchFamily="-108" charset="-128"/>
            </a:endParaRPr>
          </a:p>
          <a:p>
            <a:pPr eaLnBrk="1" hangingPunct="1">
              <a:lnSpc>
                <a:spcPct val="90000"/>
              </a:lnSpc>
            </a:pPr>
            <a:endParaRPr lang="en-US" sz="600" dirty="0" smtClean="0">
              <a:ea typeface="ＭＳ Ｐゴシック" pitchFamily="-108" charset="-128"/>
            </a:endParaRPr>
          </a:p>
          <a:p>
            <a:pPr eaLnBrk="1" hangingPunct="1">
              <a:lnSpc>
                <a:spcPct val="90000"/>
              </a:lnSpc>
            </a:pPr>
            <a:r>
              <a:rPr lang="en-US" sz="2400" dirty="0" smtClean="0">
                <a:ea typeface="ＭＳ Ｐゴシック" pitchFamily="-108" charset="-128"/>
              </a:rPr>
              <a:t>Now focus on the intersections, there are no spots.</a:t>
            </a:r>
            <a:r>
              <a:rPr lang="en-US" dirty="0" smtClean="0">
                <a:ea typeface="ＭＳ Ｐゴシック" pitchFamily="-108" charset="-128"/>
              </a:rPr>
              <a:t>	</a:t>
            </a:r>
          </a:p>
          <a:p>
            <a:pPr eaLnBrk="1" hangingPunct="1">
              <a:lnSpc>
                <a:spcPct val="90000"/>
              </a:lnSpc>
            </a:pPr>
            <a:endParaRPr lang="en-US" dirty="0" smtClean="0">
              <a:ea typeface="ＭＳ Ｐゴシック" pitchFamily="-108" charset="-128"/>
            </a:endParaRPr>
          </a:p>
          <a:p>
            <a:pPr eaLnBrk="1" hangingPunct="1">
              <a:lnSpc>
                <a:spcPct val="90000"/>
              </a:lnSpc>
            </a:pPr>
            <a:endParaRPr lang="en-US" dirty="0" smtClean="0">
              <a:ea typeface="ＭＳ Ｐゴシック" pitchFamily="-108" charset="-128"/>
            </a:endParaRPr>
          </a:p>
          <a:p>
            <a:pPr eaLnBrk="1" hangingPunct="1">
              <a:lnSpc>
                <a:spcPct val="90000"/>
              </a:lnSpc>
            </a:pPr>
            <a:endParaRPr lang="en-US" dirty="0" smtClean="0">
              <a:ea typeface="ＭＳ Ｐゴシック" pitchFamily="-108" charset="-128"/>
            </a:endParaRPr>
          </a:p>
          <a:p>
            <a:pPr eaLnBrk="1" hangingPunct="1">
              <a:lnSpc>
                <a:spcPct val="90000"/>
              </a:lnSpc>
              <a:buFont typeface="Georgia" pitchFamily="-108" charset="0"/>
              <a:buNone/>
            </a:pPr>
            <a:r>
              <a:rPr lang="en-US" dirty="0" smtClean="0">
                <a:ea typeface="ＭＳ Ｐゴシック" pitchFamily="-108" charset="-128"/>
              </a:rPr>
              <a:t/>
            </a:r>
          </a:p>
        </p:txBody>
      </p:sp>
      <p:sp>
        <p:nvSpPr>
          <p:cNvPr id="113666" name="Rectangle 2"/>
          <p:cNvSpPr>
            <a:spLocks noGrp="1" noChangeArrowheads="1"/>
          </p:cNvSpPr>
          <p:nvPr>
            <p:ph type="title"/>
          </p:nvPr>
        </p:nvSpPr>
        <p:spPr>
          <a:xfrm>
            <a:off x="457200" y="228600"/>
            <a:ext cx="8229600" cy="1143000"/>
          </a:xfrm>
        </p:spPr>
        <p:txBody>
          <a:bodyPr/>
          <a:lstStyle/>
          <a:p>
            <a:pPr eaLnBrk="1" hangingPunct="1"/>
            <a:r>
              <a:rPr lang="en-US" sz="3200" dirty="0" smtClean="0">
                <a:ea typeface="ＭＳ Ｐゴシック" pitchFamily="-108" charset="-128"/>
              </a:rPr>
              <a:t>The Hermann Grid</a:t>
            </a:r>
          </a:p>
        </p:txBody>
      </p:sp>
      <p:pic>
        <p:nvPicPr>
          <p:cNvPr id="113668" name="Picture 4"/>
          <p:cNvPicPr>
            <a:picLocks noChangeAspect="1" noChangeArrowheads="1"/>
          </p:cNvPicPr>
          <p:nvPr/>
        </p:nvPicPr>
        <p:blipFill>
          <a:blip r:embed="rId2" cstate="print"/>
          <a:srcRect/>
          <a:stretch>
            <a:fillRect/>
          </a:stretch>
        </p:blipFill>
        <p:spPr bwMode="auto">
          <a:xfrm>
            <a:off x="685800" y="2843213"/>
            <a:ext cx="4876800" cy="3633787"/>
          </a:xfrm>
          <a:prstGeom prst="rect">
            <a:avLst/>
          </a:prstGeom>
          <a:noFill/>
          <a:ln w="9525">
            <a:noFill/>
            <a:miter lim="800000"/>
            <a:headEnd/>
            <a:tailEnd/>
          </a:ln>
        </p:spPr>
      </p:pic>
      <p:sp>
        <p:nvSpPr>
          <p:cNvPr id="113669" name="TextBox 4"/>
          <p:cNvSpPr txBox="1">
            <a:spLocks noChangeArrowheads="1"/>
          </p:cNvSpPr>
          <p:nvPr/>
        </p:nvSpPr>
        <p:spPr bwMode="auto">
          <a:xfrm>
            <a:off x="6248400" y="2847975"/>
            <a:ext cx="2133600" cy="1366838"/>
          </a:xfrm>
          <a:prstGeom prst="rect">
            <a:avLst/>
          </a:prstGeom>
          <a:noFill/>
          <a:ln w="9525">
            <a:noFill/>
            <a:miter lim="800000"/>
            <a:headEnd/>
            <a:tailEnd/>
          </a:ln>
        </p:spPr>
        <p:txBody>
          <a:bodyPr>
            <a:spAutoFit/>
          </a:bodyPr>
          <a:lstStyle/>
          <a:p>
            <a:pPr>
              <a:lnSpc>
                <a:spcPct val="90000"/>
              </a:lnSpc>
            </a:pPr>
            <a:endParaRPr lang="en-US" b="1">
              <a:solidFill>
                <a:srgbClr val="FF0000"/>
              </a:solidFill>
            </a:endParaRPr>
          </a:p>
          <a:p>
            <a:pPr>
              <a:lnSpc>
                <a:spcPct val="90000"/>
              </a:lnSpc>
              <a:buFont typeface="Georgia" pitchFamily="-108" charset="0"/>
              <a:buNone/>
            </a:pPr>
            <a:endParaRPr lang="en-US" b="1">
              <a:solidFill>
                <a:srgbClr val="FF0000"/>
              </a:solidFill>
            </a:endParaRPr>
          </a:p>
          <a:p>
            <a:pPr algn="ctr">
              <a:lnSpc>
                <a:spcPct val="90000"/>
              </a:lnSpc>
            </a:pPr>
            <a:r>
              <a:rPr lang="en-US" b="1">
                <a:solidFill>
                  <a:srgbClr val="FF0000"/>
                </a:solidFill>
              </a:rPr>
              <a:t>Why does this illusion exist?</a:t>
            </a:r>
          </a:p>
          <a:p>
            <a:endParaRPr lang="en-US" b="1">
              <a:solidFill>
                <a:srgbClr val="FF0000"/>
              </a:solidFill>
            </a:endParaRPr>
          </a:p>
        </p:txBody>
      </p:sp>
      <p:sp>
        <p:nvSpPr>
          <p:cNvPr id="6" name="TextBox 5"/>
          <p:cNvSpPr txBox="1">
            <a:spLocks noChangeArrowheads="1"/>
          </p:cNvSpPr>
          <p:nvPr/>
        </p:nvSpPr>
        <p:spPr bwMode="auto">
          <a:xfrm>
            <a:off x="5867400" y="3429000"/>
            <a:ext cx="2895600" cy="2862263"/>
          </a:xfrm>
          <a:prstGeom prst="rect">
            <a:avLst/>
          </a:prstGeom>
          <a:noFill/>
          <a:ln w="9525">
            <a:noFill/>
            <a:miter lim="800000"/>
            <a:headEnd/>
            <a:tailEnd/>
          </a:ln>
        </p:spPr>
        <p:txBody>
          <a:bodyPr>
            <a:spAutoFit/>
          </a:bodyPr>
          <a:lstStyle/>
          <a:p>
            <a:pPr>
              <a:lnSpc>
                <a:spcPct val="90000"/>
              </a:lnSpc>
            </a:pPr>
            <a:endParaRPr lang="en-US"/>
          </a:p>
          <a:p>
            <a:pPr>
              <a:lnSpc>
                <a:spcPct val="90000"/>
              </a:lnSpc>
              <a:buFont typeface="Georgia" pitchFamily="-108" charset="0"/>
              <a:buNone/>
            </a:pPr>
            <a:endParaRPr lang="en-US"/>
          </a:p>
          <a:p>
            <a:pPr>
              <a:lnSpc>
                <a:spcPct val="90000"/>
              </a:lnSpc>
            </a:pPr>
            <a:r>
              <a:rPr lang="en-US"/>
              <a:t>While most cones have a direct neural pathway to the brain, rods do not and have to share with many other neurons. Not all can send their information at the same time, so we are left with mini “blind spots.”</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1944688"/>
            <a:ext cx="8229600" cy="4324350"/>
          </a:xfrm>
        </p:spPr>
        <p:txBody>
          <a:bodyPr/>
          <a:lstStyle/>
          <a:p>
            <a:pPr eaLnBrk="1" hangingPunct="1">
              <a:lnSpc>
                <a:spcPct val="90000"/>
              </a:lnSpc>
            </a:pPr>
            <a:r>
              <a:rPr lang="en-US" dirty="0" smtClean="0">
                <a:ea typeface="ＭＳ Ｐゴシック" pitchFamily="-108" charset="-128"/>
              </a:rPr>
              <a:t>The reason for this illusion lies in the way the receptor cells in your visual pathway interact with each other. </a:t>
            </a:r>
          </a:p>
          <a:p>
            <a:pPr eaLnBrk="1" hangingPunct="1">
              <a:lnSpc>
                <a:spcPct val="90000"/>
              </a:lnSpc>
            </a:pPr>
            <a:endParaRPr lang="en-US" dirty="0" smtClean="0">
              <a:ea typeface="ＭＳ Ｐゴシック" pitchFamily="-108" charset="-128"/>
            </a:endParaRPr>
          </a:p>
          <a:p>
            <a:pPr eaLnBrk="1" hangingPunct="1">
              <a:lnSpc>
                <a:spcPct val="90000"/>
              </a:lnSpc>
            </a:pPr>
            <a:r>
              <a:rPr lang="en-US" dirty="0" smtClean="0">
                <a:ea typeface="ＭＳ Ｐゴシック" pitchFamily="-108" charset="-128"/>
              </a:rPr>
              <a:t>The firing of certain cells that are sensitive to light-dark boundaries inhibits other cells that would detect the white lines. This blocking process makes you sense darker regions. </a:t>
            </a:r>
          </a:p>
        </p:txBody>
      </p:sp>
      <p:sp>
        <p:nvSpPr>
          <p:cNvPr id="114690"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How the Illusion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7"/>
          <p:cNvSpPr>
            <a:spLocks noGrp="1"/>
          </p:cNvSpPr>
          <p:nvPr>
            <p:ph idx="1"/>
          </p:nvPr>
        </p:nvSpPr>
        <p:spPr/>
        <p:txBody>
          <a:bodyPr/>
          <a:lstStyle/>
          <a:p>
            <a:endParaRPr lang="en-US" smtClean="0">
              <a:ea typeface="ＭＳ Ｐゴシック" pitchFamily="-108" charset="-128"/>
            </a:endParaRPr>
          </a:p>
        </p:txBody>
      </p:sp>
      <p:sp>
        <p:nvSpPr>
          <p:cNvPr id="35842" name="Title 6"/>
          <p:cNvSpPr>
            <a:spLocks noGrp="1"/>
          </p:cNvSpPr>
          <p:nvPr>
            <p:ph type="title"/>
          </p:nvPr>
        </p:nvSpPr>
        <p:spPr>
          <a:xfrm>
            <a:off x="457200" y="838200"/>
            <a:ext cx="8229600" cy="1066800"/>
          </a:xfrm>
        </p:spPr>
        <p:txBody>
          <a:bodyPr>
            <a:normAutofit fontScale="90000"/>
          </a:bodyPr>
          <a:lstStyle/>
          <a:p>
            <a:r>
              <a:rPr lang="en-US" sz="3600" dirty="0" smtClean="0">
                <a:ea typeface="ＭＳ Ｐゴシック" pitchFamily="-108" charset="-128"/>
              </a:rPr>
              <a:t>The Famous Mona Lisa…Frown or Smile</a:t>
            </a:r>
          </a:p>
        </p:txBody>
      </p:sp>
      <p:pic>
        <p:nvPicPr>
          <p:cNvPr id="35844" name="Picture 3"/>
          <p:cNvPicPr>
            <a:picLocks noChangeAspect="1"/>
          </p:cNvPicPr>
          <p:nvPr/>
        </p:nvPicPr>
        <p:blipFill>
          <a:blip r:embed="rId2" cstate="print"/>
          <a:srcRect/>
          <a:stretch>
            <a:fillRect/>
          </a:stretch>
        </p:blipFill>
        <p:spPr bwMode="auto">
          <a:xfrm>
            <a:off x="152400" y="1981200"/>
            <a:ext cx="880586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US" sz="3600" dirty="0" smtClean="0">
                <a:ea typeface="ＭＳ Ｐゴシック" pitchFamily="-108" charset="-128"/>
              </a:rPr>
              <a:t>Other Illusions at the Perceptual Level</a:t>
            </a:r>
          </a:p>
        </p:txBody>
      </p:sp>
      <p:pic>
        <p:nvPicPr>
          <p:cNvPr id="69636" name="Picture 4"/>
          <p:cNvPicPr>
            <a:picLocks noChangeAspect="1" noChangeArrowheads="1"/>
          </p:cNvPicPr>
          <p:nvPr/>
        </p:nvPicPr>
        <p:blipFill>
          <a:blip r:embed="rId2" cstate="print"/>
          <a:srcRect/>
          <a:stretch>
            <a:fillRect/>
          </a:stretch>
        </p:blipFill>
        <p:spPr bwMode="auto">
          <a:xfrm>
            <a:off x="838200" y="1092200"/>
            <a:ext cx="1219200" cy="2413000"/>
          </a:xfrm>
          <a:prstGeom prst="rect">
            <a:avLst/>
          </a:prstGeom>
          <a:noFill/>
          <a:ln w="9525">
            <a:noFill/>
            <a:miter lim="800000"/>
            <a:headEnd/>
            <a:tailEnd/>
          </a:ln>
        </p:spPr>
      </p:pic>
      <p:pic>
        <p:nvPicPr>
          <p:cNvPr id="69639" name="Picture 7"/>
          <p:cNvPicPr>
            <a:picLocks noChangeAspect="1" noChangeArrowheads="1"/>
          </p:cNvPicPr>
          <p:nvPr/>
        </p:nvPicPr>
        <p:blipFill>
          <a:blip r:embed="rId3" cstate="print"/>
          <a:srcRect/>
          <a:stretch>
            <a:fillRect/>
          </a:stretch>
        </p:blipFill>
        <p:spPr bwMode="auto">
          <a:xfrm>
            <a:off x="914400" y="4219575"/>
            <a:ext cx="3429000" cy="2638425"/>
          </a:xfrm>
          <a:prstGeom prst="rect">
            <a:avLst/>
          </a:prstGeom>
          <a:noFill/>
          <a:ln w="9525">
            <a:noFill/>
            <a:miter lim="800000"/>
            <a:headEnd/>
            <a:tailEnd/>
          </a:ln>
        </p:spPr>
      </p:pic>
      <p:pic>
        <p:nvPicPr>
          <p:cNvPr id="69640" name="Picture 8"/>
          <p:cNvPicPr>
            <a:picLocks noChangeAspect="1" noChangeArrowheads="1"/>
          </p:cNvPicPr>
          <p:nvPr/>
        </p:nvPicPr>
        <p:blipFill>
          <a:blip r:embed="rId4" cstate="print"/>
          <a:srcRect/>
          <a:stretch>
            <a:fillRect/>
          </a:stretch>
        </p:blipFill>
        <p:spPr bwMode="auto">
          <a:xfrm>
            <a:off x="3581400" y="1287463"/>
            <a:ext cx="3581400" cy="2192337"/>
          </a:xfrm>
          <a:prstGeom prst="rect">
            <a:avLst/>
          </a:prstGeom>
          <a:noFill/>
          <a:ln w="9525">
            <a:noFill/>
            <a:miter lim="800000"/>
            <a:headEnd/>
            <a:tailEnd/>
          </a:ln>
        </p:spPr>
      </p:pic>
      <p:pic>
        <p:nvPicPr>
          <p:cNvPr id="69641" name="Picture 9"/>
          <p:cNvPicPr>
            <a:picLocks noChangeAspect="1" noChangeArrowheads="1"/>
          </p:cNvPicPr>
          <p:nvPr/>
        </p:nvPicPr>
        <p:blipFill>
          <a:blip r:embed="rId5" cstate="print"/>
          <a:srcRect/>
          <a:stretch>
            <a:fillRect/>
          </a:stretch>
        </p:blipFill>
        <p:spPr bwMode="auto">
          <a:xfrm>
            <a:off x="5029200" y="3733800"/>
            <a:ext cx="2743200" cy="2743200"/>
          </a:xfrm>
          <a:prstGeom prst="rect">
            <a:avLst/>
          </a:prstGeom>
          <a:noFill/>
          <a:ln w="9525">
            <a:noFill/>
            <a:miter lim="800000"/>
            <a:headEnd/>
            <a:tailEnd/>
          </a:ln>
        </p:spPr>
      </p:pic>
      <p:sp>
        <p:nvSpPr>
          <p:cNvPr id="69643" name="Text Box 11"/>
          <p:cNvSpPr txBox="1">
            <a:spLocks noChangeArrowheads="1"/>
          </p:cNvSpPr>
          <p:nvPr/>
        </p:nvSpPr>
        <p:spPr bwMode="auto">
          <a:xfrm>
            <a:off x="228600" y="3595688"/>
            <a:ext cx="2667000" cy="366712"/>
          </a:xfrm>
          <a:prstGeom prst="rect">
            <a:avLst/>
          </a:prstGeom>
          <a:noFill/>
          <a:ln w="9525">
            <a:noFill/>
            <a:miter lim="800000"/>
            <a:headEnd/>
            <a:tailEnd/>
          </a:ln>
        </p:spPr>
        <p:txBody>
          <a:bodyPr>
            <a:spAutoFit/>
          </a:bodyPr>
          <a:lstStyle/>
          <a:p>
            <a:pPr>
              <a:spcBef>
                <a:spcPct val="50000"/>
              </a:spcBef>
            </a:pPr>
            <a:r>
              <a:rPr lang="en-US" dirty="0" err="1"/>
              <a:t>Poggendorf</a:t>
            </a:r>
            <a:r>
              <a:rPr lang="en-US" dirty="0"/>
              <a:t> Illusion</a:t>
            </a:r>
          </a:p>
        </p:txBody>
      </p:sp>
      <p:sp>
        <p:nvSpPr>
          <p:cNvPr id="69644" name="Text Box 12"/>
          <p:cNvSpPr txBox="1">
            <a:spLocks noChangeArrowheads="1"/>
          </p:cNvSpPr>
          <p:nvPr/>
        </p:nvSpPr>
        <p:spPr bwMode="auto">
          <a:xfrm>
            <a:off x="6324600" y="1143000"/>
            <a:ext cx="3581400" cy="366713"/>
          </a:xfrm>
          <a:prstGeom prst="rect">
            <a:avLst/>
          </a:prstGeom>
          <a:noFill/>
          <a:ln w="9525">
            <a:noFill/>
            <a:miter lim="800000"/>
            <a:headEnd/>
            <a:tailEnd/>
          </a:ln>
        </p:spPr>
        <p:txBody>
          <a:bodyPr>
            <a:spAutoFit/>
          </a:bodyPr>
          <a:lstStyle/>
          <a:p>
            <a:pPr>
              <a:spcBef>
                <a:spcPct val="50000"/>
              </a:spcBef>
            </a:pPr>
            <a:r>
              <a:rPr lang="en-US" dirty="0" err="1"/>
              <a:t>Ebbinghaus</a:t>
            </a:r>
            <a:r>
              <a:rPr lang="en-US" dirty="0"/>
              <a:t> Illusion</a:t>
            </a:r>
          </a:p>
        </p:txBody>
      </p:sp>
      <p:sp>
        <p:nvSpPr>
          <p:cNvPr id="69645" name="Text Box 13"/>
          <p:cNvSpPr txBox="1">
            <a:spLocks noChangeArrowheads="1"/>
          </p:cNvSpPr>
          <p:nvPr/>
        </p:nvSpPr>
        <p:spPr bwMode="auto">
          <a:xfrm>
            <a:off x="0" y="5149850"/>
            <a:ext cx="1447800" cy="641350"/>
          </a:xfrm>
          <a:prstGeom prst="rect">
            <a:avLst/>
          </a:prstGeom>
          <a:noFill/>
          <a:ln w="9525">
            <a:noFill/>
            <a:miter lim="800000"/>
            <a:headEnd/>
            <a:tailEnd/>
          </a:ln>
        </p:spPr>
        <p:txBody>
          <a:bodyPr>
            <a:spAutoFit/>
          </a:bodyPr>
          <a:lstStyle/>
          <a:p>
            <a:pPr>
              <a:spcBef>
                <a:spcPct val="50000"/>
              </a:spcBef>
            </a:pPr>
            <a:r>
              <a:rPr lang="en-US"/>
              <a:t>Muller-Lyer Illusion</a:t>
            </a:r>
          </a:p>
        </p:txBody>
      </p:sp>
      <p:sp>
        <p:nvSpPr>
          <p:cNvPr id="69646" name="Text Box 14"/>
          <p:cNvSpPr txBox="1">
            <a:spLocks noChangeArrowheads="1"/>
          </p:cNvSpPr>
          <p:nvPr/>
        </p:nvSpPr>
        <p:spPr bwMode="auto">
          <a:xfrm>
            <a:off x="7696200" y="4616450"/>
            <a:ext cx="1143000" cy="641350"/>
          </a:xfrm>
          <a:prstGeom prst="rect">
            <a:avLst/>
          </a:prstGeom>
          <a:noFill/>
          <a:ln w="9525">
            <a:noFill/>
            <a:miter lim="800000"/>
            <a:headEnd/>
            <a:tailEnd/>
          </a:ln>
        </p:spPr>
        <p:txBody>
          <a:bodyPr>
            <a:spAutoFit/>
          </a:bodyPr>
          <a:lstStyle/>
          <a:p>
            <a:pPr>
              <a:spcBef>
                <a:spcPct val="50000"/>
              </a:spcBef>
            </a:pPr>
            <a:r>
              <a:rPr lang="en-US" dirty="0" err="1"/>
              <a:t>Zollner</a:t>
            </a:r>
            <a:r>
              <a:rPr lang="en-US" dirty="0"/>
              <a:t> Illusion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6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p:bldP spid="69644" grpId="0"/>
      <p:bldP spid="69645" grpId="0"/>
      <p:bldP spid="6964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52400"/>
            <a:ext cx="8229600" cy="1143000"/>
          </a:xfrm>
        </p:spPr>
        <p:txBody>
          <a:bodyPr/>
          <a:lstStyle/>
          <a:p>
            <a:pPr eaLnBrk="1" hangingPunct="1"/>
            <a:r>
              <a:rPr lang="en-US" sz="3600" dirty="0" smtClean="0">
                <a:ea typeface="ＭＳ Ｐゴシック" pitchFamily="-108" charset="-128"/>
              </a:rPr>
              <a:t>More Illusions at the Perceptual Level</a:t>
            </a:r>
          </a:p>
        </p:txBody>
      </p:sp>
      <p:pic>
        <p:nvPicPr>
          <p:cNvPr id="90116" name="Picture 4"/>
          <p:cNvPicPr>
            <a:picLocks noChangeAspect="1" noChangeArrowheads="1"/>
          </p:cNvPicPr>
          <p:nvPr/>
        </p:nvPicPr>
        <p:blipFill>
          <a:blip r:embed="rId2" cstate="print"/>
          <a:srcRect/>
          <a:stretch>
            <a:fillRect/>
          </a:stretch>
        </p:blipFill>
        <p:spPr bwMode="auto">
          <a:xfrm>
            <a:off x="533400" y="990600"/>
            <a:ext cx="3657600" cy="1500188"/>
          </a:xfrm>
          <a:prstGeom prst="rect">
            <a:avLst/>
          </a:prstGeom>
          <a:noFill/>
          <a:ln w="9525">
            <a:noFill/>
            <a:miter lim="800000"/>
            <a:headEnd/>
            <a:tailEnd/>
          </a:ln>
        </p:spPr>
      </p:pic>
      <p:pic>
        <p:nvPicPr>
          <p:cNvPr id="90117" name="Picture 5"/>
          <p:cNvPicPr>
            <a:picLocks noChangeAspect="1" noChangeArrowheads="1"/>
          </p:cNvPicPr>
          <p:nvPr/>
        </p:nvPicPr>
        <p:blipFill>
          <a:blip r:embed="rId3" cstate="print"/>
          <a:srcRect/>
          <a:stretch>
            <a:fillRect/>
          </a:stretch>
        </p:blipFill>
        <p:spPr bwMode="auto">
          <a:xfrm>
            <a:off x="4876800" y="685800"/>
            <a:ext cx="3200400" cy="2439988"/>
          </a:xfrm>
          <a:prstGeom prst="rect">
            <a:avLst/>
          </a:prstGeom>
          <a:noFill/>
          <a:ln w="9525">
            <a:noFill/>
            <a:miter lim="800000"/>
            <a:headEnd/>
            <a:tailEnd/>
          </a:ln>
        </p:spPr>
      </p:pic>
      <p:pic>
        <p:nvPicPr>
          <p:cNvPr id="90118" name="Picture 6"/>
          <p:cNvPicPr>
            <a:picLocks noChangeAspect="1" noChangeArrowheads="1"/>
          </p:cNvPicPr>
          <p:nvPr/>
        </p:nvPicPr>
        <p:blipFill>
          <a:blip r:embed="rId4" cstate="print"/>
          <a:srcRect/>
          <a:stretch>
            <a:fillRect/>
          </a:stretch>
        </p:blipFill>
        <p:spPr bwMode="auto">
          <a:xfrm>
            <a:off x="228600" y="3124200"/>
            <a:ext cx="2058988" cy="3581400"/>
          </a:xfrm>
          <a:prstGeom prst="rect">
            <a:avLst/>
          </a:prstGeom>
          <a:noFill/>
          <a:ln w="9525">
            <a:noFill/>
            <a:miter lim="800000"/>
            <a:headEnd/>
            <a:tailEnd/>
          </a:ln>
        </p:spPr>
      </p:pic>
      <p:pic>
        <p:nvPicPr>
          <p:cNvPr id="90119" name="Picture 7"/>
          <p:cNvPicPr>
            <a:picLocks noChangeAspect="1" noChangeArrowheads="1"/>
          </p:cNvPicPr>
          <p:nvPr/>
        </p:nvPicPr>
        <p:blipFill>
          <a:blip r:embed="rId5" cstate="print"/>
          <a:srcRect/>
          <a:stretch>
            <a:fillRect/>
          </a:stretch>
        </p:blipFill>
        <p:spPr bwMode="auto">
          <a:xfrm>
            <a:off x="2759075" y="3352800"/>
            <a:ext cx="3032125" cy="3505200"/>
          </a:xfrm>
          <a:prstGeom prst="rect">
            <a:avLst/>
          </a:prstGeom>
          <a:noFill/>
          <a:ln w="9525">
            <a:noFill/>
            <a:miter lim="800000"/>
            <a:headEnd/>
            <a:tailEnd/>
          </a:ln>
        </p:spPr>
      </p:pic>
      <p:pic>
        <p:nvPicPr>
          <p:cNvPr id="90120" name="Picture 8"/>
          <p:cNvPicPr>
            <a:picLocks noChangeAspect="1" noChangeArrowheads="1"/>
          </p:cNvPicPr>
          <p:nvPr/>
        </p:nvPicPr>
        <p:blipFill>
          <a:blip r:embed="rId6" cstate="print"/>
          <a:srcRect/>
          <a:stretch>
            <a:fillRect/>
          </a:stretch>
        </p:blipFill>
        <p:spPr bwMode="auto">
          <a:xfrm>
            <a:off x="5795963" y="2971800"/>
            <a:ext cx="2773362"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a:xfrm>
            <a:off x="457200" y="2209800"/>
            <a:ext cx="8229600" cy="4324350"/>
          </a:xfrm>
        </p:spPr>
        <p:txBody>
          <a:bodyPr/>
          <a:lstStyle/>
          <a:p>
            <a:pPr eaLnBrk="1" hangingPunct="1">
              <a:lnSpc>
                <a:spcPct val="90000"/>
              </a:lnSpc>
            </a:pPr>
            <a:r>
              <a:rPr lang="en-US" sz="2400" dirty="0" smtClean="0">
                <a:ea typeface="ＭＳ Ｐゴシック" pitchFamily="-108" charset="-128"/>
              </a:rPr>
              <a:t>One theory for why this illusion exists is that we unconsciously interpret the lines as 3D images. We see the ends as angles that point toward us or away from us. Therefore, we judge the outside corner to be closer and shorter.</a:t>
            </a:r>
          </a:p>
          <a:p>
            <a:pPr eaLnBrk="1" hangingPunct="1">
              <a:lnSpc>
                <a:spcPct val="90000"/>
              </a:lnSpc>
            </a:pPr>
            <a:endParaRPr lang="en-US" sz="2400" dirty="0" smtClean="0">
              <a:ea typeface="ＭＳ Ｐゴシック" pitchFamily="-108" charset="-128"/>
            </a:endParaRPr>
          </a:p>
          <a:p>
            <a:pPr eaLnBrk="1" hangingPunct="1">
              <a:lnSpc>
                <a:spcPct val="90000"/>
              </a:lnSpc>
            </a:pPr>
            <a:r>
              <a:rPr lang="en-US" sz="2400" dirty="0" smtClean="0">
                <a:ea typeface="ＭＳ Ｐゴシック" pitchFamily="-108" charset="-128"/>
              </a:rPr>
              <a:t>But what if you lived in a culture that had no square-cornered buildings?</a:t>
            </a:r>
          </a:p>
        </p:txBody>
      </p:sp>
      <p:sp>
        <p:nvSpPr>
          <p:cNvPr id="117763"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Muller-</a:t>
            </a:r>
            <a:r>
              <a:rPr lang="en-US" dirty="0" err="1" smtClean="0">
                <a:ea typeface="ＭＳ Ｐゴシック" pitchFamily="-108" charset="-128"/>
              </a:rPr>
              <a:t>Lyer</a:t>
            </a:r>
            <a:r>
              <a:rPr lang="en-US" dirty="0" smtClean="0">
                <a:ea typeface="ＭＳ Ｐゴシック" pitchFamily="-108" charset="-128"/>
              </a:rPr>
              <a:t> Illusion</a:t>
            </a:r>
          </a:p>
        </p:txBody>
      </p:sp>
      <p:pic>
        <p:nvPicPr>
          <p:cNvPr id="4" name="Picture 7"/>
          <p:cNvPicPr>
            <a:picLocks noChangeAspect="1" noChangeArrowheads="1"/>
          </p:cNvPicPr>
          <p:nvPr/>
        </p:nvPicPr>
        <p:blipFill>
          <a:blip r:embed="rId2" cstate="print"/>
          <a:srcRect/>
          <a:stretch>
            <a:fillRect/>
          </a:stretch>
        </p:blipFill>
        <p:spPr bwMode="auto">
          <a:xfrm>
            <a:off x="1981200" y="5105400"/>
            <a:ext cx="2278063" cy="1752600"/>
          </a:xfrm>
          <a:prstGeom prst="rect">
            <a:avLst/>
          </a:prstGeom>
          <a:noFill/>
          <a:ln w="9525">
            <a:noFill/>
            <a:miter lim="800000"/>
            <a:headEnd/>
            <a:tailEnd/>
          </a:ln>
        </p:spPr>
      </p:pic>
      <p:sp>
        <p:nvSpPr>
          <p:cNvPr id="117765" name="TextBox 4"/>
          <p:cNvSpPr txBox="1">
            <a:spLocks noChangeArrowheads="1"/>
          </p:cNvSpPr>
          <p:nvPr/>
        </p:nvSpPr>
        <p:spPr bwMode="auto">
          <a:xfrm>
            <a:off x="7938" y="6324600"/>
            <a:ext cx="2590800" cy="338138"/>
          </a:xfrm>
          <a:prstGeom prst="rect">
            <a:avLst/>
          </a:prstGeom>
          <a:noFill/>
          <a:ln w="9525">
            <a:noFill/>
            <a:miter lim="800000"/>
            <a:headEnd/>
            <a:tailEnd/>
          </a:ln>
        </p:spPr>
        <p:txBody>
          <a:bodyPr>
            <a:spAutoFit/>
          </a:bodyPr>
          <a:lstStyle/>
          <a:p>
            <a:r>
              <a:rPr lang="en-US" sz="1600" b="1"/>
              <a:t>Muller-Lyer Illusion</a:t>
            </a:r>
          </a:p>
        </p:txBody>
      </p:sp>
      <p:cxnSp>
        <p:nvCxnSpPr>
          <p:cNvPr id="7" name="Straight Connector 6"/>
          <p:cNvCxnSpPr/>
          <p:nvPr/>
        </p:nvCxnSpPr>
        <p:spPr>
          <a:xfrm>
            <a:off x="4876800" y="5791200"/>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324600" y="5562600"/>
            <a:ext cx="4572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76800" y="5791200"/>
            <a:ext cx="3810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76800" y="5562600"/>
            <a:ext cx="3810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00800" y="5791200"/>
            <a:ext cx="3810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077200" y="5791200"/>
            <a:ext cx="3810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077200" y="5562600"/>
            <a:ext cx="381000" cy="2286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2097088"/>
            <a:ext cx="8229600" cy="4324350"/>
          </a:xfrm>
        </p:spPr>
        <p:txBody>
          <a:bodyPr/>
          <a:lstStyle/>
          <a:p>
            <a:pPr eaLnBrk="1" hangingPunct="1">
              <a:lnSpc>
                <a:spcPct val="90000"/>
              </a:lnSpc>
            </a:pPr>
            <a:r>
              <a:rPr lang="en-US" dirty="0" smtClean="0">
                <a:ea typeface="ＭＳ Ｐゴシック" pitchFamily="-108" charset="-128"/>
              </a:rPr>
              <a:t>This questions was addressed in the 1970s when scientists took this image to South Africa and the Zulu people who live in a rounded culture.</a:t>
            </a:r>
          </a:p>
          <a:p>
            <a:pPr eaLnBrk="1" hangingPunct="1">
              <a:lnSpc>
                <a:spcPct val="90000"/>
              </a:lnSpc>
            </a:pPr>
            <a:endParaRPr lang="en-US" dirty="0" smtClean="0">
              <a:ea typeface="ＭＳ Ｐゴシック" pitchFamily="-108" charset="-128"/>
            </a:endParaRPr>
          </a:p>
          <a:p>
            <a:pPr eaLnBrk="1" hangingPunct="1">
              <a:lnSpc>
                <a:spcPct val="90000"/>
              </a:lnSpc>
            </a:pPr>
            <a:r>
              <a:rPr lang="en-US" dirty="0" smtClean="0">
                <a:ea typeface="ＭＳ Ｐゴシック" pitchFamily="-108" charset="-128"/>
              </a:rPr>
              <a:t>Almost exclusively, the Zulu perceived the lines as being the same size.</a:t>
            </a:r>
          </a:p>
          <a:p>
            <a:pPr eaLnBrk="1" hangingPunct="1">
              <a:lnSpc>
                <a:spcPct val="90000"/>
              </a:lnSpc>
            </a:pPr>
            <a:endParaRPr lang="en-US" dirty="0" smtClean="0">
              <a:ea typeface="ＭＳ Ｐゴシック" pitchFamily="-108" charset="-128"/>
            </a:endParaRPr>
          </a:p>
          <a:p>
            <a:pPr lvl="1" eaLnBrk="1" hangingPunct="1">
              <a:lnSpc>
                <a:spcPct val="90000"/>
              </a:lnSpc>
            </a:pPr>
            <a:r>
              <a:rPr lang="en-US" dirty="0" smtClean="0">
                <a:ea typeface="ＭＳ Ｐゴシック" pitchFamily="-108" charset="-128"/>
              </a:rPr>
              <a:t>What does this lead us to conclude about perception? </a:t>
            </a:r>
            <a:r>
              <a:rPr lang="en-US" sz="1800" dirty="0" smtClean="0">
                <a:ea typeface="ＭＳ Ｐゴシック" pitchFamily="-108" charset="-128"/>
              </a:rPr>
              <a:t>(Hint: learned or inherited?)</a:t>
            </a:r>
          </a:p>
        </p:txBody>
      </p:sp>
      <p:sp>
        <p:nvSpPr>
          <p:cNvPr id="118786" name="Rectangle 2"/>
          <p:cNvSpPr>
            <a:spLocks noGrp="1" noChangeArrowheads="1"/>
          </p:cNvSpPr>
          <p:nvPr>
            <p:ph type="title"/>
          </p:nvPr>
        </p:nvSpPr>
        <p:spPr>
          <a:xfrm>
            <a:off x="457200" y="990600"/>
            <a:ext cx="8229600" cy="1066800"/>
          </a:xfrm>
        </p:spPr>
        <p:txBody>
          <a:bodyPr/>
          <a:lstStyle/>
          <a:p>
            <a:pPr eaLnBrk="1" hangingPunct="1"/>
            <a:r>
              <a:rPr lang="en-US" dirty="0" smtClean="0">
                <a:ea typeface="ＭＳ Ｐゴシック" pitchFamily="-108" charset="-128"/>
              </a:rPr>
              <a:t>The Zulus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1189038"/>
            <a:ext cx="8229600" cy="4525962"/>
          </a:xfrm>
        </p:spPr>
        <p:txBody>
          <a:bodyPr/>
          <a:lstStyle/>
          <a:p>
            <a:pPr eaLnBrk="1" hangingPunct="1"/>
            <a:r>
              <a:rPr lang="en-US" b="1" dirty="0" smtClean="0">
                <a:ea typeface="ＭＳ Ｐゴシック" pitchFamily="-108" charset="-128"/>
              </a:rPr>
              <a:t>Gestalt Psychologists</a:t>
            </a:r>
            <a:r>
              <a:rPr lang="en-US" dirty="0" smtClean="0">
                <a:ea typeface="ＭＳ Ｐゴシック" pitchFamily="-108" charset="-128"/>
              </a:rPr>
              <a:t> argue that the brain forms a perceptual whole that is more than the mere sum of its sensory parts.</a:t>
            </a:r>
          </a:p>
          <a:p>
            <a:pPr eaLnBrk="1" hangingPunct="1"/>
            <a:endParaRPr lang="en-US" dirty="0" smtClean="0">
              <a:ea typeface="ＭＳ Ｐゴシック" pitchFamily="-108" charset="-128"/>
            </a:endParaRPr>
          </a:p>
          <a:p>
            <a:pPr eaLnBrk="1" hangingPunct="1">
              <a:buFont typeface="Georgia" pitchFamily="-108" charset="0"/>
              <a:buNone/>
            </a:pPr>
            <a:endParaRPr lang="en-US" dirty="0" smtClean="0">
              <a:ea typeface="ＭＳ Ｐゴシック" pitchFamily="-108" charset="-128"/>
            </a:endParaRPr>
          </a:p>
        </p:txBody>
      </p:sp>
      <p:sp>
        <p:nvSpPr>
          <p:cNvPr id="119810" name="Rectangle 2"/>
          <p:cNvSpPr>
            <a:spLocks noGrp="1" noChangeArrowheads="1"/>
          </p:cNvSpPr>
          <p:nvPr>
            <p:ph type="title"/>
          </p:nvPr>
        </p:nvSpPr>
        <p:spPr>
          <a:xfrm>
            <a:off x="457200" y="152400"/>
            <a:ext cx="8229600" cy="1143000"/>
          </a:xfrm>
        </p:spPr>
        <p:txBody>
          <a:bodyPr/>
          <a:lstStyle/>
          <a:p>
            <a:pPr eaLnBrk="1" hangingPunct="1"/>
            <a:r>
              <a:rPr lang="en-US" sz="3800" dirty="0" smtClean="0">
                <a:ea typeface="ＭＳ Ｐゴシック" pitchFamily="-108" charset="-128"/>
              </a:rPr>
              <a:t>The Gestalt Theory</a:t>
            </a:r>
          </a:p>
        </p:txBody>
      </p:sp>
      <p:pic>
        <p:nvPicPr>
          <p:cNvPr id="119812" name="Picture 4" descr="GestaltElephantLrg"/>
          <p:cNvPicPr>
            <a:picLocks noChangeAspect="1" noChangeArrowheads="1"/>
          </p:cNvPicPr>
          <p:nvPr/>
        </p:nvPicPr>
        <p:blipFill>
          <a:blip r:embed="rId2" cstate="print"/>
          <a:srcRect t="7173" b="3375"/>
          <a:stretch>
            <a:fillRect/>
          </a:stretch>
        </p:blipFill>
        <p:spPr bwMode="auto">
          <a:xfrm>
            <a:off x="1447800" y="2819400"/>
            <a:ext cx="6019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1493838"/>
            <a:ext cx="8229600" cy="4525962"/>
          </a:xfrm>
        </p:spPr>
        <p:txBody>
          <a:bodyPr/>
          <a:lstStyle/>
          <a:p>
            <a:pPr eaLnBrk="1" hangingPunct="1"/>
            <a:r>
              <a:rPr lang="en-US" dirty="0" smtClean="0">
                <a:ea typeface="ＭＳ Ｐゴシック" pitchFamily="-108" charset="-128"/>
              </a:rPr>
              <a:t>Humans see a square as a single figure rather than four lines. </a:t>
            </a:r>
            <a:endParaRPr lang="en-US" sz="1200" dirty="0" smtClean="0">
              <a:ea typeface="ＭＳ Ｐゴシック" pitchFamily="-108" charset="-128"/>
            </a:endParaRPr>
          </a:p>
          <a:p>
            <a:pPr eaLnBrk="1" hangingPunct="1"/>
            <a:endParaRPr lang="en-US" sz="1200" dirty="0" smtClean="0">
              <a:ea typeface="ＭＳ Ｐゴシック" pitchFamily="-108" charset="-128"/>
            </a:endParaRPr>
          </a:p>
          <a:p>
            <a:pPr eaLnBrk="1" hangingPunct="1"/>
            <a:r>
              <a:rPr lang="en-US" dirty="0" smtClean="0">
                <a:ea typeface="ＭＳ Ｐゴシック" pitchFamily="-108" charset="-128"/>
              </a:rPr>
              <a:t>Psychologists argue that examples like this show that humans organize sensory information into meaningful patters. The most basic of these patterns are pre-wired into our brains at birth.	</a:t>
            </a:r>
          </a:p>
        </p:txBody>
      </p:sp>
      <p:sp>
        <p:nvSpPr>
          <p:cNvPr id="120834" name="Rectangle 2"/>
          <p:cNvSpPr>
            <a:spLocks noGrp="1" noChangeArrowheads="1"/>
          </p:cNvSpPr>
          <p:nvPr>
            <p:ph type="title"/>
          </p:nvPr>
        </p:nvSpPr>
        <p:spPr>
          <a:xfrm>
            <a:off x="457200" y="427038"/>
            <a:ext cx="8229600" cy="1143000"/>
          </a:xfrm>
        </p:spPr>
        <p:txBody>
          <a:bodyPr/>
          <a:lstStyle/>
          <a:p>
            <a:pPr eaLnBrk="1" hangingPunct="1"/>
            <a:r>
              <a:rPr lang="en-US" sz="3800" dirty="0" smtClean="0">
                <a:ea typeface="ＭＳ Ｐゴシック" pitchFamily="-108" charset="-128"/>
              </a:rPr>
              <a:t>Pre-wired</a:t>
            </a:r>
          </a:p>
        </p:txBody>
      </p:sp>
      <p:sp>
        <p:nvSpPr>
          <p:cNvPr id="7" name="Rectangle 6"/>
          <p:cNvSpPr/>
          <p:nvPr/>
        </p:nvSpPr>
        <p:spPr>
          <a:xfrm>
            <a:off x="3352800" y="4572000"/>
            <a:ext cx="2133600" cy="2133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descr="perception_vase"/>
          <p:cNvPicPr>
            <a:picLocks noChangeAspect="1" noChangeArrowheads="1"/>
          </p:cNvPicPr>
          <p:nvPr/>
        </p:nvPicPr>
        <p:blipFill>
          <a:blip r:embed="rId2" cstate="print"/>
          <a:srcRect/>
          <a:stretch>
            <a:fillRect/>
          </a:stretch>
        </p:blipFill>
        <p:spPr bwMode="auto">
          <a:xfrm>
            <a:off x="3048000" y="3962400"/>
            <a:ext cx="2895600" cy="2895600"/>
          </a:xfrm>
          <a:prstGeom prst="rect">
            <a:avLst/>
          </a:prstGeom>
          <a:noFill/>
          <a:ln w="9525">
            <a:noFill/>
            <a:miter lim="800000"/>
            <a:headEnd/>
            <a:tailEnd/>
          </a:ln>
        </p:spPr>
      </p:pic>
      <p:sp>
        <p:nvSpPr>
          <p:cNvPr id="121860" name="Rectangle 3"/>
          <p:cNvSpPr>
            <a:spLocks noGrp="1" noChangeArrowheads="1"/>
          </p:cNvSpPr>
          <p:nvPr>
            <p:ph idx="1"/>
          </p:nvPr>
        </p:nvSpPr>
        <p:spPr>
          <a:xfrm>
            <a:off x="457200" y="1219200"/>
            <a:ext cx="8229600" cy="4525963"/>
          </a:xfrm>
        </p:spPr>
        <p:txBody>
          <a:bodyPr/>
          <a:lstStyle/>
          <a:p>
            <a:pPr eaLnBrk="1" hangingPunct="1"/>
            <a:r>
              <a:rPr lang="en-US" dirty="0" smtClean="0">
                <a:ea typeface="ＭＳ Ｐゴシック" pitchFamily="-108" charset="-128"/>
              </a:rPr>
              <a:t>Gestalt Psychology divides perceptual experience into </a:t>
            </a:r>
            <a:r>
              <a:rPr lang="en-US" i="1" dirty="0" smtClean="0">
                <a:ea typeface="ＭＳ Ｐゴシック" pitchFamily="-108" charset="-128"/>
              </a:rPr>
              <a:t>figure</a:t>
            </a:r>
            <a:r>
              <a:rPr lang="en-US" dirty="0" smtClean="0">
                <a:ea typeface="ＭＳ Ｐゴシック" pitchFamily="-108" charset="-128"/>
              </a:rPr>
              <a:t> and </a:t>
            </a:r>
            <a:r>
              <a:rPr lang="en-US" i="1" dirty="0" smtClean="0">
                <a:ea typeface="ＭＳ Ｐゴシック" pitchFamily="-108" charset="-128"/>
              </a:rPr>
              <a:t>ground</a:t>
            </a:r>
            <a:r>
              <a:rPr lang="en-US" dirty="0" smtClean="0">
                <a:ea typeface="ＭＳ Ｐゴシック" pitchFamily="-108" charset="-128"/>
              </a:rPr>
              <a:t>.</a:t>
            </a:r>
            <a:endParaRPr lang="en-US" sz="1200" dirty="0" smtClean="0">
              <a:ea typeface="ＭＳ Ｐゴシック" pitchFamily="-108" charset="-128"/>
            </a:endParaRPr>
          </a:p>
          <a:p>
            <a:pPr eaLnBrk="1" hangingPunct="1"/>
            <a:endParaRPr lang="en-US" sz="1200" b="1" u="sng" dirty="0" smtClean="0">
              <a:ea typeface="ＭＳ Ｐゴシック" pitchFamily="-108" charset="-128"/>
            </a:endParaRPr>
          </a:p>
          <a:p>
            <a:pPr lvl="1" eaLnBrk="1" hangingPunct="1"/>
            <a:r>
              <a:rPr lang="en-US" sz="2200" b="1" u="sng" dirty="0" smtClean="0">
                <a:ea typeface="ＭＳ Ｐゴシック" pitchFamily="-108" charset="-128"/>
              </a:rPr>
              <a:t>Figure:</a:t>
            </a:r>
            <a:r>
              <a:rPr lang="en-US" sz="2200" dirty="0" smtClean="0">
                <a:ea typeface="ＭＳ Ｐゴシック" pitchFamily="-108" charset="-128"/>
              </a:rPr>
              <a:t> The part of a pattern that commands attention…stands out.</a:t>
            </a:r>
            <a:endParaRPr lang="en-US" sz="1000" dirty="0" smtClean="0">
              <a:ea typeface="ＭＳ Ｐゴシック" pitchFamily="-108" charset="-128"/>
            </a:endParaRPr>
          </a:p>
          <a:p>
            <a:pPr lvl="1" eaLnBrk="1" hangingPunct="1"/>
            <a:r>
              <a:rPr lang="en-US" sz="2200" b="1" u="sng" dirty="0" smtClean="0">
                <a:ea typeface="ＭＳ Ｐゴシック" pitchFamily="-108" charset="-128"/>
              </a:rPr>
              <a:t>Ground:</a:t>
            </a:r>
            <a:r>
              <a:rPr lang="en-US" sz="2200" dirty="0" smtClean="0">
                <a:ea typeface="ＭＳ Ｐゴシック" pitchFamily="-108" charset="-128"/>
              </a:rPr>
              <a:t> The part of the pattern that does not command attention…background.</a:t>
            </a:r>
          </a:p>
          <a:p>
            <a:pPr eaLnBrk="1" hangingPunct="1"/>
            <a:endParaRPr lang="en-US" sz="2400" dirty="0" smtClean="0">
              <a:ea typeface="ＭＳ Ｐゴシック" pitchFamily="-108" charset="-128"/>
            </a:endParaRPr>
          </a:p>
          <a:p>
            <a:pPr eaLnBrk="1" hangingPunct="1">
              <a:buFont typeface="Georgia" pitchFamily="-108" charset="0"/>
              <a:buNone/>
            </a:pPr>
            <a:endParaRPr lang="en-US" sz="2400" dirty="0" smtClean="0">
              <a:ea typeface="ＭＳ Ｐゴシック" pitchFamily="-108" charset="-128"/>
            </a:endParaRPr>
          </a:p>
        </p:txBody>
      </p:sp>
      <p:sp>
        <p:nvSpPr>
          <p:cNvPr id="121859" name="Rectangle 2"/>
          <p:cNvSpPr>
            <a:spLocks noGrp="1" noChangeArrowheads="1"/>
          </p:cNvSpPr>
          <p:nvPr>
            <p:ph type="title"/>
          </p:nvPr>
        </p:nvSpPr>
        <p:spPr>
          <a:xfrm>
            <a:off x="457200" y="228600"/>
            <a:ext cx="8229600" cy="1143000"/>
          </a:xfrm>
        </p:spPr>
        <p:txBody>
          <a:bodyPr/>
          <a:lstStyle/>
          <a:p>
            <a:pPr eaLnBrk="1" hangingPunct="1"/>
            <a:r>
              <a:rPr lang="en-US" sz="3600" dirty="0" smtClean="0">
                <a:ea typeface="ＭＳ Ｐゴシック" pitchFamily="-108" charset="-128"/>
              </a:rPr>
              <a:t>Figure and Ground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lstStyle/>
          <a:p>
            <a:pPr eaLnBrk="1" hangingPunct="1">
              <a:lnSpc>
                <a:spcPct val="90000"/>
              </a:lnSpc>
            </a:pPr>
            <a:r>
              <a:rPr lang="en-US" dirty="0" smtClean="0">
                <a:ea typeface="ＭＳ Ｐゴシック" pitchFamily="-108" charset="-128"/>
              </a:rPr>
              <a:t>Our minds do a funny thing, they provide closure. That is, they make us see incomplete images as wholes by supplying the missing segments or filling in gaps.</a:t>
            </a:r>
          </a:p>
          <a:p>
            <a:pPr eaLnBrk="1" hangingPunct="1">
              <a:lnSpc>
                <a:spcPct val="90000"/>
              </a:lnSpc>
            </a:pPr>
            <a:endParaRPr lang="en-US" dirty="0" smtClean="0">
              <a:ea typeface="ＭＳ Ｐゴシック" pitchFamily="-108" charset="-128"/>
            </a:endParaRPr>
          </a:p>
          <a:p>
            <a:pPr eaLnBrk="1" hangingPunct="1">
              <a:lnSpc>
                <a:spcPct val="90000"/>
              </a:lnSpc>
            </a:pPr>
            <a:r>
              <a:rPr lang="en-US" dirty="0" smtClean="0">
                <a:ea typeface="ＭＳ Ｐゴシック" pitchFamily="-108" charset="-128"/>
              </a:rPr>
              <a:t>Generally, humans have a natural tendency to perceive stimuli as complete and balanced even when the pieces are missing.</a:t>
            </a:r>
          </a:p>
        </p:txBody>
      </p:sp>
      <p:sp>
        <p:nvSpPr>
          <p:cNvPr id="122882"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Closure: Filling in the Blanks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cstate="print"/>
          <a:srcRect/>
          <a:stretch>
            <a:fillRect/>
          </a:stretch>
        </p:blipFill>
        <p:spPr bwMode="auto">
          <a:xfrm>
            <a:off x="304800" y="2316163"/>
            <a:ext cx="4114800" cy="3627437"/>
          </a:xfrm>
          <a:prstGeom prst="rect">
            <a:avLst/>
          </a:prstGeom>
          <a:noFill/>
          <a:ln w="9525">
            <a:noFill/>
            <a:miter lim="800000"/>
            <a:headEnd/>
            <a:tailEnd/>
          </a:ln>
        </p:spPr>
      </p:pic>
      <p:pic>
        <p:nvPicPr>
          <p:cNvPr id="73733" name="Picture 5"/>
          <p:cNvPicPr>
            <a:picLocks noChangeAspect="1" noChangeArrowheads="1"/>
          </p:cNvPicPr>
          <p:nvPr/>
        </p:nvPicPr>
        <p:blipFill>
          <a:blip r:embed="rId3" cstate="print"/>
          <a:srcRect/>
          <a:stretch>
            <a:fillRect/>
          </a:stretch>
        </p:blipFill>
        <p:spPr bwMode="auto">
          <a:xfrm>
            <a:off x="4953000" y="609600"/>
            <a:ext cx="3867150" cy="3867150"/>
          </a:xfrm>
          <a:prstGeom prst="rect">
            <a:avLst/>
          </a:prstGeom>
          <a:noFill/>
          <a:ln w="9525">
            <a:noFill/>
            <a:miter lim="800000"/>
            <a:headEnd/>
            <a:tailEnd/>
          </a:ln>
        </p:spPr>
      </p:pic>
      <p:sp>
        <p:nvSpPr>
          <p:cNvPr id="123908" name="Text Box 7"/>
          <p:cNvSpPr txBox="1">
            <a:spLocks noChangeArrowheads="1"/>
          </p:cNvSpPr>
          <p:nvPr/>
        </p:nvSpPr>
        <p:spPr bwMode="auto">
          <a:xfrm>
            <a:off x="304800" y="914400"/>
            <a:ext cx="4038600" cy="946150"/>
          </a:xfrm>
          <a:prstGeom prst="rect">
            <a:avLst/>
          </a:prstGeom>
          <a:noFill/>
          <a:ln w="9525">
            <a:noFill/>
            <a:miter lim="800000"/>
            <a:headEnd/>
            <a:tailEnd/>
          </a:ln>
        </p:spPr>
        <p:txBody>
          <a:bodyPr>
            <a:spAutoFit/>
          </a:bodyPr>
          <a:lstStyle/>
          <a:p>
            <a:pPr>
              <a:spcBef>
                <a:spcPct val="50000"/>
              </a:spcBef>
            </a:pPr>
            <a:r>
              <a:rPr lang="en-US" sz="2800"/>
              <a:t>What shapes do you see in each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pPr eaLnBrk="1" hangingPunct="1"/>
            <a:r>
              <a:rPr lang="en-US" b="1" dirty="0" smtClean="0">
                <a:ea typeface="ＭＳ Ｐゴシック" pitchFamily="-108" charset="-128"/>
              </a:rPr>
              <a:t>Law of Similarity:</a:t>
            </a:r>
            <a:r>
              <a:rPr lang="en-US" dirty="0" smtClean="0">
                <a:ea typeface="ＭＳ Ｐゴシック" pitchFamily="-108" charset="-128"/>
              </a:rPr>
              <a:t> The Gestalt principle that we tend to group similar objects together in our perceptions.</a:t>
            </a:r>
          </a:p>
          <a:p>
            <a:pPr eaLnBrk="1" hangingPunct="1">
              <a:buFontTx/>
              <a:buNone/>
            </a:pPr>
            <a:endParaRPr lang="en-US" dirty="0" smtClean="0">
              <a:ea typeface="ＭＳ Ｐゴシック" pitchFamily="-108" charset="-128"/>
            </a:endParaRPr>
          </a:p>
          <a:p>
            <a:pPr eaLnBrk="1" hangingPunct="1">
              <a:buFontTx/>
              <a:buNone/>
            </a:pPr>
            <a:r>
              <a:rPr lang="en-US" dirty="0" smtClean="0">
                <a:ea typeface="ＭＳ Ｐゴシック" pitchFamily="-108" charset="-128"/>
              </a:rPr>
              <a:t>		</a:t>
            </a:r>
            <a:r>
              <a:rPr lang="en-US" sz="2200" b="1" dirty="0" smtClean="0">
                <a:ea typeface="ＭＳ Ｐゴシック" pitchFamily="-108" charset="-128"/>
              </a:rPr>
              <a:t>Do you see</a:t>
            </a:r>
            <a:r>
              <a:rPr lang="en-US" dirty="0" smtClean="0">
                <a:ea typeface="ＭＳ Ｐゴシック" pitchFamily="-108" charset="-128"/>
              </a:rPr>
              <a:t>		x  o  x  o  x</a:t>
            </a:r>
          </a:p>
          <a:p>
            <a:pPr eaLnBrk="1" hangingPunct="1">
              <a:buFontTx/>
              <a:buNone/>
            </a:pPr>
            <a:r>
              <a:rPr lang="en-US" dirty="0" smtClean="0">
                <a:ea typeface="ＭＳ Ｐゴシック" pitchFamily="-108" charset="-128"/>
              </a:rPr>
              <a:t>		</a:t>
            </a:r>
            <a:r>
              <a:rPr lang="en-US" sz="2200" b="1" dirty="0" smtClean="0">
                <a:ea typeface="ＭＳ Ｐゴシック" pitchFamily="-108" charset="-128"/>
              </a:rPr>
              <a:t>rows or</a:t>
            </a:r>
            <a:r>
              <a:rPr lang="en-US" dirty="0" smtClean="0">
                <a:ea typeface="ＭＳ Ｐゴシック" pitchFamily="-108" charset="-128"/>
              </a:rPr>
              <a:t>		x  o  x  o  x</a:t>
            </a:r>
          </a:p>
          <a:p>
            <a:pPr eaLnBrk="1" hangingPunct="1">
              <a:buFontTx/>
              <a:buNone/>
            </a:pPr>
            <a:r>
              <a:rPr lang="en-US" dirty="0" smtClean="0">
                <a:ea typeface="ＭＳ Ｐゴシック" pitchFamily="-108" charset="-128"/>
              </a:rPr>
              <a:t>		</a:t>
            </a:r>
            <a:r>
              <a:rPr lang="en-US" sz="2200" b="1" dirty="0" smtClean="0">
                <a:ea typeface="ＭＳ Ｐゴシック" pitchFamily="-108" charset="-128"/>
              </a:rPr>
              <a:t>columns?</a:t>
            </a:r>
            <a:r>
              <a:rPr lang="en-US" dirty="0" smtClean="0">
                <a:ea typeface="ＭＳ Ｐゴシック" pitchFamily="-108" charset="-128"/>
              </a:rPr>
              <a:t>		x  o  x  o  x</a:t>
            </a:r>
          </a:p>
          <a:p>
            <a:pPr eaLnBrk="1" hangingPunct="1">
              <a:buFontTx/>
              <a:buNone/>
            </a:pPr>
            <a:r>
              <a:rPr lang="en-US" dirty="0" smtClean="0">
                <a:ea typeface="ＭＳ Ｐゴシック" pitchFamily="-108" charset="-128"/>
              </a:rPr>
              <a:t>					x  o  x  o  x</a:t>
            </a:r>
          </a:p>
          <a:p>
            <a:pPr eaLnBrk="1" hangingPunct="1">
              <a:buFontTx/>
              <a:buNone/>
            </a:pPr>
            <a:r>
              <a:rPr lang="en-US" dirty="0" smtClean="0">
                <a:ea typeface="ＭＳ Ｐゴシック" pitchFamily="-108" charset="-128"/>
              </a:rPr>
              <a:t>					x  o  x  o  x  </a:t>
            </a:r>
          </a:p>
        </p:txBody>
      </p:sp>
      <p:sp>
        <p:nvSpPr>
          <p:cNvPr id="124930" name="Rectangle 2"/>
          <p:cNvSpPr>
            <a:spLocks noGrp="1" noChangeArrowheads="1"/>
          </p:cNvSpPr>
          <p:nvPr>
            <p:ph type="title"/>
          </p:nvPr>
        </p:nvSpPr>
        <p:spPr>
          <a:xfrm>
            <a:off x="457200" y="914400"/>
            <a:ext cx="8229600" cy="1066800"/>
          </a:xfrm>
        </p:spPr>
        <p:txBody>
          <a:bodyPr/>
          <a:lstStyle/>
          <a:p>
            <a:pPr eaLnBrk="1" hangingPunct="1"/>
            <a:r>
              <a:rPr lang="en-US" sz="3600" dirty="0" smtClean="0">
                <a:ea typeface="ＭＳ Ｐゴシック" pitchFamily="-108" charset="-128"/>
              </a:rPr>
              <a:t>Law of Perceptual Grouping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endParaRPr lang="en-US" smtClean="0">
              <a:ea typeface="ＭＳ Ｐゴシック" pitchFamily="-108" charset="-128"/>
            </a:endParaRPr>
          </a:p>
        </p:txBody>
      </p:sp>
      <p:sp>
        <p:nvSpPr>
          <p:cNvPr id="36866" name="Title 1"/>
          <p:cNvSpPr>
            <a:spLocks noGrp="1"/>
          </p:cNvSpPr>
          <p:nvPr>
            <p:ph type="title"/>
          </p:nvPr>
        </p:nvSpPr>
        <p:spPr>
          <a:xfrm>
            <a:off x="457200" y="762000"/>
            <a:ext cx="8229600" cy="1066800"/>
          </a:xfrm>
        </p:spPr>
        <p:txBody>
          <a:bodyPr>
            <a:normAutofit fontScale="90000"/>
          </a:bodyPr>
          <a:lstStyle/>
          <a:p>
            <a:r>
              <a:rPr lang="en-US" sz="3600" dirty="0" smtClean="0">
                <a:ea typeface="ＭＳ Ｐゴシック" pitchFamily="-108" charset="-128"/>
              </a:rPr>
              <a:t>The Famous Mona Lisa…Frown or Smile</a:t>
            </a:r>
          </a:p>
        </p:txBody>
      </p:sp>
      <p:pic>
        <p:nvPicPr>
          <p:cNvPr id="36868" name="Picture 3"/>
          <p:cNvPicPr>
            <a:picLocks noChangeAspect="1"/>
          </p:cNvPicPr>
          <p:nvPr/>
        </p:nvPicPr>
        <p:blipFill>
          <a:blip r:embed="rId2" cstate="print"/>
          <a:srcRect/>
          <a:stretch>
            <a:fillRect/>
          </a:stretch>
        </p:blipFill>
        <p:spPr bwMode="auto">
          <a:xfrm>
            <a:off x="152400" y="1981200"/>
            <a:ext cx="880586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pPr eaLnBrk="1" hangingPunct="1"/>
            <a:r>
              <a:rPr lang="en-US" b="1" dirty="0" smtClean="0">
                <a:ea typeface="ＭＳ Ｐゴシック" pitchFamily="-108" charset="-128"/>
              </a:rPr>
              <a:t>Law of Proximity:</a:t>
            </a:r>
            <a:r>
              <a:rPr lang="en-US" dirty="0" smtClean="0">
                <a:ea typeface="ＭＳ Ｐゴシック" pitchFamily="-108" charset="-128"/>
              </a:rPr>
              <a:t> The Gestalt principle that we tend to group objects together when they are near each other.</a:t>
            </a:r>
          </a:p>
          <a:p>
            <a:pPr eaLnBrk="1" hangingPunct="1">
              <a:buFontTx/>
              <a:buNone/>
            </a:pPr>
            <a:endParaRPr lang="en-US" dirty="0" smtClean="0">
              <a:ea typeface="ＭＳ Ｐゴシック" pitchFamily="-108" charset="-128"/>
            </a:endParaRPr>
          </a:p>
          <a:p>
            <a:pPr eaLnBrk="1" hangingPunct="1">
              <a:buFontTx/>
              <a:buNone/>
            </a:pPr>
            <a:r>
              <a:rPr lang="en-US" dirty="0" smtClean="0">
                <a:ea typeface="ＭＳ Ｐゴシック" pitchFamily="-108" charset="-128"/>
              </a:rPr>
              <a:t>	</a:t>
            </a:r>
            <a:r>
              <a:rPr lang="en-US" sz="2400" dirty="0" smtClean="0">
                <a:ea typeface="ＭＳ Ｐゴシック" pitchFamily="-108" charset="-128"/>
              </a:rPr>
              <a:t>Do you see 5 Xs and 5 Os, or 5 pairs of Xs and Os?</a:t>
            </a:r>
          </a:p>
          <a:p>
            <a:pPr eaLnBrk="1" hangingPunct="1">
              <a:buFontTx/>
              <a:buNone/>
            </a:pPr>
            <a:r>
              <a:rPr lang="en-US" dirty="0" smtClean="0">
                <a:ea typeface="ＭＳ Ｐゴシック" pitchFamily="-108" charset="-128"/>
              </a:rPr>
              <a:t>			</a:t>
            </a:r>
          </a:p>
          <a:p>
            <a:pPr eaLnBrk="1" hangingPunct="1">
              <a:buFontTx/>
              <a:buNone/>
            </a:pPr>
            <a:r>
              <a:rPr lang="en-US" dirty="0" smtClean="0">
                <a:ea typeface="ＭＳ Ｐゴシック" pitchFamily="-108" charset="-128"/>
              </a:rPr>
              <a:t>				XO  </a:t>
            </a:r>
            <a:r>
              <a:rPr lang="en-US" dirty="0" err="1" smtClean="0">
                <a:ea typeface="ＭＳ Ｐゴシック" pitchFamily="-108" charset="-128"/>
              </a:rPr>
              <a:t>XO</a:t>
            </a:r>
            <a:r>
              <a:rPr lang="en-US" dirty="0" smtClean="0">
                <a:ea typeface="ＭＳ Ｐゴシック" pitchFamily="-108" charset="-128"/>
              </a:rPr>
              <a:t>  </a:t>
            </a:r>
            <a:r>
              <a:rPr lang="en-US" dirty="0" err="1" smtClean="0">
                <a:ea typeface="ＭＳ Ｐゴシック" pitchFamily="-108" charset="-128"/>
              </a:rPr>
              <a:t>XO</a:t>
            </a:r>
            <a:r>
              <a:rPr lang="en-US" dirty="0" smtClean="0">
                <a:ea typeface="ＭＳ Ｐゴシック" pitchFamily="-108" charset="-128"/>
              </a:rPr>
              <a:t>  </a:t>
            </a:r>
            <a:r>
              <a:rPr lang="en-US" dirty="0" err="1" smtClean="0">
                <a:ea typeface="ＭＳ Ｐゴシック" pitchFamily="-108" charset="-128"/>
              </a:rPr>
              <a:t>XO</a:t>
            </a:r>
            <a:r>
              <a:rPr lang="en-US" dirty="0" smtClean="0">
                <a:ea typeface="ＭＳ Ｐゴシック" pitchFamily="-108" charset="-128"/>
              </a:rPr>
              <a:t>  </a:t>
            </a:r>
            <a:r>
              <a:rPr lang="en-US" dirty="0" err="1" smtClean="0">
                <a:ea typeface="ＭＳ Ｐゴシック" pitchFamily="-108" charset="-128"/>
              </a:rPr>
              <a:t>XO</a:t>
            </a:r>
            <a:endParaRPr lang="en-US" dirty="0" smtClean="0">
              <a:ea typeface="ＭＳ Ｐゴシック" pitchFamily="-108" charset="-128"/>
            </a:endParaRPr>
          </a:p>
        </p:txBody>
      </p:sp>
      <p:sp>
        <p:nvSpPr>
          <p:cNvPr id="125954"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Law of Perceptual Grouping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eaLnBrk="1" hangingPunct="1"/>
            <a:r>
              <a:rPr lang="en-US" b="1" dirty="0" smtClean="0">
                <a:ea typeface="ＭＳ Ｐゴシック" pitchFamily="-108" charset="-128"/>
              </a:rPr>
              <a:t>Law of Continuity:</a:t>
            </a:r>
            <a:r>
              <a:rPr lang="en-US" dirty="0" smtClean="0">
                <a:ea typeface="ＭＳ Ｐゴシック" pitchFamily="-108" charset="-128"/>
              </a:rPr>
              <a:t> The Gestalt principle that we prefer percepts of connected and continuous figures to disconnected and disjointed ones.</a:t>
            </a:r>
            <a:endParaRPr lang="en-US" sz="1200" dirty="0" smtClean="0">
              <a:ea typeface="ＭＳ Ｐゴシック" pitchFamily="-108" charset="-128"/>
            </a:endParaRPr>
          </a:p>
          <a:p>
            <a:pPr eaLnBrk="1" hangingPunct="1">
              <a:buFontTx/>
              <a:buNone/>
            </a:pPr>
            <a:endParaRPr lang="en-US" sz="1200" dirty="0" smtClean="0">
              <a:ea typeface="ＭＳ Ｐゴシック" pitchFamily="-108" charset="-128"/>
            </a:endParaRPr>
          </a:p>
          <a:p>
            <a:pPr eaLnBrk="1" hangingPunct="1">
              <a:buFontTx/>
              <a:buNone/>
            </a:pPr>
            <a:r>
              <a:rPr lang="en-US" dirty="0" smtClean="0">
                <a:ea typeface="ＭＳ Ｐゴシック" pitchFamily="-108" charset="-128"/>
              </a:rPr>
              <a:t>	</a:t>
            </a:r>
            <a:r>
              <a:rPr lang="en-US" sz="2200" dirty="0" smtClean="0">
                <a:ea typeface="ＭＳ Ｐゴシック" pitchFamily="-108" charset="-128"/>
              </a:rPr>
              <a:t>Are these two continuous lines, or do they have breaks?</a:t>
            </a:r>
          </a:p>
          <a:p>
            <a:pPr eaLnBrk="1" hangingPunct="1">
              <a:buFontTx/>
              <a:buNone/>
            </a:pPr>
            <a:endParaRPr lang="en-US" sz="2200" dirty="0" smtClean="0">
              <a:ea typeface="ＭＳ Ｐゴシック" pitchFamily="-108" charset="-128"/>
            </a:endParaRPr>
          </a:p>
        </p:txBody>
      </p:sp>
      <p:sp>
        <p:nvSpPr>
          <p:cNvPr id="126978"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Law of Perceptual Grouping</a:t>
            </a:r>
          </a:p>
        </p:txBody>
      </p:sp>
      <p:pic>
        <p:nvPicPr>
          <p:cNvPr id="126980" name="Picture 4"/>
          <p:cNvPicPr>
            <a:picLocks noChangeAspect="1" noChangeArrowheads="1"/>
          </p:cNvPicPr>
          <p:nvPr/>
        </p:nvPicPr>
        <p:blipFill>
          <a:blip r:embed="rId2" cstate="print"/>
          <a:srcRect/>
          <a:stretch>
            <a:fillRect/>
          </a:stretch>
        </p:blipFill>
        <p:spPr bwMode="auto">
          <a:xfrm>
            <a:off x="1676400" y="4524375"/>
            <a:ext cx="6096000" cy="2351088"/>
          </a:xfrm>
          <a:prstGeom prst="rect">
            <a:avLst/>
          </a:prstGeom>
          <a:noFill/>
          <a:ln w="9525">
            <a:noFill/>
            <a:miter lim="800000"/>
            <a:headEnd/>
            <a:tailEnd/>
          </a:ln>
        </p:spPr>
      </p:pic>
      <p:sp>
        <p:nvSpPr>
          <p:cNvPr id="5" name="Rectangle 4"/>
          <p:cNvSpPr/>
          <p:nvPr/>
        </p:nvSpPr>
        <p:spPr>
          <a:xfrm>
            <a:off x="4419600" y="4343400"/>
            <a:ext cx="33528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457200" y="1905000"/>
            <a:ext cx="8229600" cy="4324350"/>
          </a:xfrm>
        </p:spPr>
        <p:txBody>
          <a:bodyPr/>
          <a:lstStyle/>
          <a:p>
            <a:pPr eaLnBrk="1" hangingPunct="1"/>
            <a:r>
              <a:rPr lang="en-US" b="1" dirty="0" smtClean="0">
                <a:ea typeface="ＭＳ Ｐゴシック" pitchFamily="-108" charset="-128"/>
              </a:rPr>
              <a:t>Law of Common Fate:</a:t>
            </a:r>
            <a:r>
              <a:rPr lang="en-US" dirty="0" smtClean="0">
                <a:ea typeface="ＭＳ Ｐゴシック" pitchFamily="-108" charset="-128"/>
              </a:rPr>
              <a:t> The Gestalt principle that we tend to group similar objects together that share a common motion or destination.</a:t>
            </a:r>
            <a:endParaRPr lang="en-US" sz="1200" dirty="0" smtClean="0">
              <a:ea typeface="ＭＳ Ｐゴシック" pitchFamily="-108" charset="-128"/>
            </a:endParaRPr>
          </a:p>
          <a:p>
            <a:pPr eaLnBrk="1" hangingPunct="1"/>
            <a:endParaRPr lang="en-US" sz="1200" dirty="0" smtClean="0">
              <a:ea typeface="ＭＳ Ｐゴシック" pitchFamily="-108" charset="-128"/>
            </a:endParaRPr>
          </a:p>
          <a:p>
            <a:pPr lvl="1" eaLnBrk="1" hangingPunct="1"/>
            <a:r>
              <a:rPr lang="en-US" sz="2200" dirty="0" smtClean="0">
                <a:ea typeface="ＭＳ Ｐゴシック" pitchFamily="-108" charset="-128"/>
              </a:rPr>
              <a:t>Think a school of fish, a flock of seagulls, a murder of crows</a:t>
            </a:r>
          </a:p>
          <a:p>
            <a:pPr eaLnBrk="1" hangingPunct="1"/>
            <a:endParaRPr lang="en-US" sz="2400" dirty="0" smtClean="0">
              <a:ea typeface="ＭＳ Ｐゴシック" pitchFamily="-108" charset="-128"/>
            </a:endParaRPr>
          </a:p>
          <a:p>
            <a:pPr eaLnBrk="1" hangingPunct="1">
              <a:buFont typeface="Georgia" pitchFamily="-108" charset="0"/>
              <a:buNone/>
            </a:pPr>
            <a:endParaRPr lang="en-US" sz="2400" dirty="0" smtClean="0">
              <a:ea typeface="ＭＳ Ｐゴシック" pitchFamily="-108" charset="-128"/>
            </a:endParaRPr>
          </a:p>
        </p:txBody>
      </p:sp>
      <p:sp>
        <p:nvSpPr>
          <p:cNvPr id="128002"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Law of Perceptual Grouping</a:t>
            </a:r>
          </a:p>
        </p:txBody>
      </p:sp>
      <p:pic>
        <p:nvPicPr>
          <p:cNvPr id="128004" name="Picture 4"/>
          <p:cNvPicPr>
            <a:picLocks noChangeAspect="1" noChangeArrowheads="1"/>
          </p:cNvPicPr>
          <p:nvPr/>
        </p:nvPicPr>
        <p:blipFill>
          <a:blip r:embed="rId2" cstate="print"/>
          <a:srcRect/>
          <a:stretch>
            <a:fillRect/>
          </a:stretch>
        </p:blipFill>
        <p:spPr bwMode="auto">
          <a:xfrm>
            <a:off x="1562100" y="4705350"/>
            <a:ext cx="2476500" cy="1771650"/>
          </a:xfrm>
          <a:prstGeom prst="rect">
            <a:avLst/>
          </a:prstGeom>
          <a:noFill/>
          <a:ln w="9525">
            <a:noFill/>
            <a:miter lim="800000"/>
            <a:headEnd/>
            <a:tailEnd/>
          </a:ln>
        </p:spPr>
      </p:pic>
      <p:pic>
        <p:nvPicPr>
          <p:cNvPr id="128005" name="Picture 5"/>
          <p:cNvPicPr>
            <a:picLocks noChangeAspect="1" noChangeArrowheads="1"/>
          </p:cNvPicPr>
          <p:nvPr/>
        </p:nvPicPr>
        <p:blipFill>
          <a:blip r:embed="rId3" cstate="print"/>
          <a:srcRect/>
          <a:stretch>
            <a:fillRect/>
          </a:stretch>
        </p:blipFill>
        <p:spPr bwMode="auto">
          <a:xfrm>
            <a:off x="5029200" y="4705350"/>
            <a:ext cx="26289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457200" y="2076450"/>
            <a:ext cx="8229600" cy="4324350"/>
          </a:xfrm>
        </p:spPr>
        <p:txBody>
          <a:bodyPr/>
          <a:lstStyle/>
          <a:p>
            <a:pPr eaLnBrk="1" hangingPunct="1">
              <a:lnSpc>
                <a:spcPct val="90000"/>
              </a:lnSpc>
            </a:pPr>
            <a:r>
              <a:rPr lang="en-US" b="1" dirty="0" smtClean="0">
                <a:ea typeface="ＭＳ Ｐゴシック" pitchFamily="-108" charset="-128"/>
              </a:rPr>
              <a:t>Law of </a:t>
            </a:r>
            <a:r>
              <a:rPr lang="en-US" b="1" dirty="0" err="1" smtClean="0">
                <a:ea typeface="ＭＳ Ｐゴシック" pitchFamily="-108" charset="-128"/>
              </a:rPr>
              <a:t>Pragnanz</a:t>
            </a:r>
            <a:r>
              <a:rPr lang="en-US" b="1" dirty="0" smtClean="0">
                <a:ea typeface="ＭＳ Ｐゴシック" pitchFamily="-108" charset="-128"/>
              </a:rPr>
              <a:t>:</a:t>
            </a:r>
            <a:r>
              <a:rPr lang="en-US" dirty="0" smtClean="0">
                <a:ea typeface="ＭＳ Ｐゴシック" pitchFamily="-108" charset="-128"/>
              </a:rPr>
              <a:t> The Gestalt principle which states that the simplest organization, requiring the least cognitive effort, will emerge as the figure.</a:t>
            </a:r>
          </a:p>
          <a:p>
            <a:pPr eaLnBrk="1" hangingPunct="1">
              <a:lnSpc>
                <a:spcPct val="90000"/>
              </a:lnSpc>
              <a:buFontTx/>
              <a:buNone/>
            </a:pPr>
            <a:endParaRPr lang="en-US" dirty="0" smtClean="0">
              <a:ea typeface="ＭＳ Ｐゴシック" pitchFamily="-108" charset="-128"/>
            </a:endParaRPr>
          </a:p>
          <a:p>
            <a:pPr eaLnBrk="1" hangingPunct="1">
              <a:lnSpc>
                <a:spcPct val="90000"/>
              </a:lnSpc>
              <a:buFontTx/>
              <a:buNone/>
            </a:pPr>
            <a:endParaRPr lang="en-US" dirty="0" smtClean="0">
              <a:ea typeface="ＭＳ Ｐゴシック" pitchFamily="-108" charset="-128"/>
            </a:endParaRPr>
          </a:p>
          <a:p>
            <a:pPr eaLnBrk="1" hangingPunct="1">
              <a:lnSpc>
                <a:spcPct val="90000"/>
              </a:lnSpc>
              <a:buFontTx/>
              <a:buNone/>
            </a:pPr>
            <a:endParaRPr lang="en-US" dirty="0" smtClean="0">
              <a:ea typeface="ＭＳ Ｐゴシック" pitchFamily="-108" charset="-128"/>
            </a:endParaRPr>
          </a:p>
          <a:p>
            <a:pPr eaLnBrk="1" hangingPunct="1">
              <a:lnSpc>
                <a:spcPct val="90000"/>
              </a:lnSpc>
              <a:buFontTx/>
              <a:buNone/>
            </a:pPr>
            <a:endParaRPr lang="en-US" dirty="0" smtClean="0">
              <a:ea typeface="ＭＳ Ｐゴシック" pitchFamily="-108" charset="-128"/>
            </a:endParaRPr>
          </a:p>
          <a:p>
            <a:pPr eaLnBrk="1" hangingPunct="1">
              <a:lnSpc>
                <a:spcPct val="90000"/>
              </a:lnSpc>
              <a:buFontTx/>
              <a:buNone/>
            </a:pPr>
            <a:r>
              <a:rPr lang="en-US" dirty="0" smtClean="0">
                <a:ea typeface="ＭＳ Ｐゴシック" pitchFamily="-108" charset="-128"/>
              </a:rPr>
              <a:t> </a:t>
            </a:r>
          </a:p>
        </p:txBody>
      </p:sp>
      <p:sp>
        <p:nvSpPr>
          <p:cNvPr id="129026" name="Rectangle 2"/>
          <p:cNvSpPr>
            <a:spLocks noGrp="1" noChangeArrowheads="1"/>
          </p:cNvSpPr>
          <p:nvPr>
            <p:ph type="title"/>
          </p:nvPr>
        </p:nvSpPr>
        <p:spPr>
          <a:xfrm>
            <a:off x="457200" y="838200"/>
            <a:ext cx="8229600" cy="1066800"/>
          </a:xfrm>
        </p:spPr>
        <p:txBody>
          <a:bodyPr/>
          <a:lstStyle/>
          <a:p>
            <a:pPr eaLnBrk="1" hangingPunct="1"/>
            <a:r>
              <a:rPr lang="en-US" dirty="0" smtClean="0">
                <a:ea typeface="ＭＳ Ｐゴシック" pitchFamily="-108" charset="-128"/>
              </a:rPr>
              <a:t>Laws of Perceptual Grouping</a:t>
            </a:r>
          </a:p>
        </p:txBody>
      </p:sp>
      <p:pic>
        <p:nvPicPr>
          <p:cNvPr id="80900" name="Picture 4"/>
          <p:cNvPicPr>
            <a:picLocks noChangeAspect="1" noChangeArrowheads="1"/>
          </p:cNvPicPr>
          <p:nvPr/>
        </p:nvPicPr>
        <p:blipFill>
          <a:blip r:embed="rId2" cstate="print"/>
          <a:srcRect/>
          <a:stretch>
            <a:fillRect/>
          </a:stretch>
        </p:blipFill>
        <p:spPr bwMode="auto">
          <a:xfrm>
            <a:off x="3200400" y="3657600"/>
            <a:ext cx="3048000" cy="3048000"/>
          </a:xfrm>
          <a:prstGeom prst="rect">
            <a:avLst/>
          </a:prstGeom>
          <a:noFill/>
          <a:ln w="9525">
            <a:noFill/>
            <a:miter lim="800000"/>
            <a:headEnd/>
            <a:tailEnd/>
          </a:ln>
        </p:spPr>
      </p:pic>
      <p:sp>
        <p:nvSpPr>
          <p:cNvPr id="80901" name="Text Box 5"/>
          <p:cNvSpPr txBox="1">
            <a:spLocks noChangeArrowheads="1"/>
          </p:cNvSpPr>
          <p:nvPr/>
        </p:nvSpPr>
        <p:spPr bwMode="auto">
          <a:xfrm>
            <a:off x="381000" y="4159250"/>
            <a:ext cx="2743200" cy="822325"/>
          </a:xfrm>
          <a:prstGeom prst="rect">
            <a:avLst/>
          </a:prstGeom>
          <a:noFill/>
          <a:ln w="9525">
            <a:noFill/>
            <a:miter lim="800000"/>
            <a:headEnd/>
            <a:tailEnd/>
          </a:ln>
        </p:spPr>
        <p:txBody>
          <a:bodyPr>
            <a:spAutoFit/>
          </a:bodyPr>
          <a:lstStyle/>
          <a:p>
            <a:pPr>
              <a:spcBef>
                <a:spcPct val="50000"/>
              </a:spcBef>
            </a:pPr>
            <a:r>
              <a:rPr lang="en-US" sz="2400"/>
              <a:t>What is wrong with this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p:txBody>
          <a:bodyPr/>
          <a:lstStyle/>
          <a:p>
            <a:pPr eaLnBrk="1" hangingPunct="1"/>
            <a:r>
              <a:rPr lang="en-US" dirty="0" smtClean="0">
                <a:ea typeface="ＭＳ Ｐゴシック" pitchFamily="-108" charset="-128"/>
              </a:rPr>
              <a:t>Humans often use context to help interpret out sensations. Once you identify a context, you form expectations about what you are likely to experience.</a:t>
            </a:r>
          </a:p>
          <a:p>
            <a:pPr eaLnBrk="1" hangingPunct="1"/>
            <a:endParaRPr lang="en-US" dirty="0" smtClean="0">
              <a:ea typeface="ＭＳ Ｐゴシック" pitchFamily="-108" charset="-128"/>
            </a:endParaRPr>
          </a:p>
          <a:p>
            <a:pPr eaLnBrk="1" hangingPunct="1"/>
            <a:r>
              <a:rPr lang="en-US" sz="2000" dirty="0" smtClean="0">
                <a:ea typeface="ＭＳ Ｐゴシック" pitchFamily="-108" charset="-128"/>
              </a:rPr>
              <a:t>Context is an enormously useful cue to identify ambiguous stimuli.</a:t>
            </a:r>
          </a:p>
        </p:txBody>
      </p:sp>
      <p:sp>
        <p:nvSpPr>
          <p:cNvPr id="130050" name="Rectangle 2"/>
          <p:cNvSpPr>
            <a:spLocks noGrp="1" noChangeArrowheads="1"/>
          </p:cNvSpPr>
          <p:nvPr>
            <p:ph type="title"/>
          </p:nvPr>
        </p:nvSpPr>
        <p:spPr/>
        <p:txBody>
          <a:bodyPr/>
          <a:lstStyle/>
          <a:p>
            <a:pPr eaLnBrk="1" hangingPunct="1"/>
            <a:r>
              <a:rPr lang="en-US" dirty="0" smtClean="0">
                <a:ea typeface="ＭＳ Ｐゴシック" pitchFamily="-108" charset="-128"/>
              </a:rPr>
              <a:t>Context and Expectations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228600" y="1524000"/>
            <a:ext cx="8686800" cy="5181600"/>
          </a:xfrm>
        </p:spPr>
        <p:txBody>
          <a:bodyPr/>
          <a:lstStyle/>
          <a:p>
            <a:pPr eaLnBrk="1" hangingPunct="1"/>
            <a:r>
              <a:rPr lang="en-US" b="1" dirty="0" smtClean="0">
                <a:ea typeface="ＭＳ Ｐゴシック" pitchFamily="-108" charset="-128"/>
              </a:rPr>
              <a:t>Perceptual set</a:t>
            </a:r>
            <a:r>
              <a:rPr lang="en-US" dirty="0" smtClean="0">
                <a:ea typeface="ＭＳ Ｐゴシック" pitchFamily="-108" charset="-128"/>
              </a:rPr>
              <a:t> is a readiness to detect a particular stimulus in a given situation—think of when you are afraid and staying home alone and you notice every noise and think it is a threat.</a:t>
            </a:r>
          </a:p>
          <a:p>
            <a:pPr eaLnBrk="1" hangingPunct="1"/>
            <a:endParaRPr lang="en-US" dirty="0" smtClean="0">
              <a:ea typeface="ＭＳ Ｐゴシック" pitchFamily="-108" charset="-128"/>
            </a:endParaRPr>
          </a:p>
          <a:p>
            <a:pPr eaLnBrk="1" hangingPunct="1"/>
            <a:r>
              <a:rPr lang="en-US" sz="2400" dirty="0" smtClean="0">
                <a:ea typeface="ＭＳ Ｐゴシック" pitchFamily="-108" charset="-128"/>
              </a:rPr>
              <a:t>Here is another example. What is the last word in each line?</a:t>
            </a:r>
          </a:p>
          <a:p>
            <a:pPr eaLnBrk="1" hangingPunct="1">
              <a:buFontTx/>
              <a:buNone/>
            </a:pPr>
            <a:endParaRPr lang="en-US" sz="2400" dirty="0" smtClean="0">
              <a:ea typeface="ＭＳ Ｐゴシック" pitchFamily="-108" charset="-128"/>
            </a:endParaRPr>
          </a:p>
          <a:p>
            <a:pPr algn="ctr" eaLnBrk="1" hangingPunct="1">
              <a:buFontTx/>
              <a:buNone/>
            </a:pPr>
            <a:r>
              <a:rPr lang="en-US" dirty="0" smtClean="0">
                <a:ea typeface="ＭＳ Ｐゴシック" pitchFamily="-108" charset="-128"/>
              </a:rPr>
              <a:t>	</a:t>
            </a:r>
            <a:r>
              <a:rPr lang="en-US" sz="2200" dirty="0" smtClean="0">
                <a:ea typeface="ＭＳ Ｐゴシック" pitchFamily="-108" charset="-128"/>
              </a:rPr>
              <a:t>FOX; OWL; SNAKE; TURKEY; SWAN; D?CK</a:t>
            </a:r>
          </a:p>
          <a:p>
            <a:pPr algn="ctr" eaLnBrk="1" hangingPunct="1">
              <a:buFontTx/>
              <a:buNone/>
            </a:pPr>
            <a:r>
              <a:rPr lang="en-US" sz="2200" dirty="0" smtClean="0">
                <a:ea typeface="ＭＳ Ｐゴシック" pitchFamily="-108" charset="-128"/>
              </a:rPr>
              <a:t>	BOB; RAY; DAVE; BILL; TOM; D?CK</a:t>
            </a:r>
          </a:p>
        </p:txBody>
      </p:sp>
      <p:sp>
        <p:nvSpPr>
          <p:cNvPr id="131074" name="Rectangle 2"/>
          <p:cNvSpPr>
            <a:spLocks noGrp="1" noChangeArrowheads="1"/>
          </p:cNvSpPr>
          <p:nvPr>
            <p:ph type="title"/>
          </p:nvPr>
        </p:nvSpPr>
        <p:spPr>
          <a:xfrm>
            <a:off x="457200" y="533400"/>
            <a:ext cx="8229600" cy="1143000"/>
          </a:xfrm>
        </p:spPr>
        <p:txBody>
          <a:bodyPr/>
          <a:lstStyle/>
          <a:p>
            <a:pPr eaLnBrk="1" hangingPunct="1"/>
            <a:r>
              <a:rPr lang="en-US" sz="3800" dirty="0" smtClean="0">
                <a:ea typeface="ＭＳ Ｐゴシック" pitchFamily="-108" charset="-128"/>
              </a:rPr>
              <a:t>Perceptual 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Content Placeholder 2"/>
          <p:cNvSpPr>
            <a:spLocks noGrp="1"/>
          </p:cNvSpPr>
          <p:nvPr>
            <p:ph idx="1"/>
          </p:nvPr>
        </p:nvSpPr>
        <p:spPr/>
        <p:txBody>
          <a:bodyPr/>
          <a:lstStyle/>
          <a:p>
            <a:endParaRPr lang="en-US" smtClean="0">
              <a:ea typeface="ＭＳ Ｐゴシック" pitchFamily="-108" charset="-128"/>
            </a:endParaRPr>
          </a:p>
        </p:txBody>
      </p:sp>
      <p:sp>
        <p:nvSpPr>
          <p:cNvPr id="132098" name="Title 1"/>
          <p:cNvSpPr>
            <a:spLocks noGrp="1"/>
          </p:cNvSpPr>
          <p:nvPr>
            <p:ph type="title"/>
          </p:nvPr>
        </p:nvSpPr>
        <p:spPr/>
        <p:txBody>
          <a:bodyPr/>
          <a:lstStyle/>
          <a:p>
            <a:r>
              <a:rPr lang="en-US" dirty="0" smtClean="0">
                <a:ea typeface="ＭＳ Ｐゴシック" pitchFamily="-108" charset="-128"/>
              </a:rPr>
              <a:t>More Perceptual Sets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p:cNvPicPr>
            <a:picLocks noChangeAspect="1" noChangeArrowheads="1"/>
          </p:cNvPicPr>
          <p:nvPr/>
        </p:nvPicPr>
        <p:blipFill>
          <a:blip r:embed="rId2" cstate="print"/>
          <a:srcRect/>
          <a:stretch>
            <a:fillRect/>
          </a:stretch>
        </p:blipFill>
        <p:spPr bwMode="auto">
          <a:xfrm>
            <a:off x="3794125" y="762000"/>
            <a:ext cx="4587875" cy="6096000"/>
          </a:xfrm>
          <a:prstGeom prst="rect">
            <a:avLst/>
          </a:prstGeom>
          <a:noFill/>
          <a:ln w="9525">
            <a:noFill/>
            <a:miter lim="800000"/>
            <a:headEnd/>
            <a:tailEnd/>
          </a:ln>
        </p:spPr>
      </p:pic>
      <p:sp>
        <p:nvSpPr>
          <p:cNvPr id="133123" name="Text Box 5"/>
          <p:cNvSpPr txBox="1">
            <a:spLocks noChangeArrowheads="1"/>
          </p:cNvSpPr>
          <p:nvPr/>
        </p:nvSpPr>
        <p:spPr bwMode="auto">
          <a:xfrm>
            <a:off x="381000" y="1873250"/>
            <a:ext cx="3124200" cy="1077913"/>
          </a:xfrm>
          <a:prstGeom prst="rect">
            <a:avLst/>
          </a:prstGeom>
          <a:noFill/>
          <a:ln w="9525">
            <a:noFill/>
            <a:miter lim="800000"/>
            <a:headEnd/>
            <a:tailEnd/>
          </a:ln>
        </p:spPr>
        <p:txBody>
          <a:bodyPr>
            <a:spAutoFit/>
          </a:bodyPr>
          <a:lstStyle/>
          <a:p>
            <a:pPr>
              <a:spcBef>
                <a:spcPct val="50000"/>
              </a:spcBef>
            </a:pPr>
            <a:r>
              <a:rPr lang="en-US" sz="3200"/>
              <a:t>Which monster is bigger?</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7"/>
          <p:cNvPicPr>
            <a:picLocks noChangeAspect="1" noChangeArrowheads="1"/>
          </p:cNvPicPr>
          <p:nvPr/>
        </p:nvPicPr>
        <p:blipFill>
          <a:blip r:embed="rId2" cstate="print"/>
          <a:srcRect/>
          <a:stretch>
            <a:fillRect/>
          </a:stretch>
        </p:blipFill>
        <p:spPr bwMode="auto">
          <a:xfrm>
            <a:off x="914400" y="2551113"/>
            <a:ext cx="2819400" cy="4087812"/>
          </a:xfrm>
          <a:prstGeom prst="rect">
            <a:avLst/>
          </a:prstGeom>
          <a:noFill/>
          <a:ln w="9525">
            <a:noFill/>
            <a:miter lim="800000"/>
            <a:headEnd/>
            <a:tailEnd/>
          </a:ln>
        </p:spPr>
      </p:pic>
      <p:sp>
        <p:nvSpPr>
          <p:cNvPr id="134148" name="Rectangle 3"/>
          <p:cNvSpPr>
            <a:spLocks noGrp="1" noChangeArrowheads="1"/>
          </p:cNvSpPr>
          <p:nvPr>
            <p:ph idx="1"/>
          </p:nvPr>
        </p:nvSpPr>
        <p:spPr>
          <a:xfrm>
            <a:off x="457200" y="1295400"/>
            <a:ext cx="8229600" cy="4525963"/>
          </a:xfrm>
        </p:spPr>
        <p:txBody>
          <a:bodyPr/>
          <a:lstStyle/>
          <a:p>
            <a:pPr eaLnBrk="1" hangingPunct="1"/>
            <a:r>
              <a:rPr lang="en-US" dirty="0" smtClean="0">
                <a:ea typeface="ＭＳ Ｐゴシック" pitchFamily="-108" charset="-128"/>
              </a:rPr>
              <a:t>Look at the </a:t>
            </a:r>
            <a:r>
              <a:rPr lang="en-US" dirty="0" err="1" smtClean="0">
                <a:ea typeface="ＭＳ Ｐゴシック" pitchFamily="-108" charset="-128"/>
              </a:rPr>
              <a:t>Ponzo</a:t>
            </a:r>
            <a:r>
              <a:rPr lang="en-US" dirty="0" smtClean="0">
                <a:ea typeface="ＭＳ Ｐゴシック" pitchFamily="-108" charset="-128"/>
              </a:rPr>
              <a:t> Illusions below. </a:t>
            </a:r>
            <a:endParaRPr lang="en-US" sz="1200" dirty="0" smtClean="0">
              <a:solidFill>
                <a:srgbClr val="FF0000"/>
              </a:solidFill>
              <a:ea typeface="ＭＳ Ｐゴシック" pitchFamily="-108" charset="-128"/>
            </a:endParaRPr>
          </a:p>
          <a:p>
            <a:pPr eaLnBrk="1" hangingPunct="1">
              <a:buFontTx/>
              <a:buNone/>
            </a:pPr>
            <a:endParaRPr lang="en-US" dirty="0" smtClean="0">
              <a:ea typeface="ＭＳ Ｐゴシック" pitchFamily="-108" charset="-128"/>
            </a:endParaRPr>
          </a:p>
        </p:txBody>
      </p:sp>
      <p:sp>
        <p:nvSpPr>
          <p:cNvPr id="134147"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dirty="0" smtClean="0">
                <a:ea typeface="ＭＳ Ｐゴシック" pitchFamily="-108" charset="-128"/>
              </a:rPr>
              <a:t>Cultural Influences on Perception</a:t>
            </a:r>
          </a:p>
        </p:txBody>
      </p:sp>
      <p:pic>
        <p:nvPicPr>
          <p:cNvPr id="134149" name="Picture 8"/>
          <p:cNvPicPr>
            <a:picLocks noChangeAspect="1" noChangeArrowheads="1"/>
          </p:cNvPicPr>
          <p:nvPr/>
        </p:nvPicPr>
        <p:blipFill>
          <a:blip r:embed="rId3" cstate="print"/>
          <a:srcRect/>
          <a:stretch>
            <a:fillRect/>
          </a:stretch>
        </p:blipFill>
        <p:spPr bwMode="auto">
          <a:xfrm>
            <a:off x="3916363" y="2514600"/>
            <a:ext cx="5037137" cy="4191000"/>
          </a:xfrm>
          <a:prstGeom prst="rect">
            <a:avLst/>
          </a:prstGeom>
          <a:noFill/>
          <a:ln w="9525">
            <a:noFill/>
            <a:miter lim="800000"/>
            <a:headEnd/>
            <a:tailEnd/>
          </a:ln>
        </p:spPr>
      </p:pic>
      <p:sp>
        <p:nvSpPr>
          <p:cNvPr id="134150" name="TextBox 8"/>
          <p:cNvSpPr txBox="1">
            <a:spLocks noChangeArrowheads="1"/>
          </p:cNvSpPr>
          <p:nvPr/>
        </p:nvSpPr>
        <p:spPr bwMode="auto">
          <a:xfrm>
            <a:off x="914400" y="1981200"/>
            <a:ext cx="2819400" cy="369888"/>
          </a:xfrm>
          <a:prstGeom prst="rect">
            <a:avLst/>
          </a:prstGeom>
          <a:noFill/>
          <a:ln w="9525">
            <a:noFill/>
            <a:miter lim="800000"/>
            <a:headEnd/>
            <a:tailEnd/>
          </a:ln>
        </p:spPr>
        <p:txBody>
          <a:bodyPr>
            <a:spAutoFit/>
          </a:bodyPr>
          <a:lstStyle/>
          <a:p>
            <a:pPr algn="ctr"/>
            <a:r>
              <a:rPr lang="en-US">
                <a:solidFill>
                  <a:srgbClr val="FF0000"/>
                </a:solidFill>
              </a:rPr>
              <a:t>Which Line is longer?</a:t>
            </a:r>
          </a:p>
        </p:txBody>
      </p:sp>
      <p:sp>
        <p:nvSpPr>
          <p:cNvPr id="134151" name="TextBox 9"/>
          <p:cNvSpPr txBox="1">
            <a:spLocks noChangeArrowheads="1"/>
          </p:cNvSpPr>
          <p:nvPr/>
        </p:nvSpPr>
        <p:spPr bwMode="auto">
          <a:xfrm>
            <a:off x="4191000" y="1981200"/>
            <a:ext cx="4724400" cy="369888"/>
          </a:xfrm>
          <a:prstGeom prst="rect">
            <a:avLst/>
          </a:prstGeom>
          <a:noFill/>
          <a:ln w="9525">
            <a:noFill/>
            <a:miter lim="800000"/>
            <a:headEnd/>
            <a:tailEnd/>
          </a:ln>
        </p:spPr>
        <p:txBody>
          <a:bodyPr>
            <a:spAutoFit/>
          </a:bodyPr>
          <a:lstStyle/>
          <a:p>
            <a:pPr algn="ctr"/>
            <a:r>
              <a:rPr lang="en-US">
                <a:solidFill>
                  <a:srgbClr val="FF0000"/>
                </a:solidFill>
              </a:rPr>
              <a:t>Which Elephant is Biggest?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2020888"/>
            <a:ext cx="8229600" cy="4324350"/>
          </a:xfrm>
        </p:spPr>
        <p:txBody>
          <a:bodyPr/>
          <a:lstStyle/>
          <a:p>
            <a:pPr eaLnBrk="1" hangingPunct="1">
              <a:lnSpc>
                <a:spcPct val="90000"/>
              </a:lnSpc>
            </a:pPr>
            <a:r>
              <a:rPr lang="en-US" sz="2400" dirty="0" smtClean="0">
                <a:ea typeface="ＭＳ Ｐゴシック" pitchFamily="-108" charset="-128"/>
              </a:rPr>
              <a:t>To most of us, like “A” looks longer. Psychologist says this may be a result of the culture we have grown up in which includes structures with long parallel lines that seem to converge in the distance.</a:t>
            </a:r>
          </a:p>
          <a:p>
            <a:pPr eaLnBrk="1" hangingPunct="1">
              <a:lnSpc>
                <a:spcPct val="90000"/>
              </a:lnSpc>
            </a:pPr>
            <a:endParaRPr lang="en-US" sz="2400" dirty="0" smtClean="0">
              <a:ea typeface="ＭＳ Ｐゴシック" pitchFamily="-108" charset="-128"/>
            </a:endParaRPr>
          </a:p>
          <a:p>
            <a:pPr eaLnBrk="1" hangingPunct="1">
              <a:lnSpc>
                <a:spcPct val="90000"/>
              </a:lnSpc>
            </a:pPr>
            <a:r>
              <a:rPr lang="en-US" sz="2400" dirty="0" smtClean="0">
                <a:ea typeface="ＭＳ Ｐゴシック" pitchFamily="-108" charset="-128"/>
              </a:rPr>
              <a:t>People who live in cultures without these such lines, like those in Guam see them as the same length. There are no long, straight railroad tracks or roads in Guam. </a:t>
            </a:r>
          </a:p>
        </p:txBody>
      </p:sp>
      <p:sp>
        <p:nvSpPr>
          <p:cNvPr id="135170" name="Rectangle 2"/>
          <p:cNvSpPr>
            <a:spLocks noGrp="1" noChangeArrowheads="1"/>
          </p:cNvSpPr>
          <p:nvPr>
            <p:ph type="title"/>
          </p:nvPr>
        </p:nvSpPr>
        <p:spPr>
          <a:xfrm>
            <a:off x="457200" y="914400"/>
            <a:ext cx="8229600" cy="1066800"/>
          </a:xfrm>
        </p:spPr>
        <p:txBody>
          <a:bodyPr>
            <a:normAutofit fontScale="90000"/>
          </a:bodyPr>
          <a:lstStyle/>
          <a:p>
            <a:pPr eaLnBrk="1" hangingPunct="1"/>
            <a:r>
              <a:rPr lang="en-US" dirty="0" smtClean="0">
                <a:ea typeface="ＭＳ Ｐゴシック" pitchFamily="-108" charset="-128"/>
              </a:rPr>
              <a:t>Cultural Influences on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5183</TotalTime>
  <Words>4441</Words>
  <Application>Microsoft Office PowerPoint</Application>
  <PresentationFormat>On-screen Show (4:3)</PresentationFormat>
  <Paragraphs>510</Paragraphs>
  <Slides>105</Slides>
  <Notes>4</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105</vt:i4>
      </vt:variant>
    </vt:vector>
  </HeadingPairs>
  <TitlesOfParts>
    <vt:vector size="117" baseType="lpstr">
      <vt:lpstr>Arial</vt:lpstr>
      <vt:lpstr>ＭＳ Ｐゴシック</vt:lpstr>
      <vt:lpstr>Trebuchet MS</vt:lpstr>
      <vt:lpstr>Georgia</vt:lpstr>
      <vt:lpstr>Wingdings 2</vt:lpstr>
      <vt:lpstr>Calibri</vt:lpstr>
      <vt:lpstr>Times</vt:lpstr>
      <vt:lpstr>Tahoma</vt:lpstr>
      <vt:lpstr>Wingdings</vt:lpstr>
      <vt:lpstr>Times New Roman</vt:lpstr>
      <vt:lpstr>Office Theme</vt:lpstr>
      <vt:lpstr>Concourse</vt:lpstr>
      <vt:lpstr>Sensation and Perception </vt:lpstr>
      <vt:lpstr>The Basics</vt:lpstr>
      <vt:lpstr>Sensation</vt:lpstr>
      <vt:lpstr>Our Senses</vt:lpstr>
      <vt:lpstr>Perception</vt:lpstr>
      <vt:lpstr>Sensation and Perception</vt:lpstr>
      <vt:lpstr>Slide 7</vt:lpstr>
      <vt:lpstr>The Famous Mona Lisa…Frown or Smile</vt:lpstr>
      <vt:lpstr>The Famous Mona Lisa…Frown or Smile</vt:lpstr>
      <vt:lpstr>Big Idea</vt:lpstr>
      <vt:lpstr>Transduction: Changing Stimulus to Sensation</vt:lpstr>
      <vt:lpstr>Slide 12</vt:lpstr>
      <vt:lpstr>The Process of Transduction</vt:lpstr>
      <vt:lpstr>Slide 14</vt:lpstr>
      <vt:lpstr>A Simple Example</vt:lpstr>
      <vt:lpstr>Sensory Adaptation</vt:lpstr>
      <vt:lpstr>Sensory Adaptation</vt:lpstr>
      <vt:lpstr>Thresholds</vt:lpstr>
      <vt:lpstr>Slide 19</vt:lpstr>
      <vt:lpstr>Thresholds</vt:lpstr>
      <vt:lpstr>Just Noticeable Difference</vt:lpstr>
      <vt:lpstr>Laws of Sensation</vt:lpstr>
      <vt:lpstr>Signal Detection Theory</vt:lpstr>
      <vt:lpstr>Slide 24</vt:lpstr>
      <vt:lpstr>Signal Detection Theory</vt:lpstr>
      <vt:lpstr>Subliminal Persuasion</vt:lpstr>
      <vt:lpstr>A_ _OM_BI_E</vt:lpstr>
      <vt:lpstr>Do Subliminal Messages Work?</vt:lpstr>
      <vt:lpstr>Simplest Explanation</vt:lpstr>
      <vt:lpstr>College Students and Therapy Tapes</vt:lpstr>
      <vt:lpstr>Backmasking- More Subliminal Messaging?  Listing to Songs in Reverse</vt:lpstr>
      <vt:lpstr>How our Senses are Alike</vt:lpstr>
      <vt:lpstr>How Our Senses are Different</vt:lpstr>
      <vt:lpstr>See a bell or hear a bell?</vt:lpstr>
      <vt:lpstr>Vision</vt:lpstr>
      <vt:lpstr>How the Eye Works</vt:lpstr>
      <vt:lpstr>Slide 37</vt:lpstr>
      <vt:lpstr>Photoreceptors</vt:lpstr>
      <vt:lpstr>Photoreceptors: Rods, Cones</vt:lpstr>
      <vt:lpstr> The Fovea</vt:lpstr>
      <vt:lpstr>The Optic Nerve and The Blind Spot</vt:lpstr>
      <vt:lpstr>Example From the Book</vt:lpstr>
      <vt:lpstr>The Visual Cortex</vt:lpstr>
      <vt:lpstr>Slide 44</vt:lpstr>
      <vt:lpstr>After Images</vt:lpstr>
      <vt:lpstr>Explanation of Ghostly After Images</vt:lpstr>
      <vt:lpstr>Continued Processing</vt:lpstr>
      <vt:lpstr>A Colorless World</vt:lpstr>
      <vt:lpstr>Color Blindness</vt:lpstr>
      <vt:lpstr>Various Types of Color Blindness</vt:lpstr>
      <vt:lpstr>Slide 51</vt:lpstr>
      <vt:lpstr>Vision-  Physical Properties of Waves</vt:lpstr>
      <vt:lpstr>The Visual Pathway</vt:lpstr>
      <vt:lpstr>Hearing</vt:lpstr>
      <vt:lpstr>Frequency and Amplitude</vt:lpstr>
      <vt:lpstr>The Process of Hearing</vt:lpstr>
      <vt:lpstr>Slide 57</vt:lpstr>
      <vt:lpstr>Audition</vt:lpstr>
      <vt:lpstr>How We Locate Sounds</vt:lpstr>
      <vt:lpstr>If a tree falls in the forest…</vt:lpstr>
      <vt:lpstr>Deafness</vt:lpstr>
      <vt:lpstr>Position and Movement</vt:lpstr>
      <vt:lpstr>Position and Movement</vt:lpstr>
      <vt:lpstr>Smell</vt:lpstr>
      <vt:lpstr>Taste</vt:lpstr>
      <vt:lpstr>Taste</vt:lpstr>
      <vt:lpstr>The Skin Senses</vt:lpstr>
      <vt:lpstr>A Touch Sensation Experiment</vt:lpstr>
      <vt:lpstr>Pain Receptors</vt:lpstr>
      <vt:lpstr>Gate-Control Theory</vt:lpstr>
      <vt:lpstr>Perception</vt:lpstr>
      <vt:lpstr>Describe This Picture</vt:lpstr>
      <vt:lpstr>Bottom-Up and Top-Down</vt:lpstr>
      <vt:lpstr>Feature Detectors</vt:lpstr>
      <vt:lpstr>Perceptual Consistency</vt:lpstr>
      <vt:lpstr>Types of Blindness</vt:lpstr>
      <vt:lpstr>Illusions</vt:lpstr>
      <vt:lpstr>The Hermann Grid</vt:lpstr>
      <vt:lpstr>How the Illusion Works</vt:lpstr>
      <vt:lpstr>Other Illusions at the Perceptual Level</vt:lpstr>
      <vt:lpstr>More Illusions at the Perceptual Level</vt:lpstr>
      <vt:lpstr>Muller-Lyer Illusion</vt:lpstr>
      <vt:lpstr>The Zulus</vt:lpstr>
      <vt:lpstr>The Gestalt Theory</vt:lpstr>
      <vt:lpstr>Pre-wired</vt:lpstr>
      <vt:lpstr>Figure and Ground</vt:lpstr>
      <vt:lpstr>Closure: Filling in the Blanks</vt:lpstr>
      <vt:lpstr>Slide 88</vt:lpstr>
      <vt:lpstr>Law of Perceptual Grouping</vt:lpstr>
      <vt:lpstr>Law of Perceptual Grouping</vt:lpstr>
      <vt:lpstr>Law of Perceptual Grouping</vt:lpstr>
      <vt:lpstr>Law of Perceptual Grouping</vt:lpstr>
      <vt:lpstr>Laws of Perceptual Grouping</vt:lpstr>
      <vt:lpstr>Context and Expectations</vt:lpstr>
      <vt:lpstr>Perceptual Set</vt:lpstr>
      <vt:lpstr>More Perceptual Sets</vt:lpstr>
      <vt:lpstr>Slide 97</vt:lpstr>
      <vt:lpstr>Cultural Influences on Perception</vt:lpstr>
      <vt:lpstr>Cultural Influences on Perception</vt:lpstr>
      <vt:lpstr>Cultural Influences on Perception</vt:lpstr>
      <vt:lpstr>A Music Experiment</vt:lpstr>
      <vt:lpstr>Good Music-Cultural Context</vt:lpstr>
      <vt:lpstr>A Matter of Perception</vt:lpstr>
      <vt:lpstr>The End</vt:lpstr>
      <vt:lpstr>Answer</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and Perception Chapter 4</dc:title>
  <dc:creator>Trevor Tusow</dc:creator>
  <cp:lastModifiedBy>Corrina Fahey</cp:lastModifiedBy>
  <cp:revision>301</cp:revision>
  <dcterms:created xsi:type="dcterms:W3CDTF">2011-10-13T04:08:01Z</dcterms:created>
  <dcterms:modified xsi:type="dcterms:W3CDTF">2014-11-06T03:45:51Z</dcterms:modified>
</cp:coreProperties>
</file>