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21" r:id="rId3"/>
    <p:sldId id="260" r:id="rId4"/>
    <p:sldId id="322" r:id="rId5"/>
    <p:sldId id="283" r:id="rId6"/>
    <p:sldId id="323" r:id="rId7"/>
    <p:sldId id="324" r:id="rId8"/>
    <p:sldId id="325" r:id="rId9"/>
    <p:sldId id="326" r:id="rId10"/>
    <p:sldId id="327" r:id="rId11"/>
    <p:sldId id="329" r:id="rId12"/>
    <p:sldId id="328" r:id="rId13"/>
    <p:sldId id="330" r:id="rId14"/>
    <p:sldId id="263" r:id="rId15"/>
  </p:sldIdLst>
  <p:sldSz cx="9144000" cy="6858000" type="screen4x3"/>
  <p:notesSz cx="6858000" cy="9144000"/>
  <p:defaultTextStyle>
    <a:defPPr>
      <a:defRPr lang="en-CA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400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400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400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400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000066"/>
    <a:srgbClr val="3661B6"/>
    <a:srgbClr val="663300"/>
    <a:srgbClr val="FF0000"/>
    <a:srgbClr val="003300"/>
    <a:srgbClr val="0099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237" autoAdjust="0"/>
    <p:restoredTop sz="94660"/>
  </p:normalViewPr>
  <p:slideViewPr>
    <p:cSldViewPr>
      <p:cViewPr varScale="1">
        <p:scale>
          <a:sx n="75" d="100"/>
          <a:sy n="75" d="100"/>
        </p:scale>
        <p:origin x="-90" y="-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223EEDC-0EBC-472F-908A-7AE78D65FE3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EE190D-E24E-4D21-8A77-3641B12D9095}" type="slidenum">
              <a:rPr lang="en-US"/>
              <a:pPr/>
              <a:t>1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CE74BC-AFFA-4F49-A928-1812132A645A}" type="slidenum">
              <a:rPr lang="en-US"/>
              <a:pPr/>
              <a:t>3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0822A4-0D0F-4D9A-AB51-8F739915B7BE}" type="slidenum">
              <a:rPr lang="en-US"/>
              <a:pPr/>
              <a:t>5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B913F9-D3CE-408E-AF0D-1F62A62AFBB3}" type="slidenum">
              <a:rPr lang="en-US"/>
              <a:pPr/>
              <a:t>14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FD307-D89D-4F4D-A8A2-34538E2648F2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917C5-FBCF-4062-BE57-E3BDFDC78F3A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AD25E-F085-4E64-B114-049B0F1A0F2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A468949-A667-4B72-91E5-AED1B59ACD9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EE894CE-6DBC-4D94-9123-71AF9962F46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EE0EB60-9A7F-47BD-AFF2-735BCD90C012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4EB4C-1F25-4407-824D-117E1ABBFA7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DCC0F-03D5-47BD-9EAE-F1B68F851DB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766D1-9056-4D3E-99C0-206292E9F23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38204-49DE-49A8-9B64-3C82B2C722E7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58CE3-ECEA-445C-B981-B7BB4A593A7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2F1A9-6D43-4A2E-BCE9-CA6D3DDEA0A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18D1A-9FD2-4EBA-8FA8-437EB9E4F7E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3704C-B359-4B1D-BE05-C56610EF91E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9900"/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78A226E1-1821-4FF3-B740-CF39A2BAEF5C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404813"/>
            <a:ext cx="7772400" cy="1470025"/>
          </a:xfrm>
        </p:spPr>
        <p:txBody>
          <a:bodyPr/>
          <a:lstStyle/>
          <a:p>
            <a:pPr algn="r"/>
            <a:r>
              <a:rPr lang="en-CA" b="1" dirty="0" smtClean="0">
                <a:solidFill>
                  <a:srgbClr val="FFFFFF"/>
                </a:solidFill>
              </a:rPr>
              <a:t> </a:t>
            </a:r>
            <a:r>
              <a:rPr lang="en-C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Energy In Ecosystems:</a:t>
            </a:r>
            <a:r>
              <a:rPr lang="en-CA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CA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CA" b="1" dirty="0">
              <a:solidFill>
                <a:srgbClr val="FFFF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11413" y="2060575"/>
            <a:ext cx="6400800" cy="1752600"/>
          </a:xfrm>
        </p:spPr>
        <p:txBody>
          <a:bodyPr/>
          <a:lstStyle/>
          <a:p>
            <a:pPr algn="r"/>
            <a:r>
              <a:rPr lang="en-CA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Change And Stability In Ecosystems </a:t>
            </a:r>
            <a:r>
              <a:rPr lang="en-CA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</a:t>
            </a:r>
            <a:endParaRPr lang="en-CA" i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b="1" dirty="0" smtClean="0"/>
              <a:t>Secondary Consumer: (Carnivore)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Animals that </a:t>
            </a:r>
            <a:r>
              <a:rPr lang="en-CA" b="1" dirty="0" smtClean="0">
                <a:solidFill>
                  <a:srgbClr val="FF0000"/>
                </a:solidFill>
              </a:rPr>
              <a:t>eat herbivores</a:t>
            </a:r>
          </a:p>
          <a:p>
            <a:r>
              <a:rPr lang="en-CA" dirty="0" smtClean="0"/>
              <a:t>Third </a:t>
            </a:r>
            <a:r>
              <a:rPr lang="en-CA" dirty="0" err="1" smtClean="0"/>
              <a:t>Trophic</a:t>
            </a:r>
            <a:r>
              <a:rPr lang="en-CA" dirty="0" smtClean="0"/>
              <a:t> Level</a:t>
            </a:r>
          </a:p>
          <a:p>
            <a:r>
              <a:rPr lang="en-CA" dirty="0" smtClean="0"/>
              <a:t>Examples??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</a:t>
            </a:r>
            <a:r>
              <a:rPr lang="en-CA" b="1" dirty="0" smtClean="0">
                <a:solidFill>
                  <a:srgbClr val="FF0000"/>
                </a:solidFill>
              </a:rPr>
              <a:t>	Fox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</a:t>
            </a:r>
            <a:r>
              <a:rPr lang="en-CA" b="1" dirty="0" smtClean="0">
                <a:solidFill>
                  <a:srgbClr val="FF0000"/>
                </a:solidFill>
              </a:rPr>
              <a:t>	</a:t>
            </a:r>
            <a:r>
              <a:rPr lang="en-CA" b="1" dirty="0" smtClean="0">
                <a:solidFill>
                  <a:srgbClr val="FF0000"/>
                </a:solidFill>
              </a:rPr>
              <a:t>Mink</a:t>
            </a:r>
            <a:endParaRPr lang="en-CA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o</a:t>
            </a:r>
            <a:r>
              <a:rPr lang="en-CA" b="1" dirty="0" smtClean="0">
                <a:solidFill>
                  <a:srgbClr val="FF0000"/>
                </a:solidFill>
              </a:rPr>
              <a:t>	Seal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</a:t>
            </a:r>
            <a:r>
              <a:rPr lang="en-CA" b="1" dirty="0" smtClean="0">
                <a:solidFill>
                  <a:srgbClr val="FF0000"/>
                </a:solidFill>
              </a:rPr>
              <a:t>	Owl</a:t>
            </a:r>
          </a:p>
          <a:p>
            <a:endParaRPr lang="en-CA" dirty="0"/>
          </a:p>
        </p:txBody>
      </p:sp>
      <p:pic>
        <p:nvPicPr>
          <p:cNvPr id="4" name="Picture 3" descr="mink_near_wa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3121" y="2348880"/>
            <a:ext cx="3396815" cy="2032632"/>
          </a:xfrm>
          <a:prstGeom prst="rect">
            <a:avLst/>
          </a:prstGeom>
        </p:spPr>
      </p:pic>
      <p:pic>
        <p:nvPicPr>
          <p:cNvPr id="5" name="Picture 4" descr="owl-pictu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4451680"/>
            <a:ext cx="2952328" cy="21256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b="1" dirty="0" smtClean="0"/>
              <a:t>Tertiary Consumer: (Also Carnivore)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Animals that </a:t>
            </a:r>
            <a:r>
              <a:rPr lang="en-CA" b="1" dirty="0" smtClean="0">
                <a:solidFill>
                  <a:srgbClr val="FF0000"/>
                </a:solidFill>
              </a:rPr>
              <a:t>eat other carnivores</a:t>
            </a:r>
          </a:p>
          <a:p>
            <a:r>
              <a:rPr lang="en-CA" b="1" dirty="0" smtClean="0">
                <a:solidFill>
                  <a:srgbClr val="FF0000"/>
                </a:solidFill>
              </a:rPr>
              <a:t>Fourth+</a:t>
            </a:r>
            <a:r>
              <a:rPr lang="en-CA" dirty="0" smtClean="0"/>
              <a:t> </a:t>
            </a:r>
            <a:r>
              <a:rPr lang="en-CA" dirty="0" err="1" smtClean="0"/>
              <a:t>Trophic</a:t>
            </a:r>
            <a:r>
              <a:rPr lang="en-CA" dirty="0" smtClean="0"/>
              <a:t> Levels</a:t>
            </a:r>
          </a:p>
          <a:p>
            <a:r>
              <a:rPr lang="en-CA" dirty="0" smtClean="0"/>
              <a:t>Examples??? </a:t>
            </a:r>
          </a:p>
          <a:p>
            <a:r>
              <a:rPr lang="en-CA" b="1" dirty="0" smtClean="0">
                <a:solidFill>
                  <a:srgbClr val="FF0000"/>
                </a:solidFill>
              </a:rPr>
              <a:t>Same as Secondary Consumers mostly</a:t>
            </a:r>
            <a:endParaRPr lang="en-CA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Omnivores: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Animals that eat </a:t>
            </a:r>
            <a:r>
              <a:rPr lang="en-CA" b="1" dirty="0" smtClean="0">
                <a:solidFill>
                  <a:srgbClr val="FF0000"/>
                </a:solidFill>
              </a:rPr>
              <a:t>plants and other animals</a:t>
            </a:r>
          </a:p>
          <a:p>
            <a:r>
              <a:rPr lang="en-CA" dirty="0" smtClean="0"/>
              <a:t>Examples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CA" dirty="0" smtClean="0">
                <a:solidFill>
                  <a:srgbClr val="FF0000"/>
                </a:solidFill>
              </a:rPr>
              <a:t>	Humans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CA" dirty="0" smtClean="0">
                <a:solidFill>
                  <a:srgbClr val="FF0000"/>
                </a:solidFill>
              </a:rPr>
              <a:t>	Bear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CA" dirty="0" smtClean="0">
                <a:solidFill>
                  <a:srgbClr val="FF0000"/>
                </a:solidFill>
              </a:rPr>
              <a:t>	Shrew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CA" dirty="0" smtClean="0">
                <a:solidFill>
                  <a:srgbClr val="FF0000"/>
                </a:solidFill>
              </a:rPr>
              <a:t>	Crow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CA" dirty="0" smtClean="0">
                <a:solidFill>
                  <a:srgbClr val="FF0000"/>
                </a:solidFill>
              </a:rPr>
              <a:t>	Trout</a:t>
            </a:r>
          </a:p>
          <a:p>
            <a:endParaRPr lang="en-CA" dirty="0"/>
          </a:p>
        </p:txBody>
      </p:sp>
      <p:pic>
        <p:nvPicPr>
          <p:cNvPr id="4" name="Picture 3" descr="220px-Medved_mzo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2204864"/>
            <a:ext cx="1973064" cy="2627763"/>
          </a:xfrm>
          <a:prstGeom prst="rect">
            <a:avLst/>
          </a:prstGeom>
        </p:spPr>
      </p:pic>
      <p:pic>
        <p:nvPicPr>
          <p:cNvPr id="5" name="Picture 4" descr="cro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4077072"/>
            <a:ext cx="3610372" cy="22600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Decomposers: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Organisms that </a:t>
            </a:r>
            <a:r>
              <a:rPr lang="en-CA" b="1" dirty="0" smtClean="0">
                <a:solidFill>
                  <a:srgbClr val="FF0000"/>
                </a:solidFill>
              </a:rPr>
              <a:t>feed on dead remains </a:t>
            </a:r>
            <a:r>
              <a:rPr lang="en-CA" dirty="0" smtClean="0"/>
              <a:t>and return the </a:t>
            </a:r>
            <a:r>
              <a:rPr lang="en-CA" b="1" dirty="0" smtClean="0">
                <a:solidFill>
                  <a:srgbClr val="FF0000"/>
                </a:solidFill>
              </a:rPr>
              <a:t>nutrients to the soil</a:t>
            </a:r>
          </a:p>
          <a:p>
            <a:r>
              <a:rPr lang="en-CA" dirty="0" smtClean="0"/>
              <a:t>Examples??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</a:t>
            </a:r>
            <a:r>
              <a:rPr lang="en-CA" b="1" dirty="0" smtClean="0">
                <a:solidFill>
                  <a:srgbClr val="FF0000"/>
                </a:solidFill>
              </a:rPr>
              <a:t>	Bacteria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</a:t>
            </a:r>
            <a:r>
              <a:rPr lang="en-CA" b="1" dirty="0" smtClean="0">
                <a:solidFill>
                  <a:srgbClr val="FF0000"/>
                </a:solidFill>
              </a:rPr>
              <a:t>	Fungus</a:t>
            </a:r>
          </a:p>
          <a:p>
            <a:endParaRPr lang="en-CA" b="1" dirty="0" smtClean="0">
              <a:solidFill>
                <a:srgbClr val="FF0000"/>
              </a:solidFill>
            </a:endParaRP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03213" y="2771775"/>
            <a:ext cx="22590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CA" sz="3200" i="1">
                <a:solidFill>
                  <a:srgbClr val="FFFFFF"/>
                </a:solidFill>
              </a:rPr>
              <a:t>Consumers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859338" y="549275"/>
            <a:ext cx="186213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CA" sz="2400" b="1">
                <a:solidFill>
                  <a:srgbClr val="003300"/>
                </a:solidFill>
              </a:rPr>
              <a:t>Herbivores </a:t>
            </a:r>
          </a:p>
          <a:p>
            <a:r>
              <a:rPr lang="en-CA" sz="1800" b="1">
                <a:solidFill>
                  <a:srgbClr val="003300"/>
                </a:solidFill>
              </a:rPr>
              <a:t>(plant eaters)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787900" y="2060575"/>
            <a:ext cx="1862138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CA" sz="2400" b="1">
                <a:solidFill>
                  <a:srgbClr val="FF0000"/>
                </a:solidFill>
              </a:rPr>
              <a:t>Carnivores </a:t>
            </a:r>
          </a:p>
          <a:p>
            <a:r>
              <a:rPr lang="en-CA" sz="1800" b="1">
                <a:solidFill>
                  <a:srgbClr val="FF0000"/>
                </a:solidFill>
              </a:rPr>
              <a:t>(animal eaters)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4140200" y="3429000"/>
            <a:ext cx="334645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CA" sz="2400" b="1">
                <a:solidFill>
                  <a:srgbClr val="003300"/>
                </a:solidFill>
              </a:rPr>
              <a:t>Omni</a:t>
            </a:r>
            <a:r>
              <a:rPr lang="en-CA" sz="2400" b="1">
                <a:solidFill>
                  <a:srgbClr val="FF0000"/>
                </a:solidFill>
              </a:rPr>
              <a:t>vores </a:t>
            </a:r>
          </a:p>
          <a:p>
            <a:r>
              <a:rPr lang="en-CA" sz="1800" b="1">
                <a:solidFill>
                  <a:srgbClr val="003300"/>
                </a:solidFill>
              </a:rPr>
              <a:t>(eat both plants</a:t>
            </a:r>
            <a:r>
              <a:rPr lang="en-CA" sz="1800" b="1">
                <a:solidFill>
                  <a:srgbClr val="FF0000"/>
                </a:solidFill>
              </a:rPr>
              <a:t> and animals)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4859338" y="4941888"/>
            <a:ext cx="182245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CA" sz="2400" b="1">
                <a:solidFill>
                  <a:srgbClr val="663300"/>
                </a:solidFill>
              </a:rPr>
              <a:t>Saprobes</a:t>
            </a:r>
          </a:p>
          <a:p>
            <a:r>
              <a:rPr lang="en-CA" sz="1800" b="1">
                <a:solidFill>
                  <a:srgbClr val="663300"/>
                </a:solidFill>
              </a:rPr>
              <a:t>(decomposers)</a:t>
            </a: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V="1">
            <a:off x="2627313" y="1196975"/>
            <a:ext cx="2016125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V="1">
            <a:off x="2627313" y="2492375"/>
            <a:ext cx="216058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2627313" y="3141663"/>
            <a:ext cx="180022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2484438" y="3213100"/>
            <a:ext cx="215900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pic>
        <p:nvPicPr>
          <p:cNvPr id="17422" name="Picture 14" descr="D:\NltaCD\p.pointimages\chapter29\caterp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228600"/>
            <a:ext cx="19812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Energy In Ecosystems:</a:t>
            </a:r>
            <a:r>
              <a:rPr lang="en-CA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CA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Life on Earth cannot exist without a </a:t>
            </a:r>
            <a:r>
              <a:rPr lang="en-CA" sz="2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source of energy</a:t>
            </a:r>
          </a:p>
          <a:p>
            <a:pPr lvl="0"/>
            <a:r>
              <a:rPr lang="en-CA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source of ALL energy on our </a:t>
            </a:r>
            <a:r>
              <a:rPr lang="en-CA" sz="2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planet comes from the sun, </a:t>
            </a:r>
            <a:r>
              <a:rPr lang="en-CA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which plants capture to carry out </a:t>
            </a:r>
            <a:r>
              <a:rPr lang="en-CA" sz="2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photosynthesis,</a:t>
            </a:r>
            <a:r>
              <a:rPr lang="en-CA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which in turn </a:t>
            </a:r>
            <a:r>
              <a:rPr lang="en-CA" sz="2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makes food easily used by other animals</a:t>
            </a:r>
          </a:p>
          <a:p>
            <a:pPr lvl="0"/>
            <a:r>
              <a:rPr lang="en-CA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does this energy get passed from one organism to the next?</a:t>
            </a:r>
          </a:p>
          <a:p>
            <a:r>
              <a:rPr lang="en-C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	</a:t>
            </a:r>
            <a:r>
              <a:rPr lang="en-CA" sz="2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They feed on each other</a:t>
            </a:r>
          </a:p>
          <a:p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229600" cy="4525963"/>
          </a:xfrm>
        </p:spPr>
        <p:txBody>
          <a:bodyPr/>
          <a:lstStyle/>
          <a:p>
            <a:pPr lvl="0"/>
            <a:r>
              <a:rPr lang="en-US" altLang="zh-CN" b="1" dirty="0">
                <a:ea typeface="宋体" pitchFamily="2" charset="-122"/>
              </a:rPr>
              <a:t>Food chain </a:t>
            </a:r>
            <a:r>
              <a:rPr lang="en-US" altLang="zh-CN" dirty="0" smtClean="0">
                <a:ea typeface="宋体" pitchFamily="2" charset="-122"/>
              </a:rPr>
              <a:t>–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step-by-step sequence linking </a:t>
            </a:r>
            <a:r>
              <a:rPr lang="en-CA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organisms that feed on one another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CA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C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food chain starts with </a:t>
            </a:r>
            <a:r>
              <a:rPr lang="en-CA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producers</a:t>
            </a:r>
            <a:r>
              <a:rPr lang="en-CA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ends with </a:t>
            </a:r>
            <a:r>
              <a:rPr lang="en-CA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consumers at the top of the chain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CA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C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C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is a straight line chain that shows only </a:t>
            </a:r>
            <a:r>
              <a:rPr lang="en-CA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one feeding relationship</a:t>
            </a:r>
            <a:r>
              <a:rPr lang="en-CA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) </a:t>
            </a:r>
          </a:p>
          <a:p>
            <a:pPr>
              <a:buFontTx/>
              <a:buNone/>
            </a:pPr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685800" y="381000"/>
            <a:ext cx="7467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zh-CN" sz="3200" i="1" dirty="0">
                <a:solidFill>
                  <a:schemeClr val="tx1"/>
                </a:solidFill>
                <a:latin typeface="Georgia" pitchFamily="18" charset="0"/>
                <a:ea typeface="宋体" pitchFamily="2" charset="-122"/>
              </a:rPr>
              <a:t>Q:  What’s the difference between a food web and food chain?</a:t>
            </a:r>
            <a:r>
              <a:rPr lang="en-US" altLang="zh-CN" sz="1200" i="1" dirty="0">
                <a:solidFill>
                  <a:schemeClr val="tx1"/>
                </a:solidFill>
                <a:latin typeface="Georgia" pitchFamily="18" charset="0"/>
                <a:ea typeface="宋体" pitchFamily="2" charset="-122"/>
              </a:rPr>
              <a:t>  </a:t>
            </a:r>
            <a:endParaRPr lang="en-US" altLang="zh-CN" sz="1800" dirty="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i="1" dirty="0" smtClean="0">
                <a:latin typeface="Georgia" pitchFamily="18" charset="0"/>
                <a:ea typeface="宋体" pitchFamily="2" charset="-122"/>
              </a:rPr>
              <a:t>Q:  What’s the difference between a food web and food chain?</a:t>
            </a:r>
            <a:r>
              <a:rPr lang="en-US" altLang="zh-CN" sz="3200" i="1" dirty="0" smtClean="0">
                <a:solidFill>
                  <a:schemeClr val="tx1"/>
                </a:solidFill>
                <a:latin typeface="Georgia" pitchFamily="18" charset="0"/>
                <a:ea typeface="宋体" pitchFamily="2" charset="-122"/>
              </a:rPr>
              <a:t>  </a:t>
            </a:r>
            <a:r>
              <a:rPr lang="en-US" altLang="zh-CN" sz="2800" dirty="0" smtClean="0">
                <a:solidFill>
                  <a:schemeClr val="tx1"/>
                </a:solidFill>
                <a:ea typeface="宋体" pitchFamily="2" charset="-122"/>
              </a:rPr>
              <a:t/>
            </a:r>
            <a:br>
              <a:rPr lang="en-US" altLang="zh-CN" sz="2800" dirty="0" smtClean="0">
                <a:solidFill>
                  <a:schemeClr val="tx1"/>
                </a:solidFill>
                <a:ea typeface="宋体" pitchFamily="2" charset="-122"/>
              </a:rPr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Food Web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endParaRPr lang="en-CA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Shows the </a:t>
            </a:r>
            <a:r>
              <a:rPr lang="en-US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feeding relationships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ALL organisms in an ecosystem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b="1" dirty="0" smtClean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Many </a:t>
            </a:r>
            <a:r>
              <a:rPr lang="en-US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animals eat more than one </a:t>
            </a:r>
            <a:r>
              <a:rPr lang="en-US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thing</a:t>
            </a:r>
            <a:endParaRPr lang="en-CA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609600"/>
            <a:ext cx="3116263" cy="453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9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381000"/>
            <a:ext cx="1393825" cy="5761038"/>
          </a:xfrm>
          <a:prstGeom prst="rect">
            <a:avLst/>
          </a:prstGeom>
          <a:noFill/>
        </p:spPr>
      </p:pic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533400" y="533400"/>
            <a:ext cx="819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CA" sz="1800" b="1">
                <a:solidFill>
                  <a:srgbClr val="FFFFFF"/>
                </a:solidFill>
              </a:rPr>
              <a:t>Food</a:t>
            </a:r>
          </a:p>
          <a:p>
            <a:pPr algn="l"/>
            <a:r>
              <a:rPr lang="en-CA" sz="1800" b="1">
                <a:solidFill>
                  <a:srgbClr val="FFFFFF"/>
                </a:solidFill>
              </a:rPr>
              <a:t>Chain</a:t>
            </a: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4191000" y="304800"/>
            <a:ext cx="136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CA" sz="1800" b="1">
                <a:solidFill>
                  <a:srgbClr val="FFFFFF"/>
                </a:solidFill>
              </a:rPr>
              <a:t>Food Web</a:t>
            </a: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3581400" y="5334000"/>
            <a:ext cx="434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zh-CN" sz="2400" i="1">
                <a:latin typeface="Georgia" pitchFamily="18" charset="0"/>
                <a:ea typeface="宋体" pitchFamily="2" charset="-122"/>
              </a:rPr>
              <a:t>Q:  What is always found at the bottom of a food chain?</a:t>
            </a:r>
            <a:r>
              <a:rPr lang="en-CA" altLang="zh-CN" sz="1100">
                <a:solidFill>
                  <a:schemeClr val="tx1"/>
                </a:solidFill>
                <a:ea typeface="宋体" pitchFamily="2" charset="-122"/>
              </a:rPr>
              <a:t> </a:t>
            </a:r>
            <a:endParaRPr lang="en-CA" altLang="zh-CN" sz="180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Terms to use when talking about Food Chains and Food Webs</a:t>
            </a:r>
            <a:r>
              <a:rPr lang="en-US" b="1" dirty="0" smtClean="0"/>
              <a:t>: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Trophic</a:t>
            </a:r>
            <a:r>
              <a:rPr lang="en-US" b="1" dirty="0" smtClean="0"/>
              <a:t> Level: </a:t>
            </a:r>
            <a:endParaRPr lang="en-CA" dirty="0" smtClean="0"/>
          </a:p>
          <a:p>
            <a:r>
              <a:rPr lang="en-CA" b="1" dirty="0" smtClean="0">
                <a:solidFill>
                  <a:srgbClr val="FF0000"/>
                </a:solidFill>
              </a:rPr>
              <a:t>A way of categorizing organisms based upon the way they gain their energy</a:t>
            </a:r>
            <a:endParaRPr lang="en-CA" dirty="0" smtClean="0">
              <a:solidFill>
                <a:srgbClr val="FF0000"/>
              </a:solidFill>
            </a:endParaRPr>
          </a:p>
          <a:p>
            <a:r>
              <a:rPr lang="en-CA" b="1" dirty="0" smtClean="0"/>
              <a:t>Producer: (</a:t>
            </a:r>
            <a:r>
              <a:rPr lang="en-CA" b="1" dirty="0" err="1" smtClean="0"/>
              <a:t>Autotroph</a:t>
            </a:r>
            <a:r>
              <a:rPr lang="en-CA" b="1" dirty="0" smtClean="0"/>
              <a:t>)</a:t>
            </a:r>
            <a:endParaRPr lang="en-CA" dirty="0" smtClean="0"/>
          </a:p>
          <a:p>
            <a:r>
              <a:rPr lang="en-CA" b="1" dirty="0" smtClean="0">
                <a:solidFill>
                  <a:srgbClr val="FF0000"/>
                </a:solidFill>
              </a:rPr>
              <a:t>An organism that can make its own food through photosynthesis</a:t>
            </a:r>
            <a:endParaRPr lang="en-CA" dirty="0" smtClean="0">
              <a:solidFill>
                <a:srgbClr val="FF0000"/>
              </a:solidFill>
            </a:endParaRPr>
          </a:p>
          <a:p>
            <a:r>
              <a:rPr lang="en-CA" dirty="0" smtClean="0"/>
              <a:t>The first </a:t>
            </a:r>
            <a:r>
              <a:rPr lang="en-CA" b="1" dirty="0" err="1" smtClean="0">
                <a:solidFill>
                  <a:srgbClr val="FF0000"/>
                </a:solidFill>
              </a:rPr>
              <a:t>Trophic</a:t>
            </a:r>
            <a:r>
              <a:rPr lang="en-CA" dirty="0" smtClean="0"/>
              <a:t> Level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Examples of Producers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</a:t>
            </a:r>
            <a:r>
              <a:rPr lang="en-CA" b="1" dirty="0" smtClean="0">
                <a:solidFill>
                  <a:srgbClr val="FF0000"/>
                </a:solidFill>
              </a:rPr>
              <a:t>	Blueberry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</a:t>
            </a:r>
            <a:r>
              <a:rPr lang="en-CA" b="1" dirty="0" smtClean="0">
                <a:solidFill>
                  <a:srgbClr val="FF0000"/>
                </a:solidFill>
              </a:rPr>
              <a:t>	Birch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</a:t>
            </a:r>
            <a:r>
              <a:rPr lang="en-CA" b="1" dirty="0" smtClean="0">
                <a:solidFill>
                  <a:srgbClr val="FF0000"/>
                </a:solidFill>
              </a:rPr>
              <a:t>	Moss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</a:t>
            </a:r>
            <a:r>
              <a:rPr lang="en-CA" b="1" dirty="0" smtClean="0">
                <a:solidFill>
                  <a:srgbClr val="FF0000"/>
                </a:solidFill>
              </a:rPr>
              <a:t>	Lichens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</a:t>
            </a:r>
            <a:r>
              <a:rPr lang="en-CA" b="1" dirty="0" smtClean="0">
                <a:solidFill>
                  <a:srgbClr val="FF0000"/>
                </a:solidFill>
              </a:rPr>
              <a:t>	Algae</a:t>
            </a:r>
          </a:p>
          <a:p>
            <a:endParaRPr lang="en-CA" dirty="0"/>
          </a:p>
        </p:txBody>
      </p:sp>
      <p:pic>
        <p:nvPicPr>
          <p:cNvPr id="4" name="Picture 3" descr="blueberries-300x29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1" y="1268761"/>
            <a:ext cx="2232248" cy="2180162"/>
          </a:xfrm>
          <a:prstGeom prst="rect">
            <a:avLst/>
          </a:prstGeom>
        </p:spPr>
      </p:pic>
      <p:pic>
        <p:nvPicPr>
          <p:cNvPr id="5" name="Picture 4" descr="04-05gray_scaly_nb_l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3933056"/>
            <a:ext cx="2503935" cy="19888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Consumer: (</a:t>
            </a:r>
            <a:r>
              <a:rPr lang="en-CA" b="1" dirty="0" err="1" smtClean="0"/>
              <a:t>Heterotroph</a:t>
            </a:r>
            <a:r>
              <a:rPr lang="en-CA" b="1" dirty="0" smtClean="0"/>
              <a:t>)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0000"/>
                </a:solidFill>
              </a:rPr>
              <a:t>An organism that feeds on other plants or other animals</a:t>
            </a:r>
          </a:p>
          <a:p>
            <a:r>
              <a:rPr lang="en-CA" dirty="0" smtClean="0"/>
              <a:t>The second, third….. </a:t>
            </a:r>
            <a:r>
              <a:rPr lang="en-CA" b="1" dirty="0" err="1" smtClean="0">
                <a:solidFill>
                  <a:srgbClr val="FF0000"/>
                </a:solidFill>
              </a:rPr>
              <a:t>trophic</a:t>
            </a:r>
            <a:r>
              <a:rPr lang="en-CA" b="1" dirty="0" smtClean="0">
                <a:solidFill>
                  <a:srgbClr val="FF0000"/>
                </a:solidFill>
              </a:rPr>
              <a:t> levels</a:t>
            </a:r>
          </a:p>
          <a:p>
            <a:r>
              <a:rPr lang="en-CA" dirty="0" smtClean="0"/>
              <a:t>There are several types of Consumers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 b="1" dirty="0" smtClean="0"/>
              <a:t>Primary Consumer: (Herbivores)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Animals that live on </a:t>
            </a:r>
            <a:r>
              <a:rPr lang="en-CA" b="1" dirty="0" smtClean="0">
                <a:solidFill>
                  <a:srgbClr val="FF0000"/>
                </a:solidFill>
              </a:rPr>
              <a:t>mostly green plants</a:t>
            </a:r>
          </a:p>
          <a:p>
            <a:r>
              <a:rPr lang="en-CA" dirty="0" smtClean="0"/>
              <a:t>Second </a:t>
            </a:r>
            <a:r>
              <a:rPr lang="en-CA" b="1" dirty="0" err="1" smtClean="0">
                <a:solidFill>
                  <a:srgbClr val="FF0000"/>
                </a:solidFill>
              </a:rPr>
              <a:t>Trophic</a:t>
            </a:r>
            <a:r>
              <a:rPr lang="en-CA" dirty="0" smtClean="0"/>
              <a:t> Level</a:t>
            </a:r>
          </a:p>
          <a:p>
            <a:r>
              <a:rPr lang="en-CA" dirty="0" smtClean="0"/>
              <a:t>Examples?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</a:t>
            </a:r>
            <a:r>
              <a:rPr lang="en-CA" b="1" dirty="0" smtClean="0">
                <a:solidFill>
                  <a:srgbClr val="FF0000"/>
                </a:solidFill>
              </a:rPr>
              <a:t>	Hares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</a:t>
            </a:r>
            <a:r>
              <a:rPr lang="en-CA" b="1" dirty="0" smtClean="0">
                <a:solidFill>
                  <a:srgbClr val="FF0000"/>
                </a:solidFill>
              </a:rPr>
              <a:t>	Moose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</a:t>
            </a:r>
            <a:r>
              <a:rPr lang="en-CA" b="1" dirty="0" smtClean="0">
                <a:solidFill>
                  <a:srgbClr val="FF0000"/>
                </a:solidFill>
              </a:rPr>
              <a:t>	Caribou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</a:t>
            </a:r>
            <a:r>
              <a:rPr lang="en-CA" b="1" dirty="0" smtClean="0">
                <a:solidFill>
                  <a:srgbClr val="FF0000"/>
                </a:solidFill>
              </a:rPr>
              <a:t>	Caterpillar</a:t>
            </a:r>
          </a:p>
          <a:p>
            <a:endParaRPr lang="en-CA" dirty="0"/>
          </a:p>
        </p:txBody>
      </p:sp>
      <p:pic>
        <p:nvPicPr>
          <p:cNvPr id="4" name="Picture 3" descr="boxing_ha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2780928"/>
            <a:ext cx="3295130" cy="1848991"/>
          </a:xfrm>
          <a:prstGeom prst="rect">
            <a:avLst/>
          </a:prstGeom>
        </p:spPr>
      </p:pic>
      <p:pic>
        <p:nvPicPr>
          <p:cNvPr id="5" name="Picture 4" descr="moose-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4745306"/>
            <a:ext cx="2342034" cy="1759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1434</TotalTime>
  <Words>373</Words>
  <Application>Microsoft Office PowerPoint</Application>
  <PresentationFormat>On-screen Show (4:3)</PresentationFormat>
  <Paragraphs>82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 Energy In Ecosystems: </vt:lpstr>
      <vt:lpstr>Energy In Ecosystems: </vt:lpstr>
      <vt:lpstr>Slide 3</vt:lpstr>
      <vt:lpstr>Q:  What’s the difference between a food web and food chain?   </vt:lpstr>
      <vt:lpstr>Slide 5</vt:lpstr>
      <vt:lpstr>Terms to use when talking about Food Chains and Food Webs:</vt:lpstr>
      <vt:lpstr>Examples of Producers </vt:lpstr>
      <vt:lpstr>Consumer: (Heterotroph) </vt:lpstr>
      <vt:lpstr>Primary Consumer: (Herbivores) </vt:lpstr>
      <vt:lpstr>Secondary Consumer: (Carnivore) </vt:lpstr>
      <vt:lpstr>Tertiary Consumer: (Also Carnivore) </vt:lpstr>
      <vt:lpstr>Omnivores: </vt:lpstr>
      <vt:lpstr>Decomposers: </vt:lpstr>
      <vt:lpstr>Slide 14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Ecology and Ecosystems</dc:title>
  <dc:creator>Amanda O'Blenis</dc:creator>
  <cp:lastModifiedBy>cfahey</cp:lastModifiedBy>
  <cp:revision>80</cp:revision>
  <dcterms:created xsi:type="dcterms:W3CDTF">2009-09-13T17:11:55Z</dcterms:created>
  <dcterms:modified xsi:type="dcterms:W3CDTF">2012-10-30T16:33:44Z</dcterms:modified>
</cp:coreProperties>
</file>