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C082C2-B359-453E-9003-E46CE8052AFA}" type="datetimeFigureOut">
              <a:rPr lang="en-CA" smtClean="0"/>
              <a:pPr/>
              <a:t>25/10/2012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E83592-38D0-45F6-B0A7-CB02DECF8BF6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FF"/>
                </a:solidFill>
              </a:rPr>
              <a:t>Diversity in Ecosystems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i="1" dirty="0" smtClean="0">
                <a:solidFill>
                  <a:srgbClr val="FFFFFF"/>
                </a:solidFill>
              </a:rPr>
              <a:t>Slide Show4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3200" b="1" dirty="0" smtClean="0">
                <a:solidFill>
                  <a:srgbClr val="FF0000"/>
                </a:solidFill>
              </a:rPr>
              <a:t>Humans, a recent addition to the planet</a:t>
            </a:r>
            <a:r>
              <a:rPr lang="en-CA" sz="3200" dirty="0" smtClean="0"/>
              <a:t>, have had a profound effect on other organisms.</a:t>
            </a:r>
          </a:p>
          <a:p>
            <a:pPr lvl="0"/>
            <a:r>
              <a:rPr lang="en-CA" sz="3200" dirty="0" smtClean="0"/>
              <a:t>In the early years of the 21</a:t>
            </a:r>
            <a:r>
              <a:rPr lang="en-CA" sz="3200" baseline="30000" dirty="0" smtClean="0"/>
              <a:t>st</a:t>
            </a:r>
            <a:r>
              <a:rPr lang="en-CA" sz="3200" dirty="0" smtClean="0"/>
              <a:t> century, it is estimated that </a:t>
            </a:r>
            <a:r>
              <a:rPr lang="en-CA" sz="3200" b="1" dirty="0" smtClean="0">
                <a:solidFill>
                  <a:srgbClr val="FF0000"/>
                </a:solidFill>
              </a:rPr>
              <a:t>one species will become extinct every 30 minutes. </a:t>
            </a:r>
            <a:endParaRPr lang="en-CA" sz="3200" dirty="0" smtClean="0">
              <a:solidFill>
                <a:srgbClr val="FF0000"/>
              </a:solidFill>
            </a:endParaRPr>
          </a:p>
          <a:p>
            <a:pPr lvl="0"/>
            <a:r>
              <a:rPr lang="en-CA" sz="3200" dirty="0" smtClean="0"/>
              <a:t>The majority of threatened species can be found </a:t>
            </a:r>
            <a:r>
              <a:rPr lang="en-CA" sz="3200" b="1" dirty="0" smtClean="0"/>
              <a:t>in </a:t>
            </a:r>
            <a:r>
              <a:rPr lang="en-CA" sz="3200" b="1" dirty="0" smtClean="0">
                <a:solidFill>
                  <a:srgbClr val="FF0000"/>
                </a:solidFill>
              </a:rPr>
              <a:t>tropical rainforests</a:t>
            </a:r>
            <a:r>
              <a:rPr lang="en-CA" sz="3200" b="1" dirty="0" smtClean="0"/>
              <a:t>.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3600" dirty="0" smtClean="0"/>
              <a:t>Nearly 500 million different species have inhabited the planet. Of these, more than </a:t>
            </a:r>
            <a:r>
              <a:rPr lang="en-CA" sz="3600" b="1" dirty="0" smtClean="0">
                <a:solidFill>
                  <a:srgbClr val="FF0000"/>
                </a:solidFill>
              </a:rPr>
              <a:t>90% have become extinct or have evolved into new species.</a:t>
            </a:r>
            <a:endParaRPr lang="en-CA" sz="3600" dirty="0" smtClean="0">
              <a:solidFill>
                <a:srgbClr val="FF0000"/>
              </a:solidFill>
            </a:endParaRPr>
          </a:p>
          <a:p>
            <a:pPr lvl="0"/>
            <a:r>
              <a:rPr lang="en-CA" sz="3600" b="1" dirty="0" smtClean="0">
                <a:solidFill>
                  <a:srgbClr val="FF0000"/>
                </a:solidFill>
              </a:rPr>
              <a:t>Mass Extinction</a:t>
            </a:r>
            <a:r>
              <a:rPr lang="en-CA" sz="3600" dirty="0" smtClean="0">
                <a:solidFill>
                  <a:srgbClr val="FF0000"/>
                </a:solidFill>
              </a:rPr>
              <a:t> </a:t>
            </a:r>
            <a:r>
              <a:rPr lang="en-CA" sz="3600" dirty="0" smtClean="0"/>
              <a:t>is the destroying of large numbers of species due to large scale disaster 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 your discussion: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Scientists believe they can sustain endangered species - maybe even one day resurrect some that have died out - using DNA </a:t>
            </a:r>
            <a:r>
              <a:rPr lang="en-CA" dirty="0" smtClean="0"/>
              <a:t>technology</a:t>
            </a:r>
          </a:p>
          <a:p>
            <a:r>
              <a:rPr lang="en-CA" dirty="0" smtClean="0"/>
              <a:t>http://www.youtube.com/watch?v=68QhIQLeVUA&amp;feature=related&amp;safety_mode=true&amp;persist_safety_mode=1&amp;safe=active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000" dirty="0" smtClean="0"/>
              <a:t>In Canada, 250 species of plants and animals are “</a:t>
            </a:r>
            <a:r>
              <a:rPr lang="en-CA" sz="4000" b="1" i="1" dirty="0" smtClean="0"/>
              <a:t>at risk</a:t>
            </a:r>
            <a:r>
              <a:rPr lang="en-CA" sz="4000" dirty="0" smtClean="0"/>
              <a:t>”.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By “at risk” we mean categorized as;</a:t>
            </a:r>
          </a:p>
          <a:p>
            <a:pPr lvl="0"/>
            <a:r>
              <a:rPr lang="en-CA" dirty="0" smtClean="0"/>
              <a:t>Extinct, </a:t>
            </a:r>
            <a:r>
              <a:rPr lang="en-CA" b="1" dirty="0" smtClean="0">
                <a:solidFill>
                  <a:srgbClr val="FF0000"/>
                </a:solidFill>
              </a:rPr>
              <a:t>(species not found anywhere)</a:t>
            </a:r>
            <a:endParaRPr lang="en-CA" dirty="0" smtClean="0">
              <a:solidFill>
                <a:srgbClr val="FF0000"/>
              </a:solidFill>
            </a:endParaRPr>
          </a:p>
          <a:p>
            <a:pPr lvl="0"/>
            <a:r>
              <a:rPr lang="en-CA" dirty="0" smtClean="0"/>
              <a:t>Endangered, </a:t>
            </a:r>
            <a:r>
              <a:rPr lang="en-CA" b="1" dirty="0" smtClean="0">
                <a:solidFill>
                  <a:srgbClr val="FF0000"/>
                </a:solidFill>
              </a:rPr>
              <a:t>(close to extinction)</a:t>
            </a:r>
            <a:endParaRPr lang="en-CA" dirty="0" smtClean="0">
              <a:solidFill>
                <a:srgbClr val="FF0000"/>
              </a:solidFill>
            </a:endParaRPr>
          </a:p>
          <a:p>
            <a:pPr lvl="0"/>
            <a:r>
              <a:rPr lang="en-CA" dirty="0" smtClean="0"/>
              <a:t>Extirpated, </a:t>
            </a:r>
            <a:r>
              <a:rPr lang="en-CA" b="1" dirty="0" smtClean="0">
                <a:solidFill>
                  <a:srgbClr val="FF0000"/>
                </a:solidFill>
              </a:rPr>
              <a:t>(No longer exist in one part, but can be found in another)</a:t>
            </a:r>
            <a:endParaRPr lang="en-CA" dirty="0" smtClean="0">
              <a:solidFill>
                <a:srgbClr val="FF0000"/>
              </a:solidFill>
            </a:endParaRPr>
          </a:p>
          <a:p>
            <a:pPr lvl="0"/>
            <a:r>
              <a:rPr lang="en-CA" dirty="0" smtClean="0"/>
              <a:t>Threatened, </a:t>
            </a:r>
            <a:r>
              <a:rPr lang="en-CA" b="1" dirty="0" smtClean="0">
                <a:solidFill>
                  <a:srgbClr val="FF0000"/>
                </a:solidFill>
              </a:rPr>
              <a:t>(Likely to become endangered if nothing is done) </a:t>
            </a:r>
            <a:endParaRPr lang="en-CA" dirty="0" smtClean="0">
              <a:solidFill>
                <a:srgbClr val="FF0000"/>
              </a:solidFill>
            </a:endParaRPr>
          </a:p>
          <a:p>
            <a:pPr lvl="0"/>
            <a:r>
              <a:rPr lang="en-CA" dirty="0" smtClean="0"/>
              <a:t>Vulnerable. </a:t>
            </a:r>
            <a:r>
              <a:rPr lang="en-CA" b="1" dirty="0" smtClean="0">
                <a:solidFill>
                  <a:srgbClr val="FF0000"/>
                </a:solidFill>
              </a:rPr>
              <a:t>(any species at risk because of low or declining numbers)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CA" sz="4000" dirty="0" smtClean="0"/>
              <a:t>Extinct, </a:t>
            </a:r>
            <a:r>
              <a:rPr lang="en-CA" sz="4000" b="1" dirty="0" smtClean="0"/>
              <a:t>(species not found anywhere)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Dinosaurs, Great Auk, </a:t>
            </a:r>
            <a:r>
              <a:rPr lang="en-CA" dirty="0" err="1" smtClean="0"/>
              <a:t>Wooly</a:t>
            </a:r>
            <a:r>
              <a:rPr lang="en-CA" dirty="0" smtClean="0"/>
              <a:t> Mammoth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dinosaur_162265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80928"/>
            <a:ext cx="4231821" cy="2649488"/>
          </a:xfrm>
          <a:prstGeom prst="rect">
            <a:avLst/>
          </a:prstGeom>
        </p:spPr>
      </p:pic>
      <p:pic>
        <p:nvPicPr>
          <p:cNvPr id="5" name="Picture 4" descr="170px-Grote_alk_-KBIN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636912"/>
            <a:ext cx="1966223" cy="2937768"/>
          </a:xfrm>
          <a:prstGeom prst="rect">
            <a:avLst/>
          </a:prstGeom>
        </p:spPr>
      </p:pic>
      <p:pic>
        <p:nvPicPr>
          <p:cNvPr id="6" name="Picture 5" descr="Woolly_Mammo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12043" y="2996952"/>
            <a:ext cx="2831957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CA" sz="4000" dirty="0" smtClean="0"/>
              <a:t>Endangered, </a:t>
            </a:r>
            <a:r>
              <a:rPr lang="en-CA" sz="4000" b="1" dirty="0" smtClean="0"/>
              <a:t>(close to extinction)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Panda, </a:t>
            </a:r>
            <a:r>
              <a:rPr lang="en-CA" dirty="0" err="1" smtClean="0"/>
              <a:t>Orangatang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giant-pan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36912"/>
            <a:ext cx="3672408" cy="3038918"/>
          </a:xfrm>
          <a:prstGeom prst="rect">
            <a:avLst/>
          </a:prstGeom>
        </p:spPr>
      </p:pic>
      <p:pic>
        <p:nvPicPr>
          <p:cNvPr id="5" name="Picture 4" descr="orangutan_img01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492896"/>
            <a:ext cx="4704522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CA" sz="4000" dirty="0" smtClean="0"/>
              <a:t>Extirpated, </a:t>
            </a:r>
            <a:r>
              <a:rPr lang="en-CA" sz="4000" b="1" dirty="0" smtClean="0"/>
              <a:t>(No longer exist in one part, but can be found in another)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Newfoundland Wolf</a:t>
            </a:r>
            <a:endParaRPr lang="en-CA" dirty="0"/>
          </a:p>
        </p:txBody>
      </p:sp>
      <p:pic>
        <p:nvPicPr>
          <p:cNvPr id="4" name="Picture 3" descr="mnotes8_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060848"/>
            <a:ext cx="3479808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CA" sz="4000" dirty="0" smtClean="0"/>
              <a:t>Threatened, </a:t>
            </a:r>
            <a:r>
              <a:rPr lang="en-CA" sz="4000" b="1" dirty="0" smtClean="0"/>
              <a:t>(Likely to become endangered if nothing is done) 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Newfoundland Woodland Caribou</a:t>
            </a:r>
          </a:p>
          <a:p>
            <a:endParaRPr lang="en-CA" dirty="0"/>
          </a:p>
        </p:txBody>
      </p:sp>
      <p:pic>
        <p:nvPicPr>
          <p:cNvPr id="4" name="Picture 3" descr="cariboumaleMikeJ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92896"/>
            <a:ext cx="6175664" cy="4111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sz="4000" dirty="0" smtClean="0"/>
              <a:t>Vulnerable. (any species at risk because of low or declining numbers)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Polar Bear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polarbe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591525"/>
            <a:ext cx="5400600" cy="4266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Causes of Extinction: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dirty="0" smtClean="0"/>
              <a:t>Loss of </a:t>
            </a:r>
            <a:r>
              <a:rPr lang="en-CA" b="1" dirty="0" smtClean="0">
                <a:solidFill>
                  <a:srgbClr val="FF0000"/>
                </a:solidFill>
              </a:rPr>
              <a:t>Habitat</a:t>
            </a:r>
            <a:endParaRPr lang="en-CA" dirty="0" smtClean="0">
              <a:solidFill>
                <a:srgbClr val="FF0000"/>
              </a:solidFill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b="1" dirty="0" smtClean="0">
                <a:solidFill>
                  <a:srgbClr val="FF0000"/>
                </a:solidFill>
              </a:rPr>
              <a:t>Pollution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of air and water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dirty="0" smtClean="0"/>
              <a:t>Large-scale disaster </a:t>
            </a:r>
            <a:r>
              <a:rPr lang="en-CA" b="1" dirty="0" smtClean="0">
                <a:solidFill>
                  <a:srgbClr val="FF0000"/>
                </a:solidFill>
              </a:rPr>
              <a:t>(natural environmental change)</a:t>
            </a:r>
            <a:endParaRPr lang="en-CA" dirty="0" smtClean="0">
              <a:solidFill>
                <a:srgbClr val="FF0000"/>
              </a:solidFill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b="1" dirty="0" smtClean="0">
                <a:solidFill>
                  <a:srgbClr val="FF0000"/>
                </a:solidFill>
              </a:rPr>
              <a:t>Climate changes</a:t>
            </a:r>
            <a:endParaRPr lang="en-CA" dirty="0" smtClean="0">
              <a:solidFill>
                <a:srgbClr val="FF0000"/>
              </a:solidFill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CA" b="1" dirty="0" smtClean="0">
                <a:solidFill>
                  <a:srgbClr val="FF0000"/>
                </a:solidFill>
              </a:rPr>
              <a:t>Competition</a:t>
            </a:r>
            <a:r>
              <a:rPr lang="en-CA" dirty="0" smtClean="0"/>
              <a:t> from other species</a:t>
            </a:r>
          </a:p>
          <a:p>
            <a:r>
              <a:rPr lang="en-CA" b="1" dirty="0" smtClean="0">
                <a:sym typeface="Wingdings"/>
              </a:rPr>
              <a:t></a:t>
            </a:r>
            <a:r>
              <a:rPr lang="en-CA" b="1" dirty="0" smtClean="0"/>
              <a:t>The single largest factor that cause species to be At-Risk </a:t>
            </a:r>
            <a:r>
              <a:rPr lang="en-CA" b="1" dirty="0" smtClean="0">
                <a:solidFill>
                  <a:srgbClr val="FF0000"/>
                </a:solidFill>
              </a:rPr>
              <a:t>is humans</a:t>
            </a:r>
            <a:r>
              <a:rPr lang="en-CA" b="1" dirty="0" smtClean="0"/>
              <a:t>!!!!!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Effects of Extinction: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4000" dirty="0" smtClean="0"/>
              <a:t>Loss of </a:t>
            </a:r>
            <a:r>
              <a:rPr lang="en-CA" sz="4000" b="1" dirty="0" smtClean="0">
                <a:solidFill>
                  <a:srgbClr val="FF0000"/>
                </a:solidFill>
              </a:rPr>
              <a:t>Biodiversity</a:t>
            </a:r>
          </a:p>
          <a:p>
            <a:pPr lvl="0">
              <a:buNone/>
            </a:pPr>
            <a:endParaRPr lang="en-CA" sz="4000" dirty="0" smtClean="0">
              <a:solidFill>
                <a:srgbClr val="FF0000"/>
              </a:solidFill>
            </a:endParaRPr>
          </a:p>
          <a:p>
            <a:pPr lvl="0"/>
            <a:r>
              <a:rPr lang="en-CA" sz="4000" dirty="0" smtClean="0"/>
              <a:t>Collapse of </a:t>
            </a:r>
            <a:r>
              <a:rPr lang="en-CA" sz="4000" b="1" dirty="0" smtClean="0">
                <a:solidFill>
                  <a:srgbClr val="FF0000"/>
                </a:solidFill>
              </a:rPr>
              <a:t>food chains</a:t>
            </a:r>
            <a:endParaRPr lang="en-CA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US" sz="3200" b="1" dirty="0" smtClean="0"/>
              <a:t>Endangered Species: A species that is close to </a:t>
            </a:r>
            <a:r>
              <a:rPr lang="en-US" sz="3200" b="1" dirty="0" smtClean="0">
                <a:solidFill>
                  <a:srgbClr val="FF0000"/>
                </a:solidFill>
              </a:rPr>
              <a:t>extinction in a large area</a:t>
            </a:r>
            <a:r>
              <a:rPr lang="en-US" sz="3200" b="1" dirty="0" smtClean="0"/>
              <a:t>. </a:t>
            </a:r>
            <a:endParaRPr lang="en-CA" sz="3200" b="1" u="sng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351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Diversity in Ecosystems</vt:lpstr>
      <vt:lpstr>In Canada, 250 species of plants and animals are “at risk”.  </vt:lpstr>
      <vt:lpstr>Extinct, (species not found anywhere) </vt:lpstr>
      <vt:lpstr>Endangered, (close to extinction) </vt:lpstr>
      <vt:lpstr>Extirpated, (No longer exist in one part, but can be found in another) </vt:lpstr>
      <vt:lpstr>Threatened, (Likely to become endangered if nothing is done)  </vt:lpstr>
      <vt:lpstr>Vulnerable. (any species at risk because of low or declining numbers) </vt:lpstr>
      <vt:lpstr>Causes of Extinction: </vt:lpstr>
      <vt:lpstr>Effects of Extinction: </vt:lpstr>
      <vt:lpstr>Slide 10</vt:lpstr>
      <vt:lpstr>Slide 11</vt:lpstr>
      <vt:lpstr>For your discussion: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in Ecosystems</dc:title>
  <dc:creator>cfahey</dc:creator>
  <cp:lastModifiedBy>cfahey</cp:lastModifiedBy>
  <cp:revision>19</cp:revision>
  <dcterms:created xsi:type="dcterms:W3CDTF">2012-10-11T14:05:34Z</dcterms:created>
  <dcterms:modified xsi:type="dcterms:W3CDTF">2012-10-25T15:07:12Z</dcterms:modified>
</cp:coreProperties>
</file>