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328" r:id="rId4"/>
    <p:sldId id="323" r:id="rId5"/>
    <p:sldId id="329" r:id="rId6"/>
    <p:sldId id="330" r:id="rId7"/>
    <p:sldId id="324" r:id="rId8"/>
    <p:sldId id="331" r:id="rId9"/>
  </p:sldIdLst>
  <p:sldSz cx="9144000" cy="6858000" type="screen4x3"/>
  <p:notesSz cx="6858000" cy="9144000"/>
  <p:defaultTextStyle>
    <a:defPPr>
      <a:defRPr lang="en-CA"/>
    </a:defPPr>
    <a:lvl1pPr algn="ctr" rtl="0" fontAlgn="base">
      <a:spcBef>
        <a:spcPct val="0"/>
      </a:spcBef>
      <a:spcAft>
        <a:spcPct val="0"/>
      </a:spcAft>
      <a:defRPr sz="4400" kern="1200">
        <a:solidFill>
          <a:schemeClr val="bg1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sz="4400" kern="1200">
        <a:solidFill>
          <a:schemeClr val="bg1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sz="4400" kern="1200">
        <a:solidFill>
          <a:schemeClr val="bg1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sz="4400" kern="1200">
        <a:solidFill>
          <a:schemeClr val="bg1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sz="4400"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4400"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4400"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4400"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4400"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  <a:srgbClr val="000066"/>
    <a:srgbClr val="3661B6"/>
    <a:srgbClr val="663300"/>
    <a:srgbClr val="FF0000"/>
    <a:srgbClr val="003300"/>
    <a:srgbClr val="009900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237" autoAdjust="0"/>
    <p:restoredTop sz="94660"/>
  </p:normalViewPr>
  <p:slideViewPr>
    <p:cSldViewPr>
      <p:cViewPr varScale="1">
        <p:scale>
          <a:sx n="68" d="100"/>
          <a:sy n="68" d="100"/>
        </p:scale>
        <p:origin x="-121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686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86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86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686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C63DF18-3A32-46A0-8E6D-B0E6F6752A5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5875A3-5380-4646-B73A-81B6168B04D0}" type="slidenum">
              <a:rPr lang="en-US"/>
              <a:pPr/>
              <a:t>1</a:t>
            </a:fld>
            <a:endParaRPr 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43E630-B9F7-47A4-8F72-ABDDBC32E406}" type="slidenum">
              <a:rPr lang="en-US"/>
              <a:pPr/>
              <a:t>2</a:t>
            </a:fld>
            <a:endParaRPr lang="en-US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43E630-B9F7-47A4-8F72-ABDDBC32E406}" type="slidenum">
              <a:rPr lang="en-US"/>
              <a:pPr/>
              <a:t>3</a:t>
            </a:fld>
            <a:endParaRPr lang="en-US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196E8B-3B09-4AF8-9FD0-0A2885DB771D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3586D0-55FE-460E-9068-989CACC07196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B781A5-5970-4900-8C3E-7BEBFADF8032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41A7742-C5A4-41C0-AB68-CF154CF8EAF4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C06882B-DA9B-4ECA-B445-6A4D33A89F7F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08131CC-5AF7-4577-8D40-34800210297C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46815F-391B-4B42-9850-FFEDE42A2CB1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C8556F-62E7-4005-8EEB-4C7D2171DAD5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A9A94F-ED94-456B-8B7F-78A11215DA36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650DAF-E129-4174-BDC3-671A6C72E487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BC8D5C-EFDC-4A05-831C-A62082814BAB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D3B67D-0E28-43F5-8BD2-52AD5D9DF8FB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D66E95-BD40-4132-967D-149071BE090D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4E66C7-3031-49CC-A816-EDDDFACA5D6B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9900"/>
            </a:gs>
            <a:gs pos="100000">
              <a:schemeClr val="folHlink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61EB36DD-0A3E-48B3-ACA6-129B90263A9B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VuH-ThmNUjM&amp;feature=related" TargetMode="External"/><Relationship Id="rId2" Type="http://schemas.openxmlformats.org/officeDocument/2006/relationships/hyperlink" Target="http://www.youtube.com/watch?v=ROZJmX73FF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16013" y="404813"/>
            <a:ext cx="7772400" cy="1470025"/>
          </a:xfrm>
        </p:spPr>
        <p:txBody>
          <a:bodyPr/>
          <a:lstStyle/>
          <a:p>
            <a:pPr algn="r"/>
            <a:r>
              <a:rPr lang="en-CA" b="1" dirty="0" smtClean="0">
                <a:solidFill>
                  <a:srgbClr val="FFFFFF"/>
                </a:solidFill>
              </a:rPr>
              <a:t>Diversity in Ecosystems</a:t>
            </a:r>
            <a:endParaRPr lang="en-CA" b="1" dirty="0">
              <a:solidFill>
                <a:srgbClr val="FFFFFF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11413" y="2060575"/>
            <a:ext cx="6400800" cy="1752600"/>
          </a:xfrm>
        </p:spPr>
        <p:txBody>
          <a:bodyPr/>
          <a:lstStyle/>
          <a:p>
            <a:pPr algn="r"/>
            <a:r>
              <a:rPr lang="en-CA" i="1" dirty="0" smtClean="0">
                <a:solidFill>
                  <a:srgbClr val="FFFFFF"/>
                </a:solidFill>
              </a:rPr>
              <a:t>Slide Show 2</a:t>
            </a:r>
            <a:endParaRPr lang="en-CA" i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The Earth as a closed ecological system:</a:t>
            </a:r>
            <a:endParaRPr lang="en-CA" b="1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Content: Page 6-7</a:t>
            </a:r>
            <a:endParaRPr lang="en-CA" dirty="0" smtClean="0">
              <a:solidFill>
                <a:schemeClr val="bg1"/>
              </a:solidFill>
            </a:endParaRPr>
          </a:p>
          <a:p>
            <a:pPr lvl="0"/>
            <a:r>
              <a:rPr lang="en-US" b="1" dirty="0" smtClean="0">
                <a:solidFill>
                  <a:schemeClr val="bg1"/>
                </a:solidFill>
              </a:rPr>
              <a:t>Closed System: </a:t>
            </a:r>
            <a:r>
              <a:rPr lang="en-US" dirty="0" smtClean="0">
                <a:solidFill>
                  <a:schemeClr val="bg1"/>
                </a:solidFill>
              </a:rPr>
              <a:t>A system in which there is no, or minimal, input of new material from the </a:t>
            </a:r>
            <a:r>
              <a:rPr lang="en-US" b="1" dirty="0" smtClean="0">
                <a:solidFill>
                  <a:srgbClr val="C00000"/>
                </a:solidFill>
              </a:rPr>
              <a:t>outside</a:t>
            </a:r>
            <a:r>
              <a:rPr lang="en-US" dirty="0" smtClean="0">
                <a:solidFill>
                  <a:schemeClr val="bg1"/>
                </a:solidFill>
              </a:rPr>
              <a:t>. (Self-sustaining)</a:t>
            </a:r>
            <a:endParaRPr lang="en-CA" dirty="0" smtClean="0">
              <a:solidFill>
                <a:schemeClr val="bg1"/>
              </a:solidFill>
            </a:endParaRP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The </a:t>
            </a:r>
            <a:r>
              <a:rPr lang="en-US" b="1" dirty="0" smtClean="0">
                <a:solidFill>
                  <a:srgbClr val="C00000"/>
                </a:solidFill>
              </a:rPr>
              <a:t>earth</a:t>
            </a:r>
            <a:r>
              <a:rPr lang="en-US" dirty="0" smtClean="0">
                <a:solidFill>
                  <a:schemeClr val="bg1"/>
                </a:solidFill>
              </a:rPr>
              <a:t> is like this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Only the sun’s energy can enter and some </a:t>
            </a:r>
            <a:r>
              <a:rPr lang="en-US" b="1" dirty="0" smtClean="0">
                <a:solidFill>
                  <a:srgbClr val="C00000"/>
                </a:solidFill>
              </a:rPr>
              <a:t>heat</a:t>
            </a:r>
            <a:r>
              <a:rPr lang="en-US" dirty="0" smtClean="0">
                <a:solidFill>
                  <a:schemeClr val="bg1"/>
                </a:solidFill>
              </a:rPr>
              <a:t> can leave</a:t>
            </a:r>
            <a:endParaRPr lang="en-CA" dirty="0" smtClean="0">
              <a:solidFill>
                <a:schemeClr val="bg1"/>
              </a:solidFill>
            </a:endParaRPr>
          </a:p>
          <a:p>
            <a:pPr lvl="0"/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The Earth as a closed ecological system:</a:t>
            </a:r>
            <a:endParaRPr lang="en-CA" b="1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>
                <a:solidFill>
                  <a:schemeClr val="bg1"/>
                </a:solidFill>
              </a:rPr>
              <a:t>We have a number of resources which must be managed properly and </a:t>
            </a:r>
            <a:r>
              <a:rPr lang="en-US" b="1" dirty="0" smtClean="0">
                <a:solidFill>
                  <a:srgbClr val="C00000"/>
                </a:solidFill>
              </a:rPr>
              <a:t>recycled</a:t>
            </a:r>
            <a:endParaRPr lang="en-CA" b="1" dirty="0" smtClean="0">
              <a:solidFill>
                <a:srgbClr val="C00000"/>
              </a:solidFill>
            </a:endParaRP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There are </a:t>
            </a:r>
            <a:r>
              <a:rPr lang="en-US" b="1" dirty="0" smtClean="0">
                <a:solidFill>
                  <a:srgbClr val="C00000"/>
                </a:solidFill>
              </a:rPr>
              <a:t>nonrenewable</a:t>
            </a:r>
            <a:r>
              <a:rPr lang="en-US" dirty="0" smtClean="0">
                <a:solidFill>
                  <a:schemeClr val="bg1"/>
                </a:solidFill>
              </a:rPr>
              <a:t> resources</a:t>
            </a:r>
            <a:endParaRPr lang="en-CA" dirty="0" smtClean="0">
              <a:solidFill>
                <a:schemeClr val="bg1"/>
              </a:solidFill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If we run out of oil, for example, there won’t be any more arriving by courier, it is gone </a:t>
            </a:r>
            <a:r>
              <a:rPr lang="en-US" b="1" dirty="0" smtClean="0">
                <a:solidFill>
                  <a:srgbClr val="C00000"/>
                </a:solidFill>
              </a:rPr>
              <a:t>forever</a:t>
            </a:r>
            <a:endParaRPr lang="en-CA" b="1" dirty="0" smtClean="0">
              <a:solidFill>
                <a:srgbClr val="C00000"/>
              </a:solidFill>
            </a:endParaRPr>
          </a:p>
          <a:p>
            <a:pPr lvl="0"/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>
                <a:solidFill>
                  <a:schemeClr val="bg1"/>
                </a:solidFill>
              </a:rPr>
              <a:t>The Earth as a Spaceship:</a:t>
            </a:r>
            <a:r>
              <a:rPr lang="en-CA" sz="3600" dirty="0" smtClean="0"/>
              <a:t/>
            </a:r>
            <a:br>
              <a:rPr lang="en-CA" sz="3600" dirty="0" smtClean="0"/>
            </a:br>
            <a:r>
              <a:rPr lang="en-CA" sz="6000" dirty="0" smtClean="0">
                <a:solidFill>
                  <a:schemeClr val="bg1"/>
                </a:solidFill>
              </a:rPr>
              <a:t/>
            </a:r>
            <a:br>
              <a:rPr lang="en-CA" sz="6000" dirty="0" smtClean="0">
                <a:solidFill>
                  <a:schemeClr val="bg1"/>
                </a:solidFill>
              </a:rPr>
            </a:br>
            <a:endParaRPr lang="en-CA" dirty="0"/>
          </a:p>
        </p:txBody>
      </p:sp>
      <p:pic>
        <p:nvPicPr>
          <p:cNvPr id="5" name="Content Placeholder 4" descr="SpaceshipEarth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1165668"/>
            <a:ext cx="7416824" cy="555687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>
                <a:solidFill>
                  <a:schemeClr val="bg1"/>
                </a:solidFill>
              </a:rPr>
              <a:t>The Earth as a Spaceship:</a:t>
            </a:r>
            <a:r>
              <a:rPr lang="en-CA" sz="3600" dirty="0" smtClean="0"/>
              <a:t/>
            </a:r>
            <a:br>
              <a:rPr lang="en-CA" sz="3600" dirty="0" smtClean="0"/>
            </a:br>
            <a:r>
              <a:rPr lang="en-CA" sz="6000" dirty="0" smtClean="0">
                <a:solidFill>
                  <a:schemeClr val="bg1"/>
                </a:solidFill>
              </a:rPr>
              <a:t/>
            </a:r>
            <a:br>
              <a:rPr lang="en-CA" sz="6000" dirty="0" smtClean="0">
                <a:solidFill>
                  <a:schemeClr val="bg1"/>
                </a:solidFill>
              </a:rPr>
            </a:b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>
                <a:solidFill>
                  <a:schemeClr val="bg1"/>
                </a:solidFill>
              </a:rPr>
              <a:t>Think of a spaceship</a:t>
            </a:r>
            <a:endParaRPr lang="en-CA" dirty="0" smtClean="0">
              <a:solidFill>
                <a:schemeClr val="bg1"/>
              </a:solidFill>
            </a:endParaRP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There is a supply of </a:t>
            </a:r>
            <a:r>
              <a:rPr lang="en-US" b="1" dirty="0" smtClean="0">
                <a:solidFill>
                  <a:srgbClr val="C00000"/>
                </a:solidFill>
              </a:rPr>
              <a:t>oxygen</a:t>
            </a:r>
            <a:r>
              <a:rPr lang="en-US" dirty="0" smtClean="0">
                <a:solidFill>
                  <a:schemeClr val="bg1"/>
                </a:solidFill>
              </a:rPr>
              <a:t>, food, and shelter</a:t>
            </a:r>
            <a:endParaRPr lang="en-CA" dirty="0" smtClean="0">
              <a:solidFill>
                <a:schemeClr val="bg1"/>
              </a:solidFill>
            </a:endParaRP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All organisms on board work together to make sure all the </a:t>
            </a:r>
            <a:r>
              <a:rPr lang="en-US" b="1" dirty="0" smtClean="0">
                <a:solidFill>
                  <a:srgbClr val="C00000"/>
                </a:solidFill>
              </a:rPr>
              <a:t>systems</a:t>
            </a:r>
            <a:r>
              <a:rPr lang="en-US" dirty="0" smtClean="0">
                <a:solidFill>
                  <a:schemeClr val="bg1"/>
                </a:solidFill>
              </a:rPr>
              <a:t> are working properly</a:t>
            </a:r>
            <a:endParaRPr lang="en-CA" dirty="0" smtClean="0">
              <a:solidFill>
                <a:schemeClr val="bg1"/>
              </a:solidFill>
            </a:endParaRP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Really, it is an </a:t>
            </a:r>
            <a:r>
              <a:rPr lang="en-US" b="1" dirty="0" smtClean="0">
                <a:solidFill>
                  <a:srgbClr val="C00000"/>
                </a:solidFill>
              </a:rPr>
              <a:t>ecosystem</a:t>
            </a:r>
          </a:p>
          <a:p>
            <a:pPr lvl="0"/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>
                <a:solidFill>
                  <a:schemeClr val="bg1"/>
                </a:solidFill>
              </a:rPr>
              <a:t>The Earth as a Spaceship:</a:t>
            </a:r>
            <a:r>
              <a:rPr lang="en-CA" sz="3600" dirty="0" smtClean="0"/>
              <a:t/>
            </a:r>
            <a:br>
              <a:rPr lang="en-CA" sz="3600" dirty="0" smtClean="0"/>
            </a:br>
            <a:r>
              <a:rPr lang="en-CA" sz="6000" dirty="0" smtClean="0">
                <a:solidFill>
                  <a:schemeClr val="bg1"/>
                </a:solidFill>
              </a:rPr>
              <a:t/>
            </a:r>
            <a:br>
              <a:rPr lang="en-CA" sz="6000" dirty="0" smtClean="0">
                <a:solidFill>
                  <a:schemeClr val="bg1"/>
                </a:solidFill>
              </a:rPr>
            </a:b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We can think of the planet Earth as a </a:t>
            </a:r>
            <a:r>
              <a:rPr lang="en-US" b="1" dirty="0" smtClean="0">
                <a:solidFill>
                  <a:srgbClr val="C00000"/>
                </a:solidFill>
              </a:rPr>
              <a:t>spaceship</a:t>
            </a:r>
            <a:endParaRPr lang="en-CA" b="1" dirty="0" smtClean="0">
              <a:solidFill>
                <a:srgbClr val="C00000"/>
              </a:solidFill>
            </a:endParaRP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If any malfunction occurs, the red alert flashes and something must be done or else the whole system will </a:t>
            </a:r>
            <a:r>
              <a:rPr lang="en-US" b="1" dirty="0" smtClean="0">
                <a:solidFill>
                  <a:srgbClr val="C00000"/>
                </a:solidFill>
              </a:rPr>
              <a:t>fail</a:t>
            </a:r>
            <a:endParaRPr lang="en-CA" b="1" dirty="0" smtClean="0">
              <a:solidFill>
                <a:srgbClr val="C00000"/>
              </a:solidFill>
            </a:endParaRPr>
          </a:p>
          <a:p>
            <a:pPr lvl="0">
              <a:buNone/>
            </a:pPr>
            <a:endParaRPr lang="en-CA" dirty="0" smtClean="0"/>
          </a:p>
          <a:p>
            <a:endParaRPr lang="en-CA" dirty="0"/>
          </a:p>
        </p:txBody>
      </p:sp>
      <p:pic>
        <p:nvPicPr>
          <p:cNvPr id="5" name="Picture 4" descr="spaceship-earth-sign-4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0928814">
            <a:off x="1208285" y="4492693"/>
            <a:ext cx="7560840" cy="24020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solidFill>
                  <a:schemeClr val="bg1"/>
                </a:solidFill>
              </a:rPr>
              <a:t>Sustainability:</a:t>
            </a:r>
            <a:r>
              <a:rPr lang="en-CA" dirty="0" smtClean="0">
                <a:solidFill>
                  <a:schemeClr val="bg1"/>
                </a:solidFill>
              </a:rPr>
              <a:t/>
            </a:r>
            <a:br>
              <a:rPr lang="en-CA" dirty="0" smtClean="0">
                <a:solidFill>
                  <a:schemeClr val="bg1"/>
                </a:solidFill>
              </a:rPr>
            </a:br>
            <a:r>
              <a:rPr lang="en-CA" dirty="0" smtClean="0"/>
              <a:t/>
            </a:r>
            <a:br>
              <a:rPr lang="en-CA" dirty="0" smtClean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>
                <a:solidFill>
                  <a:schemeClr val="bg1"/>
                </a:solidFill>
              </a:rPr>
              <a:t>The development of our </a:t>
            </a:r>
            <a:r>
              <a:rPr lang="en-US" b="1" dirty="0" smtClean="0">
                <a:solidFill>
                  <a:srgbClr val="C00000"/>
                </a:solidFill>
              </a:rPr>
              <a:t>resources</a:t>
            </a:r>
            <a:r>
              <a:rPr lang="en-US" dirty="0" smtClean="0">
                <a:solidFill>
                  <a:schemeClr val="bg1"/>
                </a:solidFill>
              </a:rPr>
              <a:t> to meet our present needs without reducing the ability of </a:t>
            </a:r>
            <a:r>
              <a:rPr lang="en-US" b="1" dirty="0" smtClean="0">
                <a:solidFill>
                  <a:srgbClr val="C00000"/>
                </a:solidFill>
              </a:rPr>
              <a:t>future</a:t>
            </a:r>
            <a:r>
              <a:rPr lang="en-US" dirty="0" smtClean="0">
                <a:solidFill>
                  <a:schemeClr val="bg1"/>
                </a:solidFill>
              </a:rPr>
              <a:t> generations to meet theirs</a:t>
            </a:r>
            <a:endParaRPr lang="en-CA" dirty="0" smtClean="0">
              <a:solidFill>
                <a:schemeClr val="bg1"/>
              </a:solidFill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If we make sure we don’t take or use too much </a:t>
            </a:r>
            <a:r>
              <a:rPr lang="en-US" b="1" dirty="0" smtClean="0">
                <a:solidFill>
                  <a:srgbClr val="C00000"/>
                </a:solidFill>
              </a:rPr>
              <a:t>now</a:t>
            </a:r>
            <a:r>
              <a:rPr lang="en-US" dirty="0" smtClean="0">
                <a:solidFill>
                  <a:schemeClr val="bg1"/>
                </a:solidFill>
              </a:rPr>
              <a:t>, we ensure that there will be some </a:t>
            </a:r>
            <a:r>
              <a:rPr lang="en-US" b="1" dirty="0" smtClean="0">
                <a:solidFill>
                  <a:srgbClr val="C00000"/>
                </a:solidFill>
              </a:rPr>
              <a:t>later</a:t>
            </a:r>
            <a:endParaRPr lang="en-CA" b="1" dirty="0" smtClean="0">
              <a:solidFill>
                <a:srgbClr val="C00000"/>
              </a:solidFill>
            </a:endParaRP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A sustainable system is one that </a:t>
            </a:r>
            <a:r>
              <a:rPr lang="en-US" b="1" dirty="0" smtClean="0">
                <a:solidFill>
                  <a:srgbClr val="C00000"/>
                </a:solidFill>
              </a:rPr>
              <a:t>survives</a:t>
            </a:r>
            <a:r>
              <a:rPr lang="en-US" dirty="0" smtClean="0">
                <a:solidFill>
                  <a:schemeClr val="bg1"/>
                </a:solidFill>
              </a:rPr>
              <a:t>, functions and is renewed over </a:t>
            </a:r>
            <a:r>
              <a:rPr lang="en-US" b="1" dirty="0" smtClean="0">
                <a:solidFill>
                  <a:srgbClr val="C00000"/>
                </a:solidFill>
              </a:rPr>
              <a:t>time</a:t>
            </a:r>
            <a:endParaRPr lang="en-CA" b="1" dirty="0" smtClean="0">
              <a:solidFill>
                <a:srgbClr val="C00000"/>
              </a:solidFill>
            </a:endParaRPr>
          </a:p>
          <a:p>
            <a:pPr marL="342900" lvl="1" indent="-342900">
              <a:buNone/>
            </a:pP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CA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>
                <a:hlinkClick r:id="rId2"/>
              </a:rPr>
              <a:t>http</a:t>
            </a:r>
            <a:r>
              <a:rPr lang="en-CA" dirty="0" smtClean="0">
                <a:hlinkClick r:id="rId2"/>
              </a:rPr>
              <a:t>://</a:t>
            </a:r>
            <a:r>
              <a:rPr lang="en-CA" dirty="0" smtClean="0">
                <a:hlinkClick r:id="rId2"/>
              </a:rPr>
              <a:t>www.youtube.com/watch?v=ROZJmX73FF4</a:t>
            </a:r>
            <a:endParaRPr lang="en-CA" dirty="0" smtClean="0"/>
          </a:p>
          <a:p>
            <a:endParaRPr lang="en-CA" dirty="0" smtClean="0">
              <a:hlinkClick r:id="rId3"/>
            </a:endParaRPr>
          </a:p>
          <a:p>
            <a:r>
              <a:rPr lang="en-CA" dirty="0" smtClean="0">
                <a:hlinkClick r:id="rId3"/>
              </a:rPr>
              <a:t>http</a:t>
            </a:r>
            <a:r>
              <a:rPr lang="en-CA" dirty="0" smtClean="0">
                <a:hlinkClick r:id="rId3"/>
              </a:rPr>
              <a:t>://</a:t>
            </a:r>
            <a:r>
              <a:rPr lang="en-CA" dirty="0" smtClean="0">
                <a:hlinkClick r:id="rId3"/>
              </a:rPr>
              <a:t>www.youtube.com/watch?v=VuH-ThmNUjM&amp;feature=related</a:t>
            </a:r>
            <a:endParaRPr lang="en-CA" dirty="0" smtClean="0"/>
          </a:p>
          <a:p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4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4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1419</TotalTime>
  <Words>239</Words>
  <Application>Microsoft Office PowerPoint</Application>
  <PresentationFormat>On-screen Show (4:3)</PresentationFormat>
  <Paragraphs>31</Paragraphs>
  <Slides>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Diversity in Ecosystems</vt:lpstr>
      <vt:lpstr>The Earth as a closed ecological system:</vt:lpstr>
      <vt:lpstr>The Earth as a closed ecological system:</vt:lpstr>
      <vt:lpstr>   The Earth as a Spaceship:  </vt:lpstr>
      <vt:lpstr>   The Earth as a Spaceship:  </vt:lpstr>
      <vt:lpstr>   The Earth as a Spaceship:  </vt:lpstr>
      <vt:lpstr>  Sustainability:  </vt:lpstr>
      <vt:lpstr>Slide 8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Ecology and Ecosystems</dc:title>
  <dc:creator>Amanda O'Blenis</dc:creator>
  <cp:lastModifiedBy>Tony</cp:lastModifiedBy>
  <cp:revision>82</cp:revision>
  <dcterms:created xsi:type="dcterms:W3CDTF">2009-09-13T17:11:55Z</dcterms:created>
  <dcterms:modified xsi:type="dcterms:W3CDTF">2012-09-21T10:20:13Z</dcterms:modified>
</cp:coreProperties>
</file>