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24284-4F66-4E0B-A728-456A224DF0C1}" type="datetimeFigureOut">
              <a:rPr lang="en-CA" smtClean="0"/>
              <a:pPr/>
              <a:t>03/01/2013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BDEC-97CC-4CFF-AFDC-313691B8636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24284-4F66-4E0B-A728-456A224DF0C1}" type="datetimeFigureOut">
              <a:rPr lang="en-CA" smtClean="0"/>
              <a:pPr/>
              <a:t>03/01/2013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BDEC-97CC-4CFF-AFDC-313691B863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24284-4F66-4E0B-A728-456A224DF0C1}" type="datetimeFigureOut">
              <a:rPr lang="en-CA" smtClean="0"/>
              <a:pPr/>
              <a:t>03/01/2013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BDEC-97CC-4CFF-AFDC-313691B863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24284-4F66-4E0B-A728-456A224DF0C1}" type="datetimeFigureOut">
              <a:rPr lang="en-CA" smtClean="0"/>
              <a:pPr/>
              <a:t>03/01/2013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BDEC-97CC-4CFF-AFDC-313691B863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24284-4F66-4E0B-A728-456A224DF0C1}" type="datetimeFigureOut">
              <a:rPr lang="en-CA" smtClean="0"/>
              <a:pPr/>
              <a:t>03/01/2013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BDEC-97CC-4CFF-AFDC-313691B8636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24284-4F66-4E0B-A728-456A224DF0C1}" type="datetimeFigureOut">
              <a:rPr lang="en-CA" smtClean="0"/>
              <a:pPr/>
              <a:t>03/01/2013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BDEC-97CC-4CFF-AFDC-313691B863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24284-4F66-4E0B-A728-456A224DF0C1}" type="datetimeFigureOut">
              <a:rPr lang="en-CA" smtClean="0"/>
              <a:pPr/>
              <a:t>03/01/2013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BDEC-97CC-4CFF-AFDC-313691B863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24284-4F66-4E0B-A728-456A224DF0C1}" type="datetimeFigureOut">
              <a:rPr lang="en-CA" smtClean="0"/>
              <a:pPr/>
              <a:t>03/01/2013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BDEC-97CC-4CFF-AFDC-313691B863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24284-4F66-4E0B-A728-456A224DF0C1}" type="datetimeFigureOut">
              <a:rPr lang="en-CA" smtClean="0"/>
              <a:pPr/>
              <a:t>03/01/2013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BDEC-97CC-4CFF-AFDC-313691B8636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24284-4F66-4E0B-A728-456A224DF0C1}" type="datetimeFigureOut">
              <a:rPr lang="en-CA" smtClean="0"/>
              <a:pPr/>
              <a:t>03/01/2013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BDEC-97CC-4CFF-AFDC-313691B863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24284-4F66-4E0B-A728-456A224DF0C1}" type="datetimeFigureOut">
              <a:rPr lang="en-CA" smtClean="0"/>
              <a:pPr/>
              <a:t>03/01/2013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BDEC-97CC-4CFF-AFDC-313691B8636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2A24284-4F66-4E0B-A728-456A224DF0C1}" type="datetimeFigureOut">
              <a:rPr lang="en-CA" smtClean="0"/>
              <a:pPr/>
              <a:t>03/01/2013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1FBDEC-97CC-4CFF-AFDC-313691B8636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Reproductive Technologies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/>
              <a:t>Human Infertility </a:t>
            </a:r>
            <a:r>
              <a:rPr lang="en-CA" sz="3200" b="1" dirty="0" err="1" smtClean="0"/>
              <a:t>vs</a:t>
            </a:r>
            <a:r>
              <a:rPr lang="en-CA" sz="3200" b="1" dirty="0" smtClean="0"/>
              <a:t> Human Sterility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Infertility</a:t>
            </a:r>
          </a:p>
          <a:p>
            <a:pPr>
              <a:buNone/>
            </a:pPr>
            <a:r>
              <a:rPr lang="en-CA" dirty="0" smtClean="0"/>
              <a:t>	Term describing couples not having the ability to have more children than wished. Couples are considered to be infertile if they have been unsuccessful for one year in becoming pregnant</a:t>
            </a:r>
          </a:p>
          <a:p>
            <a:r>
              <a:rPr lang="en-CA" b="1" dirty="0" smtClean="0"/>
              <a:t>Sterility</a:t>
            </a:r>
          </a:p>
          <a:p>
            <a:pPr>
              <a:buNone/>
            </a:pPr>
            <a:r>
              <a:rPr lang="en-CA" dirty="0" smtClean="0"/>
              <a:t>	Term used to describe couples unable to have any children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8155632" cy="620688"/>
          </a:xfrm>
        </p:spPr>
        <p:txBody>
          <a:bodyPr>
            <a:normAutofit fontScale="90000"/>
          </a:bodyPr>
          <a:lstStyle/>
          <a:p>
            <a:pPr algn="ctr"/>
            <a:r>
              <a:rPr lang="en-CA" sz="3600" b="1" dirty="0" smtClean="0"/>
              <a:t>Causes of Human Infertility/ Sterility</a:t>
            </a:r>
            <a:endParaRPr lang="en-CA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7910696" cy="582740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CA" b="1" dirty="0" smtClean="0"/>
              <a:t>Blocked oviduct</a:t>
            </a:r>
            <a:r>
              <a:rPr lang="en-CA" dirty="0" smtClean="0"/>
              <a:t>: the oviducts become blocked usually </a:t>
            </a:r>
            <a:r>
              <a:rPr lang="en-CA" dirty="0" smtClean="0"/>
              <a:t>			as </a:t>
            </a:r>
            <a:r>
              <a:rPr lang="en-CA" dirty="0" smtClean="0"/>
              <a:t>the result of an STI not allowing </a:t>
            </a:r>
            <a:r>
              <a:rPr lang="en-CA" dirty="0" smtClean="0"/>
              <a:t>			for </a:t>
            </a:r>
            <a:r>
              <a:rPr lang="en-CA" dirty="0" smtClean="0"/>
              <a:t>fertilization of the egg</a:t>
            </a:r>
          </a:p>
          <a:p>
            <a:pPr>
              <a:buFont typeface="Arial" pitchFamily="34" charset="0"/>
              <a:buChar char="•"/>
            </a:pPr>
            <a:r>
              <a:rPr lang="en-CA" b="1" dirty="0" smtClean="0"/>
              <a:t>Failure to Ovulate</a:t>
            </a:r>
            <a:r>
              <a:rPr lang="en-CA" dirty="0" smtClean="0"/>
              <a:t>: usually caused by hormonal </a:t>
            </a:r>
            <a:r>
              <a:rPr lang="en-CA" dirty="0" smtClean="0"/>
              <a:t>				imbalance</a:t>
            </a:r>
            <a:r>
              <a:rPr lang="en-CA" dirty="0" smtClean="0"/>
              <a:t>( FSH/LH estrogen etc)</a:t>
            </a:r>
          </a:p>
          <a:p>
            <a:pPr>
              <a:buFont typeface="Arial" pitchFamily="34" charset="0"/>
              <a:buChar char="•"/>
            </a:pPr>
            <a:r>
              <a:rPr lang="en-CA" b="1" dirty="0" smtClean="0"/>
              <a:t>Endometriosis: </a:t>
            </a:r>
            <a:r>
              <a:rPr lang="en-CA" b="1" dirty="0" smtClean="0"/>
              <a:t>	</a:t>
            </a:r>
            <a:r>
              <a:rPr lang="en-CA" dirty="0" smtClean="0"/>
              <a:t>painful </a:t>
            </a:r>
            <a:r>
              <a:rPr lang="en-CA" dirty="0" smtClean="0"/>
              <a:t>condition where the </a:t>
            </a:r>
            <a:r>
              <a:rPr lang="en-CA" dirty="0" smtClean="0"/>
              <a:t>				</a:t>
            </a:r>
            <a:r>
              <a:rPr lang="en-CA" dirty="0" err="1" smtClean="0"/>
              <a:t>endometrium</a:t>
            </a:r>
            <a:r>
              <a:rPr lang="en-CA" dirty="0" smtClean="0"/>
              <a:t> </a:t>
            </a:r>
            <a:r>
              <a:rPr lang="en-CA" dirty="0" smtClean="0"/>
              <a:t>grows outside the </a:t>
            </a:r>
            <a:r>
              <a:rPr lang="en-CA" dirty="0" smtClean="0"/>
              <a:t>				uterus</a:t>
            </a:r>
            <a:r>
              <a:rPr lang="en-CA" dirty="0" smtClean="0"/>
              <a:t>. Results in non implantation </a:t>
            </a:r>
            <a:r>
              <a:rPr lang="en-CA" dirty="0" smtClean="0"/>
              <a:t>			of </a:t>
            </a:r>
            <a:r>
              <a:rPr lang="en-CA" dirty="0" smtClean="0"/>
              <a:t>fertilized egg</a:t>
            </a:r>
          </a:p>
          <a:p>
            <a:pPr>
              <a:buFont typeface="Arial" pitchFamily="34" charset="0"/>
              <a:buChar char="•"/>
            </a:pPr>
            <a:r>
              <a:rPr lang="en-CA" b="1" dirty="0" smtClean="0"/>
              <a:t>Obstruction in Vas deferens or </a:t>
            </a:r>
            <a:r>
              <a:rPr lang="en-CA" b="1" dirty="0" err="1" smtClean="0"/>
              <a:t>Epididymis</a:t>
            </a:r>
            <a:r>
              <a:rPr lang="en-CA" b="1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STI’s, varicose veins.etc may cause obstructions in the vas deferens causing sperm to not be released from the male and </a:t>
            </a:r>
            <a:r>
              <a:rPr lang="en-CA" dirty="0" smtClean="0"/>
              <a:t>into </a:t>
            </a:r>
            <a:r>
              <a:rPr lang="en-CA" dirty="0" smtClean="0"/>
              <a:t>he female. No fertilization results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b="1" dirty="0" smtClean="0"/>
              <a:t>Low sperm count</a:t>
            </a:r>
            <a:r>
              <a:rPr lang="en-CA" sz="2800" dirty="0" smtClean="0"/>
              <a:t>– </a:t>
            </a:r>
            <a:r>
              <a:rPr lang="en-CA" sz="2800" dirty="0" smtClean="0"/>
              <a:t>caused by numerous factors including overheated testicles, smoking and alcohol</a:t>
            </a:r>
          </a:p>
          <a:p>
            <a:r>
              <a:rPr lang="en-CA" sz="2800" b="1" dirty="0" smtClean="0"/>
              <a:t>Abnormal sperm</a:t>
            </a:r>
            <a:r>
              <a:rPr lang="en-CA" sz="2800" dirty="0" smtClean="0"/>
              <a:t>– caused by STI’s , overheated testicles and </a:t>
            </a:r>
            <a:r>
              <a:rPr lang="en-CA" sz="2800" dirty="0" smtClean="0"/>
              <a:t>toxins</a:t>
            </a:r>
            <a:endParaRPr lang="en-CA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Technological Solutions to Infertility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24744"/>
            <a:ext cx="8034096" cy="57332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sz="2000" dirty="0" smtClean="0"/>
              <a:t>These are technological advances that help overcome the barriers/ causes of infertility    </a:t>
            </a:r>
          </a:p>
          <a:p>
            <a:pPr>
              <a:buNone/>
            </a:pPr>
            <a:r>
              <a:rPr lang="en-CA" sz="2000" b="1" dirty="0" smtClean="0"/>
              <a:t>Intra uterine insemination (IUI) </a:t>
            </a:r>
            <a:r>
              <a:rPr lang="en-CA" sz="2000" dirty="0" smtClean="0"/>
              <a:t>– formerly known as AI (artificial insemination),washed prepared sperm are placed in the uterus near the egg during ovulation. This procedure is used in conjunction with fertility  drugs. </a:t>
            </a:r>
          </a:p>
          <a:p>
            <a:pPr>
              <a:buNone/>
            </a:pPr>
            <a:r>
              <a:rPr lang="en-CA" sz="2000" b="1" dirty="0" smtClean="0"/>
              <a:t>In  vitro Fertilization (IVF</a:t>
            </a:r>
            <a:r>
              <a:rPr lang="en-CA" sz="2000" dirty="0" smtClean="0"/>
              <a:t>) – fertilization of an egg occurs outside the body. The fertilized egg is implanted in the uterus</a:t>
            </a:r>
          </a:p>
          <a:p>
            <a:pPr>
              <a:buNone/>
            </a:pPr>
            <a:r>
              <a:rPr lang="en-CA" sz="2000" b="1" dirty="0" smtClean="0"/>
              <a:t>In Vitro Maturation (IVM) </a:t>
            </a:r>
            <a:r>
              <a:rPr lang="en-CA" sz="2000" dirty="0" smtClean="0"/>
              <a:t>follicles are removed from a woman and causes to mature . Several </a:t>
            </a:r>
            <a:r>
              <a:rPr lang="en-CA" sz="2000" dirty="0" err="1" smtClean="0"/>
              <a:t>ooyctes</a:t>
            </a:r>
            <a:r>
              <a:rPr lang="en-CA" sz="2000" dirty="0" smtClean="0"/>
              <a:t> are used for in vitro fertilization</a:t>
            </a:r>
          </a:p>
          <a:p>
            <a:pPr>
              <a:buNone/>
            </a:pPr>
            <a:r>
              <a:rPr lang="en-CA" sz="2000" b="1" dirty="0" smtClean="0"/>
              <a:t>Super ovulation- </a:t>
            </a:r>
            <a:r>
              <a:rPr lang="en-CA" sz="2000" dirty="0" smtClean="0"/>
              <a:t>injections of drugs (fertility drugs) causes several follicles within the ovaries to mature. Several eggs are released with hopes of fertilization.</a:t>
            </a:r>
          </a:p>
          <a:p>
            <a:pPr>
              <a:buNone/>
            </a:pPr>
            <a:r>
              <a:rPr lang="en-CA" sz="2000" b="1" dirty="0" smtClean="0"/>
              <a:t>Surrogate motherhood- </a:t>
            </a:r>
            <a:r>
              <a:rPr lang="en-CA" sz="2000" dirty="0" smtClean="0"/>
              <a:t>a fertilized egg is placed into the uterus of another woman or sperm from a male is used to fertilize the egg of another female</a:t>
            </a:r>
          </a:p>
          <a:p>
            <a:pPr>
              <a:buNone/>
            </a:pPr>
            <a:r>
              <a:rPr lang="en-CA" sz="2000" b="1" dirty="0" smtClean="0"/>
              <a:t>Embryo storage (</a:t>
            </a:r>
            <a:r>
              <a:rPr lang="en-CA" sz="2000" b="1" dirty="0" err="1" smtClean="0"/>
              <a:t>Cyropreservtion</a:t>
            </a:r>
            <a:r>
              <a:rPr lang="en-CA" sz="2000" dirty="0" smtClean="0"/>
              <a:t>)- fertilized eggs or embryos are preserved by freezing them. Can be used at a later date etc.    </a:t>
            </a:r>
            <a:endParaRPr lang="en-CA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0"/>
            <a:ext cx="5688632" cy="634082"/>
          </a:xfrm>
        </p:spPr>
        <p:txBody>
          <a:bodyPr>
            <a:normAutofit fontScale="90000"/>
          </a:bodyPr>
          <a:lstStyle/>
          <a:p>
            <a:r>
              <a:rPr lang="en-CA" sz="3600" b="1" dirty="0" smtClean="0"/>
              <a:t>Birth Control Technologies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76672"/>
            <a:ext cx="8322128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400" b="1" dirty="0" smtClean="0"/>
              <a:t>These  are technologies aimed at controlling reproduction /birth</a:t>
            </a:r>
          </a:p>
          <a:p>
            <a:pPr>
              <a:buNone/>
            </a:pPr>
            <a:r>
              <a:rPr lang="en-CA" sz="2400" b="1" dirty="0" smtClean="0"/>
              <a:t>They are classified on the basis of how they control birth.</a:t>
            </a:r>
          </a:p>
          <a:p>
            <a:pPr>
              <a:buNone/>
            </a:pPr>
            <a:r>
              <a:rPr lang="en-CA" sz="2400" b="1" dirty="0" smtClean="0"/>
              <a:t>Barrier methods</a:t>
            </a:r>
            <a:r>
              <a:rPr lang="en-CA" sz="2400" dirty="0" smtClean="0"/>
              <a:t>- technologies aimed at keeping conception from happening.</a:t>
            </a:r>
          </a:p>
          <a:p>
            <a:pPr>
              <a:buNone/>
            </a:pPr>
            <a:r>
              <a:rPr lang="en-CA" sz="2400" dirty="0" smtClean="0"/>
              <a:t>They include:</a:t>
            </a:r>
          </a:p>
          <a:p>
            <a:pPr>
              <a:buFont typeface="Wingdings" pitchFamily="2" charset="2"/>
              <a:buChar char="v"/>
            </a:pPr>
            <a:r>
              <a:rPr lang="en-CA" sz="2400" b="1" dirty="0" smtClean="0"/>
              <a:t>condoms</a:t>
            </a:r>
            <a:r>
              <a:rPr lang="en-CA" sz="2400" dirty="0" smtClean="0"/>
              <a:t>( both male and female)</a:t>
            </a:r>
          </a:p>
          <a:p>
            <a:pPr>
              <a:buFont typeface="Wingdings" pitchFamily="2" charset="2"/>
              <a:buChar char="v"/>
            </a:pPr>
            <a:r>
              <a:rPr lang="en-CA" sz="2400" b="1" dirty="0" smtClean="0"/>
              <a:t>diaphragm</a:t>
            </a:r>
            <a:r>
              <a:rPr lang="en-CA" sz="2400" dirty="0" smtClean="0"/>
              <a:t>( blocks the cervix)</a:t>
            </a:r>
          </a:p>
          <a:p>
            <a:pPr>
              <a:buFont typeface="Wingdings" pitchFamily="2" charset="2"/>
              <a:buChar char="v"/>
            </a:pPr>
            <a:r>
              <a:rPr lang="en-CA" sz="2400" b="1" dirty="0" smtClean="0"/>
              <a:t>spermicidal jellies and foams </a:t>
            </a:r>
            <a:r>
              <a:rPr lang="en-CA" sz="2400" dirty="0" smtClean="0"/>
              <a:t>(contain chemicals </a:t>
            </a:r>
          </a:p>
          <a:p>
            <a:pPr>
              <a:buNone/>
            </a:pPr>
            <a:r>
              <a:rPr lang="en-CA" sz="2400" dirty="0" smtClean="0"/>
              <a:t>	</a:t>
            </a:r>
            <a:r>
              <a:rPr lang="en-CA" sz="2400" dirty="0" smtClean="0"/>
              <a:t>that help kill sperm)</a:t>
            </a:r>
          </a:p>
          <a:p>
            <a:pPr>
              <a:buFont typeface="Wingdings" pitchFamily="2" charset="2"/>
              <a:buChar char="v"/>
            </a:pPr>
            <a:r>
              <a:rPr lang="en-CA" sz="2400" b="1" dirty="0" smtClean="0"/>
              <a:t>IUD-intrauterine device </a:t>
            </a:r>
            <a:r>
              <a:rPr lang="en-CA" sz="2400" dirty="0" smtClean="0"/>
              <a:t>(blocks implantation in the 	uterus</a:t>
            </a:r>
            <a:endParaRPr lang="en-CA" sz="24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5517232"/>
            <a:ext cx="1039763" cy="1136485"/>
          </a:xfrm>
          <a:prstGeom prst="rect">
            <a:avLst/>
          </a:prstGeom>
        </p:spPr>
      </p:pic>
      <p:pic>
        <p:nvPicPr>
          <p:cNvPr id="6" name="Picture 5" descr="image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4077072"/>
            <a:ext cx="1361212" cy="1046116"/>
          </a:xfrm>
          <a:prstGeom prst="rect">
            <a:avLst/>
          </a:prstGeom>
        </p:spPr>
      </p:pic>
      <p:pic>
        <p:nvPicPr>
          <p:cNvPr id="12" name="Picture 11" descr="barrier-method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2492896"/>
            <a:ext cx="1008112" cy="1008112"/>
          </a:xfrm>
          <a:prstGeom prst="rect">
            <a:avLst/>
          </a:prstGeom>
        </p:spPr>
      </p:pic>
      <p:pic>
        <p:nvPicPr>
          <p:cNvPr id="13" name="Picture 12" descr="choosingQRG_diaphragm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8104" y="3284984"/>
            <a:ext cx="1584176" cy="108629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3528392" cy="54868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Hormonal methods</a:t>
            </a:r>
            <a:endParaRPr lang="en-CA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538152" cy="5843736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The use of hormones to stop conception</a:t>
            </a:r>
            <a:r>
              <a:rPr lang="en-CA" sz="2400" dirty="0" smtClean="0"/>
              <a:t>.</a:t>
            </a:r>
          </a:p>
          <a:p>
            <a:r>
              <a:rPr lang="en-CA" sz="2400" dirty="0" smtClean="0"/>
              <a:t>They include:</a:t>
            </a:r>
          </a:p>
          <a:p>
            <a:pPr lvl="1">
              <a:buFont typeface="Wingdings" pitchFamily="2" charset="2"/>
              <a:buChar char="v"/>
            </a:pPr>
            <a:r>
              <a:rPr lang="en-CA" sz="2400" b="1" dirty="0" smtClean="0"/>
              <a:t>Birth control Pill- </a:t>
            </a:r>
            <a:r>
              <a:rPr lang="en-CA" sz="2400" dirty="0" smtClean="0"/>
              <a:t>a pill containing progesterone/ estrogen hormones that blocks the release of an egg</a:t>
            </a:r>
          </a:p>
          <a:p>
            <a:pPr lvl="1">
              <a:buFont typeface="Wingdings" pitchFamily="2" charset="2"/>
              <a:buChar char="v"/>
            </a:pPr>
            <a:r>
              <a:rPr lang="en-CA" sz="2400" b="1" dirty="0" smtClean="0"/>
              <a:t>Norplant</a:t>
            </a:r>
            <a:r>
              <a:rPr lang="en-CA" sz="2400" dirty="0" smtClean="0"/>
              <a:t>- slow release hormones are implanted </a:t>
            </a:r>
          </a:p>
          <a:p>
            <a:pPr lvl="1">
              <a:buFont typeface="Wingdings" pitchFamily="2" charset="2"/>
              <a:buChar char="v"/>
            </a:pPr>
            <a:r>
              <a:rPr lang="en-CA" sz="2400" dirty="0" smtClean="0"/>
              <a:t>under the skin. They block the release 	of the egg.</a:t>
            </a:r>
          </a:p>
          <a:p>
            <a:pPr lvl="1">
              <a:buFont typeface="Wingdings" pitchFamily="2" charset="2"/>
              <a:buChar char="v"/>
            </a:pPr>
            <a:endParaRPr lang="en-CA" sz="2400" dirty="0" smtClean="0"/>
          </a:p>
          <a:p>
            <a:pPr lvl="1">
              <a:buFont typeface="Wingdings" pitchFamily="2" charset="2"/>
              <a:buChar char="v"/>
            </a:pPr>
            <a:r>
              <a:rPr lang="en-CA" sz="2400" b="1" dirty="0" err="1" smtClean="0"/>
              <a:t>Depo</a:t>
            </a:r>
            <a:r>
              <a:rPr lang="en-CA" sz="2400" b="1" dirty="0" smtClean="0"/>
              <a:t> </a:t>
            </a:r>
            <a:r>
              <a:rPr lang="en-CA" sz="2400" b="1" dirty="0" err="1" smtClean="0"/>
              <a:t>Provera</a:t>
            </a:r>
            <a:r>
              <a:rPr lang="en-CA" sz="2400" b="1" dirty="0" smtClean="0"/>
              <a:t>-</a:t>
            </a:r>
            <a:r>
              <a:rPr lang="en-CA" sz="2400" dirty="0" smtClean="0"/>
              <a:t> injections of hormones are given every few months. These hormones block the release of eggs.</a:t>
            </a:r>
          </a:p>
          <a:p>
            <a:pPr lvl="1">
              <a:buFont typeface="Wingdings" pitchFamily="2" charset="2"/>
              <a:buChar char="v"/>
            </a:pPr>
            <a:endParaRPr lang="en-CA" sz="2400" dirty="0" smtClean="0"/>
          </a:p>
          <a:p>
            <a:pPr lvl="1">
              <a:buFont typeface="Wingdings" pitchFamily="2" charset="2"/>
              <a:buChar char="v"/>
            </a:pPr>
            <a:r>
              <a:rPr lang="en-CA" sz="2400" b="1" dirty="0" smtClean="0"/>
              <a:t>Morning after Pill- </a:t>
            </a:r>
            <a:r>
              <a:rPr lang="en-CA" sz="2400" dirty="0" smtClean="0"/>
              <a:t>This is a pill taken after intercourse. If an egg is fertilized, it is kept from implanting in the uterus.</a:t>
            </a:r>
            <a:endParaRPr lang="en-CA" sz="2400" dirty="0"/>
          </a:p>
        </p:txBody>
      </p:sp>
      <p:pic>
        <p:nvPicPr>
          <p:cNvPr id="4" name="Picture 3" descr="images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5445224"/>
            <a:ext cx="1944216" cy="1110981"/>
          </a:xfrm>
          <a:prstGeom prst="rect">
            <a:avLst/>
          </a:prstGeom>
        </p:spPr>
      </p:pic>
      <p:pic>
        <p:nvPicPr>
          <p:cNvPr id="5" name="Picture 4" descr="index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2132856"/>
            <a:ext cx="1296144" cy="1361247"/>
          </a:xfrm>
          <a:prstGeom prst="rect">
            <a:avLst/>
          </a:prstGeom>
        </p:spPr>
      </p:pic>
      <p:pic>
        <p:nvPicPr>
          <p:cNvPr id="6" name="Picture 5" descr="index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260648"/>
            <a:ext cx="1152128" cy="1152128"/>
          </a:xfrm>
          <a:prstGeom prst="rect">
            <a:avLst/>
          </a:prstGeom>
        </p:spPr>
      </p:pic>
      <p:pic>
        <p:nvPicPr>
          <p:cNvPr id="11" name="Picture 10" descr="index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24328" y="3789040"/>
            <a:ext cx="1296144" cy="9884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3816424" cy="1143000"/>
          </a:xfrm>
        </p:spPr>
        <p:txBody>
          <a:bodyPr>
            <a:normAutofit/>
          </a:bodyPr>
          <a:lstStyle/>
          <a:p>
            <a:r>
              <a:rPr lang="en-CA" sz="2800" b="1" dirty="0" smtClean="0"/>
              <a:t>Surgical methods</a:t>
            </a:r>
            <a:endParaRPr lang="en-C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47800"/>
            <a:ext cx="825012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800" b="1" dirty="0" smtClean="0"/>
              <a:t>The use of surgery to help prevent conception.</a:t>
            </a:r>
          </a:p>
          <a:p>
            <a:pPr>
              <a:buNone/>
            </a:pPr>
            <a:r>
              <a:rPr lang="en-CA" sz="2800" b="1" dirty="0" smtClean="0"/>
              <a:t>They include:</a:t>
            </a:r>
          </a:p>
          <a:p>
            <a:r>
              <a:rPr lang="en-CA" sz="2800" b="1" dirty="0" smtClean="0"/>
              <a:t>Tubal Ligation- </a:t>
            </a:r>
            <a:r>
              <a:rPr lang="en-CA" sz="2800" dirty="0" smtClean="0"/>
              <a:t>the oviducts( fallopian tubes) are cut  and tied</a:t>
            </a:r>
          </a:p>
          <a:p>
            <a:pPr>
              <a:buNone/>
            </a:pPr>
            <a:endParaRPr lang="en-CA" sz="2800" dirty="0" smtClean="0"/>
          </a:p>
          <a:p>
            <a:endParaRPr lang="en-CA" sz="2800" b="1" dirty="0" smtClean="0"/>
          </a:p>
          <a:p>
            <a:r>
              <a:rPr lang="en-CA" sz="2800" b="1" dirty="0" smtClean="0"/>
              <a:t>Vasectomy-</a:t>
            </a:r>
            <a:r>
              <a:rPr lang="en-CA" sz="2800" dirty="0" smtClean="0"/>
              <a:t> The vas deferens in males is cut and tired</a:t>
            </a:r>
            <a:endParaRPr lang="en-CA" sz="28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5013176"/>
            <a:ext cx="1847850" cy="1628775"/>
          </a:xfrm>
          <a:prstGeom prst="rect">
            <a:avLst/>
          </a:prstGeom>
        </p:spPr>
      </p:pic>
      <p:pic>
        <p:nvPicPr>
          <p:cNvPr id="5" name="Picture 4" descr="image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2852936"/>
            <a:ext cx="1872208" cy="154627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Other methods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b="1" dirty="0" smtClean="0"/>
              <a:t>These include:</a:t>
            </a:r>
          </a:p>
          <a:p>
            <a:r>
              <a:rPr lang="en-CA" b="1" dirty="0" smtClean="0"/>
              <a:t>Abstinence</a:t>
            </a:r>
          </a:p>
          <a:p>
            <a:r>
              <a:rPr lang="en-CA" b="1" dirty="0" smtClean="0"/>
              <a:t>Rhythm Method- </a:t>
            </a:r>
            <a:r>
              <a:rPr lang="en-CA" dirty="0" smtClean="0"/>
              <a:t>using timing and temperature to determine time when woman is ovulating. Intercourse is avoided during this time.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330</TotalTime>
  <Words>395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Reproductive Technologies</vt:lpstr>
      <vt:lpstr>Human Infertility vs Human Sterility</vt:lpstr>
      <vt:lpstr>Causes of Human Infertility/ Sterility</vt:lpstr>
      <vt:lpstr>Slide 4</vt:lpstr>
      <vt:lpstr>Technological Solutions to Infertility</vt:lpstr>
      <vt:lpstr>Birth Control Technologies</vt:lpstr>
      <vt:lpstr>Hormonal methods</vt:lpstr>
      <vt:lpstr>Surgical methods</vt:lpstr>
      <vt:lpstr>Other methods 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Technologies</dc:title>
  <dc:creator>mreha-ta</dc:creator>
  <cp:lastModifiedBy>mreha-ta</cp:lastModifiedBy>
  <cp:revision>35</cp:revision>
  <dcterms:created xsi:type="dcterms:W3CDTF">2012-12-18T17:12:37Z</dcterms:created>
  <dcterms:modified xsi:type="dcterms:W3CDTF">2013-01-03T15:13:59Z</dcterms:modified>
</cp:coreProperties>
</file>