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2C95C9B-4AC7-4674-9CCE-B9D4852832D9}" type="datetimeFigureOut">
              <a:rPr lang="en-CA" smtClean="0"/>
              <a:pPr/>
              <a:t>11/12/2012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937168E-CEBE-4384-A093-A1D99301B95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95C9B-4AC7-4674-9CCE-B9D4852832D9}" type="datetimeFigureOut">
              <a:rPr lang="en-CA" smtClean="0"/>
              <a:pPr/>
              <a:t>11/12/2012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7168E-CEBE-4384-A093-A1D99301B95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95C9B-4AC7-4674-9CCE-B9D4852832D9}" type="datetimeFigureOut">
              <a:rPr lang="en-CA" smtClean="0"/>
              <a:pPr/>
              <a:t>11/12/2012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7168E-CEBE-4384-A093-A1D99301B95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2C95C9B-4AC7-4674-9CCE-B9D4852832D9}" type="datetimeFigureOut">
              <a:rPr lang="en-CA" smtClean="0"/>
              <a:pPr/>
              <a:t>11/12/2012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937168E-CEBE-4384-A093-A1D99301B95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2C95C9B-4AC7-4674-9CCE-B9D4852832D9}" type="datetimeFigureOut">
              <a:rPr lang="en-CA" smtClean="0"/>
              <a:pPr/>
              <a:t>11/12/2012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937168E-CEBE-4384-A093-A1D99301B95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95C9B-4AC7-4674-9CCE-B9D4852832D9}" type="datetimeFigureOut">
              <a:rPr lang="en-CA" smtClean="0"/>
              <a:pPr/>
              <a:t>11/12/2012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7168E-CEBE-4384-A093-A1D99301B95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95C9B-4AC7-4674-9CCE-B9D4852832D9}" type="datetimeFigureOut">
              <a:rPr lang="en-CA" smtClean="0"/>
              <a:pPr/>
              <a:t>11/12/2012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7168E-CEBE-4384-A093-A1D99301B95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2C95C9B-4AC7-4674-9CCE-B9D4852832D9}" type="datetimeFigureOut">
              <a:rPr lang="en-CA" smtClean="0"/>
              <a:pPr/>
              <a:t>11/12/2012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937168E-CEBE-4384-A093-A1D99301B95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95C9B-4AC7-4674-9CCE-B9D4852832D9}" type="datetimeFigureOut">
              <a:rPr lang="en-CA" smtClean="0"/>
              <a:pPr/>
              <a:t>11/12/2012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7168E-CEBE-4384-A093-A1D99301B95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2C95C9B-4AC7-4674-9CCE-B9D4852832D9}" type="datetimeFigureOut">
              <a:rPr lang="en-CA" smtClean="0"/>
              <a:pPr/>
              <a:t>11/12/2012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937168E-CEBE-4384-A093-A1D99301B95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2C95C9B-4AC7-4674-9CCE-B9D4852832D9}" type="datetimeFigureOut">
              <a:rPr lang="en-CA" smtClean="0"/>
              <a:pPr/>
              <a:t>11/12/2012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937168E-CEBE-4384-A093-A1D99301B95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2C95C9B-4AC7-4674-9CCE-B9D4852832D9}" type="datetimeFigureOut">
              <a:rPr lang="en-CA" smtClean="0"/>
              <a:pPr/>
              <a:t>11/12/2012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937168E-CEBE-4384-A093-A1D99301B953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Plant Reproduction</a:t>
            </a:r>
            <a:endParaRPr lang="en-C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Pollen Formation within a Flower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A diploid (2n) cell within the  sac of the anther undergoes meiosis to produce 4 haploid (n) cells called microspores.</a:t>
            </a:r>
          </a:p>
          <a:p>
            <a:r>
              <a:rPr lang="en-CA" dirty="0" smtClean="0"/>
              <a:t>Each microspore undergoes mitosis to create two haploid nuclei known as the </a:t>
            </a:r>
            <a:r>
              <a:rPr lang="en-CA" b="1" dirty="0" smtClean="0"/>
              <a:t>tube nucleus </a:t>
            </a:r>
            <a:r>
              <a:rPr lang="en-CA" dirty="0" smtClean="0"/>
              <a:t>and the </a:t>
            </a:r>
            <a:r>
              <a:rPr lang="en-CA" b="1" dirty="0" smtClean="0"/>
              <a:t>generative nucleus</a:t>
            </a:r>
          </a:p>
          <a:p>
            <a:r>
              <a:rPr lang="en-CA" dirty="0" smtClean="0"/>
              <a:t>The outer wall of the microscope hardens and is  now called a </a:t>
            </a:r>
            <a:r>
              <a:rPr lang="en-CA" b="1" dirty="0" smtClean="0"/>
              <a:t>pollen grain.</a:t>
            </a:r>
            <a:endParaRPr lang="en-CA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Connector 3"/>
          <p:cNvSpPr/>
          <p:nvPr/>
        </p:nvSpPr>
        <p:spPr>
          <a:xfrm>
            <a:off x="827584" y="3645024"/>
            <a:ext cx="457200" cy="4572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7" name="Flowchart: Connector 6"/>
          <p:cNvSpPr/>
          <p:nvPr/>
        </p:nvSpPr>
        <p:spPr>
          <a:xfrm>
            <a:off x="2195736" y="2348880"/>
            <a:ext cx="457200" cy="4572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Flowchart: Connector 7"/>
          <p:cNvSpPr/>
          <p:nvPr/>
        </p:nvSpPr>
        <p:spPr>
          <a:xfrm>
            <a:off x="2267744" y="3284984"/>
            <a:ext cx="457200" cy="4572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Flowchart: Connector 8"/>
          <p:cNvSpPr/>
          <p:nvPr/>
        </p:nvSpPr>
        <p:spPr>
          <a:xfrm>
            <a:off x="2267744" y="4077072"/>
            <a:ext cx="457200" cy="4572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Flowchart: Connector 9"/>
          <p:cNvSpPr/>
          <p:nvPr/>
        </p:nvSpPr>
        <p:spPr>
          <a:xfrm>
            <a:off x="2267744" y="4941168"/>
            <a:ext cx="457200" cy="4572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Flowchart: Connector 10"/>
          <p:cNvSpPr/>
          <p:nvPr/>
        </p:nvSpPr>
        <p:spPr>
          <a:xfrm>
            <a:off x="5076056" y="1628800"/>
            <a:ext cx="457200" cy="745232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Flowchart: Connector 11"/>
          <p:cNvSpPr/>
          <p:nvPr/>
        </p:nvSpPr>
        <p:spPr>
          <a:xfrm>
            <a:off x="5076056" y="2924944"/>
            <a:ext cx="457200" cy="673224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Flowchart: Connector 12"/>
          <p:cNvSpPr/>
          <p:nvPr/>
        </p:nvSpPr>
        <p:spPr>
          <a:xfrm>
            <a:off x="5076056" y="3933056"/>
            <a:ext cx="457200" cy="745232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Flowchart: Connector 13"/>
          <p:cNvSpPr/>
          <p:nvPr/>
        </p:nvSpPr>
        <p:spPr>
          <a:xfrm>
            <a:off x="5148064" y="4941168"/>
            <a:ext cx="457200" cy="81724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Flowchart: Connector 14"/>
          <p:cNvSpPr/>
          <p:nvPr/>
        </p:nvSpPr>
        <p:spPr>
          <a:xfrm>
            <a:off x="971600" y="3861048"/>
            <a:ext cx="144016" cy="9716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Flowchart: Connector 15"/>
          <p:cNvSpPr/>
          <p:nvPr/>
        </p:nvSpPr>
        <p:spPr>
          <a:xfrm>
            <a:off x="2339752" y="2564904"/>
            <a:ext cx="144016" cy="9716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Flowchart: Connector 16"/>
          <p:cNvSpPr/>
          <p:nvPr/>
        </p:nvSpPr>
        <p:spPr>
          <a:xfrm>
            <a:off x="2411760" y="3501008"/>
            <a:ext cx="144016" cy="9716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Flowchart: Connector 17"/>
          <p:cNvSpPr/>
          <p:nvPr/>
        </p:nvSpPr>
        <p:spPr>
          <a:xfrm>
            <a:off x="2411760" y="4293096"/>
            <a:ext cx="144016" cy="9716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Flowchart: Connector 18"/>
          <p:cNvSpPr/>
          <p:nvPr/>
        </p:nvSpPr>
        <p:spPr>
          <a:xfrm>
            <a:off x="2411760" y="5157192"/>
            <a:ext cx="144016" cy="9716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Flowchart: Connector 19"/>
          <p:cNvSpPr/>
          <p:nvPr/>
        </p:nvSpPr>
        <p:spPr>
          <a:xfrm>
            <a:off x="5220072" y="1700808"/>
            <a:ext cx="144016" cy="9716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Flowchart: Connector 20"/>
          <p:cNvSpPr/>
          <p:nvPr/>
        </p:nvSpPr>
        <p:spPr>
          <a:xfrm>
            <a:off x="5220072" y="2060848"/>
            <a:ext cx="144016" cy="9716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" name="Flowchart: Connector 21"/>
          <p:cNvSpPr/>
          <p:nvPr/>
        </p:nvSpPr>
        <p:spPr>
          <a:xfrm>
            <a:off x="5292080" y="2996952"/>
            <a:ext cx="144016" cy="9716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Flowchart: Connector 22"/>
          <p:cNvSpPr/>
          <p:nvPr/>
        </p:nvSpPr>
        <p:spPr>
          <a:xfrm>
            <a:off x="5220072" y="3284984"/>
            <a:ext cx="144016" cy="9716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" name="Flowchart: Connector 23"/>
          <p:cNvSpPr/>
          <p:nvPr/>
        </p:nvSpPr>
        <p:spPr>
          <a:xfrm>
            <a:off x="5220072" y="4005064"/>
            <a:ext cx="144016" cy="9716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Flowchart: Connector 24"/>
          <p:cNvSpPr/>
          <p:nvPr/>
        </p:nvSpPr>
        <p:spPr>
          <a:xfrm>
            <a:off x="5220072" y="4365104"/>
            <a:ext cx="144016" cy="9716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Flowchart: Connector 25"/>
          <p:cNvSpPr/>
          <p:nvPr/>
        </p:nvSpPr>
        <p:spPr>
          <a:xfrm>
            <a:off x="5292080" y="5085184"/>
            <a:ext cx="144016" cy="9716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" name="Flowchart: Connector 26"/>
          <p:cNvSpPr/>
          <p:nvPr/>
        </p:nvSpPr>
        <p:spPr>
          <a:xfrm>
            <a:off x="5292080" y="5517232"/>
            <a:ext cx="144016" cy="9716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9" name="Straight Connector 28"/>
          <p:cNvCxnSpPr/>
          <p:nvPr/>
        </p:nvCxnSpPr>
        <p:spPr>
          <a:xfrm>
            <a:off x="5076056" y="1844824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5148064" y="3140968"/>
            <a:ext cx="36004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148064" y="4149080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5220072" y="5229200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4" idx="6"/>
          </p:cNvCxnSpPr>
          <p:nvPr/>
        </p:nvCxnSpPr>
        <p:spPr>
          <a:xfrm flipV="1">
            <a:off x="1284784" y="3861048"/>
            <a:ext cx="1126976" cy="125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3203848" y="3789040"/>
            <a:ext cx="144016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endCxn id="20" idx="5"/>
          </p:cNvCxnSpPr>
          <p:nvPr/>
        </p:nvCxnSpPr>
        <p:spPr>
          <a:xfrm flipH="1" flipV="1">
            <a:off x="5342997" y="1783739"/>
            <a:ext cx="1749283" cy="5651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endCxn id="12" idx="7"/>
          </p:cNvCxnSpPr>
          <p:nvPr/>
        </p:nvCxnSpPr>
        <p:spPr>
          <a:xfrm flipH="1">
            <a:off x="5466301" y="2492896"/>
            <a:ext cx="1697987" cy="5306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endCxn id="23" idx="5"/>
          </p:cNvCxnSpPr>
          <p:nvPr/>
        </p:nvCxnSpPr>
        <p:spPr>
          <a:xfrm flipH="1" flipV="1">
            <a:off x="5342997" y="3367915"/>
            <a:ext cx="1677275" cy="7811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flipH="1">
            <a:off x="5508104" y="4293096"/>
            <a:ext cx="1512168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1331640" y="3501008"/>
            <a:ext cx="8130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dirty="0" smtClean="0"/>
              <a:t>Meiosis</a:t>
            </a:r>
            <a:endParaRPr lang="en-CA" sz="1400" dirty="0"/>
          </a:p>
        </p:txBody>
      </p:sp>
      <p:sp>
        <p:nvSpPr>
          <p:cNvPr id="81" name="TextBox 80"/>
          <p:cNvSpPr txBox="1"/>
          <p:nvPr/>
        </p:nvSpPr>
        <p:spPr>
          <a:xfrm>
            <a:off x="3419872" y="3429000"/>
            <a:ext cx="8787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dirty="0" smtClean="0"/>
              <a:t>Mitosis</a:t>
            </a:r>
            <a:endParaRPr lang="en-CA" sz="1600" dirty="0"/>
          </a:p>
        </p:txBody>
      </p:sp>
      <p:sp>
        <p:nvSpPr>
          <p:cNvPr id="82" name="TextBox 81"/>
          <p:cNvSpPr txBox="1"/>
          <p:nvPr/>
        </p:nvSpPr>
        <p:spPr>
          <a:xfrm>
            <a:off x="7236296" y="2276873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Generative Nucleus</a:t>
            </a:r>
            <a:endParaRPr lang="en-CA" dirty="0"/>
          </a:p>
        </p:txBody>
      </p:sp>
      <p:sp>
        <p:nvSpPr>
          <p:cNvPr id="83" name="TextBox 82"/>
          <p:cNvSpPr txBox="1"/>
          <p:nvPr/>
        </p:nvSpPr>
        <p:spPr>
          <a:xfrm>
            <a:off x="7164288" y="4005064"/>
            <a:ext cx="1654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Tube Nucleus</a:t>
            </a:r>
            <a:endParaRPr lang="en-CA" dirty="0"/>
          </a:p>
        </p:txBody>
      </p:sp>
      <p:sp>
        <p:nvSpPr>
          <p:cNvPr id="84" name="TextBox 83"/>
          <p:cNvSpPr txBox="1"/>
          <p:nvPr/>
        </p:nvSpPr>
        <p:spPr>
          <a:xfrm>
            <a:off x="179512" y="4293096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Diploid cell in anther</a:t>
            </a:r>
            <a:endParaRPr lang="en-CA" dirty="0"/>
          </a:p>
        </p:txBody>
      </p:sp>
      <p:sp>
        <p:nvSpPr>
          <p:cNvPr id="85" name="TextBox 84"/>
          <p:cNvSpPr txBox="1"/>
          <p:nvPr/>
        </p:nvSpPr>
        <p:spPr>
          <a:xfrm>
            <a:off x="1763688" y="5589240"/>
            <a:ext cx="18357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Microspores (n)</a:t>
            </a:r>
            <a:endParaRPr lang="en-CA" dirty="0"/>
          </a:p>
        </p:txBody>
      </p:sp>
      <p:sp>
        <p:nvSpPr>
          <p:cNvPr id="86" name="TextBox 85"/>
          <p:cNvSpPr txBox="1"/>
          <p:nvPr/>
        </p:nvSpPr>
        <p:spPr>
          <a:xfrm>
            <a:off x="4860032" y="5877272"/>
            <a:ext cx="1649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Pollen Grains</a:t>
            </a:r>
            <a:endParaRPr lang="en-CA" dirty="0"/>
          </a:p>
        </p:txBody>
      </p:sp>
      <p:sp>
        <p:nvSpPr>
          <p:cNvPr id="87" name="TextBox 86"/>
          <p:cNvSpPr txBox="1"/>
          <p:nvPr/>
        </p:nvSpPr>
        <p:spPr>
          <a:xfrm>
            <a:off x="395536" y="1772816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Nucleus (DNA)</a:t>
            </a:r>
            <a:endParaRPr lang="en-CA" dirty="0"/>
          </a:p>
        </p:txBody>
      </p:sp>
      <p:cxnSp>
        <p:nvCxnSpPr>
          <p:cNvPr id="89" name="Straight Arrow Connector 88"/>
          <p:cNvCxnSpPr/>
          <p:nvPr/>
        </p:nvCxnSpPr>
        <p:spPr>
          <a:xfrm>
            <a:off x="827584" y="2348880"/>
            <a:ext cx="216024" cy="1512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Sexual Reproduction / Fertilization in Flowering Plants.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 smtClean="0"/>
              <a:t>The following events happen during reproduction in a flowering plant</a:t>
            </a:r>
          </a:p>
          <a:p>
            <a:r>
              <a:rPr lang="en-CA" dirty="0" smtClean="0"/>
              <a:t>Pollen grains reach the stigma and stick to the surface of the style</a:t>
            </a:r>
          </a:p>
          <a:p>
            <a:r>
              <a:rPr lang="en-CA" dirty="0" smtClean="0"/>
              <a:t>The tube nucleus begins to dig </a:t>
            </a:r>
            <a:r>
              <a:rPr lang="en-CA" b="1" dirty="0" smtClean="0"/>
              <a:t>a pollen tube </a:t>
            </a:r>
            <a:r>
              <a:rPr lang="en-CA" dirty="0" smtClean="0"/>
              <a:t>down through the style on its way to the ovary</a:t>
            </a:r>
          </a:p>
          <a:p>
            <a:r>
              <a:rPr lang="en-CA" dirty="0" smtClean="0"/>
              <a:t>At the same time </a:t>
            </a:r>
            <a:r>
              <a:rPr lang="en-CA" b="1" dirty="0" smtClean="0"/>
              <a:t>the generative nucleus </a:t>
            </a:r>
            <a:r>
              <a:rPr lang="en-CA" dirty="0" smtClean="0"/>
              <a:t>divided by mitosis to produce two haploid </a:t>
            </a:r>
            <a:r>
              <a:rPr lang="en-CA" b="1" dirty="0" smtClean="0"/>
              <a:t>sperm nuclei(sperm</a:t>
            </a:r>
            <a:r>
              <a:rPr lang="en-CA" dirty="0" smtClean="0"/>
              <a:t>)</a:t>
            </a:r>
          </a:p>
          <a:p>
            <a:r>
              <a:rPr lang="en-CA" dirty="0" smtClean="0"/>
              <a:t>The sperm nuclei make their way down through the pollen tube and into the ovule</a:t>
            </a:r>
          </a:p>
          <a:p>
            <a:r>
              <a:rPr lang="en-CA" b="1" dirty="0" smtClean="0"/>
              <a:t>One</a:t>
            </a:r>
            <a:r>
              <a:rPr lang="en-CA" dirty="0" smtClean="0"/>
              <a:t> of the sperm fertilizes the egg and produces a diploid (2n</a:t>
            </a:r>
            <a:r>
              <a:rPr lang="en-CA" b="1" dirty="0" smtClean="0"/>
              <a:t>) zygote</a:t>
            </a:r>
            <a:r>
              <a:rPr lang="en-CA" dirty="0" smtClean="0"/>
              <a:t>.</a:t>
            </a:r>
          </a:p>
          <a:p>
            <a:r>
              <a:rPr lang="en-CA" dirty="0" smtClean="0"/>
              <a:t>The other sperm joins with the two polar nuclei to from  a triploid (3n) structure known as an </a:t>
            </a:r>
            <a:r>
              <a:rPr lang="en-CA" b="1" dirty="0" smtClean="0"/>
              <a:t>endosperm.</a:t>
            </a:r>
          </a:p>
          <a:p>
            <a:r>
              <a:rPr lang="en-CA" dirty="0" smtClean="0"/>
              <a:t>The ovule becomes the </a:t>
            </a:r>
            <a:r>
              <a:rPr lang="en-CA" b="1" dirty="0" smtClean="0"/>
              <a:t>SEED</a:t>
            </a:r>
            <a:r>
              <a:rPr lang="en-CA" dirty="0" smtClean="0"/>
              <a:t> and eventually a new plant.</a:t>
            </a:r>
          </a:p>
          <a:p>
            <a:r>
              <a:rPr lang="en-CA" dirty="0" smtClean="0"/>
              <a:t>The endosperm provides food for the developing seed</a:t>
            </a:r>
            <a:endParaRPr lang="en-C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Terminology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CA" dirty="0" smtClean="0"/>
              <a:t>Ovule: area inside the ovary where an egg and two polar nuclei are found. The ovule is the site of fertilization within a flower</a:t>
            </a:r>
          </a:p>
          <a:p>
            <a:r>
              <a:rPr lang="en-CA" dirty="0" smtClean="0"/>
              <a:t>Tube nucleus: nucleus within a pollen grain that forma the pollen tube in a flower</a:t>
            </a:r>
          </a:p>
          <a:p>
            <a:r>
              <a:rPr lang="en-CA" dirty="0" smtClean="0"/>
              <a:t>Generative Nucleus: </a:t>
            </a:r>
            <a:r>
              <a:rPr lang="en-CA" dirty="0" smtClean="0"/>
              <a:t>nucleus </a:t>
            </a:r>
            <a:r>
              <a:rPr lang="en-CA" dirty="0" smtClean="0"/>
              <a:t>within a pollen grain that produces two sperm nuclei or sperm</a:t>
            </a:r>
          </a:p>
          <a:p>
            <a:r>
              <a:rPr lang="en-CA" dirty="0" smtClean="0"/>
              <a:t>Pollen Tube hollow tube leading from the stigma to an </a:t>
            </a:r>
            <a:r>
              <a:rPr lang="en-CA" dirty="0" smtClean="0"/>
              <a:t>ovule </a:t>
            </a:r>
            <a:r>
              <a:rPr lang="en-CA" dirty="0" smtClean="0"/>
              <a:t>within the ovary of a flower</a:t>
            </a:r>
          </a:p>
          <a:p>
            <a:r>
              <a:rPr lang="en-CA" dirty="0" smtClean="0"/>
              <a:t>Polar Nuclei; two haploid (</a:t>
            </a:r>
            <a:r>
              <a:rPr lang="en-CA" dirty="0" smtClean="0"/>
              <a:t>n) structures </a:t>
            </a:r>
            <a:r>
              <a:rPr lang="en-CA" dirty="0" smtClean="0"/>
              <a:t>within the center of an ovule</a:t>
            </a:r>
          </a:p>
          <a:p>
            <a:r>
              <a:rPr lang="en-CA" dirty="0" smtClean="0"/>
              <a:t>Zygote: a fertilized egg. A diploid (2n) </a:t>
            </a:r>
            <a:r>
              <a:rPr lang="en-CA" dirty="0" smtClean="0"/>
              <a:t>structure</a:t>
            </a:r>
            <a:endParaRPr lang="en-CA" dirty="0" smtClean="0"/>
          </a:p>
          <a:p>
            <a:r>
              <a:rPr lang="en-CA" dirty="0" smtClean="0"/>
              <a:t>Seed structure formed from the ovule of a flower. It contains the zygote(developing </a:t>
            </a:r>
            <a:r>
              <a:rPr lang="en-CA" dirty="0" smtClean="0"/>
              <a:t>plant) </a:t>
            </a:r>
            <a:r>
              <a:rPr lang="en-CA" dirty="0" smtClean="0"/>
              <a:t>and </a:t>
            </a:r>
            <a:r>
              <a:rPr lang="en-CA" dirty="0" smtClean="0"/>
              <a:t>endosperm.</a:t>
            </a:r>
            <a:endParaRPr lang="en-CA" dirty="0" smtClean="0"/>
          </a:p>
          <a:p>
            <a:r>
              <a:rPr lang="en-CA" dirty="0" smtClean="0"/>
              <a:t>Endosperm triploid </a:t>
            </a:r>
            <a:r>
              <a:rPr lang="en-CA" dirty="0" smtClean="0"/>
              <a:t>structure </a:t>
            </a:r>
            <a:r>
              <a:rPr lang="en-CA" dirty="0" smtClean="0"/>
              <a:t>formed when a sperm nucleus fuses with </a:t>
            </a:r>
            <a:r>
              <a:rPr lang="en-CA" dirty="0" smtClean="0"/>
              <a:t>two </a:t>
            </a:r>
            <a:r>
              <a:rPr lang="en-CA" dirty="0" smtClean="0"/>
              <a:t>polar nuclei within an ovule. This is food source within a seed for s developing </a:t>
            </a:r>
            <a:r>
              <a:rPr lang="en-CA" dirty="0" smtClean="0"/>
              <a:t>plane </a:t>
            </a:r>
            <a:r>
              <a:rPr lang="en-CA" dirty="0" smtClean="0"/>
              <a:t>embryo</a:t>
            </a:r>
          </a:p>
          <a:p>
            <a:r>
              <a:rPr lang="en-CA" dirty="0" smtClean="0"/>
              <a:t>Fruit: </a:t>
            </a:r>
            <a:r>
              <a:rPr lang="en-CA" dirty="0" smtClean="0"/>
              <a:t>A swollen ovary of </a:t>
            </a:r>
            <a:r>
              <a:rPr lang="en-CA" dirty="0" smtClean="0"/>
              <a:t>a plant</a:t>
            </a:r>
            <a:r>
              <a:rPr lang="en-CA" dirty="0" smtClean="0"/>
              <a:t>. It surrounds and </a:t>
            </a:r>
            <a:r>
              <a:rPr lang="en-CA" dirty="0" smtClean="0"/>
              <a:t>helps </a:t>
            </a:r>
            <a:r>
              <a:rPr lang="en-CA" dirty="0" smtClean="0"/>
              <a:t>to protect </a:t>
            </a:r>
            <a:r>
              <a:rPr lang="en-CA" dirty="0" smtClean="0"/>
              <a:t>developing </a:t>
            </a:r>
            <a:r>
              <a:rPr lang="en-CA" dirty="0" smtClean="0"/>
              <a:t>seeds.</a:t>
            </a:r>
            <a:endParaRPr lang="en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Flowering Plants</a:t>
            </a:r>
            <a:br>
              <a:rPr lang="en-CA" dirty="0" smtClean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Known as Angiosperms (covered seed plants)</a:t>
            </a:r>
          </a:p>
          <a:p>
            <a:r>
              <a:rPr lang="en-CA" dirty="0" smtClean="0"/>
              <a:t>Undergo sexual reproduction</a:t>
            </a:r>
          </a:p>
          <a:p>
            <a:r>
              <a:rPr lang="en-CA" dirty="0" smtClean="0"/>
              <a:t>Have evolved to be away from water, thus no dependence on water for reproduction</a:t>
            </a:r>
          </a:p>
          <a:p>
            <a:r>
              <a:rPr lang="en-CA" dirty="0" smtClean="0"/>
              <a:t>Have evolved specialized structures for reproduction</a:t>
            </a:r>
            <a:endParaRPr lang="en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Two Types of Flowering Plants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b="1" dirty="0" smtClean="0"/>
              <a:t>Perfect Flower</a:t>
            </a:r>
          </a:p>
          <a:p>
            <a:r>
              <a:rPr lang="en-CA" dirty="0" smtClean="0"/>
              <a:t>Has both male and female reproductive structures</a:t>
            </a:r>
          </a:p>
          <a:p>
            <a:r>
              <a:rPr lang="en-CA" dirty="0" smtClean="0"/>
              <a:t>Capable of undergoing self-pollination (fertilization)</a:t>
            </a:r>
          </a:p>
          <a:p>
            <a:endParaRPr lang="en-CA" dirty="0" smtClean="0"/>
          </a:p>
          <a:p>
            <a:endParaRPr lang="en-CA" b="1" dirty="0" smtClean="0"/>
          </a:p>
          <a:p>
            <a:r>
              <a:rPr lang="en-CA" b="1" dirty="0" smtClean="0"/>
              <a:t>Imperfect Flower</a:t>
            </a:r>
          </a:p>
          <a:p>
            <a:r>
              <a:rPr lang="en-CA" dirty="0" smtClean="0"/>
              <a:t>Has either male or female reproductive structure only.</a:t>
            </a:r>
            <a:endParaRPr lang="en-CA" dirty="0"/>
          </a:p>
        </p:txBody>
      </p:sp>
      <p:pic>
        <p:nvPicPr>
          <p:cNvPr id="6" name="Picture 5" descr="imagesCAQFGDFQ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16216" y="1268760"/>
            <a:ext cx="2304256" cy="1533378"/>
          </a:xfrm>
          <a:prstGeom prst="rect">
            <a:avLst/>
          </a:prstGeom>
        </p:spPr>
      </p:pic>
      <p:pic>
        <p:nvPicPr>
          <p:cNvPr id="7" name="Picture 6" descr="imagesCAR7KBW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52120" y="3573016"/>
            <a:ext cx="1986303" cy="148781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b="1" dirty="0" smtClean="0"/>
              <a:t>Reproductive structures of Flowering Plants</a:t>
            </a:r>
            <a:endParaRPr lang="en-CA" b="1" dirty="0"/>
          </a:p>
        </p:txBody>
      </p:sp>
      <p:pic>
        <p:nvPicPr>
          <p:cNvPr id="4" name="Content Placeholder 3" descr="untitled4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222130" y="1443315"/>
            <a:ext cx="6374206" cy="4861261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Female Reproductive Structures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64704"/>
            <a:ext cx="7467600" cy="5709248"/>
          </a:xfrm>
        </p:spPr>
        <p:txBody>
          <a:bodyPr>
            <a:normAutofit fontScale="92500" lnSpcReduction="10000"/>
          </a:bodyPr>
          <a:lstStyle/>
          <a:p>
            <a:r>
              <a:rPr lang="en-CA" b="1" dirty="0" smtClean="0"/>
              <a:t>Pistil:</a:t>
            </a:r>
            <a:r>
              <a:rPr lang="en-CA" dirty="0" smtClean="0"/>
              <a:t>	female reproductive structure of a 			flower. Made up of the </a:t>
            </a:r>
            <a:r>
              <a:rPr lang="en-CA" b="1" dirty="0" smtClean="0"/>
              <a:t>Stigma, style 		and Ovary</a:t>
            </a:r>
          </a:p>
          <a:p>
            <a:pPr>
              <a:buNone/>
            </a:pPr>
            <a:r>
              <a:rPr lang="en-CA" dirty="0" smtClean="0"/>
              <a:t>	</a:t>
            </a:r>
            <a:r>
              <a:rPr lang="en-CA" b="1" dirty="0" smtClean="0"/>
              <a:t>Stigma:</a:t>
            </a:r>
            <a:r>
              <a:rPr lang="en-CA" dirty="0" smtClean="0"/>
              <a:t>	 Sticky portion on top of </a:t>
            </a:r>
            <a:r>
              <a:rPr lang="en-CA" dirty="0" err="1" smtClean="0"/>
              <a:t>thr</a:t>
            </a:r>
            <a:r>
              <a:rPr lang="en-CA" dirty="0" smtClean="0"/>
              <a:t> style in a 		flower.</a:t>
            </a:r>
          </a:p>
          <a:p>
            <a:pPr>
              <a:buNone/>
            </a:pPr>
            <a:r>
              <a:rPr lang="en-CA" dirty="0" smtClean="0"/>
              <a:t>			</a:t>
            </a:r>
            <a:r>
              <a:rPr lang="en-CA" b="1" dirty="0" smtClean="0"/>
              <a:t>Function: Trap Pollen from the 		air for reproduction.</a:t>
            </a:r>
          </a:p>
          <a:p>
            <a:pPr>
              <a:buNone/>
            </a:pPr>
            <a:r>
              <a:rPr lang="en-CA" b="1" dirty="0" smtClean="0"/>
              <a:t>  Style:	</a:t>
            </a:r>
            <a:r>
              <a:rPr lang="en-CA" dirty="0" smtClean="0"/>
              <a:t>Slender tube leading from the stigma 		to the ovary in a flower</a:t>
            </a:r>
          </a:p>
          <a:p>
            <a:pPr>
              <a:buNone/>
            </a:pPr>
            <a:r>
              <a:rPr lang="en-CA" b="1" dirty="0" smtClean="0"/>
              <a:t>			Function: Passage way for pollen 		leading to the ovary.</a:t>
            </a:r>
          </a:p>
          <a:p>
            <a:pPr>
              <a:buNone/>
            </a:pPr>
            <a:r>
              <a:rPr lang="en-CA" b="1" dirty="0" smtClean="0"/>
              <a:t>Ovary:	</a:t>
            </a:r>
            <a:r>
              <a:rPr lang="en-CA" dirty="0" smtClean="0"/>
              <a:t>reproductive structure of a flower that 		contains eggs. Eggs are created by 			meiosis in this structure. Eggs contain 		</a:t>
            </a:r>
            <a:r>
              <a:rPr lang="en-CA" b="1" dirty="0" smtClean="0"/>
              <a:t>haploid (n)</a:t>
            </a:r>
            <a:r>
              <a:rPr lang="en-CA" dirty="0" smtClean="0"/>
              <a:t> chromosome number.</a:t>
            </a:r>
          </a:p>
          <a:p>
            <a:pPr>
              <a:buNone/>
            </a:pPr>
            <a:r>
              <a:rPr lang="en-CA" b="1" dirty="0" smtClean="0"/>
              <a:t>			Function: Site of fertilization within 		the flower.</a:t>
            </a:r>
            <a:endParaRPr lang="en-CA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Female Structures</a:t>
            </a:r>
            <a:endParaRPr lang="en-CA" dirty="0"/>
          </a:p>
        </p:txBody>
      </p:sp>
      <p:pic>
        <p:nvPicPr>
          <p:cNvPr id="4" name="Content Placeholder 3" descr="untitled5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2204864"/>
            <a:ext cx="6446392" cy="396044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Male reproductive Structures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59216" cy="4873752"/>
          </a:xfrm>
        </p:spPr>
        <p:txBody>
          <a:bodyPr>
            <a:normAutofit fontScale="92500"/>
          </a:bodyPr>
          <a:lstStyle/>
          <a:p>
            <a:r>
              <a:rPr lang="en-CA" b="1" dirty="0" smtClean="0"/>
              <a:t>Stamen:</a:t>
            </a:r>
            <a:r>
              <a:rPr lang="en-CA" dirty="0" smtClean="0"/>
              <a:t>	The male reproductive structure of a 			flower. Made up of the </a:t>
            </a:r>
            <a:r>
              <a:rPr lang="en-CA" b="1" dirty="0" smtClean="0"/>
              <a:t>Anther and 			Filament.</a:t>
            </a:r>
          </a:p>
          <a:p>
            <a:r>
              <a:rPr lang="en-CA" b="1" dirty="0" smtClean="0"/>
              <a:t>Anther: </a:t>
            </a:r>
            <a:r>
              <a:rPr lang="en-CA" dirty="0" smtClean="0"/>
              <a:t>	Reproductive structure of a flower 				that contains Pollen. Pollen is crested 			by Meiosis.</a:t>
            </a:r>
          </a:p>
          <a:p>
            <a:pPr>
              <a:buNone/>
            </a:pPr>
            <a:r>
              <a:rPr lang="en-CA" dirty="0" smtClean="0"/>
              <a:t>		</a:t>
            </a:r>
            <a:r>
              <a:rPr lang="en-CA" b="1" dirty="0" smtClean="0"/>
              <a:t>Function: Create pollen for fertilization</a:t>
            </a:r>
          </a:p>
          <a:p>
            <a:pPr>
              <a:buNone/>
            </a:pPr>
            <a:r>
              <a:rPr lang="en-CA" dirty="0" smtClean="0"/>
              <a:t>		</a:t>
            </a:r>
            <a:r>
              <a:rPr lang="en-CA" b="1" dirty="0" smtClean="0"/>
              <a:t>Pollen:</a:t>
            </a:r>
            <a:r>
              <a:rPr lang="en-CA" dirty="0" smtClean="0"/>
              <a:t> Small round structures located 				within the anther of a flower that 				contains the male sex cells ( sperm) . 			Pollen contains haploid(n) the 				chromosomes number as the parent cell. </a:t>
            </a:r>
          </a:p>
          <a:p>
            <a:pPr>
              <a:buNone/>
            </a:pPr>
            <a:r>
              <a:rPr lang="en-CA" b="1" dirty="0" smtClean="0"/>
              <a:t>Filament:</a:t>
            </a:r>
            <a:r>
              <a:rPr lang="en-CA" dirty="0" smtClean="0"/>
              <a:t> long slender stalk that holds up the anther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b="1" dirty="0" smtClean="0"/>
              <a:t>Creation of Egg and pollen within Flowering Plants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Note:  both eggs and pollen are created through 	MEIOSIS within the flowering plants.</a:t>
            </a:r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b="1" dirty="0" smtClean="0"/>
              <a:t>EGG FORMATION WITHIN A FLOWER</a:t>
            </a:r>
          </a:p>
          <a:p>
            <a:r>
              <a:rPr lang="en-CA" dirty="0" smtClean="0"/>
              <a:t>Within the ovule of a flower, a diploid cell undergoes meiosis to create 4 haploid (n) cells. Three of these cells die.</a:t>
            </a:r>
          </a:p>
          <a:p>
            <a:r>
              <a:rPr lang="en-CA" dirty="0" smtClean="0"/>
              <a:t>The remaining haploid cells undergoes mitosis three times to create a total of 8 haploid structures within the ovary. One of these will be the egg.</a:t>
            </a:r>
            <a:endParaRPr lang="en-C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Egg Formation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`		</a:t>
            </a:r>
            <a:endParaRPr lang="en-CA" dirty="0"/>
          </a:p>
        </p:txBody>
      </p:sp>
      <p:sp>
        <p:nvSpPr>
          <p:cNvPr id="4" name="Flowchart: Connector 3"/>
          <p:cNvSpPr/>
          <p:nvPr/>
        </p:nvSpPr>
        <p:spPr>
          <a:xfrm>
            <a:off x="1115616" y="2636912"/>
            <a:ext cx="648072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2n</a:t>
            </a:r>
            <a:endParaRPr lang="en-CA" dirty="0"/>
          </a:p>
        </p:txBody>
      </p:sp>
      <p:sp>
        <p:nvSpPr>
          <p:cNvPr id="5" name="Flowchart: Connector 4"/>
          <p:cNvSpPr/>
          <p:nvPr/>
        </p:nvSpPr>
        <p:spPr>
          <a:xfrm>
            <a:off x="2123728" y="16288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n</a:t>
            </a:r>
            <a:endParaRPr lang="en-CA" dirty="0"/>
          </a:p>
        </p:txBody>
      </p:sp>
      <p:sp>
        <p:nvSpPr>
          <p:cNvPr id="6" name="Flowchart: Connector 5"/>
          <p:cNvSpPr/>
          <p:nvPr/>
        </p:nvSpPr>
        <p:spPr>
          <a:xfrm>
            <a:off x="2123728" y="2276872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n</a:t>
            </a:r>
            <a:endParaRPr lang="en-CA" dirty="0"/>
          </a:p>
        </p:txBody>
      </p:sp>
      <p:sp>
        <p:nvSpPr>
          <p:cNvPr id="7" name="Flowchart: Connector 6"/>
          <p:cNvSpPr/>
          <p:nvPr/>
        </p:nvSpPr>
        <p:spPr>
          <a:xfrm>
            <a:off x="2123728" y="2924944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n</a:t>
            </a:r>
            <a:endParaRPr lang="en-CA" dirty="0"/>
          </a:p>
        </p:txBody>
      </p:sp>
      <p:sp>
        <p:nvSpPr>
          <p:cNvPr id="8" name="Flowchart: Connector 7"/>
          <p:cNvSpPr/>
          <p:nvPr/>
        </p:nvSpPr>
        <p:spPr>
          <a:xfrm>
            <a:off x="2195736" y="3645024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n</a:t>
            </a:r>
            <a:endParaRPr lang="en-CA" dirty="0"/>
          </a:p>
        </p:txBody>
      </p:sp>
      <p:sp>
        <p:nvSpPr>
          <p:cNvPr id="9" name="Flowchart: Connector 8"/>
          <p:cNvSpPr/>
          <p:nvPr/>
        </p:nvSpPr>
        <p:spPr>
          <a:xfrm>
            <a:off x="5580112" y="1700808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n</a:t>
            </a:r>
            <a:endParaRPr lang="en-CA" dirty="0"/>
          </a:p>
        </p:txBody>
      </p:sp>
      <p:sp>
        <p:nvSpPr>
          <p:cNvPr id="10" name="Flowchart: Connector 9"/>
          <p:cNvSpPr/>
          <p:nvPr/>
        </p:nvSpPr>
        <p:spPr>
          <a:xfrm>
            <a:off x="4860032" y="2564904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n</a:t>
            </a:r>
            <a:endParaRPr lang="en-CA" dirty="0"/>
          </a:p>
        </p:txBody>
      </p:sp>
      <p:sp>
        <p:nvSpPr>
          <p:cNvPr id="11" name="Flowchart: Connector 10"/>
          <p:cNvSpPr/>
          <p:nvPr/>
        </p:nvSpPr>
        <p:spPr>
          <a:xfrm>
            <a:off x="6084168" y="2564904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n</a:t>
            </a:r>
            <a:endParaRPr lang="en-CA" dirty="0"/>
          </a:p>
        </p:txBody>
      </p:sp>
      <p:sp>
        <p:nvSpPr>
          <p:cNvPr id="12" name="Flowchart: Connector 11"/>
          <p:cNvSpPr/>
          <p:nvPr/>
        </p:nvSpPr>
        <p:spPr>
          <a:xfrm>
            <a:off x="3707904" y="3501008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n</a:t>
            </a:r>
            <a:endParaRPr lang="en-CA" dirty="0"/>
          </a:p>
        </p:txBody>
      </p:sp>
      <p:sp>
        <p:nvSpPr>
          <p:cNvPr id="13" name="Flowchart: Connector 12"/>
          <p:cNvSpPr/>
          <p:nvPr/>
        </p:nvSpPr>
        <p:spPr>
          <a:xfrm>
            <a:off x="5148064" y="34290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n</a:t>
            </a:r>
            <a:endParaRPr lang="en-CA" dirty="0"/>
          </a:p>
        </p:txBody>
      </p:sp>
      <p:sp>
        <p:nvSpPr>
          <p:cNvPr id="14" name="Flowchart: Connector 13"/>
          <p:cNvSpPr/>
          <p:nvPr/>
        </p:nvSpPr>
        <p:spPr>
          <a:xfrm>
            <a:off x="6444208" y="3501008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n</a:t>
            </a:r>
            <a:endParaRPr lang="en-CA" dirty="0"/>
          </a:p>
        </p:txBody>
      </p:sp>
      <p:sp>
        <p:nvSpPr>
          <p:cNvPr id="15" name="Flowchart: Connector 14"/>
          <p:cNvSpPr/>
          <p:nvPr/>
        </p:nvSpPr>
        <p:spPr>
          <a:xfrm>
            <a:off x="7236296" y="3501008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n</a:t>
            </a:r>
            <a:endParaRPr lang="en-CA" dirty="0"/>
          </a:p>
        </p:txBody>
      </p:sp>
      <p:sp>
        <p:nvSpPr>
          <p:cNvPr id="16" name="Flowchart: Connector 15"/>
          <p:cNvSpPr/>
          <p:nvPr/>
        </p:nvSpPr>
        <p:spPr>
          <a:xfrm>
            <a:off x="3347864" y="4293096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n</a:t>
            </a:r>
            <a:endParaRPr lang="en-CA" dirty="0"/>
          </a:p>
        </p:txBody>
      </p:sp>
      <p:sp>
        <p:nvSpPr>
          <p:cNvPr id="17" name="Flowchart: Connector 16"/>
          <p:cNvSpPr/>
          <p:nvPr/>
        </p:nvSpPr>
        <p:spPr>
          <a:xfrm>
            <a:off x="4067944" y="4365104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n</a:t>
            </a:r>
            <a:endParaRPr lang="en-CA" dirty="0"/>
          </a:p>
        </p:txBody>
      </p:sp>
      <p:sp>
        <p:nvSpPr>
          <p:cNvPr id="18" name="Flowchart: Connector 17"/>
          <p:cNvSpPr/>
          <p:nvPr/>
        </p:nvSpPr>
        <p:spPr>
          <a:xfrm>
            <a:off x="4860032" y="4365104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n</a:t>
            </a:r>
            <a:endParaRPr lang="en-CA" dirty="0"/>
          </a:p>
        </p:txBody>
      </p:sp>
      <p:sp>
        <p:nvSpPr>
          <p:cNvPr id="19" name="Flowchart: Connector 18"/>
          <p:cNvSpPr/>
          <p:nvPr/>
        </p:nvSpPr>
        <p:spPr>
          <a:xfrm>
            <a:off x="5508104" y="4293096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n</a:t>
            </a:r>
            <a:endParaRPr lang="en-CA" dirty="0"/>
          </a:p>
        </p:txBody>
      </p:sp>
      <p:sp>
        <p:nvSpPr>
          <p:cNvPr id="20" name="Flowchart: Connector 19"/>
          <p:cNvSpPr/>
          <p:nvPr/>
        </p:nvSpPr>
        <p:spPr>
          <a:xfrm>
            <a:off x="6228184" y="4221088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n</a:t>
            </a:r>
            <a:endParaRPr lang="en-CA" dirty="0"/>
          </a:p>
        </p:txBody>
      </p:sp>
      <p:sp>
        <p:nvSpPr>
          <p:cNvPr id="21" name="Flowchart: Connector 20"/>
          <p:cNvSpPr/>
          <p:nvPr/>
        </p:nvSpPr>
        <p:spPr>
          <a:xfrm>
            <a:off x="6876256" y="4293096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n</a:t>
            </a:r>
            <a:endParaRPr lang="en-CA" dirty="0"/>
          </a:p>
        </p:txBody>
      </p:sp>
      <p:sp>
        <p:nvSpPr>
          <p:cNvPr id="22" name="Flowchart: Connector 21"/>
          <p:cNvSpPr/>
          <p:nvPr/>
        </p:nvSpPr>
        <p:spPr>
          <a:xfrm>
            <a:off x="7452320" y="4293096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n</a:t>
            </a:r>
            <a:endParaRPr lang="en-CA" dirty="0"/>
          </a:p>
        </p:txBody>
      </p:sp>
      <p:sp>
        <p:nvSpPr>
          <p:cNvPr id="23" name="Flowchart: Connector 22"/>
          <p:cNvSpPr/>
          <p:nvPr/>
        </p:nvSpPr>
        <p:spPr>
          <a:xfrm>
            <a:off x="8028384" y="4221088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n</a:t>
            </a:r>
            <a:endParaRPr lang="en-CA" dirty="0"/>
          </a:p>
        </p:txBody>
      </p:sp>
      <p:cxnSp>
        <p:nvCxnSpPr>
          <p:cNvPr id="25" name="Straight Arrow Connector 24"/>
          <p:cNvCxnSpPr>
            <a:stCxn id="4" idx="7"/>
            <a:endCxn id="5" idx="3"/>
          </p:cNvCxnSpPr>
          <p:nvPr/>
        </p:nvCxnSpPr>
        <p:spPr>
          <a:xfrm flipV="1">
            <a:off x="1668780" y="2019045"/>
            <a:ext cx="521903" cy="6848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endCxn id="6" idx="3"/>
          </p:cNvCxnSpPr>
          <p:nvPr/>
        </p:nvCxnSpPr>
        <p:spPr>
          <a:xfrm flipV="1">
            <a:off x="1835696" y="2667117"/>
            <a:ext cx="354987" cy="1858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4" idx="5"/>
          </p:cNvCxnSpPr>
          <p:nvPr/>
        </p:nvCxnSpPr>
        <p:spPr>
          <a:xfrm flipV="1">
            <a:off x="1668780" y="2996952"/>
            <a:ext cx="472795" cy="302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4" idx="5"/>
          </p:cNvCxnSpPr>
          <p:nvPr/>
        </p:nvCxnSpPr>
        <p:spPr>
          <a:xfrm>
            <a:off x="1668780" y="3027157"/>
            <a:ext cx="544803" cy="689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2699792" y="2060848"/>
            <a:ext cx="2898167" cy="1656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>
            <a:off x="5292080" y="2060848"/>
            <a:ext cx="394320" cy="601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5940152" y="2060848"/>
            <a:ext cx="339080" cy="4705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10" idx="3"/>
          </p:cNvCxnSpPr>
          <p:nvPr/>
        </p:nvCxnSpPr>
        <p:spPr>
          <a:xfrm flipH="1">
            <a:off x="4139952" y="2955149"/>
            <a:ext cx="787035" cy="6430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10" idx="5"/>
          </p:cNvCxnSpPr>
          <p:nvPr/>
        </p:nvCxnSpPr>
        <p:spPr>
          <a:xfrm>
            <a:off x="5250277" y="2955149"/>
            <a:ext cx="41803" cy="5710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6406480" y="2996952"/>
            <a:ext cx="181744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11" idx="6"/>
          </p:cNvCxnSpPr>
          <p:nvPr/>
        </p:nvCxnSpPr>
        <p:spPr>
          <a:xfrm>
            <a:off x="6541368" y="2793504"/>
            <a:ext cx="838944" cy="7326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>
            <a:off x="3491880" y="3789040"/>
            <a:ext cx="394320" cy="601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>
            <a:off x="5004048" y="3717032"/>
            <a:ext cx="394320" cy="601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H="1">
            <a:off x="6444208" y="3789040"/>
            <a:ext cx="394320" cy="601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7380312" y="3717032"/>
            <a:ext cx="72008" cy="7452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4067944" y="3789040"/>
            <a:ext cx="216024" cy="601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13" idx="6"/>
          </p:cNvCxnSpPr>
          <p:nvPr/>
        </p:nvCxnSpPr>
        <p:spPr>
          <a:xfrm flipH="1">
            <a:off x="5580112" y="3657600"/>
            <a:ext cx="25152" cy="6606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14" idx="5"/>
          </p:cNvCxnSpPr>
          <p:nvPr/>
        </p:nvCxnSpPr>
        <p:spPr>
          <a:xfrm>
            <a:off x="6834453" y="3891253"/>
            <a:ext cx="113811" cy="4990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15" idx="5"/>
          </p:cNvCxnSpPr>
          <p:nvPr/>
        </p:nvCxnSpPr>
        <p:spPr>
          <a:xfrm>
            <a:off x="7626541" y="3891253"/>
            <a:ext cx="473851" cy="4990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2555776" y="2060848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These Die</a:t>
            </a:r>
            <a:endParaRPr lang="en-CA" dirty="0"/>
          </a:p>
        </p:txBody>
      </p:sp>
      <p:sp>
        <p:nvSpPr>
          <p:cNvPr id="66" name="TextBox 65"/>
          <p:cNvSpPr txBox="1"/>
          <p:nvPr/>
        </p:nvSpPr>
        <p:spPr>
          <a:xfrm>
            <a:off x="6516216" y="2060848"/>
            <a:ext cx="1877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Mitosis 3 Times</a:t>
            </a:r>
            <a:endParaRPr lang="en-CA" dirty="0"/>
          </a:p>
        </p:txBody>
      </p:sp>
      <p:sp>
        <p:nvSpPr>
          <p:cNvPr id="67" name="TextBox 66"/>
          <p:cNvSpPr txBox="1"/>
          <p:nvPr/>
        </p:nvSpPr>
        <p:spPr>
          <a:xfrm>
            <a:off x="611560" y="4149080"/>
            <a:ext cx="1991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Meiosis in Ovary</a:t>
            </a:r>
            <a:endParaRPr lang="en-C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105</TotalTime>
  <Words>523</Words>
  <Application>Microsoft Office PowerPoint</Application>
  <PresentationFormat>On-screen Show (4:3)</PresentationFormat>
  <Paragraphs>94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Oriel</vt:lpstr>
      <vt:lpstr>Plant Reproduction</vt:lpstr>
      <vt:lpstr>Flowering Plants </vt:lpstr>
      <vt:lpstr>Two Types of Flowering Plants</vt:lpstr>
      <vt:lpstr>Reproductive structures of Flowering Plants</vt:lpstr>
      <vt:lpstr>Female Reproductive Structures</vt:lpstr>
      <vt:lpstr>Female Structures</vt:lpstr>
      <vt:lpstr>Male reproductive Structures</vt:lpstr>
      <vt:lpstr>Creation of Egg and pollen within Flowering Plants</vt:lpstr>
      <vt:lpstr>Egg Formation</vt:lpstr>
      <vt:lpstr>Pollen Formation within a Flower</vt:lpstr>
      <vt:lpstr>Slide 11</vt:lpstr>
      <vt:lpstr>Sexual Reproduction / Fertilization in Flowering Plants.</vt:lpstr>
      <vt:lpstr>Terminology</vt:lpstr>
    </vt:vector>
  </TitlesOfParts>
  <Company>ESDNL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Plant Reproduction</dc:title>
  <dc:creator>mreha-ta</dc:creator>
  <cp:lastModifiedBy>mreha-ta</cp:lastModifiedBy>
  <cp:revision>13</cp:revision>
  <dcterms:created xsi:type="dcterms:W3CDTF">2012-12-03T19:51:02Z</dcterms:created>
  <dcterms:modified xsi:type="dcterms:W3CDTF">2012-12-11T19:41:06Z</dcterms:modified>
</cp:coreProperties>
</file>