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18" autoAdjust="0"/>
  </p:normalViewPr>
  <p:slideViewPr>
    <p:cSldViewPr>
      <p:cViewPr varScale="1">
        <p:scale>
          <a:sx n="80" d="100"/>
          <a:sy n="80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E674-7D29-4E4F-A818-025BA8A58252}" type="datetimeFigureOut">
              <a:rPr lang="en-CA" smtClean="0"/>
              <a:pPr/>
              <a:t>03/10/2011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88E3-2DEE-411B-8D51-2CA4AC41EEC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E674-7D29-4E4F-A818-025BA8A58252}" type="datetimeFigureOut">
              <a:rPr lang="en-CA" smtClean="0"/>
              <a:pPr/>
              <a:t>03/10/2011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88E3-2DEE-411B-8D51-2CA4AC41EEC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E674-7D29-4E4F-A818-025BA8A58252}" type="datetimeFigureOut">
              <a:rPr lang="en-CA" smtClean="0"/>
              <a:pPr/>
              <a:t>03/10/2011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88E3-2DEE-411B-8D51-2CA4AC41EEC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E674-7D29-4E4F-A818-025BA8A58252}" type="datetimeFigureOut">
              <a:rPr lang="en-CA" smtClean="0"/>
              <a:pPr/>
              <a:t>03/10/2011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88E3-2DEE-411B-8D51-2CA4AC41EEC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E674-7D29-4E4F-A818-025BA8A58252}" type="datetimeFigureOut">
              <a:rPr lang="en-CA" smtClean="0"/>
              <a:pPr/>
              <a:t>03/10/2011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88E3-2DEE-411B-8D51-2CA4AC41EEC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E674-7D29-4E4F-A818-025BA8A58252}" type="datetimeFigureOut">
              <a:rPr lang="en-CA" smtClean="0"/>
              <a:pPr/>
              <a:t>03/10/2011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88E3-2DEE-411B-8D51-2CA4AC41EEC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E674-7D29-4E4F-A818-025BA8A58252}" type="datetimeFigureOut">
              <a:rPr lang="en-CA" smtClean="0"/>
              <a:pPr/>
              <a:t>03/10/2011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88E3-2DEE-411B-8D51-2CA4AC41EEC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E674-7D29-4E4F-A818-025BA8A58252}" type="datetimeFigureOut">
              <a:rPr lang="en-CA" smtClean="0"/>
              <a:pPr/>
              <a:t>03/10/2011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3888E3-2DEE-411B-8D51-2CA4AC41EEC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E674-7D29-4E4F-A818-025BA8A58252}" type="datetimeFigureOut">
              <a:rPr lang="en-CA" smtClean="0"/>
              <a:pPr/>
              <a:t>03/10/2011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88E3-2DEE-411B-8D51-2CA4AC41EEC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E674-7D29-4E4F-A818-025BA8A58252}" type="datetimeFigureOut">
              <a:rPr lang="en-CA" smtClean="0"/>
              <a:pPr/>
              <a:t>03/10/2011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53888E3-2DEE-411B-8D51-2CA4AC41EEC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1A1E674-7D29-4E4F-A818-025BA8A58252}" type="datetimeFigureOut">
              <a:rPr lang="en-CA" smtClean="0"/>
              <a:pPr/>
              <a:t>03/10/2011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88E3-2DEE-411B-8D51-2CA4AC41EEC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1A1E674-7D29-4E4F-A818-025BA8A58252}" type="datetimeFigureOut">
              <a:rPr lang="en-CA" smtClean="0"/>
              <a:pPr/>
              <a:t>03/10/2011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53888E3-2DEE-411B-8D51-2CA4AC41EEC2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Oedipus Rex</a:t>
            </a:r>
            <a:br>
              <a:rPr lang="en-CA" dirty="0" smtClean="0"/>
            </a:br>
            <a:r>
              <a:rPr lang="en-CA" dirty="0" smtClean="0"/>
              <a:t>The Tragic Hero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-4861048" y="2276872"/>
            <a:ext cx="1189642" cy="477767"/>
          </a:xfrm>
        </p:spPr>
        <p:txBody>
          <a:bodyPr>
            <a:normAutofit/>
          </a:bodyPr>
          <a:lstStyle/>
          <a:p>
            <a:endParaRPr lang="en-CA" dirty="0"/>
          </a:p>
        </p:txBody>
      </p:sp>
      <p:pic>
        <p:nvPicPr>
          <p:cNvPr id="1026" name="Picture 2" descr="C:\Users\owner\Desktop\Melissa's Teaching\Oedipus Pics\oedip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04664"/>
            <a:ext cx="3915768" cy="2686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332656"/>
            <a:ext cx="59554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Flaw in Character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628800"/>
            <a:ext cx="73448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- </a:t>
            </a:r>
            <a:r>
              <a:rPr lang="en-CA" sz="4000" dirty="0" smtClean="0"/>
              <a:t>Excessive pride, hubris. Oedipus’ pride and  determination to prove his worth as King left him to seek the truth about </a:t>
            </a:r>
            <a:r>
              <a:rPr lang="en-CA" sz="4000" dirty="0" err="1" smtClean="0"/>
              <a:t>Laius</a:t>
            </a:r>
            <a:r>
              <a:rPr lang="en-CA" sz="4000" dirty="0" smtClean="0"/>
              <a:t>’ murder.  Pride blinded him to the fact that people tried to stop him – he couldn’t see it.</a:t>
            </a:r>
            <a:endParaRPr lang="en-C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81267" y="332656"/>
            <a:ext cx="932526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Precipitates own destruction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9219" name="Picture 3" descr="C:\Users\owner\Desktop\oedipu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204864"/>
            <a:ext cx="3902223" cy="3902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799288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 -  </a:t>
            </a:r>
            <a:r>
              <a:rPr lang="en-CA" sz="4000" dirty="0" smtClean="0"/>
              <a:t>Oedipus made numerous decisions that lead to his downfall</a:t>
            </a:r>
          </a:p>
          <a:p>
            <a:endParaRPr lang="en-CA" sz="4000" dirty="0"/>
          </a:p>
          <a:p>
            <a:pPr>
              <a:buFontTx/>
              <a:buChar char="-"/>
            </a:pPr>
            <a:r>
              <a:rPr lang="en-CA" sz="4000" dirty="0" smtClean="0"/>
              <a:t>His temper caused him to kill </a:t>
            </a:r>
            <a:r>
              <a:rPr lang="en-CA" sz="4000" dirty="0" err="1" smtClean="0"/>
              <a:t>Laius</a:t>
            </a:r>
            <a:endParaRPr lang="en-CA" sz="4000" dirty="0" smtClean="0"/>
          </a:p>
          <a:p>
            <a:pPr>
              <a:buFontTx/>
              <a:buChar char="-"/>
            </a:pPr>
            <a:endParaRPr lang="en-CA" sz="4000" dirty="0"/>
          </a:p>
          <a:p>
            <a:pPr>
              <a:buFontTx/>
              <a:buChar char="-"/>
            </a:pPr>
            <a:r>
              <a:rPr lang="en-CA" sz="4000" dirty="0" smtClean="0"/>
              <a:t>- His pride and rashness caused him to bring the curse down on himself as well as everyone else in Thebes</a:t>
            </a:r>
          </a:p>
          <a:p>
            <a:pPr>
              <a:buFontTx/>
              <a:buChar char="-"/>
            </a:pPr>
            <a:endParaRPr lang="en-C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908721"/>
            <a:ext cx="35283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CA" sz="4000" dirty="0" smtClean="0"/>
              <a:t>- He repeatedly did not listen when people told him not to pursue the truth</a:t>
            </a:r>
            <a:endParaRPr lang="en-CA" sz="4000" dirty="0"/>
          </a:p>
        </p:txBody>
      </p:sp>
      <p:pic>
        <p:nvPicPr>
          <p:cNvPr id="10242" name="Picture 2" descr="C:\Users\owner\Desktop\blackrat_oedipus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92696"/>
            <a:ext cx="3954454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1760" y="692696"/>
            <a:ext cx="4031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Destruction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1266" name="Picture 2" descr="C:\Users\owner\Desktop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88840"/>
            <a:ext cx="6662091" cy="4393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0"/>
            <a:ext cx="763284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CA" sz="4000" dirty="0" smtClean="0"/>
              <a:t>Oedipus realizes that he killed his father, married his mother and had children with her</a:t>
            </a:r>
          </a:p>
          <a:p>
            <a:pPr>
              <a:buFontTx/>
              <a:buChar char="-"/>
            </a:pPr>
            <a:endParaRPr lang="en-CA" sz="4000" dirty="0"/>
          </a:p>
          <a:p>
            <a:pPr>
              <a:buFontTx/>
              <a:buChar char="-"/>
            </a:pPr>
            <a:r>
              <a:rPr lang="en-CA" sz="4000" dirty="0" smtClean="0"/>
              <a:t>- Because of his law, he banned himself from Thebes</a:t>
            </a:r>
          </a:p>
          <a:p>
            <a:pPr>
              <a:buFontTx/>
              <a:buChar char="-"/>
            </a:pPr>
            <a:endParaRPr lang="en-CA" sz="4000" dirty="0"/>
          </a:p>
          <a:p>
            <a:pPr>
              <a:buFontTx/>
              <a:buChar char="-"/>
            </a:pPr>
            <a:r>
              <a:rPr lang="en-CA" sz="4000" dirty="0" smtClean="0"/>
              <a:t>- In the end, his wife killed herself and he blinded himself so he wouldn’t have to face his parents in the afterlife. </a:t>
            </a:r>
            <a:endParaRPr lang="en-C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owner\Desktop\Melissa's Teaching\Oedipus Pics\oedipus_r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548680"/>
            <a:ext cx="5544616" cy="470525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46985" y="5373216"/>
            <a:ext cx="8071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The Tragedy of Oedipus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u="sng" dirty="0" smtClean="0"/>
              <a:t>Aristotle’s Definition of a Tragic Hero</a:t>
            </a:r>
            <a:endParaRPr lang="en-CA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A person of high birth, but not pre-eminently  just, who, through some flaw in his character, precipitates his own destruction</a:t>
            </a:r>
            <a:endParaRPr lang="en-CA" dirty="0"/>
          </a:p>
        </p:txBody>
      </p:sp>
      <p:pic>
        <p:nvPicPr>
          <p:cNvPr id="2050" name="Picture 2" descr="C:\Users\owner\Desktop\Melissa's Teaching\Oedipus Pics\sophoc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719514"/>
            <a:ext cx="2375644" cy="240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4725144"/>
            <a:ext cx="73025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Oedipus’ Tragic Flaw:</a:t>
            </a:r>
          </a:p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Hubris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074" name="Picture 2" descr="C:\Users\owner\Desktop\Melissa's Teaching\Oedipus Pics\the-porters-of-hellgate-s-oedipus-and-actors-co-op-s-king-lear.6045046.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76673"/>
            <a:ext cx="3600400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072348"/>
            <a:ext cx="74168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CA" sz="4000" dirty="0" smtClean="0"/>
              <a:t>First sign is in the prologue when Oedipus wants to make all decisions in front of the crowd so everyone can see his greatness.</a:t>
            </a:r>
          </a:p>
          <a:p>
            <a:pPr>
              <a:buFontTx/>
              <a:buChar char="-"/>
            </a:pPr>
            <a:endParaRPr lang="en-CA" sz="4000" dirty="0"/>
          </a:p>
        </p:txBody>
      </p:sp>
      <p:pic>
        <p:nvPicPr>
          <p:cNvPr id="4098" name="Picture 2" descr="C:\Users\owner\Desktop\Melissa's Teaching\Oedipus Pics\english-school-mark-antony-speaking-about-the-murdered-julius-caesar-to-the-people-of-r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60648"/>
            <a:ext cx="3562846" cy="2952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305342"/>
            <a:ext cx="777686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CA" sz="4000" dirty="0" smtClean="0"/>
              <a:t>- He quickly makes laws against </a:t>
            </a:r>
            <a:r>
              <a:rPr lang="en-CA" sz="4000" dirty="0" err="1" smtClean="0"/>
              <a:t>Laius</a:t>
            </a:r>
            <a:r>
              <a:rPr lang="en-CA" sz="4000" dirty="0" smtClean="0"/>
              <a:t>’ killer, without thinking them through</a:t>
            </a:r>
          </a:p>
          <a:p>
            <a:pPr>
              <a:buFontTx/>
              <a:buChar char="-"/>
            </a:pPr>
            <a:endParaRPr lang="en-CA" sz="4000" dirty="0" smtClean="0"/>
          </a:p>
          <a:p>
            <a:pPr>
              <a:buFontTx/>
              <a:buChar char="-"/>
            </a:pPr>
            <a:r>
              <a:rPr lang="en-CA" sz="4000" dirty="0" smtClean="0"/>
              <a:t>-He brings the curse of </a:t>
            </a:r>
            <a:r>
              <a:rPr lang="en-CA" sz="4000" dirty="0" err="1" smtClean="0"/>
              <a:t>Laius</a:t>
            </a:r>
            <a:r>
              <a:rPr lang="en-CA" sz="4000" dirty="0" smtClean="0"/>
              <a:t>’ against himself – rash decision</a:t>
            </a:r>
          </a:p>
          <a:p>
            <a:pPr>
              <a:buFontTx/>
              <a:buChar char="-"/>
            </a:pP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9912" y="404664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CA" sz="4000" dirty="0" smtClean="0"/>
              <a:t>- Oedipus makes fun of </a:t>
            </a:r>
            <a:r>
              <a:rPr lang="en-CA" sz="4000" dirty="0" err="1" smtClean="0"/>
              <a:t>Teiresias</a:t>
            </a:r>
            <a:r>
              <a:rPr lang="en-CA" sz="4000" dirty="0" smtClean="0"/>
              <a:t> and accuses him of conspiracy when he won’t talk – doesn’t realize that </a:t>
            </a:r>
            <a:r>
              <a:rPr lang="en-CA" sz="4000" dirty="0" err="1" smtClean="0"/>
              <a:t>Teiresias</a:t>
            </a:r>
            <a:r>
              <a:rPr lang="en-CA" sz="4000" dirty="0" smtClean="0"/>
              <a:t> is trying to help him by not talking</a:t>
            </a:r>
          </a:p>
          <a:p>
            <a:pPr>
              <a:buFontTx/>
              <a:buChar char="-"/>
            </a:pPr>
            <a:endParaRPr lang="en-CA" dirty="0" smtClean="0"/>
          </a:p>
        </p:txBody>
      </p:sp>
      <p:pic>
        <p:nvPicPr>
          <p:cNvPr id="5122" name="Picture 2" descr="C:\Users\owner\Desktop\Melissa's Teaching\Oedipus Pics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2952328" cy="5217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3968" y="0"/>
            <a:ext cx="435597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CA" sz="4000" dirty="0" smtClean="0"/>
              <a:t>- Various people (</a:t>
            </a:r>
            <a:r>
              <a:rPr lang="en-CA" sz="4000" dirty="0" err="1" smtClean="0"/>
              <a:t>Teiresias</a:t>
            </a:r>
            <a:r>
              <a:rPr lang="en-CA" sz="4000" dirty="0" smtClean="0"/>
              <a:t>, </a:t>
            </a:r>
            <a:r>
              <a:rPr lang="en-CA" sz="4000" dirty="0" err="1" smtClean="0"/>
              <a:t>Jocasta</a:t>
            </a:r>
            <a:r>
              <a:rPr lang="en-CA" sz="4000" dirty="0" smtClean="0"/>
              <a:t>) try to get him to stop pushing the issue, but Oedipus needs to know the truth behind his past – at whatever cost</a:t>
            </a:r>
          </a:p>
          <a:p>
            <a:pPr>
              <a:buFontTx/>
              <a:buChar char="-"/>
            </a:pPr>
            <a:endParaRPr lang="en-CA" dirty="0"/>
          </a:p>
        </p:txBody>
      </p:sp>
      <p:pic>
        <p:nvPicPr>
          <p:cNvPr id="6146" name="Picture 2" descr="C:\Users\owner\Desktop\Melissa's Teaching\Oedipus Pics\2006AV3316_jpg_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690985" cy="5742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4293096"/>
            <a:ext cx="79928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Oedipus as a Tragic Hero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170" name="Picture 2" descr="C:\Users\owner\Desktop\Melissa's Teaching\Oedipus Pics\Oedipus-The-King-mythology-411957_400_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548680"/>
            <a:ext cx="3240360" cy="371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332656"/>
            <a:ext cx="3531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High Birth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348880"/>
            <a:ext cx="8316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- Son of the King and Queen of Thebes (Adopted son of the King and Queen of Corinth)</a:t>
            </a:r>
            <a:endParaRPr lang="en-CA" sz="4000" dirty="0"/>
          </a:p>
        </p:txBody>
      </p:sp>
      <p:pic>
        <p:nvPicPr>
          <p:cNvPr id="8198" name="Picture 6" descr="C:\Users\owner\Desktop\a_golden_kings_crown_with_jewels_postcard-p239523550831547404z8iat_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24245"/>
            <a:ext cx="2611412" cy="2033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141</TotalTime>
  <Words>340</Words>
  <Application>Microsoft Office PowerPoint</Application>
  <PresentationFormat>On-screen Show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Technic</vt:lpstr>
      <vt:lpstr>Oedipus Rex The Tragic Hero</vt:lpstr>
      <vt:lpstr>Aristotle’s Definition of a Tragic Hero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Oedipus Rex The Tragic Hero</dc:title>
  <dc:creator>Lorne</dc:creator>
  <cp:lastModifiedBy>melryan</cp:lastModifiedBy>
  <cp:revision>13</cp:revision>
  <dcterms:created xsi:type="dcterms:W3CDTF">2011-09-28T21:24:23Z</dcterms:created>
  <dcterms:modified xsi:type="dcterms:W3CDTF">2011-10-03T12:45:13Z</dcterms:modified>
</cp:coreProperties>
</file>