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3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25CC8-F029-4FE6-BC58-BBAC13B760BA}" type="datetimeFigureOut">
              <a:rPr lang="en-CA" smtClean="0"/>
              <a:pPr/>
              <a:t>27/09/2011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DC24A-F412-4669-A81F-23FD02976FB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DC24A-F412-4669-A81F-23FD02976FBB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2400-3366-46C9-BB25-570FBCA53360}" type="datetime1">
              <a:rPr lang="en-CA" smtClean="0"/>
              <a:pPr/>
              <a:t>27/09/2011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7A7D-941B-4B22-A387-5C54928725C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EB49-30D0-4140-AEA5-7DCC7C048CDA}" type="datetime1">
              <a:rPr lang="en-CA" smtClean="0"/>
              <a:pPr/>
              <a:t>27/09/2011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7A7D-941B-4B22-A387-5C54928725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F0A6-FD01-4E9F-8D6E-78EC75A0DA2D}" type="datetime1">
              <a:rPr lang="en-CA" smtClean="0"/>
              <a:pPr/>
              <a:t>27/09/2011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7A7D-941B-4B22-A387-5C54928725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F2F-C8E1-4CC8-9774-9C4251557206}" type="datetime1">
              <a:rPr lang="en-CA" smtClean="0"/>
              <a:pPr/>
              <a:t>27/09/2011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7A7D-941B-4B22-A387-5C54928725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E94C-3F25-45EA-AFA0-28E479D3B29F}" type="datetime1">
              <a:rPr lang="en-CA" smtClean="0"/>
              <a:pPr/>
              <a:t>27/09/2011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7A7D-941B-4B22-A387-5C54928725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C8B8-4A2F-48E9-8155-B699EF382460}" type="datetime1">
              <a:rPr lang="en-CA" smtClean="0"/>
              <a:pPr/>
              <a:t>27/09/2011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7A7D-941B-4B22-A387-5C54928725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70D6-0699-4E67-BB44-C7B1F41F7563}" type="datetime1">
              <a:rPr lang="en-CA" smtClean="0"/>
              <a:pPr/>
              <a:t>27/09/2011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7A7D-941B-4B22-A387-5C54928725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D5BE-E29E-4EA7-B3A8-FDD968184A2D}" type="datetime1">
              <a:rPr lang="en-CA" smtClean="0"/>
              <a:pPr/>
              <a:t>27/09/2011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7A7D-941B-4B22-A387-5C54928725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EC26-732C-44DF-9926-C9F47DAD4EEF}" type="datetime1">
              <a:rPr lang="en-CA" smtClean="0"/>
              <a:pPr/>
              <a:t>27/09/2011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7A7D-941B-4B22-A387-5C54928725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7D4F-1FA1-4714-A1F8-675315CF0522}" type="datetime1">
              <a:rPr lang="en-CA" smtClean="0"/>
              <a:pPr/>
              <a:t>27/09/2011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7A7D-941B-4B22-A387-5C54928725C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3D59841-A724-4959-9A60-E4AC0BE8AD53}" type="datetime1">
              <a:rPr lang="en-CA" smtClean="0"/>
              <a:pPr/>
              <a:t>27/09/2011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FE17A7D-941B-4B22-A387-5C54928725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3907EE-A8EB-413A-862A-6888F19BBFD4}" type="datetime1">
              <a:rPr lang="en-CA" smtClean="0"/>
              <a:pPr/>
              <a:t>27/09/2011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FE17A7D-941B-4B22-A387-5C54928725C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Oedipus Rex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Themes, Symbols and Motifs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276872"/>
            <a:ext cx="8496945" cy="17578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Willingness to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Igonore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the truth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86104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When </a:t>
            </a:r>
            <a:r>
              <a:rPr lang="en-CA" sz="4000" dirty="0" err="1"/>
              <a:t>Jocasta</a:t>
            </a:r>
            <a:r>
              <a:rPr lang="en-CA" sz="4000" dirty="0"/>
              <a:t> and Oedipus get close to the truth about </a:t>
            </a:r>
            <a:r>
              <a:rPr lang="en-CA" sz="4000" dirty="0" err="1"/>
              <a:t>Laius</a:t>
            </a:r>
            <a:r>
              <a:rPr lang="en-CA" sz="4000" dirty="0"/>
              <a:t>’ murder, Oedipus hangs </a:t>
            </a:r>
            <a:r>
              <a:rPr lang="en-CA" sz="4000" dirty="0" smtClean="0"/>
              <a:t>onto </a:t>
            </a:r>
            <a:r>
              <a:rPr lang="en-CA" sz="4000" dirty="0"/>
              <a:t>the hope that he may be </a:t>
            </a:r>
            <a:r>
              <a:rPr lang="en-CA" sz="4000" dirty="0" smtClean="0"/>
              <a:t>innocent</a:t>
            </a:r>
            <a:endParaRPr lang="en-CA" sz="4000" dirty="0"/>
          </a:p>
        </p:txBody>
      </p:sp>
      <p:pic>
        <p:nvPicPr>
          <p:cNvPr id="1026" name="Picture 2" descr="P:\Cabanel-Oedipus-Separating-from-Joca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4432325" cy="344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836712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err="1" smtClean="0"/>
              <a:t>Jocasta</a:t>
            </a:r>
            <a:r>
              <a:rPr lang="en-CA" sz="4000" dirty="0" smtClean="0"/>
              <a:t> says she was told </a:t>
            </a:r>
            <a:r>
              <a:rPr lang="en-CA" sz="4000" dirty="0" err="1" smtClean="0"/>
              <a:t>Laius</a:t>
            </a:r>
            <a:r>
              <a:rPr lang="en-CA" sz="4000" dirty="0" smtClean="0"/>
              <a:t> was killed by a group of robbers (strangers), however Oedipus is aware that he killed a man alone in similar circumstances.  This is the moment wherein Oedipus must seek the truth</a:t>
            </a:r>
            <a:endParaRPr lang="en-CA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992" y="548680"/>
            <a:ext cx="3851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err="1"/>
              <a:t>Jocasta</a:t>
            </a:r>
            <a:r>
              <a:rPr lang="en-CA" sz="4000" dirty="0"/>
              <a:t> and Oedipus react to the servant’s story as history.  Both cannot think what will occur if the servant were wrong</a:t>
            </a:r>
          </a:p>
        </p:txBody>
      </p:sp>
      <p:pic>
        <p:nvPicPr>
          <p:cNvPr id="7170" name="Picture 2" descr="F:\antig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19452"/>
            <a:ext cx="3361022" cy="5357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412776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err="1"/>
              <a:t>Jocasta</a:t>
            </a:r>
            <a:r>
              <a:rPr lang="en-CA" sz="4000" dirty="0"/>
              <a:t> tells Oedipus about the similar prophecy of her son and does not recognize the similarities of the story. (Neither </a:t>
            </a:r>
            <a:r>
              <a:rPr lang="en-CA" sz="4000" dirty="0" err="1"/>
              <a:t>Jocasta</a:t>
            </a:r>
            <a:r>
              <a:rPr lang="en-CA" sz="4000" dirty="0"/>
              <a:t> or Oedipus recognize the truth).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9033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These speeches display tragic irony to the audience; it also shows how desperate </a:t>
            </a:r>
            <a:r>
              <a:rPr lang="en-CA" sz="4000" dirty="0" err="1"/>
              <a:t>Jocasta</a:t>
            </a:r>
            <a:r>
              <a:rPr lang="en-CA" sz="4000" dirty="0"/>
              <a:t> and Oedipus are to hide the truth.  They look at the circumstances and details of every day life and pretend not to see them</a:t>
            </a:r>
          </a:p>
        </p:txBody>
      </p:sp>
      <p:pic>
        <p:nvPicPr>
          <p:cNvPr id="8194" name="Picture 2" descr="F:\oedi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012410" cy="2791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009" y="2967335"/>
            <a:ext cx="6677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Limits to Free Will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45224"/>
            <a:ext cx="7974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/>
              <a:t>Prophecy is a central part of the play.</a:t>
            </a:r>
          </a:p>
        </p:txBody>
      </p:sp>
      <p:pic>
        <p:nvPicPr>
          <p:cNvPr id="9218" name="Picture 2" descr="F:\Oedipus_And_The_Sphinx_-_Project_Gutenberg_eText_149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71978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/>
              <a:t>1.)</a:t>
            </a:r>
            <a:r>
              <a:rPr lang="en-CA" sz="4000" dirty="0" err="1" smtClean="0"/>
              <a:t>Creon</a:t>
            </a:r>
            <a:r>
              <a:rPr lang="en-CA" sz="4000" dirty="0" smtClean="0"/>
              <a:t> </a:t>
            </a:r>
            <a:r>
              <a:rPr lang="en-CA" sz="4000" dirty="0"/>
              <a:t>returns from the Oracle at Delphi (plague will be lifted if Thebes banishes the Killer of </a:t>
            </a:r>
            <a:r>
              <a:rPr lang="en-CA" sz="4000" dirty="0" err="1" smtClean="0"/>
              <a:t>Laius</a:t>
            </a:r>
            <a:r>
              <a:rPr lang="en-CA" sz="4000" dirty="0" smtClean="0"/>
              <a:t>)</a:t>
            </a:r>
            <a:endParaRPr lang="en-CA" sz="4000" dirty="0" smtClean="0"/>
          </a:p>
          <a:p>
            <a:endParaRPr lang="en-CA" sz="4000" dirty="0"/>
          </a:p>
          <a:p>
            <a:r>
              <a:rPr lang="en-CA" sz="4000" dirty="0" smtClean="0"/>
              <a:t>2.)</a:t>
            </a:r>
            <a:r>
              <a:rPr lang="en-CA" sz="4000" dirty="0" err="1" smtClean="0"/>
              <a:t>Teiresias</a:t>
            </a:r>
            <a:r>
              <a:rPr lang="en-CA" sz="4000" dirty="0" smtClean="0"/>
              <a:t> </a:t>
            </a:r>
            <a:r>
              <a:rPr lang="en-CA" sz="4000" dirty="0"/>
              <a:t>Prophesies the capture of the one who is both father and brother of his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2040" y="1052736"/>
            <a:ext cx="34563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/>
              <a:t>3.)Oedipus </a:t>
            </a:r>
            <a:r>
              <a:rPr lang="en-CA" sz="4000" dirty="0"/>
              <a:t>tells </a:t>
            </a:r>
            <a:r>
              <a:rPr lang="en-CA" sz="4000" dirty="0" err="1"/>
              <a:t>Jocasta</a:t>
            </a:r>
            <a:r>
              <a:rPr lang="en-CA" sz="4000" dirty="0"/>
              <a:t> of his </a:t>
            </a:r>
            <a:r>
              <a:rPr lang="en-CA" sz="4000" dirty="0" smtClean="0"/>
              <a:t>prophecy</a:t>
            </a:r>
          </a:p>
          <a:p>
            <a:endParaRPr lang="en-CA" sz="4000" dirty="0"/>
          </a:p>
          <a:p>
            <a:r>
              <a:rPr lang="en-CA" sz="4000" dirty="0" smtClean="0"/>
              <a:t>4.)</a:t>
            </a:r>
            <a:r>
              <a:rPr lang="en-CA" sz="4000" dirty="0" err="1" smtClean="0"/>
              <a:t>Jocasta</a:t>
            </a:r>
            <a:r>
              <a:rPr lang="en-CA" sz="4000" dirty="0" smtClean="0"/>
              <a:t> </a:t>
            </a:r>
            <a:r>
              <a:rPr lang="en-CA" sz="4000" dirty="0"/>
              <a:t>tells Oedipus of her prophecy</a:t>
            </a:r>
          </a:p>
        </p:txBody>
      </p:sp>
      <p:pic>
        <p:nvPicPr>
          <p:cNvPr id="10242" name="Picture 2" descr="F:\OedipusPlu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48" y="836712"/>
            <a:ext cx="400287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1997" y="2967335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Themes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764704"/>
            <a:ext cx="6408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Oedipus and </a:t>
            </a:r>
            <a:r>
              <a:rPr lang="en-CA" sz="4000" dirty="0" err="1"/>
              <a:t>Jocasta</a:t>
            </a:r>
            <a:r>
              <a:rPr lang="en-CA" sz="4000" dirty="0"/>
              <a:t> debate how much prophecies should be trusted.  When all the prophecies come true, it appears that one of Sophocles’ aims is to justify the powers of gods and prophets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36510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Again, Oedipus’ blindness is shown.  He is foolish to think he can escape the prophecy</a:t>
            </a:r>
          </a:p>
        </p:txBody>
      </p:sp>
      <p:pic>
        <p:nvPicPr>
          <p:cNvPr id="11266" name="Picture 2" descr="F: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74" y="404664"/>
            <a:ext cx="846473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9952" y="980728"/>
            <a:ext cx="4572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Oedipus wants to flee his fate, but his fate always catches up with </a:t>
            </a:r>
            <a:r>
              <a:rPr lang="en-CA" sz="4000" dirty="0" smtClean="0"/>
              <a:t>him</a:t>
            </a:r>
          </a:p>
          <a:p>
            <a:endParaRPr lang="en-CA" sz="4000" dirty="0"/>
          </a:p>
          <a:p>
            <a:r>
              <a:rPr lang="en-CA" sz="4000" dirty="0"/>
              <a:t>Oedipus has a tragic flaw (pride)= hubris</a:t>
            </a:r>
          </a:p>
          <a:p>
            <a:endParaRPr lang="en-CA" dirty="0"/>
          </a:p>
        </p:txBody>
      </p:sp>
      <p:pic>
        <p:nvPicPr>
          <p:cNvPr id="12290" name="Picture 2" descr="F:\oedipus with 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58" y="692696"/>
            <a:ext cx="340287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968" y="908720"/>
            <a:ext cx="4392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Error and disaster can happen to anyone </a:t>
            </a:r>
          </a:p>
          <a:p>
            <a:endParaRPr lang="en-CA" sz="4000" dirty="0"/>
          </a:p>
          <a:p>
            <a:r>
              <a:rPr lang="en-CA" sz="4000" dirty="0"/>
              <a:t>Humans are powerless against fate and gods</a:t>
            </a:r>
          </a:p>
        </p:txBody>
      </p:sp>
      <p:pic>
        <p:nvPicPr>
          <p:cNvPr id="13314" name="Picture 2" descr="F:\Oedipus against the prop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764704"/>
            <a:ext cx="3406381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143" y="2967335"/>
            <a:ext cx="3305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Symbols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pknn64l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1894"/>
            <a:ext cx="5688632" cy="616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5229200"/>
            <a:ext cx="658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dirty="0"/>
              <a:t>Oedipus’ Swollen </a:t>
            </a:r>
            <a:r>
              <a:rPr lang="en-CA" sz="5400" dirty="0" smtClean="0"/>
              <a:t>Foot</a:t>
            </a:r>
            <a:endParaRPr lang="en-CA" sz="5400" dirty="0"/>
          </a:p>
        </p:txBody>
      </p:sp>
      <p:pic>
        <p:nvPicPr>
          <p:cNvPr id="15362" name="Picture 2" descr="F:\047feet_468x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464496" cy="4760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22108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Name came from the fact he was left on the mountains with his ankles pinned together</a:t>
            </a:r>
          </a:p>
        </p:txBody>
      </p:sp>
      <p:pic>
        <p:nvPicPr>
          <p:cNvPr id="16386" name="Picture 2" descr="F:\Oedipu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408712" cy="3857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700808"/>
            <a:ext cx="6840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Injury symbolizes the way fate marked him and set him apart, and the way his movements are confined and constrained since birth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941168"/>
            <a:ext cx="7704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dirty="0"/>
              <a:t>The Three Way Crossroads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7411" name="Picture 3" descr="F:\crossroad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626274" cy="4651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rjo0406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149080" cy="541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548680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err="1"/>
              <a:t>Laius</a:t>
            </a:r>
            <a:r>
              <a:rPr lang="en-CA" sz="4000" dirty="0"/>
              <a:t> was slain at a place where 3 roads meet (symbolizes fate and power of </a:t>
            </a:r>
            <a:r>
              <a:rPr lang="en-CA" sz="4000" dirty="0" smtClean="0"/>
              <a:t>prophecy)</a:t>
            </a:r>
            <a:endParaRPr lang="en-CA" sz="4000" dirty="0" smtClean="0"/>
          </a:p>
          <a:p>
            <a:endParaRPr lang="en-CA" sz="4000" dirty="0"/>
          </a:p>
          <a:p>
            <a:r>
              <a:rPr lang="en-CA" sz="4000" dirty="0"/>
              <a:t>Symbolizes the crucial moment, long before the events of the play, when Oedipus began to fulfill the dreadful prophecy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692696"/>
            <a:ext cx="6822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Crossroads- place where a choice must be made</a:t>
            </a:r>
          </a:p>
          <a:p>
            <a:endParaRPr lang="en-CA" sz="4000" dirty="0"/>
          </a:p>
          <a:p>
            <a:r>
              <a:rPr lang="en-CA" sz="4000" dirty="0" smtClean="0"/>
              <a:t>Symbolize </a:t>
            </a:r>
            <a:r>
              <a:rPr lang="en-CA" sz="4000" dirty="0"/>
              <a:t>moments where decisions will have         important consequences but where different choices are still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6016" y="1052736"/>
            <a:ext cx="3888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Part of distant past, dimly remembered and </a:t>
            </a:r>
            <a:r>
              <a:rPr lang="en-CA" sz="4000" dirty="0" smtClean="0"/>
              <a:t>at the </a:t>
            </a:r>
            <a:r>
              <a:rPr lang="en-CA" sz="4000" dirty="0"/>
              <a:t>time Oedipus didn’t realize he was making fateful decision</a:t>
            </a:r>
          </a:p>
        </p:txBody>
      </p:sp>
      <p:pic>
        <p:nvPicPr>
          <p:cNvPr id="18434" name="Picture 2" descr="F:\Antoni Stanislaw Brodowski. Oedipus and Antigone. mlahanas.de OedipusAntigoneBrodow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78" y="692696"/>
            <a:ext cx="3694666" cy="5576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5457" y="2967335"/>
            <a:ext cx="2593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Motifs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Oedipu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117094" cy="596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908720"/>
            <a:ext cx="4176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Motifs- recurring structures, contrasts or literary devices that can help to </a:t>
            </a:r>
            <a:r>
              <a:rPr lang="en-CA" sz="4000" dirty="0" smtClean="0"/>
              <a:t>develop </a:t>
            </a:r>
            <a:r>
              <a:rPr lang="en-CA" sz="4000" dirty="0"/>
              <a:t>the texts’ major themes</a:t>
            </a:r>
          </a:p>
        </p:txBody>
      </p:sp>
      <p:pic>
        <p:nvPicPr>
          <p:cNvPr id="19458" name="Picture 2" descr="F:\a 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8100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1960" y="980728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u="sng" dirty="0" smtClean="0"/>
              <a:t>Suicide</a:t>
            </a:r>
          </a:p>
          <a:p>
            <a:endParaRPr lang="en-CA" sz="4000" dirty="0" smtClean="0"/>
          </a:p>
          <a:p>
            <a:r>
              <a:rPr lang="en-CA" sz="4000" dirty="0" err="1" smtClean="0"/>
              <a:t>Jocasta</a:t>
            </a:r>
            <a:r>
              <a:rPr lang="en-CA" sz="4000" dirty="0" smtClean="0"/>
              <a:t> hangs herself</a:t>
            </a:r>
          </a:p>
          <a:p>
            <a:endParaRPr lang="en-CA" sz="4000" dirty="0"/>
          </a:p>
          <a:p>
            <a:r>
              <a:rPr lang="en-CA" sz="4000" dirty="0"/>
              <a:t>Oedipus inflicts violence on himself</a:t>
            </a:r>
          </a:p>
        </p:txBody>
      </p:sp>
      <p:pic>
        <p:nvPicPr>
          <p:cNvPr id="20482" name="Picture 2" descr="F:\oedipus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82" y="764704"/>
            <a:ext cx="371903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u="sng" dirty="0" smtClean="0"/>
              <a:t>Sight </a:t>
            </a:r>
            <a:r>
              <a:rPr lang="en-CA" sz="4000" b="1" u="sng" dirty="0"/>
              <a:t>and </a:t>
            </a:r>
            <a:r>
              <a:rPr lang="en-CA" sz="4000" b="1" u="sng" dirty="0" smtClean="0"/>
              <a:t>Blindness</a:t>
            </a:r>
          </a:p>
          <a:p>
            <a:endParaRPr lang="en-CA" sz="4000" dirty="0"/>
          </a:p>
          <a:p>
            <a:r>
              <a:rPr lang="en-CA" sz="4000" dirty="0"/>
              <a:t>References to eyesight and vision are frequent in the </a:t>
            </a:r>
            <a:r>
              <a:rPr lang="en-CA" sz="4000" dirty="0" smtClean="0"/>
              <a:t>play</a:t>
            </a:r>
          </a:p>
          <a:p>
            <a:endParaRPr lang="en-CA" sz="4000" dirty="0"/>
          </a:p>
          <a:p>
            <a:r>
              <a:rPr lang="en-CA" sz="4000" dirty="0"/>
              <a:t>Image of clear vision is used as a metaphor for knowledge and </a:t>
            </a:r>
            <a:r>
              <a:rPr lang="en-CA" sz="4000" dirty="0" smtClean="0"/>
              <a:t>insight</a:t>
            </a:r>
          </a:p>
          <a:p>
            <a:endParaRPr lang="en-CA" sz="4000" dirty="0"/>
          </a:p>
          <a:p>
            <a:r>
              <a:rPr lang="en-CA" sz="4000" dirty="0"/>
              <a:t>Also references to literal and metaphorical blindness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869160"/>
            <a:ext cx="74168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Oedipus has been blind to the truth for years</a:t>
            </a:r>
          </a:p>
          <a:p>
            <a:endParaRPr lang="en-CA" dirty="0"/>
          </a:p>
        </p:txBody>
      </p:sp>
      <p:pic>
        <p:nvPicPr>
          <p:cNvPr id="21506" name="Picture 2" descr="F:\Blind Oedi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3600400" cy="45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385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Blindness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F:\200px-Oedi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4" y="1556792"/>
            <a:ext cx="3559048" cy="4680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1196752"/>
            <a:ext cx="3888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Physical- </a:t>
            </a:r>
            <a:r>
              <a:rPr lang="en-CA" sz="4000" dirty="0"/>
              <a:t>Oedipus blinds himself</a:t>
            </a:r>
          </a:p>
          <a:p>
            <a:endParaRPr lang="en-CA" sz="3200" dirty="0" smtClean="0"/>
          </a:p>
          <a:p>
            <a:r>
              <a:rPr lang="en-CA" sz="4000" b="1" dirty="0" smtClean="0"/>
              <a:t>Intellectual-</a:t>
            </a:r>
            <a:r>
              <a:rPr lang="en-CA" sz="3200" dirty="0" smtClean="0"/>
              <a:t> </a:t>
            </a:r>
            <a:r>
              <a:rPr lang="en-CA" sz="4000" dirty="0"/>
              <a:t>Oedipus’ inability to see the truth (ignorance)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628800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In the beginning Oedipus has perfect physical vision, however he is blind and ignorant to the truth about himself and his past.  He really wants to see and know, but cannot.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01317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It is obvious that Oedipus would like to overcome his blindness</a:t>
            </a:r>
          </a:p>
        </p:txBody>
      </p:sp>
      <p:pic>
        <p:nvPicPr>
          <p:cNvPr id="3074" name="Picture 2" descr="F:\200372_1412866285052_1334370015_31765259_3622907_n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5776822" cy="3831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968" y="1340768"/>
            <a:ext cx="4104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Irony- we are introduced to a physically blind prophet “</a:t>
            </a:r>
            <a:r>
              <a:rPr lang="en-CA" sz="4000" dirty="0" err="1"/>
              <a:t>Teiresias</a:t>
            </a:r>
            <a:r>
              <a:rPr lang="en-CA" sz="4000" dirty="0"/>
              <a:t>”- but he can see the truth about Oedipus</a:t>
            </a:r>
          </a:p>
        </p:txBody>
      </p:sp>
      <p:pic>
        <p:nvPicPr>
          <p:cNvPr id="4098" name="Picture 2" descr="F:\300px-Johann_Heinrich_Füssli_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620688"/>
            <a:ext cx="3599001" cy="5242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412776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Oedipus eventually sees the truth (he comes full </a:t>
            </a:r>
            <a:r>
              <a:rPr lang="en-CA" sz="4000" dirty="0" smtClean="0"/>
              <a:t>circle). He </a:t>
            </a:r>
            <a:r>
              <a:rPr lang="en-CA" sz="4000" dirty="0"/>
              <a:t>can see the truth about his life but does not want to accept his fate.  Now Oedipus blinds himself so he cannot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36510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Oedipus is a coward.  He didn’t want to </a:t>
            </a:r>
            <a:r>
              <a:rPr lang="en-CA" sz="4000" dirty="0" smtClean="0"/>
              <a:t>see </a:t>
            </a:r>
            <a:r>
              <a:rPr lang="en-CA" sz="4000" dirty="0"/>
              <a:t>the truth as he saw it</a:t>
            </a:r>
          </a:p>
        </p:txBody>
      </p:sp>
      <p:pic>
        <p:nvPicPr>
          <p:cNvPr id="5122" name="Picture 2" descr="F:\Oedipu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33995"/>
            <a:ext cx="6624736" cy="3630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166</TotalTime>
  <Words>662</Words>
  <Application>Microsoft Office PowerPoint</Application>
  <PresentationFormat>On-screen Show (4:3)</PresentationFormat>
  <Paragraphs>62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Module</vt:lpstr>
      <vt:lpstr>Oedipus Rex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Oedipus Rex</dc:title>
  <dc:creator>Lorne</dc:creator>
  <cp:lastModifiedBy>mbishop</cp:lastModifiedBy>
  <cp:revision>14</cp:revision>
  <dcterms:created xsi:type="dcterms:W3CDTF">2011-09-26T23:41:12Z</dcterms:created>
  <dcterms:modified xsi:type="dcterms:W3CDTF">2011-09-27T18:13:59Z</dcterms:modified>
</cp:coreProperties>
</file>