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1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24" r:id="rId6"/>
    <p:sldId id="261" r:id="rId7"/>
    <p:sldId id="317" r:id="rId8"/>
    <p:sldId id="262" r:id="rId9"/>
    <p:sldId id="263" r:id="rId10"/>
    <p:sldId id="265" r:id="rId11"/>
    <p:sldId id="320" r:id="rId12"/>
    <p:sldId id="264" r:id="rId13"/>
    <p:sldId id="266" r:id="rId14"/>
    <p:sldId id="267" r:id="rId15"/>
    <p:sldId id="268" r:id="rId16"/>
    <p:sldId id="269" r:id="rId17"/>
    <p:sldId id="271" r:id="rId18"/>
    <p:sldId id="270" r:id="rId19"/>
    <p:sldId id="326" r:id="rId20"/>
    <p:sldId id="273" r:id="rId21"/>
    <p:sldId id="274" r:id="rId22"/>
    <p:sldId id="316" r:id="rId23"/>
    <p:sldId id="275" r:id="rId24"/>
    <p:sldId id="318" r:id="rId25"/>
    <p:sldId id="31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2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88733-2D23-4BF5-98D7-82E51A6F4CCD}" type="datetimeFigureOut">
              <a:rPr lang="en-CA" smtClean="0"/>
              <a:pPr/>
              <a:t>2014-11-24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EF8D-82A4-4C84-9696-AED5CF7AE43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95E843-D9AF-453C-A316-96EBC02A5C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3C2D-1EAE-44E7-9BA9-F969CEB1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F59F-1C3C-4C03-8786-B5D2B9FEA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BAE2-9508-41FE-A720-EF882B1E3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C1DAF66-E57E-4D89-AFE9-271BBFF0B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353C-B99C-4BD9-A7E0-16E26F9705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6649-430A-451C-85C7-FC529EAFF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B58A-4114-452C-B1E5-524FE8DC5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81D8-451D-43EC-AD05-8B57A99E6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16D9-7FFC-48BC-998A-162A67C7D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E897E0-2634-4164-8290-CEA95E4F0C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7A09F0-C3AC-4189-B430-9052ED7E8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hhqumfpxuz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7010400" cy="17526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-106" charset="2"/>
              <a:buNone/>
              <a:defRPr/>
            </a:pPr>
            <a:r>
              <a:rPr lang="en-US" sz="2800" cap="none" dirty="0" smtClean="0"/>
              <a:t>AP PSYCHOLOGY</a:t>
            </a:r>
          </a:p>
          <a:p>
            <a:pPr eaLnBrk="1" hangingPunct="1">
              <a:buFont typeface="Wingdings 2" pitchFamily="-106" charset="2"/>
              <a:buNone/>
              <a:defRPr/>
            </a:pPr>
            <a:r>
              <a:rPr lang="en-US" sz="2800" cap="none" dirty="0" smtClean="0"/>
              <a:t>Ms. C. Fahey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300" b="1" dirty="0" smtClean="0">
                <a:ea typeface="ＭＳ Ｐゴシック" pitchFamily="-110" charset="-128"/>
              </a:rPr>
              <a:t>Learning:</a:t>
            </a:r>
            <a:r>
              <a:rPr lang="en-US" sz="2300" dirty="0" smtClean="0">
                <a:ea typeface="ＭＳ Ｐゴシック" pitchFamily="-110" charset="-128"/>
              </a:rPr>
              <a:t> Classical and </a:t>
            </a:r>
            <a:br>
              <a:rPr lang="en-US" sz="2300" dirty="0" smtClean="0">
                <a:ea typeface="ＭＳ Ｐゴシック" pitchFamily="-110" charset="-128"/>
              </a:rPr>
            </a:br>
            <a:r>
              <a:rPr lang="en-US" sz="2300" dirty="0" smtClean="0">
                <a:ea typeface="ＭＳ Ｐゴシック" pitchFamily="-110" charset="-128"/>
              </a:rPr>
              <a:t>Operant Conditioning</a:t>
            </a:r>
            <a:br>
              <a:rPr lang="en-US" sz="2300" dirty="0" smtClean="0">
                <a:ea typeface="ＭＳ Ｐゴシック" pitchFamily="-110" charset="-128"/>
              </a:rPr>
            </a:br>
            <a:r>
              <a:rPr lang="en-US" sz="1900" dirty="0" smtClean="0">
                <a:ea typeface="ＭＳ Ｐゴシック" pitchFamily="-110" charset="-128"/>
              </a:rPr>
              <a:t/>
            </a:r>
            <a:br>
              <a:rPr lang="en-US" sz="1900" dirty="0" smtClean="0">
                <a:ea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</a:rPr>
              <a:t>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Pavlov’s Findings Explained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0" charset="-128"/>
              </a:rPr>
              <a:t>Pavlov discovered that a neutral stimulus, when paired with a natural reflex-producing stimulus, will begin to produce a learned response, even when it is presented by itself.</a:t>
            </a:r>
          </a:p>
          <a:p>
            <a:pPr eaLnBrk="1" hangingPunct="1"/>
            <a:endParaRPr lang="en-US" sz="24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u="sng" dirty="0" smtClean="0">
                <a:ea typeface="ＭＳ Ｐゴシック" pitchFamily="-110" charset="-128"/>
              </a:rPr>
              <a:t>Neutral Stimulus:</a:t>
            </a:r>
            <a:r>
              <a:rPr lang="en-US" sz="2400" dirty="0" smtClean="0">
                <a:ea typeface="ＭＳ Ｐゴシック" pitchFamily="-110" charset="-128"/>
              </a:rPr>
              <a:t> Any stimulus that produces no conditioned response prior to learning.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/>
          <a:srcRect l="10001"/>
          <a:stretch>
            <a:fillRect/>
          </a:stretch>
        </p:blipFill>
        <p:spPr bwMode="auto">
          <a:xfrm>
            <a:off x="990600" y="4419600"/>
            <a:ext cx="27432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 l="6818" r="9091"/>
          <a:stretch>
            <a:fillRect/>
          </a:stretch>
        </p:blipFill>
        <p:spPr bwMode="auto">
          <a:xfrm>
            <a:off x="5257800" y="4419600"/>
            <a:ext cx="2882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Pavlov’s Experiment</a:t>
            </a:r>
          </a:p>
        </p:txBody>
      </p:sp>
      <p:pic>
        <p:nvPicPr>
          <p:cNvPr id="38915" name="Picture 6" descr="U:\201\PAVEXP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17177"/>
            <a:ext cx="7772400" cy="403324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Pavlov’s Experiment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ea typeface="ＭＳ Ｐゴシック" pitchFamily="-110" charset="-128"/>
              </a:rPr>
              <a:t>	</a:t>
            </a:r>
            <a:r>
              <a:rPr lang="en-US" dirty="0" smtClean="0">
                <a:ea typeface="ＭＳ Ｐゴシック" pitchFamily="-110" charset="-128"/>
                <a:hlinkClick r:id="rId2"/>
              </a:rPr>
              <a:t>Watch Pavlov’s Experiment Video</a:t>
            </a:r>
            <a:endParaRPr lang="en-US" dirty="0" smtClean="0">
              <a:ea typeface="ＭＳ Ｐゴシック" pitchFamily="-110" charset="-128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2590800"/>
            <a:ext cx="24622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709988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Ivan Pavlov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Components of Conditioning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</a:rPr>
              <a:t>There are 5 main components of conditioning. Classical Conditioning always involves these parts. They are:</a:t>
            </a:r>
          </a:p>
          <a:p>
            <a:pPr lvl="3" eaLnBrk="1" hangingPunct="1"/>
            <a:r>
              <a:rPr lang="en-US" sz="2400" dirty="0" smtClean="0">
                <a:ea typeface="ＭＳ Ｐゴシック" pitchFamily="-110" charset="-128"/>
              </a:rPr>
              <a:t>Neutral Stimulus </a:t>
            </a:r>
          </a:p>
          <a:p>
            <a:pPr lvl="3" eaLnBrk="1" hangingPunct="1"/>
            <a:r>
              <a:rPr lang="en-US" sz="2400" dirty="0" smtClean="0">
                <a:ea typeface="ＭＳ Ｐゴシック" pitchFamily="-110" charset="-128"/>
              </a:rPr>
              <a:t>Unconditioned Stimulus (UCS)</a:t>
            </a:r>
          </a:p>
          <a:p>
            <a:pPr lvl="3" eaLnBrk="1" hangingPunct="1"/>
            <a:r>
              <a:rPr lang="en-US" sz="2400" dirty="0" smtClean="0">
                <a:ea typeface="ＭＳ Ｐゴシック" pitchFamily="-110" charset="-128"/>
              </a:rPr>
              <a:t>Unconditioned Response (UCR)</a:t>
            </a:r>
          </a:p>
          <a:p>
            <a:pPr lvl="3" eaLnBrk="1" hangingPunct="1"/>
            <a:r>
              <a:rPr lang="en-US" sz="2400" dirty="0" smtClean="0">
                <a:ea typeface="ＭＳ Ｐゴシック" pitchFamily="-110" charset="-128"/>
              </a:rPr>
              <a:t>Conditioned Stimulus (CS)</a:t>
            </a:r>
          </a:p>
          <a:p>
            <a:pPr lvl="3" eaLnBrk="1" hangingPunct="1"/>
            <a:r>
              <a:rPr lang="en-US" sz="2400" dirty="0" smtClean="0">
                <a:ea typeface="ＭＳ Ｐゴシック" pitchFamily="-110" charset="-128"/>
              </a:rPr>
              <a:t>Conditioned Response (CR)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B9899"/>
                </a:solidFill>
                <a:ea typeface="ＭＳ Ｐゴシック" pitchFamily="-110" charset="-128"/>
              </a:rPr>
              <a:t>Unconditioned Stimulus (UCS)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6172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a typeface="ＭＳ Ｐゴシック" pitchFamily="-110" charset="-128"/>
              </a:rPr>
              <a:t>UCS:</a:t>
            </a:r>
            <a:r>
              <a:rPr lang="en-US" sz="2800" dirty="0" smtClean="0">
                <a:ea typeface="ＭＳ Ｐゴシック" pitchFamily="-110" charset="-128"/>
              </a:rPr>
              <a:t> A stimulus that automatically-without conditioning or learning- provokes a reflexive response.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110" charset="-128"/>
              </a:rPr>
              <a:t>In Pavlov’s experiment, food was used as the UCS because it produced a salivation reflex.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>
                <a:ea typeface="ＭＳ Ｐゴシック" pitchFamily="-110" charset="-128"/>
              </a:rPr>
              <a:t>Classical conditioning cannot happen without UCS. The only behaviors that can be classically conditioned are those that are produced by unconditioned stimulus.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1905000"/>
            <a:ext cx="264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B9899"/>
                </a:solidFill>
                <a:ea typeface="ＭＳ Ｐゴシック" pitchFamily="-110" charset="-128"/>
              </a:rPr>
              <a:t>Unconditioned Response (UCR)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76600" y="1600200"/>
            <a:ext cx="5410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ea typeface="ＭＳ Ｐゴシック" pitchFamily="-110" charset="-128"/>
              </a:rPr>
              <a:t>UCR:</a:t>
            </a:r>
            <a:r>
              <a:rPr lang="en-US" sz="2600" dirty="0" smtClean="0">
                <a:ea typeface="ＭＳ Ｐゴシック" pitchFamily="-110" charset="-128"/>
              </a:rPr>
              <a:t> A response resulting from an unconditioned stimulus without prior learning.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pitchFamily="-110" charset="-128"/>
              </a:rPr>
              <a:t>In Pavlov’s experiment, the UCR was the dog salivating when its tongue touched food.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ea typeface="ＭＳ Ｐゴシック" pitchFamily="-110" charset="-128"/>
              </a:rPr>
              <a:t>Realize that the UCS-UCR connection involves no learning or acquisition.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27638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7B9899"/>
                </a:solidFill>
                <a:ea typeface="ＭＳ Ｐゴシック" pitchFamily="-110" charset="-128"/>
              </a:rPr>
              <a:t>From Unconditioned to Conditioned</a:t>
            </a:r>
            <a:r>
              <a:rPr lang="en-US" sz="4000" b="1" dirty="0" smtClean="0">
                <a:solidFill>
                  <a:srgbClr val="7B9899"/>
                </a:solidFill>
                <a:ea typeface="ＭＳ Ｐゴシック" pitchFamily="-110" charset="-128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068763"/>
          </a:xfrm>
        </p:spPr>
        <p:txBody>
          <a:bodyPr/>
          <a:lstStyle/>
          <a:p>
            <a:pPr eaLnBrk="1" hangingPunct="1"/>
            <a:r>
              <a:rPr lang="en-US" sz="2200" dirty="0" smtClean="0">
                <a:ea typeface="ＭＳ Ｐゴシック" pitchFamily="-110" charset="-128"/>
              </a:rPr>
              <a:t>During acquisition, a neutral stimulus is paired with the unconditioned stimulus.</a:t>
            </a:r>
          </a:p>
          <a:p>
            <a:pPr eaLnBrk="1" hangingPunct="1"/>
            <a:endParaRPr lang="en-US" sz="2200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US" sz="1700" dirty="0" smtClean="0">
                <a:ea typeface="ＭＳ Ｐゴシック" pitchFamily="-110" charset="-128"/>
              </a:rPr>
              <a:t>After several trials the neutral stimulus will gradually begin to elicit the same response as the UCS.</a:t>
            </a:r>
          </a:p>
          <a:p>
            <a:pPr eaLnBrk="1" hangingPunct="1"/>
            <a:endParaRPr lang="en-US" sz="22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200" b="1" dirty="0" smtClean="0">
                <a:ea typeface="ＭＳ Ｐゴシック" pitchFamily="-110" charset="-128"/>
              </a:rPr>
              <a:t>Acquisition:</a:t>
            </a:r>
            <a:r>
              <a:rPr lang="en-US" sz="2200" dirty="0" smtClean="0">
                <a:ea typeface="ＭＳ Ｐゴシック" pitchFamily="-110" charset="-128"/>
              </a:rPr>
              <a:t> The learning stage during which a conditioned response comes to be elicited by the conditioned stimulus.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743450"/>
            <a:ext cx="923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695825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86200" y="5002213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Conditioned Stimulus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-110" charset="-128"/>
              </a:rPr>
              <a:t>A CS is the originally neutral stimulus that gains the power to cause the response.</a:t>
            </a:r>
          </a:p>
          <a:p>
            <a:pPr eaLnBrk="1" hangingPunct="1">
              <a:buFont typeface="Wingdings 2" pitchFamily="-110" charset="2"/>
              <a:buNone/>
            </a:pPr>
            <a:r>
              <a:rPr lang="en-US" sz="2600" dirty="0" smtClean="0">
                <a:ea typeface="ＭＳ Ｐゴシック" pitchFamily="-110" charset="-128"/>
              </a:rPr>
              <a:t>	</a:t>
            </a:r>
          </a:p>
          <a:p>
            <a:pPr eaLnBrk="1" hangingPunct="1"/>
            <a:r>
              <a:rPr lang="en-US" sz="2600" dirty="0" smtClean="0">
                <a:ea typeface="ＭＳ Ｐゴシック" pitchFamily="-110" charset="-128"/>
              </a:rPr>
              <a:t>In Pavlov’s experiment, the bell/tone began to produce the same response that the food once did.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64000"/>
            <a:ext cx="3048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B9899"/>
                </a:solidFill>
                <a:ea typeface="ＭＳ Ｐゴシック" pitchFamily="-110" charset="-128"/>
              </a:rPr>
              <a:t>Conditioned Response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0" charset="-128"/>
              </a:rPr>
              <a:t>A CR is a response elicited by a previously neutral stimulus that has become associated with the unconditioned stimulus.</a:t>
            </a:r>
          </a:p>
          <a:p>
            <a:pPr eaLnBrk="1" hangingPunct="1"/>
            <a:endParaRPr lang="en-US" sz="24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-110" charset="-128"/>
              </a:rPr>
              <a:t>Although the response to the CS is essentially the same as the response originally produced by the UCS, we now call it a </a:t>
            </a:r>
            <a:r>
              <a:rPr lang="en-US" sz="2400" b="1" dirty="0" smtClean="0">
                <a:ea typeface="ＭＳ Ｐゴシック" pitchFamily="-110" charset="-128"/>
              </a:rPr>
              <a:t>conditioned response</a:t>
            </a:r>
            <a:r>
              <a:rPr lang="en-US" sz="2400" dirty="0" smtClean="0">
                <a:ea typeface="ＭＳ Ｐゴシック" pitchFamily="-110" charset="-128"/>
              </a:rPr>
              <a:t>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9563"/>
            <a:ext cx="32766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Classical Conditioning</a:t>
            </a:r>
            <a:endParaRPr lang="en-CA" dirty="0"/>
          </a:p>
        </p:txBody>
      </p:sp>
      <p:pic>
        <p:nvPicPr>
          <p:cNvPr id="4" name="Content Placeholder 3" descr="classical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471066"/>
            <a:ext cx="5334000" cy="49497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Learning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-110" charset="-128"/>
              </a:rPr>
              <a:t>Learning</a:t>
            </a:r>
            <a:r>
              <a:rPr lang="en-US" dirty="0" smtClean="0">
                <a:ea typeface="ＭＳ Ｐゴシック" pitchFamily="-110" charset="-128"/>
              </a:rPr>
              <a:t> is a lasting change in behavior or mental process as the result of an experience.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</a:rPr>
              <a:t>There are two important parts: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>
                <a:ea typeface="ＭＳ Ｐゴシック" pitchFamily="-110" charset="-128"/>
              </a:rPr>
              <a:t>a lasting change…a simple reflexive reaction is not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>
                <a:ea typeface="ＭＳ Ｐゴシック" pitchFamily="-110" charset="-128"/>
              </a:rPr>
              <a:t>learning regarding mental process is much harder to observe and study.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19600"/>
            <a:ext cx="21526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Extinction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b="1" dirty="0" smtClean="0">
                <a:ea typeface="ＭＳ Ｐゴシック" pitchFamily="-110" charset="-128"/>
              </a:rPr>
              <a:t>Extinction: </a:t>
            </a:r>
            <a:r>
              <a:rPr lang="en-US" sz="2600" dirty="0" smtClean="0">
                <a:ea typeface="ＭＳ Ｐゴシック" pitchFamily="-110" charset="-128"/>
              </a:rPr>
              <a:t>The diminishing (or lessening) of a learned response, when an unconditioned  stimulus does not follow a conditioned stimulus.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ea typeface="ＭＳ Ｐゴシック" pitchFamily="-110" charset="-128"/>
              </a:rPr>
              <a:t>To acquire a CR, we repeatedly pair a neutral stimulus with the UCS. But, if we want to reverse this learning, we must weaken the strength of the connection between the two stimuli.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ea typeface="ＭＳ Ｐゴシック" pitchFamily="-110" charset="-128"/>
              </a:rPr>
              <a:t>It is important to realize that extinction does not mean complete elimination of a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Spontaneous Recovery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0" charset="-128"/>
              </a:rPr>
              <a:t>Extinction merely suppresses the conditioned response, and the CR can reappear during spontaneous recovery.</a:t>
            </a:r>
          </a:p>
          <a:p>
            <a:pPr eaLnBrk="1" hangingPunct="1"/>
            <a:endParaRPr lang="en-US" sz="24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u="sng" dirty="0" smtClean="0">
                <a:ea typeface="ＭＳ Ｐゴシック" pitchFamily="-110" charset="-128"/>
              </a:rPr>
              <a:t>Spontaneous Recovery:</a:t>
            </a:r>
            <a:r>
              <a:rPr lang="en-US" sz="2400" dirty="0" smtClean="0">
                <a:ea typeface="ＭＳ Ｐゴシック" pitchFamily="-110" charset="-128"/>
              </a:rPr>
              <a:t> The response after a rest period of an extinguished conditioned response.</a:t>
            </a:r>
          </a:p>
          <a:p>
            <a:pPr lvl="1" eaLnBrk="1" hangingPunct="1"/>
            <a:r>
              <a:rPr lang="en-US" sz="1900" dirty="0" smtClean="0">
                <a:ea typeface="ＭＳ Ｐゴシック" pitchFamily="-110" charset="-128"/>
              </a:rPr>
              <a:t>Spontaneous recovery is weaker than the original CR.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Classical Conditioning</a:t>
            </a:r>
          </a:p>
        </p:txBody>
      </p:sp>
      <p:grpSp>
        <p:nvGrpSpPr>
          <p:cNvPr id="50179" name="Group 25"/>
          <p:cNvGrpSpPr>
            <a:grpSpLocks/>
          </p:cNvGrpSpPr>
          <p:nvPr/>
        </p:nvGrpSpPr>
        <p:grpSpPr bwMode="auto">
          <a:xfrm>
            <a:off x="228600" y="1658938"/>
            <a:ext cx="7924800" cy="4970462"/>
            <a:chOff x="480" y="1122"/>
            <a:chExt cx="4237" cy="2415"/>
          </a:xfrm>
        </p:grpSpPr>
        <p:sp>
          <p:nvSpPr>
            <p:cNvPr id="50180" name="Rectangle 9"/>
            <p:cNvSpPr>
              <a:spLocks noChangeArrowheads="1"/>
            </p:cNvSpPr>
            <p:nvPr/>
          </p:nvSpPr>
          <p:spPr bwMode="auto">
            <a:xfrm>
              <a:off x="1440" y="1152"/>
              <a:ext cx="3264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Line 10"/>
            <p:cNvSpPr>
              <a:spLocks noChangeShapeType="1"/>
            </p:cNvSpPr>
            <p:nvPr/>
          </p:nvSpPr>
          <p:spPr bwMode="auto">
            <a:xfrm>
              <a:off x="1344" y="1152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182" name="Text Box 11"/>
            <p:cNvSpPr txBox="1">
              <a:spLocks noChangeArrowheads="1"/>
            </p:cNvSpPr>
            <p:nvPr/>
          </p:nvSpPr>
          <p:spPr bwMode="auto">
            <a:xfrm>
              <a:off x="480" y="1200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Strength</a:t>
              </a:r>
            </a:p>
            <a:p>
              <a:r>
                <a:rPr lang="en-US"/>
                <a:t>of CR</a:t>
              </a:r>
            </a:p>
          </p:txBody>
        </p:sp>
        <p:sp>
          <p:nvSpPr>
            <p:cNvPr id="50183" name="Text Box 12"/>
            <p:cNvSpPr txBox="1">
              <a:spLocks noChangeArrowheads="1"/>
            </p:cNvSpPr>
            <p:nvPr/>
          </p:nvSpPr>
          <p:spPr bwMode="auto">
            <a:xfrm>
              <a:off x="3454" y="330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Pause</a:t>
              </a:r>
            </a:p>
          </p:txBody>
        </p:sp>
        <p:sp>
          <p:nvSpPr>
            <p:cNvPr id="50184" name="Line 13"/>
            <p:cNvSpPr>
              <a:spLocks noChangeShapeType="1"/>
            </p:cNvSpPr>
            <p:nvPr/>
          </p:nvSpPr>
          <p:spPr bwMode="auto">
            <a:xfrm>
              <a:off x="2400" y="115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185" name="Line 14"/>
            <p:cNvSpPr>
              <a:spLocks noChangeShapeType="1"/>
            </p:cNvSpPr>
            <p:nvPr/>
          </p:nvSpPr>
          <p:spPr bwMode="auto">
            <a:xfrm>
              <a:off x="3456" y="115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186" name="Line 15"/>
            <p:cNvSpPr>
              <a:spLocks noChangeShapeType="1"/>
            </p:cNvSpPr>
            <p:nvPr/>
          </p:nvSpPr>
          <p:spPr bwMode="auto">
            <a:xfrm>
              <a:off x="3792" y="115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187" name="Freeform 16"/>
            <p:cNvSpPr>
              <a:spLocks/>
            </p:cNvSpPr>
            <p:nvPr/>
          </p:nvSpPr>
          <p:spPr bwMode="auto">
            <a:xfrm>
              <a:off x="1432" y="1248"/>
              <a:ext cx="968" cy="2016"/>
            </a:xfrm>
            <a:custGeom>
              <a:avLst/>
              <a:gdLst>
                <a:gd name="T0" fmla="*/ 8 w 968"/>
                <a:gd name="T1" fmla="*/ 2016 h 2016"/>
                <a:gd name="T2" fmla="*/ 8 w 968"/>
                <a:gd name="T3" fmla="*/ 1872 h 2016"/>
                <a:gd name="T4" fmla="*/ 56 w 968"/>
                <a:gd name="T5" fmla="*/ 1536 h 2016"/>
                <a:gd name="T6" fmla="*/ 248 w 968"/>
                <a:gd name="T7" fmla="*/ 960 h 2016"/>
                <a:gd name="T8" fmla="*/ 584 w 968"/>
                <a:gd name="T9" fmla="*/ 336 h 2016"/>
                <a:gd name="T10" fmla="*/ 968 w 968"/>
                <a:gd name="T11" fmla="*/ 0 h 2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8"/>
                <a:gd name="T19" fmla="*/ 0 h 2016"/>
                <a:gd name="T20" fmla="*/ 968 w 968"/>
                <a:gd name="T21" fmla="*/ 2016 h 2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8" h="2016">
                  <a:moveTo>
                    <a:pt x="8" y="2016"/>
                  </a:moveTo>
                  <a:cubicBezTo>
                    <a:pt x="4" y="1984"/>
                    <a:pt x="0" y="1952"/>
                    <a:pt x="8" y="1872"/>
                  </a:cubicBezTo>
                  <a:cubicBezTo>
                    <a:pt x="16" y="1792"/>
                    <a:pt x="16" y="1687"/>
                    <a:pt x="56" y="1536"/>
                  </a:cubicBezTo>
                  <a:cubicBezTo>
                    <a:pt x="95" y="1384"/>
                    <a:pt x="160" y="1160"/>
                    <a:pt x="248" y="960"/>
                  </a:cubicBezTo>
                  <a:cubicBezTo>
                    <a:pt x="336" y="760"/>
                    <a:pt x="464" y="495"/>
                    <a:pt x="584" y="336"/>
                  </a:cubicBezTo>
                  <a:cubicBezTo>
                    <a:pt x="703" y="176"/>
                    <a:pt x="904" y="56"/>
                    <a:pt x="968" y="0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Freeform 17"/>
            <p:cNvSpPr>
              <a:spLocks/>
            </p:cNvSpPr>
            <p:nvPr/>
          </p:nvSpPr>
          <p:spPr bwMode="auto">
            <a:xfrm>
              <a:off x="2400" y="1248"/>
              <a:ext cx="1056" cy="2016"/>
            </a:xfrm>
            <a:custGeom>
              <a:avLst/>
              <a:gdLst>
                <a:gd name="T0" fmla="*/ 0 w 1056"/>
                <a:gd name="T1" fmla="*/ 0 h 2016"/>
                <a:gd name="T2" fmla="*/ 48 w 1056"/>
                <a:gd name="T3" fmla="*/ 288 h 2016"/>
                <a:gd name="T4" fmla="*/ 192 w 1056"/>
                <a:gd name="T5" fmla="*/ 912 h 2016"/>
                <a:gd name="T6" fmla="*/ 480 w 1056"/>
                <a:gd name="T7" fmla="*/ 1584 h 2016"/>
                <a:gd name="T8" fmla="*/ 1056 w 1056"/>
                <a:gd name="T9" fmla="*/ 2016 h 20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2016"/>
                <a:gd name="T17" fmla="*/ 1056 w 1056"/>
                <a:gd name="T18" fmla="*/ 2016 h 20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2016">
                  <a:moveTo>
                    <a:pt x="0" y="0"/>
                  </a:moveTo>
                  <a:cubicBezTo>
                    <a:pt x="7" y="67"/>
                    <a:pt x="15" y="135"/>
                    <a:pt x="48" y="288"/>
                  </a:cubicBezTo>
                  <a:cubicBezTo>
                    <a:pt x="80" y="440"/>
                    <a:pt x="120" y="696"/>
                    <a:pt x="192" y="912"/>
                  </a:cubicBezTo>
                  <a:cubicBezTo>
                    <a:pt x="264" y="1128"/>
                    <a:pt x="336" y="1400"/>
                    <a:pt x="480" y="1584"/>
                  </a:cubicBezTo>
                  <a:cubicBezTo>
                    <a:pt x="624" y="1768"/>
                    <a:pt x="840" y="1892"/>
                    <a:pt x="1056" y="2016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Text Box 18"/>
            <p:cNvSpPr txBox="1">
              <a:spLocks noChangeArrowheads="1"/>
            </p:cNvSpPr>
            <p:nvPr/>
          </p:nvSpPr>
          <p:spPr bwMode="auto">
            <a:xfrm>
              <a:off x="1443" y="1122"/>
              <a:ext cx="8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Acquisition</a:t>
              </a:r>
            </a:p>
            <a:p>
              <a:r>
                <a:rPr lang="en-US" sz="1600"/>
                <a:t>(CS+UCS)</a:t>
              </a:r>
            </a:p>
          </p:txBody>
        </p:sp>
        <p:sp>
          <p:nvSpPr>
            <p:cNvPr id="50190" name="Text Box 19"/>
            <p:cNvSpPr txBox="1">
              <a:spLocks noChangeArrowheads="1"/>
            </p:cNvSpPr>
            <p:nvPr/>
          </p:nvSpPr>
          <p:spPr bwMode="auto">
            <a:xfrm>
              <a:off x="2643" y="1602"/>
              <a:ext cx="7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Extinction</a:t>
              </a:r>
            </a:p>
            <a:p>
              <a:r>
                <a:rPr lang="en-US" sz="1600"/>
                <a:t>(CS alone)</a:t>
              </a:r>
            </a:p>
          </p:txBody>
        </p:sp>
        <p:sp>
          <p:nvSpPr>
            <p:cNvPr id="50191" name="Text Box 20"/>
            <p:cNvSpPr txBox="1">
              <a:spLocks noChangeArrowheads="1"/>
            </p:cNvSpPr>
            <p:nvPr/>
          </p:nvSpPr>
          <p:spPr bwMode="auto">
            <a:xfrm>
              <a:off x="3955" y="2370"/>
              <a:ext cx="7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Extinction</a:t>
              </a:r>
            </a:p>
            <a:p>
              <a:r>
                <a:rPr lang="en-US" sz="1600"/>
                <a:t>(CS alone)</a:t>
              </a:r>
            </a:p>
          </p:txBody>
        </p:sp>
        <p:sp>
          <p:nvSpPr>
            <p:cNvPr id="50192" name="Line 21"/>
            <p:cNvSpPr>
              <a:spLocks noChangeShapeType="1"/>
            </p:cNvSpPr>
            <p:nvPr/>
          </p:nvSpPr>
          <p:spPr bwMode="auto">
            <a:xfrm flipH="1">
              <a:off x="4128" y="26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193" name="Text Box 22"/>
            <p:cNvSpPr txBox="1">
              <a:spLocks noChangeArrowheads="1"/>
            </p:cNvSpPr>
            <p:nvPr/>
          </p:nvSpPr>
          <p:spPr bwMode="auto">
            <a:xfrm>
              <a:off x="3792" y="1488"/>
              <a:ext cx="92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Spontaneous</a:t>
              </a:r>
            </a:p>
            <a:p>
              <a:r>
                <a:rPr lang="en-US" sz="1600"/>
                <a:t>recovery of</a:t>
              </a:r>
            </a:p>
            <a:p>
              <a:r>
                <a:rPr lang="en-US" sz="1600"/>
                <a:t>CR</a:t>
              </a:r>
            </a:p>
          </p:txBody>
        </p:sp>
        <p:sp>
          <p:nvSpPr>
            <p:cNvPr id="50194" name="Line 23"/>
            <p:cNvSpPr>
              <a:spLocks noChangeShapeType="1"/>
            </p:cNvSpPr>
            <p:nvPr/>
          </p:nvSpPr>
          <p:spPr bwMode="auto">
            <a:xfrm flipH="1">
              <a:off x="3792" y="1824"/>
              <a:ext cx="52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0195" name="Freeform 24"/>
            <p:cNvSpPr>
              <a:spLocks/>
            </p:cNvSpPr>
            <p:nvPr/>
          </p:nvSpPr>
          <p:spPr bwMode="auto">
            <a:xfrm>
              <a:off x="3792" y="2304"/>
              <a:ext cx="816" cy="960"/>
            </a:xfrm>
            <a:custGeom>
              <a:avLst/>
              <a:gdLst>
                <a:gd name="T0" fmla="*/ 0 w 1056"/>
                <a:gd name="T1" fmla="*/ 0 h 2016"/>
                <a:gd name="T2" fmla="*/ 2 w 1056"/>
                <a:gd name="T3" fmla="*/ 0 h 2016"/>
                <a:gd name="T4" fmla="*/ 9 w 1056"/>
                <a:gd name="T5" fmla="*/ 0 h 2016"/>
                <a:gd name="T6" fmla="*/ 22 w 1056"/>
                <a:gd name="T7" fmla="*/ 0 h 2016"/>
                <a:gd name="T8" fmla="*/ 48 w 1056"/>
                <a:gd name="T9" fmla="*/ 0 h 20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2016"/>
                <a:gd name="T17" fmla="*/ 1056 w 1056"/>
                <a:gd name="T18" fmla="*/ 2016 h 20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2016">
                  <a:moveTo>
                    <a:pt x="0" y="0"/>
                  </a:moveTo>
                  <a:cubicBezTo>
                    <a:pt x="7" y="67"/>
                    <a:pt x="15" y="135"/>
                    <a:pt x="48" y="288"/>
                  </a:cubicBezTo>
                  <a:cubicBezTo>
                    <a:pt x="80" y="440"/>
                    <a:pt x="120" y="696"/>
                    <a:pt x="192" y="912"/>
                  </a:cubicBezTo>
                  <a:cubicBezTo>
                    <a:pt x="264" y="1128"/>
                    <a:pt x="336" y="1400"/>
                    <a:pt x="480" y="1584"/>
                  </a:cubicBezTo>
                  <a:cubicBezTo>
                    <a:pt x="624" y="1768"/>
                    <a:pt x="840" y="1892"/>
                    <a:pt x="1056" y="2016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Reinforcement Procedures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0" charset="-128"/>
              </a:rPr>
              <a:t>What if we could not distinguish between stimuli that were similar?</a:t>
            </a:r>
          </a:p>
          <a:p>
            <a:pPr lvl="1" eaLnBrk="1" hangingPunct="1"/>
            <a:r>
              <a:rPr lang="en-US" sz="1500" dirty="0" smtClean="0">
                <a:ea typeface="ＭＳ Ｐゴシック" pitchFamily="-110" charset="-128"/>
              </a:rPr>
              <a:t>The bell ending class vs. fire alarm</a:t>
            </a:r>
          </a:p>
          <a:p>
            <a:pPr lvl="1" eaLnBrk="1" hangingPunct="1"/>
            <a:r>
              <a:rPr lang="en-US" sz="1500" dirty="0" smtClean="0">
                <a:ea typeface="ＭＳ Ｐゴシック" pitchFamily="-110" charset="-128"/>
              </a:rPr>
              <a:t>The door bell vs. our cell phones</a:t>
            </a:r>
          </a:p>
          <a:p>
            <a:pPr eaLnBrk="1" hangingPunct="1">
              <a:buFont typeface="Wingdings 2" pitchFamily="-110" charset="2"/>
              <a:buNone/>
            </a:pPr>
            <a:endParaRPr lang="en-US" sz="2400" b="1" dirty="0" smtClean="0">
              <a:ea typeface="ＭＳ Ｐゴシック" pitchFamily="-110" charset="-128"/>
            </a:endParaRPr>
          </a:p>
          <a:p>
            <a:pPr eaLnBrk="1" hangingPunct="1"/>
            <a:r>
              <a:rPr lang="en-US" sz="2400" b="1" u="sng" dirty="0" smtClean="0">
                <a:ea typeface="ＭＳ Ｐゴシック" pitchFamily="-110" charset="-128"/>
              </a:rPr>
              <a:t>Discrimination:</a:t>
            </a:r>
            <a:r>
              <a:rPr lang="en-US" sz="2400" dirty="0" smtClean="0">
                <a:ea typeface="ＭＳ Ｐゴシック" pitchFamily="-110" charset="-128"/>
              </a:rPr>
              <a:t> The ability to distinguish between two similar signals stimulus.</a:t>
            </a:r>
          </a:p>
          <a:p>
            <a:pPr eaLnBrk="1" hangingPunct="1"/>
            <a:endParaRPr lang="en-US" sz="2400" dirty="0" smtClean="0">
              <a:ea typeface="ＭＳ Ｐゴシック" pitchFamily="-110" charset="-128"/>
            </a:endParaRPr>
          </a:p>
        </p:txBody>
      </p:sp>
      <p:pic>
        <p:nvPicPr>
          <p:cNvPr id="51204" name="Picture 4" descr="MB6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95800"/>
            <a:ext cx="12954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ar116570624515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12779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7B9899"/>
              </a:solidFill>
              <a:ea typeface="ＭＳ Ｐゴシック" pitchFamily="-110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 b="6473"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rgbClr val="7B9899"/>
              </a:solidFill>
              <a:ea typeface="ＭＳ Ｐゴシック" pitchFamily="-110" charset="-128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057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066968">
            <a:off x="2066925" y="4341813"/>
            <a:ext cx="16621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Life without Learning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</a:rPr>
              <a:t>Learning is more than school, books and tests. Without learning our lives would simply be a series of reflexes and instincts.</a:t>
            </a:r>
          </a:p>
          <a:p>
            <a:pPr lvl="1" eaLnBrk="1" hangingPunct="1"/>
            <a:r>
              <a:rPr lang="en-US" sz="2300" dirty="0" smtClean="0">
                <a:ea typeface="ＭＳ Ｐゴシック" pitchFamily="-110" charset="-128"/>
              </a:rPr>
              <a:t>We would not be able to communicate, we would have no memory of our past or goals for the future.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 t="18813"/>
          <a:stretch>
            <a:fillRect/>
          </a:stretch>
        </p:blipFill>
        <p:spPr bwMode="auto">
          <a:xfrm>
            <a:off x="5257800" y="4060825"/>
            <a:ext cx="19812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Learning’s Effects on Behavior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</a:rPr>
              <a:t>In humans, learning has a much larger influence on behavior than instincts. </a:t>
            </a:r>
          </a:p>
          <a:p>
            <a:pPr eaLnBrk="1" hangingPunct="1"/>
            <a:endParaRPr lang="en-US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Learning represents an evolutionary advance over instincts.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7244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63963"/>
            <a:ext cx="2590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8006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cap="none" dirty="0" smtClean="0">
                <a:ea typeface="ＭＳ Ｐゴシック" pitchFamily="-110" charset="-128"/>
              </a:rPr>
              <a:t>SIMPLE AND COMPLEX LEARNING</a:t>
            </a:r>
          </a:p>
        </p:txBody>
      </p:sp>
      <p:sp>
        <p:nvSpPr>
          <p:cNvPr id="3277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</a:rPr>
              <a:t>Types of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Simple Learning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ea typeface="ＭＳ Ｐゴシック" pitchFamily="-110" charset="-128"/>
              </a:rPr>
              <a:t>Habituation:</a:t>
            </a:r>
            <a:r>
              <a:rPr lang="en-US" sz="2800" dirty="0" smtClean="0">
                <a:ea typeface="ＭＳ Ｐゴシック" pitchFamily="-110" charset="-128"/>
              </a:rPr>
              <a:t> Learning not to respond to the repeated presentation of a stimulus.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ea typeface="ＭＳ Ｐゴシック" pitchFamily="-110" charset="-128"/>
              </a:rPr>
              <a:t>Ex-Emergency sirens in the city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pitchFamily="-110" charset="-128"/>
              </a:rPr>
              <a:t>	</a:t>
            </a:r>
            <a:endParaRPr lang="en-US" sz="2200" dirty="0" smtClean="0">
              <a:ea typeface="ＭＳ Ｐゴシック" pitchFamily="-110" charset="-128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05200"/>
            <a:ext cx="25908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295400" y="4562475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often do you look when a car alarm goes off?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Simple Learning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>
                <a:ea typeface="ＭＳ Ｐゴシック" pitchFamily="-110" charset="-128"/>
              </a:rPr>
              <a:t>Mere Exposure Effect:</a:t>
            </a:r>
            <a:r>
              <a:rPr lang="en-US" sz="2400" dirty="0" smtClean="0">
                <a:ea typeface="ＭＳ Ｐゴシック" pitchFamily="-110" charset="-128"/>
              </a:rPr>
              <a:t> A learned preference for stimuli to which we have been previously exposed.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>
                <a:ea typeface="ＭＳ Ｐゴシック" pitchFamily="-110" charset="-128"/>
              </a:rPr>
              <a:t>Ex-A coach/parent’s voice</a:t>
            </a:r>
          </a:p>
          <a:p>
            <a:pPr eaLnBrk="1" hangingPunct="1">
              <a:buFont typeface="Wingdings 2" pitchFamily="-110" charset="2"/>
              <a:buNone/>
            </a:pPr>
            <a:endParaRPr lang="en-US" dirty="0" smtClean="0">
              <a:ea typeface="ＭＳ Ｐゴシック" pitchFamily="-110" charset="-128"/>
            </a:endParaRPr>
          </a:p>
          <a:p>
            <a:pPr eaLnBrk="1" hangingPunct="1">
              <a:buFont typeface="Wingdings 2" pitchFamily="-110" charset="2"/>
              <a:buNone/>
            </a:pPr>
            <a:endParaRPr lang="en-US" dirty="0" smtClean="0">
              <a:ea typeface="ＭＳ Ｐゴシック" pitchFamily="-110" charset="-128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638" y="3276600"/>
            <a:ext cx="35607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066800" y="3657600"/>
            <a:ext cx="2819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Which do you prefer?</a:t>
            </a:r>
          </a:p>
          <a:p>
            <a:endParaRPr lang="en-US"/>
          </a:p>
          <a:p>
            <a:r>
              <a:rPr lang="en-US"/>
              <a:t>Which did your parents drink when you were a little kid?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  <a:ea typeface="ＭＳ Ｐゴシック" pitchFamily="-110" charset="-128"/>
              </a:rPr>
              <a:t>Complex Learning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b="1" u="sng" dirty="0" smtClean="0">
                <a:ea typeface="ＭＳ Ｐゴシック" pitchFamily="-110" charset="-128"/>
              </a:rPr>
              <a:t>Behavioral Learning:</a:t>
            </a:r>
            <a:r>
              <a:rPr lang="en-US" sz="2800" dirty="0" smtClean="0">
                <a:ea typeface="ＭＳ Ｐゴシック" pitchFamily="-110" charset="-128"/>
              </a:rPr>
              <a:t> Forms of learning, such as </a:t>
            </a:r>
            <a:r>
              <a:rPr lang="en-US" sz="2800" i="1" dirty="0" smtClean="0">
                <a:ea typeface="ＭＳ Ｐゴシック" pitchFamily="-110" charset="-128"/>
              </a:rPr>
              <a:t>classical</a:t>
            </a:r>
            <a:r>
              <a:rPr lang="en-US" sz="2800" dirty="0" smtClean="0">
                <a:ea typeface="ＭＳ Ｐゴシック" pitchFamily="-110" charset="-128"/>
              </a:rPr>
              <a:t> and </a:t>
            </a:r>
            <a:r>
              <a:rPr lang="en-US" sz="2800" i="1" dirty="0" smtClean="0">
                <a:ea typeface="ＭＳ Ｐゴシック" pitchFamily="-110" charset="-128"/>
              </a:rPr>
              <a:t>operant conditioning </a:t>
            </a:r>
            <a:r>
              <a:rPr lang="en-US" sz="2800" dirty="0" smtClean="0">
                <a:ea typeface="ＭＳ Ｐゴシック" pitchFamily="-110" charset="-128"/>
              </a:rPr>
              <a:t>which can be described in terms of stimuli and responses.</a:t>
            </a:r>
          </a:p>
          <a:p>
            <a:pPr eaLnBrk="1" hangingPunct="1"/>
            <a:endParaRPr lang="en-US" sz="2800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US" sz="2300" dirty="0" smtClean="0">
                <a:ea typeface="ＭＳ Ｐゴシック" pitchFamily="-110" charset="-128"/>
              </a:rPr>
              <a:t>Classical conditioning is more simple learning, operant conditioning is more complex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7B9899"/>
                </a:solidFill>
                <a:ea typeface="ＭＳ Ｐゴシック" pitchFamily="-110" charset="-128"/>
              </a:rPr>
              <a:t>Ivan Pavlov and Classical Conditioning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0" charset="-128"/>
              </a:rPr>
              <a:t>One of most famous people in the study of learning is Ivan Pavlov.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0" charset="-128"/>
              </a:rPr>
              <a:t>Originally studying salivation and digestion, Pavlov stumbled upon classical conditioning while he was experimenting on his dog.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u="sng" dirty="0" smtClean="0">
                <a:ea typeface="ＭＳ Ｐゴシック" pitchFamily="-110" charset="-128"/>
              </a:rPr>
              <a:t>Classical Conditioning:</a:t>
            </a:r>
            <a:r>
              <a:rPr lang="en-US" sz="1900" dirty="0" smtClean="0">
                <a:ea typeface="ＭＳ Ｐゴシック" pitchFamily="-110" charset="-128"/>
              </a:rPr>
              <a:t> A form of learning in which a previously neutral stimulus (stimuli w/o reflex provoking power) acquires the power to elicit the same innate reflex produced by another stimulus.</a:t>
            </a: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/>
          <a:srcRect r="32787"/>
          <a:stretch>
            <a:fillRect/>
          </a:stretch>
        </p:blipFill>
        <p:spPr bwMode="auto">
          <a:xfrm>
            <a:off x="5410200" y="4953000"/>
            <a:ext cx="23622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</TotalTime>
  <Words>835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Learning: Classical and  Operant Conditioning  Learning</vt:lpstr>
      <vt:lpstr>Learning</vt:lpstr>
      <vt:lpstr>Life without Learning</vt:lpstr>
      <vt:lpstr>Learning’s Effects on Behavior</vt:lpstr>
      <vt:lpstr>Types of Learning</vt:lpstr>
      <vt:lpstr>Simple Learning</vt:lpstr>
      <vt:lpstr>Simple Learning</vt:lpstr>
      <vt:lpstr>Complex Learning</vt:lpstr>
      <vt:lpstr>Ivan Pavlov and Classical Conditioning</vt:lpstr>
      <vt:lpstr>Pavlov’s Findings Explained</vt:lpstr>
      <vt:lpstr>Pavlov’s Experiment</vt:lpstr>
      <vt:lpstr>Pavlov’s Experiment</vt:lpstr>
      <vt:lpstr>Components of Conditioning</vt:lpstr>
      <vt:lpstr>Unconditioned Stimulus (UCS)</vt:lpstr>
      <vt:lpstr>Unconditioned Response (UCR)</vt:lpstr>
      <vt:lpstr>From Unconditioned to Conditioned </vt:lpstr>
      <vt:lpstr>Conditioned Stimulus</vt:lpstr>
      <vt:lpstr>Conditioned Response</vt:lpstr>
      <vt:lpstr>Classical Conditioning</vt:lpstr>
      <vt:lpstr>Extinction</vt:lpstr>
      <vt:lpstr>Spontaneous Recovery</vt:lpstr>
      <vt:lpstr>Classical Conditioning</vt:lpstr>
      <vt:lpstr>Reinforcement Procedures</vt:lpstr>
      <vt:lpstr>Slide 24</vt:lpstr>
      <vt:lpstr>Slide 25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Learning: Classical and  Operant Conditioning  Chapter 7</dc:title>
  <dc:creator>Trevor Tusow</dc:creator>
  <cp:lastModifiedBy>Corrina Fahey</cp:lastModifiedBy>
  <cp:revision>213</cp:revision>
  <dcterms:created xsi:type="dcterms:W3CDTF">2011-03-28T04:18:11Z</dcterms:created>
  <dcterms:modified xsi:type="dcterms:W3CDTF">2014-11-24T12:22:38Z</dcterms:modified>
</cp:coreProperties>
</file>