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D7C2AD1-33DF-41EB-BCBB-60D1FA4630E1}" type="datetimeFigureOut">
              <a:rPr lang="en-CA" smtClean="0"/>
              <a:t>2014-10-21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32E338C-8ED6-4113-972E-81444F524CD3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C2AD1-33DF-41EB-BCBB-60D1FA4630E1}" type="datetimeFigureOut">
              <a:rPr lang="en-CA" smtClean="0"/>
              <a:t>2014-10-21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E338C-8ED6-4113-972E-81444F524CD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D7C2AD1-33DF-41EB-BCBB-60D1FA4630E1}" type="datetimeFigureOut">
              <a:rPr lang="en-CA" smtClean="0"/>
              <a:t>2014-10-21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2E338C-8ED6-4113-972E-81444F524CD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C2AD1-33DF-41EB-BCBB-60D1FA4630E1}" type="datetimeFigureOut">
              <a:rPr lang="en-CA" smtClean="0"/>
              <a:t>2014-10-21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E338C-8ED6-4113-972E-81444F524CD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7C2AD1-33DF-41EB-BCBB-60D1FA4630E1}" type="datetimeFigureOut">
              <a:rPr lang="en-CA" smtClean="0"/>
              <a:t>2014-10-21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32E338C-8ED6-4113-972E-81444F524CD3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C2AD1-33DF-41EB-BCBB-60D1FA4630E1}" type="datetimeFigureOut">
              <a:rPr lang="en-CA" smtClean="0"/>
              <a:t>2014-10-21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E338C-8ED6-4113-972E-81444F524CD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C2AD1-33DF-41EB-BCBB-60D1FA4630E1}" type="datetimeFigureOut">
              <a:rPr lang="en-CA" smtClean="0"/>
              <a:t>2014-10-21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E338C-8ED6-4113-972E-81444F524CD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C2AD1-33DF-41EB-BCBB-60D1FA4630E1}" type="datetimeFigureOut">
              <a:rPr lang="en-CA" smtClean="0"/>
              <a:t>2014-10-21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E338C-8ED6-4113-972E-81444F524CD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7C2AD1-33DF-41EB-BCBB-60D1FA4630E1}" type="datetimeFigureOut">
              <a:rPr lang="en-CA" smtClean="0"/>
              <a:t>2014-10-21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E338C-8ED6-4113-972E-81444F524CD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C2AD1-33DF-41EB-BCBB-60D1FA4630E1}" type="datetimeFigureOut">
              <a:rPr lang="en-CA" smtClean="0"/>
              <a:t>2014-10-21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E338C-8ED6-4113-972E-81444F524CD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C2AD1-33DF-41EB-BCBB-60D1FA4630E1}" type="datetimeFigureOut">
              <a:rPr lang="en-CA" smtClean="0"/>
              <a:t>2014-10-21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E338C-8ED6-4113-972E-81444F524CD3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D7C2AD1-33DF-41EB-BCBB-60D1FA4630E1}" type="datetimeFigureOut">
              <a:rPr lang="en-CA" smtClean="0"/>
              <a:t>2014-10-21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32E338C-8ED6-4113-972E-81444F524CD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../3%20Videos/Theory%20of%20Mind%20Test.mpe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Videos/Duck%20follows%20dog.m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Videos/Object%20Perminance.m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Module 14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Infancy and Childhood</a:t>
            </a:r>
            <a:endParaRPr lang="en-CA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Piaget’s Stages: Preoperational Stage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Piaget developed other key features of the preoperational stage, including: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2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Egocentrism: </a:t>
            </a:r>
            <a:r>
              <a:rPr lang="en-US" sz="14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a self centered focus that causes children to see the world only in their own terms.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Talking to child on phone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400" i="1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Animistic thinking: </a:t>
            </a:r>
            <a:r>
              <a:rPr lang="en-US" sz="14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believing inanimate objects have life and mental processes.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“Bad table”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400" i="1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i="1" dirty="0" err="1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Centration</a:t>
            </a:r>
            <a:r>
              <a:rPr lang="en-US" sz="1400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: </a:t>
            </a:r>
            <a:r>
              <a:rPr lang="en-US" sz="14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an inability to understand an event because the child focuses their attention too narrowly.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Moving objects closer together—now more or fewer items?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400" i="1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Irreversibility: </a:t>
            </a:r>
            <a:r>
              <a:rPr lang="en-US" sz="14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an inability to think through a series of events or steps and then reverse course.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4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err="1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Artificialism</a:t>
            </a:r>
            <a:r>
              <a:rPr lang="en-US" sz="14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: believing all objects are made by people.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Piaget’s Stages: Concrete Operational Stage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4572000" cy="48006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Concrete Operational Stage (7 to 11 years): </a:t>
            </a:r>
            <a:r>
              <a:rPr lang="en-US" sz="26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child develops the abilities of irreversibility, conservation and mental operations.</a:t>
            </a:r>
          </a:p>
          <a:p>
            <a:pPr lvl="1" eaLnBrk="1" hangingPunct="1">
              <a:lnSpc>
                <a:spcPct val="70000"/>
              </a:lnSpc>
              <a:defRPr/>
            </a:pPr>
            <a:endParaRPr lang="en-US" i="1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Conservation: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 the principle that quantity remains the same despite changes in shape.</a:t>
            </a:r>
          </a:p>
          <a:p>
            <a:pPr lvl="1" eaLnBrk="1" hangingPunct="1">
              <a:lnSpc>
                <a:spcPct val="70000"/>
              </a:lnSpc>
              <a:defRPr/>
            </a:pPr>
            <a:endParaRPr lang="en-US" i="1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Mental operations: 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the ability to solve problems by manipulating images in one’s own mind.</a:t>
            </a:r>
          </a:p>
        </p:txBody>
      </p:sp>
      <p:pic>
        <p:nvPicPr>
          <p:cNvPr id="53252" name="Picture 5" descr="un04-p130-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0"/>
            <a:ext cx="25908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 descr="un04-p130-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5238" y="4953000"/>
            <a:ext cx="25701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5"/>
          <p:cNvPicPr>
            <a:picLocks noChangeAspect="1"/>
          </p:cNvPicPr>
          <p:nvPr/>
        </p:nvPicPr>
        <p:blipFill>
          <a:blip r:embed="rId4" cstate="print"/>
          <a:srcRect r="2484" b="7974"/>
          <a:stretch>
            <a:fillRect/>
          </a:stretch>
        </p:blipFill>
        <p:spPr bwMode="auto">
          <a:xfrm>
            <a:off x="4800600" y="1676400"/>
            <a:ext cx="43434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Piaget’s Stages: Formal Operational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3962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In Piaget’s final stage, </a:t>
            </a:r>
            <a:r>
              <a:rPr lang="en-US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formal operational stage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, he says people begin to think about issues like being more accepted by peers, and abstract issues like love, fairness and our reason for existence.</a:t>
            </a:r>
          </a:p>
          <a:p>
            <a:pPr lvl="1">
              <a:defRPr/>
            </a:pP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lvl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Consists of 4 unique structural properties:</a:t>
            </a:r>
            <a:endParaRPr lang="en-US" sz="52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lvl="2"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Hypothetical reasoning</a:t>
            </a:r>
            <a:endParaRPr lang="en-US" sz="12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lvl="2"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Analogical/Abstract reasoning</a:t>
            </a:r>
            <a:endParaRPr lang="en-US" sz="12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lvl="2"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Deductive reasoning</a:t>
            </a:r>
            <a:endParaRPr lang="en-US" sz="12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lvl="2"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Reflective abilities</a:t>
            </a:r>
            <a:endParaRPr lang="en-US" sz="12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lvl="1">
              <a:defRPr/>
            </a:pP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</p:txBody>
      </p:sp>
      <p:pic>
        <p:nvPicPr>
          <p:cNvPr id="54276" name="Picture 4"/>
          <p:cNvPicPr>
            <a:picLocks noChangeAspect="1"/>
          </p:cNvPicPr>
          <p:nvPr/>
        </p:nvPicPr>
        <p:blipFill>
          <a:blip r:embed="rId2" cstate="print"/>
          <a:srcRect l="2496" t="6651" r="1248" b="8315"/>
          <a:stretch>
            <a:fillRect/>
          </a:stretch>
        </p:blipFill>
        <p:spPr bwMode="auto">
          <a:xfrm>
            <a:off x="5181600" y="4179888"/>
            <a:ext cx="381000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Piaget’s Stages of </a:t>
            </a:r>
            <a:br>
              <a:rPr lang="en-CA" dirty="0" smtClean="0"/>
            </a:br>
            <a:r>
              <a:rPr lang="en-CA" dirty="0" smtClean="0"/>
              <a:t>Cognitive Development</a:t>
            </a:r>
            <a:endParaRPr lang="en-CA" dirty="0"/>
          </a:p>
        </p:txBody>
      </p:sp>
      <p:pic>
        <p:nvPicPr>
          <p:cNvPr id="4" name="Content Placeholder 3" descr="cog devlpm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819" y="1752600"/>
            <a:ext cx="7899399" cy="449579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Infancy and Childhood: </a:t>
            </a:r>
            <a:br>
              <a:rPr lang="en-CA" dirty="0" smtClean="0"/>
            </a:br>
            <a:r>
              <a:rPr lang="en-CA" dirty="0" smtClean="0"/>
              <a:t>Cognitive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Object Permanence</a:t>
            </a:r>
          </a:p>
          <a:p>
            <a:pPr>
              <a:buNone/>
            </a:pPr>
            <a:r>
              <a:rPr lang="en-CA" dirty="0" smtClean="0"/>
              <a:t>	the awareness that things continue to exist even when not perceived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4" name="Picture 3" descr="obj per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73606"/>
            <a:ext cx="7996822" cy="34843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Infancy and Childhood: </a:t>
            </a:r>
            <a:br>
              <a:rPr lang="en-CA" dirty="0" smtClean="0"/>
            </a:br>
            <a:r>
              <a:rPr lang="en-CA" dirty="0" smtClean="0"/>
              <a:t>Cognitive Development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Baby Mathematics</a:t>
            </a:r>
          </a:p>
          <a:p>
            <a:pPr>
              <a:buNone/>
            </a:pPr>
            <a:r>
              <a:rPr lang="en-CA" dirty="0" smtClean="0"/>
              <a:t>	 Shown a numerically impossible outcome, infants stare longer (Wynn, 1992)</a:t>
            </a:r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babym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00400"/>
            <a:ext cx="8094611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Infancy and Childhood: </a:t>
            </a:r>
            <a:br>
              <a:rPr lang="en-CA" dirty="0" smtClean="0"/>
            </a:br>
            <a:r>
              <a:rPr lang="en-CA" dirty="0" smtClean="0"/>
              <a:t>Cognitive Development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r>
              <a:rPr lang="en-CA" b="1" dirty="0" smtClean="0"/>
              <a:t>Conservation</a:t>
            </a:r>
          </a:p>
          <a:p>
            <a:pPr>
              <a:buNone/>
            </a:pPr>
            <a:r>
              <a:rPr lang="en-CA" dirty="0" smtClean="0"/>
              <a:t>	 the principle that properties such as mass, </a:t>
            </a:r>
          </a:p>
          <a:p>
            <a:pPr>
              <a:buNone/>
            </a:pPr>
            <a:r>
              <a:rPr lang="en-CA" dirty="0" smtClean="0"/>
              <a:t>	volume, and number remain the same despite changes in the forms of objects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4" name="Picture 3" descr="conserv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33800"/>
            <a:ext cx="8125748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Infancy and Childhood: </a:t>
            </a:r>
            <a:br>
              <a:rPr lang="en-CA" dirty="0" smtClean="0"/>
            </a:br>
            <a:r>
              <a:rPr lang="en-CA" dirty="0" smtClean="0"/>
              <a:t>Cognitive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b="1" dirty="0" smtClean="0"/>
              <a:t>Egocentrism</a:t>
            </a:r>
          </a:p>
          <a:p>
            <a:pPr>
              <a:buNone/>
            </a:pPr>
            <a:r>
              <a:rPr lang="en-CA" dirty="0" smtClean="0"/>
              <a:t>	the inability of the preoperational child to take another’s point of view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 </a:t>
            </a:r>
            <a:r>
              <a:rPr lang="en-CA" b="1" dirty="0" smtClean="0"/>
              <a:t>Theory of Mind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people’s ideas about their own and others’ mental states - about their feelings, perceptions, and thoughts and the behavior these might predict</a:t>
            </a:r>
          </a:p>
          <a:p>
            <a:endParaRPr lang="en-CA" dirty="0" smtClean="0"/>
          </a:p>
          <a:p>
            <a:r>
              <a:rPr lang="en-CA" b="1" dirty="0" smtClean="0"/>
              <a:t> Autism</a:t>
            </a:r>
          </a:p>
          <a:p>
            <a:pPr>
              <a:buNone/>
            </a:pPr>
            <a:r>
              <a:rPr lang="en-CA" dirty="0" smtClean="0"/>
              <a:t>	a disorder that appears in childhood</a:t>
            </a:r>
          </a:p>
          <a:p>
            <a:pPr>
              <a:buNone/>
            </a:pPr>
            <a:r>
              <a:rPr lang="en-CA" dirty="0" smtClean="0"/>
              <a:t>	Marked by deficient communication, social interaction and understanding of others’ states of mind</a:t>
            </a:r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26" charset="-128"/>
              </a:rPr>
              <a:t>Theory of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191000" cy="48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Theory of mind is the ability to infer (understand) other’s mental states, and know they may be different than our own. </a:t>
            </a:r>
          </a:p>
          <a:p>
            <a:pPr lvl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Piaget thought this did not happen until around age 8, but studies suggest this actually happens as young as age 4 or 5.</a:t>
            </a:r>
          </a:p>
          <a:p>
            <a:pPr lvl="1">
              <a:defRPr/>
            </a:pP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lvl="2"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  <a:hlinkClick r:id="rId2" action="ppaction://hlinkfile"/>
              </a:rPr>
              <a:t>Theory of Mind Video</a:t>
            </a: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</p:txBody>
      </p:sp>
      <p:pic>
        <p:nvPicPr>
          <p:cNvPr id="5530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9188" y="1752600"/>
            <a:ext cx="26828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Piaget’s Theory Graphically</a:t>
            </a:r>
          </a:p>
        </p:txBody>
      </p:sp>
      <p:pic>
        <p:nvPicPr>
          <p:cNvPr id="5734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47850"/>
            <a:ext cx="62230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12" charset="-128"/>
                <a:cs typeface="ＭＳ Ｐゴシック" pitchFamily="-112" charset="-128"/>
              </a:rPr>
              <a:t>Maturation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Maturation is the orderly sequence of biological growth by which an organism develops over time, both physically and mentally.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Studies have shown that, when raised under adequate environment, maturation follows a predictable pattern.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Maturation sets the basic course of development, experience adjusts it.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Nature and nurture at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r>
              <a:rPr lang="en-CA" b="1" dirty="0" smtClean="0"/>
              <a:t>Stranger Anxiety</a:t>
            </a:r>
          </a:p>
          <a:p>
            <a:pPr>
              <a:buNone/>
            </a:pPr>
            <a:r>
              <a:rPr lang="en-CA" dirty="0" smtClean="0"/>
              <a:t>	fear of strangers that infants commonly display beginning by about 8 months of age</a:t>
            </a:r>
          </a:p>
          <a:p>
            <a:r>
              <a:rPr lang="en-CA" b="1" dirty="0" smtClean="0"/>
              <a:t>Attachment</a:t>
            </a:r>
          </a:p>
          <a:p>
            <a:pPr>
              <a:buNone/>
            </a:pPr>
            <a:r>
              <a:rPr lang="en-CA" dirty="0" smtClean="0"/>
              <a:t>	an emotional tie with another person shown in young children by their seeking closeness to the caregiver and displaying distress on separation</a:t>
            </a:r>
            <a:endParaRPr lang="en-C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Critical Period</a:t>
            </a:r>
          </a:p>
          <a:p>
            <a:pPr>
              <a:buNone/>
            </a:pPr>
            <a:r>
              <a:rPr lang="en-CA" dirty="0" smtClean="0"/>
              <a:t>	an optimal period shortly after birth when an organism’s exposure to certain stimuli or experiences produces proper development</a:t>
            </a:r>
          </a:p>
          <a:p>
            <a:r>
              <a:rPr lang="en-CA" b="1" dirty="0" smtClean="0"/>
              <a:t>Imprinting</a:t>
            </a:r>
          </a:p>
          <a:p>
            <a:pPr>
              <a:buNone/>
            </a:pPr>
            <a:r>
              <a:rPr lang="en-CA" dirty="0" smtClean="0"/>
              <a:t>	the process by which certain animals form attachments during a critical period very early in life</a:t>
            </a:r>
            <a:endParaRPr lang="en-C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12" charset="-128"/>
                <a:cs typeface="ＭＳ Ｐゴシック" pitchFamily="-112" charset="-128"/>
              </a:rPr>
              <a:t>Imprinting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45720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Example: 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A baby chick is hatched by a mother duck. The chick will follow the duck around and even try to get into the pond with the mother duck and her ducklings.</a:t>
            </a:r>
          </a:p>
          <a:p>
            <a:pPr algn="ctr" eaLnBrk="1" hangingPunct="1">
              <a:buFontTx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  <a:hlinkClick r:id="rId2" action="ppaction://hlinkfile"/>
            </a:endParaRPr>
          </a:p>
          <a:p>
            <a:pPr algn="ctr" eaLnBrk="1" hangingPunct="1"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  <a:hlinkClick r:id="rId2" action="ppaction://hlinkfile"/>
              </a:rPr>
              <a:t>Dog and Duck</a:t>
            </a: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algn="ctr" eaLnBrk="1" hangingPunct="1">
              <a:buFontTx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algn="ctr" eaLnBrk="1" hangingPunct="1">
              <a:buFontTx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algn="ctr" eaLnBrk="1" hangingPunct="1">
              <a:buFontTx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</p:txBody>
      </p:sp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76400"/>
            <a:ext cx="3886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12" charset="-128"/>
                <a:cs typeface="ＭＳ Ｐゴシック" pitchFamily="-112" charset="-128"/>
              </a:rPr>
              <a:t>Imprinting with Human Babies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While human babies are not as capable to move around at an early age, they will develop a strong connection to anyone who responds regularly to their signals-crying, cooing, smiling...etc. </a:t>
            </a:r>
          </a:p>
        </p:txBody>
      </p:sp>
      <p:pic>
        <p:nvPicPr>
          <p:cNvPr id="3686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75" y="4572000"/>
            <a:ext cx="31972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695700"/>
            <a:ext cx="2108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665538"/>
            <a:ext cx="2133600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Social Development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Harlow’s Surrogate </a:t>
            </a:r>
          </a:p>
          <a:p>
            <a:pPr>
              <a:buNone/>
            </a:pPr>
            <a:r>
              <a:rPr lang="en-CA" b="1" dirty="0" smtClean="0"/>
              <a:t>	Mother Experiments</a:t>
            </a:r>
          </a:p>
          <a:p>
            <a:pPr>
              <a:buNone/>
            </a:pPr>
            <a:r>
              <a:rPr lang="en-CA" dirty="0" smtClean="0"/>
              <a:t> - Monkeys preferred </a:t>
            </a:r>
            <a:br>
              <a:rPr lang="en-CA" dirty="0" smtClean="0"/>
            </a:br>
            <a:r>
              <a:rPr lang="en-CA" dirty="0" smtClean="0"/>
              <a:t>contact with the </a:t>
            </a:r>
          </a:p>
          <a:p>
            <a:pPr>
              <a:buNone/>
            </a:pPr>
            <a:r>
              <a:rPr lang="en-CA" dirty="0" smtClean="0"/>
              <a:t>	comfortable cloth </a:t>
            </a:r>
          </a:p>
          <a:p>
            <a:pPr>
              <a:buNone/>
            </a:pPr>
            <a:r>
              <a:rPr lang="en-CA" dirty="0" smtClean="0"/>
              <a:t>	mother, even while </a:t>
            </a:r>
          </a:p>
          <a:p>
            <a:pPr>
              <a:buNone/>
            </a:pPr>
            <a:r>
              <a:rPr lang="en-CA" dirty="0" smtClean="0"/>
              <a:t>	feeding from the </a:t>
            </a:r>
          </a:p>
          <a:p>
            <a:pPr>
              <a:buNone/>
            </a:pPr>
            <a:r>
              <a:rPr lang="en-CA" dirty="0" smtClean="0"/>
              <a:t>	nourishing wire </a:t>
            </a:r>
          </a:p>
          <a:p>
            <a:pPr>
              <a:buNone/>
            </a:pPr>
            <a:r>
              <a:rPr lang="en-CA" dirty="0" smtClean="0"/>
              <a:t>	mother</a:t>
            </a:r>
            <a:endParaRPr lang="en-CA" dirty="0"/>
          </a:p>
        </p:txBody>
      </p:sp>
      <p:pic>
        <p:nvPicPr>
          <p:cNvPr id="4" name="Picture 3" descr="mon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371600"/>
            <a:ext cx="3550581" cy="437708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12" charset="-128"/>
                <a:cs typeface="ＭＳ Ｐゴシック" pitchFamily="-112" charset="-128"/>
              </a:rPr>
              <a:t>Just how Strong is Imprinting?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One study found that when mothers left the room, 2-4 month old babies’ skin temperature dropped, a sign of emotional distress. In these youngsters, skin temperature dropped even more when the mother was replaced by a stranger.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In contrast, skin temperature remained constant steady if the mother stayed in the room-even if the stranger was present.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Monkeys raised by artificial mothers were terror-stricken when placed in strange situations without their surrogate mothers.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</p:txBody>
      </p:sp>
      <p:pic>
        <p:nvPicPr>
          <p:cNvPr id="37892" name="Picture 5" descr="3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5488" y="4648200"/>
            <a:ext cx="33385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12" charset="-128"/>
                <a:cs typeface="ＭＳ Ｐゴシック" pitchFamily="-112" charset="-128"/>
              </a:rPr>
              <a:t>Lasting Effects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Despite the strength of attachment and imprinting, individuals who lack healthy attachments in infancy are not necessarily doomed for life.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While attachment problems are good predictors of later problems with social relationships, many people do succeed in overcoming early attachment issues.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12" charset="-128"/>
                <a:cs typeface="ＭＳ Ｐゴシック" pitchFamily="-112" charset="-128"/>
              </a:rPr>
              <a:t>Attachment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5410200" cy="46482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During early development we also see </a:t>
            </a:r>
            <a:r>
              <a:rPr lang="en-US" sz="2600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attachmen</a:t>
            </a:r>
            <a:r>
              <a:rPr lang="en-US" sz="26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t, or the enduring social-emotional relationship between a child and parent or caregiver.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26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Attachment occurs instinctively in many species. One example in birds is called </a:t>
            </a:r>
            <a:r>
              <a:rPr lang="en-US" sz="2600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imprinting</a:t>
            </a:r>
            <a:r>
              <a:rPr lang="en-US" sz="26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 where a powerful attraction occurs between infants and the first moving object or individual they spend time with.</a:t>
            </a:r>
          </a:p>
        </p:txBody>
      </p:sp>
      <p:pic>
        <p:nvPicPr>
          <p:cNvPr id="3482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81200"/>
            <a:ext cx="28194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Maturation</a:t>
            </a:r>
            <a:endParaRPr lang="en-CA" dirty="0"/>
          </a:p>
        </p:txBody>
      </p:sp>
      <p:pic>
        <p:nvPicPr>
          <p:cNvPr id="4" name="Content Placeholder 3" descr="matur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11017"/>
            <a:ext cx="5410200" cy="524405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Cognitive Development: Piaget’s Theory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4876800" cy="472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Jean Piaget developed a theory about  development called the Cognitive Theory of Development. </a:t>
            </a: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Piaget’s theory was a </a:t>
            </a:r>
            <a:r>
              <a:rPr lang="en-US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discontinuous stage model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 of development which said children will undergo a revolutionary change in </a:t>
            </a:r>
            <a:r>
              <a:rPr lang="en-US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thought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 at each stage. </a:t>
            </a:r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930400"/>
            <a:ext cx="28702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Cognitive Development Piaget’s Theory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Piaget’s theory was based on three key ideas: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Schemas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Assimilation and accommodation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Stages of cognitive development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sz="26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Schemas</a:t>
            </a:r>
            <a:r>
              <a:rPr lang="en-US" sz="26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 are mental structures that guide thinking.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According to Piaget, they are also the building blocks of development.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Schemas form and change as we develop and organize our knowledge to deal with new experiences and predict future events.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Cognitive Development: Piaget’s Theory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Assimilation: </a:t>
            </a:r>
            <a:r>
              <a:rPr lang="en-US" sz="26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process that modifies new information to fit with existing schemas or with what is already known.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Babies suck on anything put in front of them as if it was a bottle.</a:t>
            </a:r>
            <a:endParaRPr lang="en-US" sz="12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Accommodation: </a:t>
            </a:r>
            <a:r>
              <a:rPr lang="en-US" sz="26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process of restructuring or modifying schemas to incorporate new information.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When a child learns that a butterfly is not a “bird.”</a:t>
            </a:r>
            <a:endParaRPr lang="en-US" sz="22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en-US" sz="22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Assimilation makes new information fit our existing view of the world. Accommodation changes our views to fit new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Piaget’s Stages: </a:t>
            </a:r>
            <a:r>
              <a:rPr lang="en-US" sz="3600" dirty="0" err="1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Sensorimotor</a:t>
            </a:r>
            <a:r>
              <a:rPr lang="en-US" sz="36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 Stage </a:t>
            </a:r>
            <a:endParaRPr lang="en-US" sz="34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 dirty="0" err="1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Sensorimotor</a:t>
            </a:r>
            <a:r>
              <a:rPr lang="en-US" sz="2800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 Stage (Birth to age 2): </a:t>
            </a:r>
            <a:r>
              <a:rPr lang="en-US" sz="28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children mostly give reflexive responses with very little thinking involved.</a:t>
            </a:r>
          </a:p>
          <a:p>
            <a:pPr lvl="1" eaLnBrk="1" hangingPunct="1"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Stranger Anxiety, or fear of strangers, is very common during this period (8 months).</a:t>
            </a:r>
          </a:p>
          <a:p>
            <a:pPr lvl="1" eaLnBrk="1" hangingPunct="1">
              <a:defRPr/>
            </a:pPr>
            <a:endParaRPr lang="en-US" sz="26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lvl="1" eaLnBrk="1" hangingPunct="1"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A major step in thinking happens by year two, the ability to make mental images of objects, called </a:t>
            </a:r>
            <a:r>
              <a:rPr lang="en-US" sz="2600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mental representation.</a:t>
            </a:r>
          </a:p>
          <a:p>
            <a:pPr lvl="3"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This is the foundation of being able to problem solve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Piaget’s Stages: </a:t>
            </a:r>
            <a:r>
              <a:rPr lang="en-US" sz="3600" dirty="0" err="1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Sensorimotor</a:t>
            </a:r>
            <a:r>
              <a:rPr lang="en-US" sz="36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 Stage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467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Another key feature of this stage is  object permanence, or the knowledge that objects exist independently of one’s own actions or awareness.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6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6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6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6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  <a:hlinkClick r:id="rId2" action="ppaction://hlinkfile"/>
              </a:rPr>
              <a:t>Object Permanence</a:t>
            </a: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</p:txBody>
      </p:sp>
      <p:pic>
        <p:nvPicPr>
          <p:cNvPr id="5018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00" y="3251200"/>
            <a:ext cx="73279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Piaget’s Stages: Preoperational Stage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Preoperational Stage (2 to 6/7 yeas of age):  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A stage marked by well-developed mental representation and the use of language.</a:t>
            </a:r>
          </a:p>
          <a:p>
            <a:pPr lvl="1"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Despite these increased abilities, however, children still cannot </a:t>
            </a:r>
            <a:r>
              <a:rPr lang="en-US" sz="18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solve problems requiring logical thought, but they can recognize when something is not right.</a:t>
            </a:r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87788"/>
            <a:ext cx="769620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1007</Words>
  <Application>Microsoft Office PowerPoint</Application>
  <PresentationFormat>On-screen Show (4:3)</PresentationFormat>
  <Paragraphs>138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Opulent</vt:lpstr>
      <vt:lpstr>Module 14</vt:lpstr>
      <vt:lpstr>Maturation</vt:lpstr>
      <vt:lpstr>Maturation</vt:lpstr>
      <vt:lpstr>Cognitive Development: Piaget’s Theory</vt:lpstr>
      <vt:lpstr>Cognitive Development Piaget’s Theory</vt:lpstr>
      <vt:lpstr>Cognitive Development: Piaget’s Theory</vt:lpstr>
      <vt:lpstr>Piaget’s Stages: Sensorimotor Stage </vt:lpstr>
      <vt:lpstr>Piaget’s Stages: Sensorimotor Stage </vt:lpstr>
      <vt:lpstr>Piaget’s Stages: Preoperational Stage </vt:lpstr>
      <vt:lpstr>Piaget’s Stages: Preoperational Stage</vt:lpstr>
      <vt:lpstr>Piaget’s Stages: Concrete Operational Stage </vt:lpstr>
      <vt:lpstr>Piaget’s Stages: Formal Operational</vt:lpstr>
      <vt:lpstr>Piaget’s Stages of  Cognitive Development</vt:lpstr>
      <vt:lpstr>Infancy and Childhood:  Cognitive Development</vt:lpstr>
      <vt:lpstr>Infancy and Childhood:  Cognitive Development </vt:lpstr>
      <vt:lpstr>Infancy and Childhood:  Cognitive Development </vt:lpstr>
      <vt:lpstr>Infancy and Childhood:  Cognitive Development</vt:lpstr>
      <vt:lpstr>Theory of Mind</vt:lpstr>
      <vt:lpstr>Piaget’s Theory Graphically</vt:lpstr>
      <vt:lpstr>Social Development</vt:lpstr>
      <vt:lpstr>Social Development</vt:lpstr>
      <vt:lpstr>Imprinting</vt:lpstr>
      <vt:lpstr>Imprinting with Human Babies</vt:lpstr>
      <vt:lpstr>Social Development </vt:lpstr>
      <vt:lpstr>Just how Strong is Imprinting?</vt:lpstr>
      <vt:lpstr>Lasting Effects</vt:lpstr>
      <vt:lpstr>Attachment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14</dc:title>
  <dc:creator>Corrina Fahey</dc:creator>
  <cp:lastModifiedBy>Corrina Fahey</cp:lastModifiedBy>
  <cp:revision>1</cp:revision>
  <dcterms:created xsi:type="dcterms:W3CDTF">2014-10-21T04:49:57Z</dcterms:created>
  <dcterms:modified xsi:type="dcterms:W3CDTF">2014-10-21T04:50:41Z</dcterms:modified>
</cp:coreProperties>
</file>