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5"/>
  </p:notesMasterIdLst>
  <p:handoutMasterIdLst>
    <p:handoutMasterId r:id="rId86"/>
  </p:handoutMasterIdLst>
  <p:sldIdLst>
    <p:sldId id="454" r:id="rId2"/>
    <p:sldId id="455" r:id="rId3"/>
    <p:sldId id="463" r:id="rId4"/>
    <p:sldId id="358" r:id="rId5"/>
    <p:sldId id="462" r:id="rId6"/>
    <p:sldId id="464" r:id="rId7"/>
    <p:sldId id="466" r:id="rId8"/>
    <p:sldId id="467" r:id="rId9"/>
    <p:sldId id="469" r:id="rId10"/>
    <p:sldId id="470" r:id="rId11"/>
    <p:sldId id="471" r:id="rId12"/>
    <p:sldId id="472" r:id="rId13"/>
    <p:sldId id="473" r:id="rId14"/>
    <p:sldId id="474" r:id="rId15"/>
    <p:sldId id="475" r:id="rId16"/>
    <p:sldId id="476" r:id="rId17"/>
    <p:sldId id="477" r:id="rId18"/>
    <p:sldId id="478" r:id="rId19"/>
    <p:sldId id="479" r:id="rId20"/>
    <p:sldId id="480" r:id="rId21"/>
    <p:sldId id="481" r:id="rId22"/>
    <p:sldId id="482" r:id="rId23"/>
    <p:sldId id="483" r:id="rId24"/>
    <p:sldId id="484" r:id="rId25"/>
    <p:sldId id="485" r:id="rId26"/>
    <p:sldId id="486" r:id="rId27"/>
    <p:sldId id="487" r:id="rId28"/>
    <p:sldId id="488" r:id="rId29"/>
    <p:sldId id="489" r:id="rId30"/>
    <p:sldId id="490" r:id="rId31"/>
    <p:sldId id="491" r:id="rId32"/>
    <p:sldId id="492" r:id="rId33"/>
    <p:sldId id="493" r:id="rId34"/>
    <p:sldId id="494" r:id="rId35"/>
    <p:sldId id="495" r:id="rId36"/>
    <p:sldId id="496" r:id="rId37"/>
    <p:sldId id="497" r:id="rId38"/>
    <p:sldId id="498" r:id="rId39"/>
    <p:sldId id="499" r:id="rId40"/>
    <p:sldId id="500" r:id="rId41"/>
    <p:sldId id="501" r:id="rId42"/>
    <p:sldId id="502" r:id="rId43"/>
    <p:sldId id="503" r:id="rId44"/>
    <p:sldId id="504" r:id="rId45"/>
    <p:sldId id="505" r:id="rId46"/>
    <p:sldId id="506" r:id="rId47"/>
    <p:sldId id="507" r:id="rId48"/>
    <p:sldId id="508" r:id="rId49"/>
    <p:sldId id="509" r:id="rId50"/>
    <p:sldId id="510" r:id="rId51"/>
    <p:sldId id="511" r:id="rId52"/>
    <p:sldId id="512" r:id="rId53"/>
    <p:sldId id="513" r:id="rId54"/>
    <p:sldId id="514" r:id="rId55"/>
    <p:sldId id="515" r:id="rId56"/>
    <p:sldId id="516" r:id="rId57"/>
    <p:sldId id="517" r:id="rId58"/>
    <p:sldId id="518" r:id="rId59"/>
    <p:sldId id="519" r:id="rId60"/>
    <p:sldId id="520" r:id="rId61"/>
    <p:sldId id="521" r:id="rId62"/>
    <p:sldId id="522" r:id="rId63"/>
    <p:sldId id="523" r:id="rId64"/>
    <p:sldId id="524" r:id="rId65"/>
    <p:sldId id="525" r:id="rId66"/>
    <p:sldId id="526" r:id="rId67"/>
    <p:sldId id="527" r:id="rId68"/>
    <p:sldId id="528" r:id="rId69"/>
    <p:sldId id="529" r:id="rId70"/>
    <p:sldId id="530" r:id="rId71"/>
    <p:sldId id="531" r:id="rId72"/>
    <p:sldId id="532" r:id="rId73"/>
    <p:sldId id="533" r:id="rId74"/>
    <p:sldId id="534" r:id="rId75"/>
    <p:sldId id="535" r:id="rId76"/>
    <p:sldId id="536" r:id="rId77"/>
    <p:sldId id="537" r:id="rId78"/>
    <p:sldId id="538" r:id="rId79"/>
    <p:sldId id="539" r:id="rId80"/>
    <p:sldId id="540" r:id="rId81"/>
    <p:sldId id="541" r:id="rId82"/>
    <p:sldId id="542" r:id="rId83"/>
    <p:sldId id="543" r:id="rId84"/>
  </p:sldIdLst>
  <p:sldSz cx="9144000" cy="6858000" type="letter"/>
  <p:notesSz cx="6858000" cy="9174163"/>
  <p:defaultTextStyle>
    <a:defPPr>
      <a:defRPr lang="en-US"/>
    </a:defPPr>
    <a:lvl1pPr algn="l" rtl="0" fontAlgn="base">
      <a:spcBef>
        <a:spcPct val="0"/>
      </a:spcBef>
      <a:spcAft>
        <a:spcPct val="0"/>
      </a:spcAft>
      <a:defRPr sz="2400" kern="1200">
        <a:solidFill>
          <a:schemeClr val="tx1"/>
        </a:solidFill>
        <a:latin typeface="Times New Roman" pitchFamily="-112" charset="0"/>
        <a:ea typeface="+mn-ea"/>
        <a:cs typeface="+mn-cs"/>
      </a:defRPr>
    </a:lvl1pPr>
    <a:lvl2pPr marL="457200" algn="l" rtl="0" fontAlgn="base">
      <a:spcBef>
        <a:spcPct val="0"/>
      </a:spcBef>
      <a:spcAft>
        <a:spcPct val="0"/>
      </a:spcAft>
      <a:defRPr sz="2400" kern="1200">
        <a:solidFill>
          <a:schemeClr val="tx1"/>
        </a:solidFill>
        <a:latin typeface="Times New Roman" pitchFamily="-112" charset="0"/>
        <a:ea typeface="+mn-ea"/>
        <a:cs typeface="+mn-cs"/>
      </a:defRPr>
    </a:lvl2pPr>
    <a:lvl3pPr marL="914400" algn="l" rtl="0" fontAlgn="base">
      <a:spcBef>
        <a:spcPct val="0"/>
      </a:spcBef>
      <a:spcAft>
        <a:spcPct val="0"/>
      </a:spcAft>
      <a:defRPr sz="2400" kern="1200">
        <a:solidFill>
          <a:schemeClr val="tx1"/>
        </a:solidFill>
        <a:latin typeface="Times New Roman" pitchFamily="-112" charset="0"/>
        <a:ea typeface="+mn-ea"/>
        <a:cs typeface="+mn-cs"/>
      </a:defRPr>
    </a:lvl3pPr>
    <a:lvl4pPr marL="1371600" algn="l" rtl="0" fontAlgn="base">
      <a:spcBef>
        <a:spcPct val="0"/>
      </a:spcBef>
      <a:spcAft>
        <a:spcPct val="0"/>
      </a:spcAft>
      <a:defRPr sz="2400" kern="1200">
        <a:solidFill>
          <a:schemeClr val="tx1"/>
        </a:solidFill>
        <a:latin typeface="Times New Roman" pitchFamily="-112" charset="0"/>
        <a:ea typeface="+mn-ea"/>
        <a:cs typeface="+mn-cs"/>
      </a:defRPr>
    </a:lvl4pPr>
    <a:lvl5pPr marL="1828800" algn="l" rtl="0" fontAlgn="base">
      <a:spcBef>
        <a:spcPct val="0"/>
      </a:spcBef>
      <a:spcAft>
        <a:spcPct val="0"/>
      </a:spcAft>
      <a:defRPr sz="2400" kern="1200">
        <a:solidFill>
          <a:schemeClr val="tx1"/>
        </a:solidFill>
        <a:latin typeface="Times New Roman" pitchFamily="-112" charset="0"/>
        <a:ea typeface="+mn-ea"/>
        <a:cs typeface="+mn-cs"/>
      </a:defRPr>
    </a:lvl5pPr>
    <a:lvl6pPr marL="2286000" algn="l" defTabSz="914400" rtl="0" eaLnBrk="1" latinLnBrk="0" hangingPunct="1">
      <a:defRPr sz="2400" kern="1200">
        <a:solidFill>
          <a:schemeClr val="tx1"/>
        </a:solidFill>
        <a:latin typeface="Times New Roman" pitchFamily="-112" charset="0"/>
        <a:ea typeface="+mn-ea"/>
        <a:cs typeface="+mn-cs"/>
      </a:defRPr>
    </a:lvl6pPr>
    <a:lvl7pPr marL="2743200" algn="l" defTabSz="914400" rtl="0" eaLnBrk="1" latinLnBrk="0" hangingPunct="1">
      <a:defRPr sz="2400" kern="1200">
        <a:solidFill>
          <a:schemeClr val="tx1"/>
        </a:solidFill>
        <a:latin typeface="Times New Roman" pitchFamily="-112" charset="0"/>
        <a:ea typeface="+mn-ea"/>
        <a:cs typeface="+mn-cs"/>
      </a:defRPr>
    </a:lvl7pPr>
    <a:lvl8pPr marL="3200400" algn="l" defTabSz="914400" rtl="0" eaLnBrk="1" latinLnBrk="0" hangingPunct="1">
      <a:defRPr sz="2400" kern="1200">
        <a:solidFill>
          <a:schemeClr val="tx1"/>
        </a:solidFill>
        <a:latin typeface="Times New Roman" pitchFamily="-112" charset="0"/>
        <a:ea typeface="+mn-ea"/>
        <a:cs typeface="+mn-cs"/>
      </a:defRPr>
    </a:lvl8pPr>
    <a:lvl9pPr marL="3657600" algn="l" defTabSz="914400" rtl="0" eaLnBrk="1" latinLnBrk="0" hangingPunct="1">
      <a:defRPr sz="2400" kern="1200">
        <a:solidFill>
          <a:schemeClr val="tx1"/>
        </a:solidFill>
        <a:latin typeface="Times New Roman" pitchFamily="-11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4BFF"/>
    <a:srgbClr val="FFFF00"/>
    <a:srgbClr val="1389FF"/>
    <a:srgbClr val="0000FF"/>
    <a:srgbClr val="FF99FF"/>
    <a:srgbClr val="00B2FF"/>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70" autoAdjust="0"/>
    <p:restoredTop sz="86380" autoAdjust="0"/>
  </p:normalViewPr>
  <p:slideViewPr>
    <p:cSldViewPr>
      <p:cViewPr>
        <p:scale>
          <a:sx n="75" d="100"/>
          <a:sy n="75" d="100"/>
        </p:scale>
        <p:origin x="-1836" y="-78"/>
      </p:cViewPr>
      <p:guideLst>
        <p:guide orient="horz" pos="2160"/>
        <p:guide pos="2880"/>
      </p:guideLst>
    </p:cSldViewPr>
  </p:slideViewPr>
  <p:outlineViewPr>
    <p:cViewPr>
      <p:scale>
        <a:sx n="33" d="100"/>
        <a:sy n="33" d="100"/>
      </p:scale>
      <p:origin x="270" y="24865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55.xml"/><Relationship Id="rId13" Type="http://schemas.openxmlformats.org/officeDocument/2006/relationships/slide" Target="slides/slide65.xml"/><Relationship Id="rId3" Type="http://schemas.openxmlformats.org/officeDocument/2006/relationships/slide" Target="slides/slide15.xml"/><Relationship Id="rId7" Type="http://schemas.openxmlformats.org/officeDocument/2006/relationships/slide" Target="slides/slide54.xml"/><Relationship Id="rId12" Type="http://schemas.openxmlformats.org/officeDocument/2006/relationships/slide" Target="slides/slide63.xml"/><Relationship Id="rId2" Type="http://schemas.openxmlformats.org/officeDocument/2006/relationships/slide" Target="slides/slide12.xml"/><Relationship Id="rId16" Type="http://schemas.openxmlformats.org/officeDocument/2006/relationships/slide" Target="slides/slide80.xml"/><Relationship Id="rId1" Type="http://schemas.openxmlformats.org/officeDocument/2006/relationships/slide" Target="slides/slide3.xml"/><Relationship Id="rId6" Type="http://schemas.openxmlformats.org/officeDocument/2006/relationships/slide" Target="slides/slide53.xml"/><Relationship Id="rId11" Type="http://schemas.openxmlformats.org/officeDocument/2006/relationships/slide" Target="slides/slide60.xml"/><Relationship Id="rId5" Type="http://schemas.openxmlformats.org/officeDocument/2006/relationships/slide" Target="slides/slide52.xml"/><Relationship Id="rId15" Type="http://schemas.openxmlformats.org/officeDocument/2006/relationships/slide" Target="slides/slide72.xml"/><Relationship Id="rId10" Type="http://schemas.openxmlformats.org/officeDocument/2006/relationships/slide" Target="slides/slide59.xml"/><Relationship Id="rId4" Type="http://schemas.openxmlformats.org/officeDocument/2006/relationships/slide" Target="slides/slide27.xml"/><Relationship Id="rId9" Type="http://schemas.openxmlformats.org/officeDocument/2006/relationships/slide" Target="slides/slide56.xml"/><Relationship Id="rId14" Type="http://schemas.openxmlformats.org/officeDocument/2006/relationships/slide" Target="slides/slide7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171" name="Rectangle 3"/>
          <p:cNvSpPr>
            <a:spLocks noGrp="1" noChangeArrowheads="1"/>
          </p:cNvSpPr>
          <p:nvPr>
            <p:ph type="dt" sz="quarter" idx="1"/>
          </p:nvPr>
        </p:nvSpPr>
        <p:spPr bwMode="auto">
          <a:xfrm>
            <a:off x="388620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172" name="Rectangle 4"/>
          <p:cNvSpPr>
            <a:spLocks noGrp="1" noChangeArrowheads="1"/>
          </p:cNvSpPr>
          <p:nvPr>
            <p:ph type="ftr" sz="quarter" idx="2"/>
          </p:nvPr>
        </p:nvSpPr>
        <p:spPr bwMode="auto">
          <a:xfrm>
            <a:off x="0" y="8715375"/>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173" name="Rectangle 5"/>
          <p:cNvSpPr>
            <a:spLocks noGrp="1" noChangeArrowheads="1"/>
          </p:cNvSpPr>
          <p:nvPr>
            <p:ph type="sldNum" sz="quarter" idx="3"/>
          </p:nvPr>
        </p:nvSpPr>
        <p:spPr bwMode="auto">
          <a:xfrm>
            <a:off x="3886200" y="8715375"/>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B50EA8F-1ABA-4948-8B84-0BE5CC5EAD55}"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3187" name="Rectangle 3"/>
          <p:cNvSpPr>
            <a:spLocks noGrp="1" noChangeArrowheads="1"/>
          </p:cNvSpPr>
          <p:nvPr>
            <p:ph type="dt" idx="1"/>
          </p:nvPr>
        </p:nvSpPr>
        <p:spPr bwMode="auto">
          <a:xfrm>
            <a:off x="3884613"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3188" name="Rectangle 4"/>
          <p:cNvSpPr>
            <a:spLocks noRot="1" noChangeArrowheads="1" noTextEdit="1"/>
          </p:cNvSpPr>
          <p:nvPr>
            <p:ph type="sldImg" idx="2"/>
          </p:nvPr>
        </p:nvSpPr>
        <p:spPr bwMode="auto">
          <a:xfrm>
            <a:off x="1135063" y="687388"/>
            <a:ext cx="4589462" cy="3441700"/>
          </a:xfrm>
          <a:prstGeom prst="rect">
            <a:avLst/>
          </a:prstGeom>
          <a:noFill/>
          <a:ln w="9525">
            <a:solidFill>
              <a:srgbClr val="000000"/>
            </a:solidFill>
            <a:miter lim="800000"/>
            <a:headEnd/>
            <a:tailEnd/>
          </a:ln>
          <a:effectLst/>
        </p:spPr>
      </p:sp>
      <p:sp>
        <p:nvSpPr>
          <p:cNvPr id="93189" name="Rectangle 5"/>
          <p:cNvSpPr>
            <a:spLocks noGrp="1" noChangeArrowheads="1"/>
          </p:cNvSpPr>
          <p:nvPr>
            <p:ph type="body" sz="quarter" idx="3"/>
          </p:nvPr>
        </p:nvSpPr>
        <p:spPr bwMode="auto">
          <a:xfrm>
            <a:off x="685800" y="4357688"/>
            <a:ext cx="5486400" cy="41290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190" name="Rectangle 6"/>
          <p:cNvSpPr>
            <a:spLocks noGrp="1" noChangeArrowheads="1"/>
          </p:cNvSpPr>
          <p:nvPr>
            <p:ph type="ftr" sz="quarter" idx="4"/>
          </p:nvPr>
        </p:nvSpPr>
        <p:spPr bwMode="auto">
          <a:xfrm>
            <a:off x="0" y="871378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3191" name="Rectangle 7"/>
          <p:cNvSpPr>
            <a:spLocks noGrp="1" noChangeArrowheads="1"/>
          </p:cNvSpPr>
          <p:nvPr>
            <p:ph type="sldNum" sz="quarter" idx="5"/>
          </p:nvPr>
        </p:nvSpPr>
        <p:spPr bwMode="auto">
          <a:xfrm>
            <a:off x="3884613" y="871378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8BD6063-2502-489C-8363-DBC19AD0473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12" charset="0"/>
        <a:ea typeface="+mn-ea"/>
        <a:cs typeface="+mn-cs"/>
      </a:defRPr>
    </a:lvl1pPr>
    <a:lvl2pPr marL="457200" algn="l" rtl="0" fontAlgn="base">
      <a:spcBef>
        <a:spcPct val="30000"/>
      </a:spcBef>
      <a:spcAft>
        <a:spcPct val="0"/>
      </a:spcAft>
      <a:defRPr sz="1200" kern="1200">
        <a:solidFill>
          <a:schemeClr val="tx1"/>
        </a:solidFill>
        <a:latin typeface="Times New Roman" pitchFamily="-112" charset="0"/>
        <a:ea typeface="+mn-ea"/>
        <a:cs typeface="+mn-cs"/>
      </a:defRPr>
    </a:lvl2pPr>
    <a:lvl3pPr marL="914400" algn="l" rtl="0" fontAlgn="base">
      <a:spcBef>
        <a:spcPct val="30000"/>
      </a:spcBef>
      <a:spcAft>
        <a:spcPct val="0"/>
      </a:spcAft>
      <a:defRPr sz="1200" kern="1200">
        <a:solidFill>
          <a:schemeClr val="tx1"/>
        </a:solidFill>
        <a:latin typeface="Times New Roman" pitchFamily="-112" charset="0"/>
        <a:ea typeface="+mn-ea"/>
        <a:cs typeface="+mn-cs"/>
      </a:defRPr>
    </a:lvl3pPr>
    <a:lvl4pPr marL="1371600" algn="l" rtl="0" fontAlgn="base">
      <a:spcBef>
        <a:spcPct val="30000"/>
      </a:spcBef>
      <a:spcAft>
        <a:spcPct val="0"/>
      </a:spcAft>
      <a:defRPr sz="1200" kern="1200">
        <a:solidFill>
          <a:schemeClr val="tx1"/>
        </a:solidFill>
        <a:latin typeface="Times New Roman" pitchFamily="-112" charset="0"/>
        <a:ea typeface="+mn-ea"/>
        <a:cs typeface="+mn-cs"/>
      </a:defRPr>
    </a:lvl4pPr>
    <a:lvl5pPr marL="1828800" algn="l" rtl="0" fontAlgn="base">
      <a:spcBef>
        <a:spcPct val="30000"/>
      </a:spcBef>
      <a:spcAft>
        <a:spcPct val="0"/>
      </a:spcAft>
      <a:defRPr sz="1200" kern="1200">
        <a:solidFill>
          <a:schemeClr val="tx1"/>
        </a:solidFill>
        <a:latin typeface="Times New Roman" pitchFamily="-11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7937B1-4E71-4ED8-A165-850DF6EA16AF}" type="slidenum">
              <a:rPr lang="en-US"/>
              <a:pPr/>
              <a:t>1</a:t>
            </a:fld>
            <a:endParaRPr lang="en-US"/>
          </a:p>
        </p:txBody>
      </p:sp>
      <p:sp>
        <p:nvSpPr>
          <p:cNvPr id="715778" name="Rectangle 2"/>
          <p:cNvSpPr>
            <a:spLocks noRot="1" noChangeArrowheads="1" noTextEdit="1"/>
          </p:cNvSpPr>
          <p:nvPr>
            <p:ph type="sldImg"/>
          </p:nvPr>
        </p:nvSpPr>
        <p:spPr>
          <a:ln/>
        </p:spPr>
      </p:sp>
      <p:sp>
        <p:nvSpPr>
          <p:cNvPr id="71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389478-3750-481D-A77A-DAE6E2FC9C7E}" type="slidenum">
              <a:rPr lang="en-US"/>
              <a:pPr/>
              <a:t>10</a:t>
            </a:fld>
            <a:endParaRPr lang="en-US"/>
          </a:p>
        </p:txBody>
      </p:sp>
      <p:sp>
        <p:nvSpPr>
          <p:cNvPr id="719874" name="Rectangle 2"/>
          <p:cNvSpPr>
            <a:spLocks noRot="1"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F90772-7C30-4579-8B2C-7CC1F65559F9}" type="slidenum">
              <a:rPr lang="en-US"/>
              <a:pPr/>
              <a:t>11</a:t>
            </a:fld>
            <a:endParaRPr lang="en-US"/>
          </a:p>
        </p:txBody>
      </p:sp>
      <p:sp>
        <p:nvSpPr>
          <p:cNvPr id="64514" name="Rectangle 2"/>
          <p:cNvSpPr>
            <a:spLocks noRot="1" noChangeArrowheads="1" noTextEdit="1"/>
          </p:cNvSpPr>
          <p:nvPr>
            <p:ph type="sldImg"/>
          </p:nvPr>
        </p:nvSpPr>
        <p:spPr>
          <a:xfrm>
            <a:off x="1139825" y="688975"/>
            <a:ext cx="4583113" cy="3438525"/>
          </a:xfrm>
          <a:ln/>
        </p:spPr>
      </p:sp>
      <p:sp>
        <p:nvSpPr>
          <p:cNvPr id="64515" name="Rectangle 3"/>
          <p:cNvSpPr>
            <a:spLocks noGrp="1" noChangeArrowheads="1"/>
          </p:cNvSpPr>
          <p:nvPr>
            <p:ph type="body" idx="1"/>
          </p:nvPr>
        </p:nvSpPr>
        <p:spPr>
          <a:xfrm>
            <a:off x="685800" y="4357728"/>
            <a:ext cx="5486400" cy="4126781"/>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8AA62C-58E1-40A0-85FA-3D817A847FE9}" type="slidenum">
              <a:rPr lang="en-US"/>
              <a:pPr/>
              <a:t>12</a:t>
            </a:fld>
            <a:endParaRPr 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DA4409-48D4-4FAD-A9F8-40757E5B6EBB}" type="slidenum">
              <a:rPr lang="en-US"/>
              <a:pPr/>
              <a:t>13</a:t>
            </a:fld>
            <a:endParaRPr lang="en-US"/>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b="1"/>
              <a:t>Preview Question 1: What</a:t>
            </a:r>
            <a:r>
              <a:rPr lang="en-US" b="1">
                <a:cs typeface="Arial" charset="0"/>
              </a:rPr>
              <a:t> physiological factors produce hunger?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CD3A74-5FEA-41EE-AE7A-9E2DB160F9AA}" type="slidenum">
              <a:rPr lang="en-US"/>
              <a:pPr/>
              <a:t>14</a:t>
            </a:fld>
            <a:endParaRPr lang="en-US"/>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5BEC6A-75CC-4AF9-AB66-475A2AF5F58E}" type="slidenum">
              <a:rPr lang="en-US"/>
              <a:pPr/>
              <a:t>15</a:t>
            </a:fld>
            <a:endParaRPr lang="en-US"/>
          </a:p>
        </p:txBody>
      </p:sp>
      <p:sp>
        <p:nvSpPr>
          <p:cNvPr id="15362" name="Rectangle 2"/>
          <p:cNvSpPr>
            <a:spLocks noRo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5E0672-2D63-436F-A4AC-C3B0C81F5DB0}" type="slidenum">
              <a:rPr lang="en-US"/>
              <a:pPr/>
              <a:t>16</a:t>
            </a:fld>
            <a:endParaRPr lang="en-US"/>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FA6971-A357-4E4F-A549-0F9907182F34}" type="slidenum">
              <a:rPr lang="en-US"/>
              <a:pPr/>
              <a:t>17</a:t>
            </a:fld>
            <a:endParaRPr lang="en-US"/>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46B56F-694B-4E09-89D2-9482DCF80E4D}" type="slidenum">
              <a:rPr lang="en-US"/>
              <a:pPr/>
              <a:t>18</a:t>
            </a:fld>
            <a:endParaRPr lang="en-US"/>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5FAB9C-61F2-413A-B1D1-03CE4FE3E28C}" type="slidenum">
              <a:rPr lang="en-US"/>
              <a:pPr/>
              <a:t>19</a:t>
            </a:fld>
            <a:endParaRPr lang="en-US"/>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743053-F7CF-4596-89EF-2864E5EBD2BE}" type="slidenum">
              <a:rPr lang="en-US"/>
              <a:pPr/>
              <a:t>2</a:t>
            </a:fld>
            <a:endParaRPr lang="en-US"/>
          </a:p>
        </p:txBody>
      </p:sp>
      <p:sp>
        <p:nvSpPr>
          <p:cNvPr id="436226" name="Rectangle 2"/>
          <p:cNvSpPr>
            <a:spLocks noRot="1" noChangeArrowheads="1" noTextEdit="1"/>
          </p:cNvSpPr>
          <p:nvPr>
            <p:ph type="sldImg"/>
          </p:nvPr>
        </p:nvSpPr>
        <p:spPr>
          <a:xfrm>
            <a:off x="1138238" y="688975"/>
            <a:ext cx="4584700" cy="3438525"/>
          </a:xfrm>
          <a:ln/>
        </p:spPr>
      </p:sp>
      <p:sp>
        <p:nvSpPr>
          <p:cNvPr id="436227" name="Rectangle 3"/>
          <p:cNvSpPr>
            <a:spLocks noGrp="1" noChangeArrowheads="1"/>
          </p:cNvSpPr>
          <p:nvPr>
            <p:ph type="body" idx="1"/>
          </p:nvPr>
        </p:nvSpPr>
        <p:spPr>
          <a:xfrm>
            <a:off x="685800" y="4357688"/>
            <a:ext cx="5486400" cy="4127500"/>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571C8D-65F8-4359-BEE4-135C71DD8023}" type="slidenum">
              <a:rPr lang="en-US"/>
              <a:pPr/>
              <a:t>20</a:t>
            </a:fld>
            <a:endParaRPr lang="en-US"/>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b="1"/>
              <a:t>Preview Question 2: What psychological and cultural factors influence hunger? </a:t>
            </a:r>
            <a:endParaRPr lang="en-US" b="1">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925AF7-55C0-4891-9A7B-80A671D00C17}" type="slidenum">
              <a:rPr lang="en-US"/>
              <a:pPr/>
              <a:t>21</a:t>
            </a:fld>
            <a:endParaRPr lang="en-US"/>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B1C03F-22C2-48E8-B3D3-209F7F45840D}" type="slidenum">
              <a:rPr lang="en-US"/>
              <a:pPr/>
              <a:t>22</a:t>
            </a:fld>
            <a:endParaRPr lang="en-US"/>
          </a:p>
        </p:txBody>
      </p:sp>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86CED9-5865-48A2-AC96-EF0367F99C23}" type="slidenum">
              <a:rPr lang="en-US"/>
              <a:pPr/>
              <a:t>23</a:t>
            </a:fld>
            <a:endParaRPr lang="en-US"/>
          </a:p>
        </p:txBody>
      </p:sp>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b="1">
                <a:cs typeface="Arial" charset="0"/>
              </a:rPr>
              <a:t>Preview Question 3: How do anorexia nervosa, bulimia nervosa, and binge-eating disorder demonstrate the influence of psychological forces on physiologically motivated behaviors?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1D49D5-A26D-483F-A2B7-C7145C1229E4}" type="slidenum">
              <a:rPr lang="en-US"/>
              <a:pPr/>
              <a:t>24</a:t>
            </a:fld>
            <a:endParaRPr lang="en-US"/>
          </a:p>
        </p:txBody>
      </p:sp>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4B4988-9C1A-48DA-9909-1E0AC3AD9FEB}" type="slidenum">
              <a:rPr lang="en-US"/>
              <a:pPr/>
              <a:t>25</a:t>
            </a:fld>
            <a:endParaRPr lang="en-US"/>
          </a:p>
        </p:txBody>
      </p:sp>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21591E-38FB-4DDA-A98E-C2B846D13805}" type="slidenum">
              <a:rPr lang="en-US"/>
              <a:pPr/>
              <a:t>26</a:t>
            </a:fld>
            <a:endParaRPr lang="en-US"/>
          </a:p>
        </p:txBody>
      </p:sp>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b="1"/>
              <a:t>Preview Question 4: What factors predispose some people to become and remain obese?</a:t>
            </a:r>
            <a:endParaRPr lang="en-US" b="1">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DD795D-191D-40A8-866C-A71AC409EAB1}" type="slidenum">
              <a:rPr lang="en-US"/>
              <a:pPr/>
              <a:t>27</a:t>
            </a:fld>
            <a:endParaRPr lang="en-US"/>
          </a:p>
        </p:txBody>
      </p:sp>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0214C4-15FE-4BA8-9035-A7803DEA8EA4}" type="slidenum">
              <a:rPr lang="en-US"/>
              <a:pPr/>
              <a:t>28</a:t>
            </a:fld>
            <a:endParaRPr lang="en-US"/>
          </a:p>
        </p:txBody>
      </p:sp>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92A1BD-B7D8-4D18-919E-50632227F0D9}" type="slidenum">
              <a:rPr lang="en-US"/>
              <a:pPr/>
              <a:t>29</a:t>
            </a:fld>
            <a:endParaRPr lang="en-US"/>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BEFB31-C71C-42AA-83F8-8D38669F9CC1}" type="slidenum">
              <a:rPr lang="en-US"/>
              <a:pPr/>
              <a:t>3</a:t>
            </a:fld>
            <a:endParaRPr lang="en-US"/>
          </a:p>
        </p:txBody>
      </p:sp>
      <p:sp>
        <p:nvSpPr>
          <p:cNvPr id="716802" name="Rectangle 2"/>
          <p:cNvSpPr>
            <a:spLocks noRo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34C009-4C02-424E-BE9B-323047CEA18A}" type="slidenum">
              <a:rPr lang="en-US"/>
              <a:pPr/>
              <a:t>30</a:t>
            </a:fld>
            <a:endParaRPr lang="en-US"/>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16CAF-4247-4F88-99EC-9FB798ED8B7D}" type="slidenum">
              <a:rPr lang="en-US"/>
              <a:pPr/>
              <a:t>31</a:t>
            </a:fld>
            <a:endParaRPr lang="en-US"/>
          </a:p>
        </p:txBody>
      </p:sp>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b="1">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06B622-D13C-4DD0-A68A-8F2B72F0551B}" type="slidenum">
              <a:rPr lang="en-US"/>
              <a:pPr/>
              <a:t>32</a:t>
            </a:fld>
            <a:endParaRPr lang="en-US"/>
          </a:p>
        </p:txBody>
      </p:sp>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FC2291-BDB6-448A-836F-835FD6DD86AE}" type="slidenum">
              <a:rPr lang="en-US"/>
              <a:pPr/>
              <a:t>33</a:t>
            </a:fld>
            <a:endParaRPr lang="en-US"/>
          </a:p>
        </p:txBody>
      </p:sp>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240CC5-7633-413C-8287-99A661AB5EBE}" type="slidenum">
              <a:rPr lang="en-US"/>
              <a:pPr/>
              <a:t>34</a:t>
            </a:fld>
            <a:endParaRPr lang="en-US"/>
          </a:p>
        </p:txBody>
      </p:sp>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97FABD-2401-4EEE-AE68-657781F28965}" type="slidenum">
              <a:rPr lang="en-US"/>
              <a:pPr/>
              <a:t>35</a:t>
            </a:fld>
            <a:endParaRPr lang="en-US"/>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24D09D-33EF-4173-9ACA-33BF385FE2C4}" type="slidenum">
              <a:rPr lang="en-US"/>
              <a:pPr/>
              <a:t>36</a:t>
            </a:fld>
            <a:endParaRPr lang="en-US"/>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b="1">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F0E49-C341-4AF5-BAFF-842F22F81E6A}" type="slidenum">
              <a:rPr lang="en-US"/>
              <a:pPr/>
              <a:t>37</a:t>
            </a:fld>
            <a:endParaRPr lang="en-US"/>
          </a:p>
        </p:txBody>
      </p:sp>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C26450-DDE8-4968-B5A4-9DD8593A0F1F}" type="slidenum">
              <a:rPr lang="en-US"/>
              <a:pPr/>
              <a:t>38</a:t>
            </a:fld>
            <a:endParaRPr lang="en-US"/>
          </a:p>
        </p:txBody>
      </p:sp>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E7C07B-2FEB-4D5F-BAEA-F234CFF660DF}" type="slidenum">
              <a:rPr lang="en-US"/>
              <a:pPr/>
              <a:t>39</a:t>
            </a:fld>
            <a:endParaRPr lang="en-US"/>
          </a:p>
        </p:txBody>
      </p:sp>
      <p:sp>
        <p:nvSpPr>
          <p:cNvPr id="54274" name="Rectangle 2"/>
          <p:cNvSpPr>
            <a:spLocks noRot="1" noChangeArrowheads="1" noTextEdit="1"/>
          </p:cNvSpPr>
          <p:nvPr>
            <p:ph type="sldImg"/>
          </p:nvPr>
        </p:nvSpPr>
        <p:spPr>
          <a:xfrm>
            <a:off x="1139825" y="688975"/>
            <a:ext cx="4583113" cy="3438525"/>
          </a:xfrm>
          <a:ln/>
        </p:spPr>
      </p:sp>
      <p:sp>
        <p:nvSpPr>
          <p:cNvPr id="54275" name="Rectangle 3"/>
          <p:cNvSpPr>
            <a:spLocks noGrp="1" noChangeArrowheads="1"/>
          </p:cNvSpPr>
          <p:nvPr>
            <p:ph type="body" idx="1"/>
          </p:nvPr>
        </p:nvSpPr>
        <p:spPr>
          <a:xfrm>
            <a:off x="685800" y="4357728"/>
            <a:ext cx="5486400" cy="4126781"/>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82788B-C092-451D-9C52-6C09A4FC24D4}" type="slidenum">
              <a:rPr lang="en-US"/>
              <a:pPr/>
              <a:t>4</a:t>
            </a:fld>
            <a:endParaRPr lang="en-US"/>
          </a:p>
        </p:txBody>
      </p:sp>
      <p:sp>
        <p:nvSpPr>
          <p:cNvPr id="447490" name="Rectangle 2"/>
          <p:cNvSpPr>
            <a:spLocks noRot="1" noChangeArrowheads="1" noTextEdit="1"/>
          </p:cNvSpPr>
          <p:nvPr>
            <p:ph type="sldImg"/>
          </p:nvPr>
        </p:nvSpPr>
        <p:spPr>
          <a:ln/>
        </p:spPr>
      </p:sp>
      <p:sp>
        <p:nvSpPr>
          <p:cNvPr id="447491" name="Rectangle 3"/>
          <p:cNvSpPr>
            <a:spLocks noGrp="1" noChangeArrowheads="1"/>
          </p:cNvSpPr>
          <p:nvPr>
            <p:ph type="body" idx="1"/>
          </p:nvPr>
        </p:nvSpPr>
        <p:spPr/>
        <p:txBody>
          <a:bodyPr/>
          <a:lstStyle/>
          <a:p>
            <a:endParaRPr lang="en-US" b="1">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F4FC35-AB2E-406A-AD88-9D2980DCFEE7}" type="slidenum">
              <a:rPr lang="en-US"/>
              <a:pPr/>
              <a:t>40</a:t>
            </a:fld>
            <a:endParaRPr lang="en-US"/>
          </a:p>
        </p:txBody>
      </p:sp>
      <p:sp>
        <p:nvSpPr>
          <p:cNvPr id="5122" name="Rectangle 2"/>
          <p:cNvSpPr>
            <a:spLocks noRo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7AA697-1763-4478-ACC0-75DE8F05C724}" type="slidenum">
              <a:rPr lang="en-US"/>
              <a:pPr/>
              <a:t>41</a:t>
            </a:fld>
            <a:endParaRPr lang="en-US"/>
          </a:p>
        </p:txBody>
      </p:sp>
      <p:sp>
        <p:nvSpPr>
          <p:cNvPr id="7170" name="Rectangle 2"/>
          <p:cNvSpPr>
            <a:spLocks noRo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b="1">
                <a:cs typeface="Arial" charset="0"/>
              </a:rPr>
              <a:t>Preview Question 1: What stages mark the human sexual response cycle?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893464-4752-4BD9-9169-3F4985521389}" type="slidenum">
              <a:rPr lang="en-US"/>
              <a:pPr/>
              <a:t>42</a:t>
            </a:fld>
            <a:endParaRPr 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C6AD1D-0144-4A49-BADC-D4FB16D394DB}" type="slidenum">
              <a:rPr lang="en-US"/>
              <a:pPr/>
              <a:t>43</a:t>
            </a:fld>
            <a:endParaRPr lang="en-US"/>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b="1"/>
              <a:t>Preview Question 2: Do hormones influence human sexual motivation?</a:t>
            </a:r>
            <a:endParaRPr lang="en-US" b="1">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BCC21C-47EF-4D20-A8B2-3380B2C25931}" type="slidenum">
              <a:rPr lang="en-US"/>
              <a:pPr/>
              <a:t>44</a:t>
            </a:fld>
            <a:endParaRPr lang="en-US"/>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b="1">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416324-9C87-4960-900C-D230358FA9F8}" type="slidenum">
              <a:rPr lang="en-US"/>
              <a:pPr/>
              <a:t>45</a:t>
            </a:fld>
            <a:endParaRPr lang="en-US"/>
          </a:p>
        </p:txBody>
      </p:sp>
      <p:sp>
        <p:nvSpPr>
          <p:cNvPr id="15362" name="Rectangle 2"/>
          <p:cNvSpPr>
            <a:spLocks noRo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b="1">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C18DFF-31E5-456D-9EEB-7ED14553873F}" type="slidenum">
              <a:rPr lang="en-US"/>
              <a:pPr/>
              <a:t>46</a:t>
            </a:fld>
            <a:endParaRPr lang="en-US"/>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b="1"/>
              <a:t>Preview Question 3: How do internal and external stimuli influence sexual motivation?</a:t>
            </a:r>
            <a:endParaRPr lang="en-US" b="1">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D530DA-199D-4DA7-9B21-24A27A200183}" type="slidenum">
              <a:rPr lang="en-US"/>
              <a:pPr/>
              <a:t>47</a:t>
            </a:fld>
            <a:endParaRPr lang="en-US"/>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BCEF67-AC65-4EC3-BCBA-E32231139442}" type="slidenum">
              <a:rPr lang="en-US"/>
              <a:pPr/>
              <a:t>48</a:t>
            </a:fld>
            <a:endParaRPr lang="en-US"/>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53B61B-0718-4669-8810-61E32619B2E0}" type="slidenum">
              <a:rPr lang="en-US"/>
              <a:pPr/>
              <a:t>49</a:t>
            </a:fld>
            <a:endParaRPr lang="en-US"/>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b="1"/>
              <a:t>Preview Question 4: What factors influence teenage pregnancy and risk of sexually transmitted infections?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F7F178-45EB-4132-B7D0-40848550AE0D}" type="slidenum">
              <a:rPr lang="en-US"/>
              <a:pPr/>
              <a:t>5</a:t>
            </a:fld>
            <a:endParaRPr lang="en-US"/>
          </a:p>
        </p:txBody>
      </p:sp>
      <p:sp>
        <p:nvSpPr>
          <p:cNvPr id="605186" name="Rectangle 2"/>
          <p:cNvSpPr>
            <a:spLocks noRot="1" noChangeArrowheads="1" noTextEdit="1"/>
          </p:cNvSpPr>
          <p:nvPr>
            <p:ph type="sldImg"/>
          </p:nvPr>
        </p:nvSpPr>
        <p:spPr>
          <a:ln/>
        </p:spPr>
      </p:sp>
      <p:sp>
        <p:nvSpPr>
          <p:cNvPr id="605187" name="Rectangle 3"/>
          <p:cNvSpPr>
            <a:spLocks noGrp="1" noChangeArrowheads="1"/>
          </p:cNvSpPr>
          <p:nvPr>
            <p:ph type="body" idx="1"/>
          </p:nvPr>
        </p:nvSpPr>
        <p:spPr/>
        <p:txBody>
          <a:bodyPr/>
          <a:lstStyle/>
          <a:p>
            <a:r>
              <a:rPr lang="en-US" b="1"/>
              <a:t>Preview Question 1: From what perspectives do psychologists view motivated behavior?</a:t>
            </a:r>
            <a:endParaRPr lang="en-US" b="1">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3DF27E-7B0E-43DA-984D-1A05119E6CE8}" type="slidenum">
              <a:rPr lang="en-US"/>
              <a:pPr/>
              <a:t>50</a:t>
            </a:fld>
            <a:endParaRPr lang="en-US"/>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b="1">
              <a:cs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94CDE-20FC-459E-A5DB-DBCAEEEFDEA3}" type="slidenum">
              <a:rPr lang="en-US"/>
              <a:pPr/>
              <a:t>51</a:t>
            </a:fld>
            <a:endParaRPr lang="en-US"/>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b="1">
              <a:cs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37A126-9CF4-46C0-AF9E-3677D9E62799}" type="slidenum">
              <a:rPr lang="en-US"/>
              <a:pPr/>
              <a:t>52</a:t>
            </a:fld>
            <a:endParaRPr lang="en-US"/>
          </a:p>
        </p:txBody>
      </p:sp>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b="1"/>
              <a:t>Preview Question 5: What has research taught us about sexual orientation?</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2A020A-17E8-43C4-BC77-14260980445F}" type="slidenum">
              <a:rPr lang="en-US"/>
              <a:pPr/>
              <a:t>53</a:t>
            </a:fld>
            <a:endParaRPr lang="en-US"/>
          </a:p>
        </p:txBody>
      </p:sp>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2E34BA-D14F-46B3-8E32-2D000942942C}" type="slidenum">
              <a:rPr lang="en-US"/>
              <a:pPr/>
              <a:t>54</a:t>
            </a:fld>
            <a:endParaRPr lang="en-US"/>
          </a:p>
        </p:txBody>
      </p:sp>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C8A32E-9BCD-410D-880E-60EE6CEE833B}" type="slidenum">
              <a:rPr lang="en-US"/>
              <a:pPr/>
              <a:t>55</a:t>
            </a:fld>
            <a:endParaRPr lang="en-US"/>
          </a:p>
        </p:txBody>
      </p:sp>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31B4C6-1DFE-4EE7-BE9B-0D7B18DF3AE2}" type="slidenum">
              <a:rPr lang="en-US"/>
              <a:pPr/>
              <a:t>56</a:t>
            </a:fld>
            <a:endParaRPr lang="en-US"/>
          </a:p>
        </p:txBody>
      </p:sp>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F73E9F-EFE3-4540-AAC5-6B9D6F9F6D89}" type="slidenum">
              <a:rPr lang="en-US"/>
              <a:pPr/>
              <a:t>57</a:t>
            </a:fld>
            <a:endParaRPr lang="en-US"/>
          </a:p>
        </p:txBody>
      </p:sp>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DE3E20-4C19-422E-8E13-55650CC7F1E8}" type="slidenum">
              <a:rPr lang="en-US"/>
              <a:pPr/>
              <a:t>58</a:t>
            </a:fld>
            <a:endParaRPr lang="en-US"/>
          </a:p>
        </p:txBody>
      </p:sp>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F68A3C-10C6-4389-A8A1-8F83C5BAC775}" type="slidenum">
              <a:rPr lang="en-US"/>
              <a:pPr/>
              <a:t>59</a:t>
            </a:fld>
            <a:endParaRPr lang="en-US"/>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b="1"/>
              <a:t>Preview Question 6: Is scientific research on sexual motivation value-free?</a:t>
            </a:r>
            <a:endParaRPr lang="en-US" b="1">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B87A09-578C-451F-B5F6-953F50DFB775}" type="slidenum">
              <a:rPr lang="en-US"/>
              <a:pPr/>
              <a:t>6</a:t>
            </a:fld>
            <a:endParaRPr lang="en-US"/>
          </a:p>
        </p:txBody>
      </p:sp>
      <p:sp>
        <p:nvSpPr>
          <p:cNvPr id="606210" name="Rectangle 2"/>
          <p:cNvSpPr>
            <a:spLocks noRot="1" noChangeArrowheads="1" noTextEdit="1"/>
          </p:cNvSpPr>
          <p:nvPr>
            <p:ph type="sldImg"/>
          </p:nvPr>
        </p:nvSpPr>
        <p:spPr>
          <a:ln/>
        </p:spPr>
      </p:sp>
      <p:sp>
        <p:nvSpPr>
          <p:cNvPr id="606211" name="Rectangle 3"/>
          <p:cNvSpPr>
            <a:spLocks noGrp="1" noChangeArrowheads="1"/>
          </p:cNvSpPr>
          <p:nvPr>
            <p:ph type="body" idx="1"/>
          </p:nvPr>
        </p:nvSpPr>
        <p:spPr/>
        <p:txBody>
          <a:bodyPr/>
          <a:lstStyle/>
          <a:p>
            <a:endParaRPr lang="en-US" b="1">
              <a:cs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92C41B-261A-464A-986D-B0B1A457BA91}" type="slidenum">
              <a:rPr lang="en-US"/>
              <a:pPr/>
              <a:t>60</a:t>
            </a:fld>
            <a:endParaRPr lang="en-US"/>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b="1"/>
              <a:t>Preview Question 7: What evidence points to our human need to belong?</a:t>
            </a:r>
            <a:endParaRPr lang="en-US" b="1">
              <a:cs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820F31-D964-415A-8E33-BA2C4D294F44}" type="slidenum">
              <a:rPr lang="en-US"/>
              <a:pPr/>
              <a:t>61</a:t>
            </a:fld>
            <a:endParaRPr lang="en-US"/>
          </a:p>
        </p:txBody>
      </p:sp>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b="1">
              <a:cs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D94F5D-55E0-4D28-8463-CBAC03CA40D5}" type="slidenum">
              <a:rPr lang="en-US"/>
              <a:pPr/>
              <a:t>62</a:t>
            </a:fld>
            <a:endParaRPr lang="en-US"/>
          </a:p>
        </p:txBody>
      </p:sp>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b="1">
              <a:cs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D441E5-9127-40A9-ABDE-DEEAA6893604}" type="slidenum">
              <a:rPr lang="en-US"/>
              <a:pPr/>
              <a:t>63</a:t>
            </a:fld>
            <a:endParaRPr lang="en-US"/>
          </a:p>
        </p:txBody>
      </p:sp>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593D4C-9B4A-4A6A-93AE-C33DEEA513DB}" type="slidenum">
              <a:rPr lang="en-US"/>
              <a:pPr/>
              <a:t>64</a:t>
            </a:fld>
            <a:endParaRPr lang="en-US"/>
          </a:p>
        </p:txBody>
      </p:sp>
      <p:sp>
        <p:nvSpPr>
          <p:cNvPr id="46082" name="Rectangle 2"/>
          <p:cNvSpPr>
            <a:spLocks noRot="1" noChangeArrowheads="1" noTextEdit="1"/>
          </p:cNvSpPr>
          <p:nvPr>
            <p:ph type="sldImg"/>
          </p:nvPr>
        </p:nvSpPr>
        <p:spPr>
          <a:xfrm>
            <a:off x="1139825" y="688975"/>
            <a:ext cx="4583113" cy="3438525"/>
          </a:xfrm>
          <a:ln/>
        </p:spPr>
      </p:sp>
      <p:sp>
        <p:nvSpPr>
          <p:cNvPr id="46083" name="Rectangle 3"/>
          <p:cNvSpPr>
            <a:spLocks noGrp="1" noChangeArrowheads="1"/>
          </p:cNvSpPr>
          <p:nvPr>
            <p:ph type="body" idx="1"/>
          </p:nvPr>
        </p:nvSpPr>
        <p:spPr>
          <a:xfrm>
            <a:off x="685800" y="4357728"/>
            <a:ext cx="5486400" cy="4126781"/>
          </a:xfrm>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7698D1-9F42-4563-A288-80A719C8828F}" type="slidenum">
              <a:rPr lang="en-US"/>
              <a:pPr/>
              <a:t>65</a:t>
            </a:fld>
            <a:endParaRPr lang="en-US"/>
          </a:p>
        </p:txBody>
      </p:sp>
      <p:sp>
        <p:nvSpPr>
          <p:cNvPr id="5122" name="Rectangle 2"/>
          <p:cNvSpPr>
            <a:spLocks noRo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b="1">
              <a:cs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7B4B3A-49B2-49FC-B20F-FFBBE6F04F6E}" type="slidenum">
              <a:rPr lang="en-US"/>
              <a:pPr/>
              <a:t>66</a:t>
            </a:fld>
            <a:endParaRPr lang="en-US"/>
          </a:p>
        </p:txBody>
      </p:sp>
      <p:sp>
        <p:nvSpPr>
          <p:cNvPr id="7170" name="Rectangle 2"/>
          <p:cNvSpPr>
            <a:spLocks noRo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b="1">
              <a:cs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99A9F5-0F22-40D9-B380-8A64CA355588}" type="slidenum">
              <a:rPr lang="en-US"/>
              <a:pPr/>
              <a:t>67</a:t>
            </a:fld>
            <a:endParaRPr 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b="1"/>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54C6F5-94C5-46BA-8816-86D2216FB712}" type="slidenum">
              <a:rPr lang="en-US"/>
              <a:pPr/>
              <a:t>68</a:t>
            </a:fld>
            <a:endParaRPr lang="en-US"/>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b="1">
              <a:cs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66753A-CD04-463A-87FA-5ADA9E49F663}" type="slidenum">
              <a:rPr lang="en-US"/>
              <a:pPr/>
              <a:t>69</a:t>
            </a:fld>
            <a:endParaRPr lang="en-US"/>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503268-EF6F-4CB1-830D-327DC14FBD8F}" type="slidenum">
              <a:rPr lang="en-US"/>
              <a:pPr/>
              <a:t>7</a:t>
            </a:fld>
            <a:endParaRPr lang="en-US"/>
          </a:p>
        </p:txBody>
      </p:sp>
      <p:sp>
        <p:nvSpPr>
          <p:cNvPr id="718850" name="Rectangle 2"/>
          <p:cNvSpPr>
            <a:spLocks noRot="1" noChangeArrowheads="1" noTextEdit="1"/>
          </p:cNvSpPr>
          <p:nvPr>
            <p:ph type="sldImg"/>
          </p:nvPr>
        </p:nvSpPr>
        <p:spPr>
          <a:ln/>
        </p:spPr>
      </p:sp>
      <p:sp>
        <p:nvSpPr>
          <p:cNvPr id="71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DBBA80-A7DF-49D6-BD74-D9C81CD2B2BD}" type="slidenum">
              <a:rPr lang="en-US"/>
              <a:pPr/>
              <a:t>70</a:t>
            </a:fld>
            <a:endParaRPr lang="en-US"/>
          </a:p>
        </p:txBody>
      </p:sp>
      <p:sp>
        <p:nvSpPr>
          <p:cNvPr id="15362" name="Rectangle 2"/>
          <p:cNvSpPr>
            <a:spLocks noRo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1E3A31-32F4-4AEC-A5D0-0ED40CC22FAF}" type="slidenum">
              <a:rPr lang="en-US"/>
              <a:pPr/>
              <a:t>71</a:t>
            </a:fld>
            <a:endParaRPr lang="en-US"/>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DD96B-1270-4986-9C10-9570201684AE}" type="slidenum">
              <a:rPr lang="en-US"/>
              <a:pPr/>
              <a:t>72</a:t>
            </a:fld>
            <a:endParaRPr lang="en-US"/>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3697C-BD59-4766-B42E-F29083754792}" type="slidenum">
              <a:rPr lang="en-US"/>
              <a:pPr/>
              <a:t>73</a:t>
            </a:fld>
            <a:endParaRPr lang="en-US"/>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b="1"/>
              <a:t>Preview Question 1: How do personnel psychologists help organizations with employee selection, work placement, and performance appraisal? </a:t>
            </a:r>
            <a:endParaRPr lang="en-US" b="1">
              <a:cs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889BE9-DE31-431C-8ABC-92709E254B73}" type="slidenum">
              <a:rPr lang="en-US"/>
              <a:pPr/>
              <a:t>74</a:t>
            </a:fld>
            <a:endParaRPr lang="en-US"/>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b="1">
              <a:cs typeface="Arial"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29339C-B297-4E19-AAF4-4239F530677A}" type="slidenum">
              <a:rPr lang="en-US"/>
              <a:pPr/>
              <a:t>75</a:t>
            </a:fld>
            <a:endParaRPr lang="en-US"/>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b="1">
              <a:cs typeface="Arial"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A2BE13-A931-4B59-A266-0DFB05905ADC}" type="slidenum">
              <a:rPr lang="en-US"/>
              <a:pPr/>
              <a:t>76</a:t>
            </a:fld>
            <a:endParaRPr lang="en-US"/>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b="1">
              <a:cs typeface="Arial"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530064-7982-4FD4-9BB3-A40D66EF271C}" type="slidenum">
              <a:rPr lang="en-US"/>
              <a:pPr/>
              <a:t>77</a:t>
            </a:fld>
            <a:endParaRPr lang="en-US"/>
          </a:p>
        </p:txBody>
      </p:sp>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b="1">
              <a:cs typeface="Arial"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317BA4-254D-4C7C-8641-D724DE850E08}" type="slidenum">
              <a:rPr lang="en-US"/>
              <a:pPr/>
              <a:t>78</a:t>
            </a:fld>
            <a:endParaRPr lang="en-US"/>
          </a:p>
        </p:txBody>
      </p:sp>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b="1">
              <a:cs typeface="Arial"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8A351-F94C-4D4E-BA89-E1D9DB08DDBF}" type="slidenum">
              <a:rPr lang="en-US"/>
              <a:pPr/>
              <a:t>79</a:t>
            </a:fld>
            <a:endParaRPr lang="en-US"/>
          </a:p>
        </p:txBody>
      </p:sp>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b="1">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54C710-593B-40B6-B167-3B37482F4D59}" type="slidenum">
              <a:rPr lang="en-US"/>
              <a:pPr/>
              <a:t>8</a:t>
            </a:fld>
            <a:endParaRPr lang="en-US"/>
          </a:p>
        </p:txBody>
      </p:sp>
      <p:sp>
        <p:nvSpPr>
          <p:cNvPr id="608258" name="Rectangle 2"/>
          <p:cNvSpPr>
            <a:spLocks noRot="1" noChangeArrowheads="1" noTextEdit="1"/>
          </p:cNvSpPr>
          <p:nvPr>
            <p:ph type="sldImg"/>
          </p:nvPr>
        </p:nvSpPr>
        <p:spPr>
          <a:ln/>
        </p:spPr>
      </p:sp>
      <p:sp>
        <p:nvSpPr>
          <p:cNvPr id="608259" name="Rectangle 3"/>
          <p:cNvSpPr>
            <a:spLocks noGrp="1" noChangeArrowheads="1"/>
          </p:cNvSpPr>
          <p:nvPr>
            <p:ph type="body" idx="1"/>
          </p:nvPr>
        </p:nvSpPr>
        <p:spPr/>
        <p:txBody>
          <a:bodyPr/>
          <a:lstStyle/>
          <a:p>
            <a:endParaRPr lang="en-US" b="1">
              <a:cs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928D16-9F6A-4770-B4AD-17DD6E10E69B}" type="slidenum">
              <a:rPr lang="en-US"/>
              <a:pPr/>
              <a:t>80</a:t>
            </a:fld>
            <a:endParaRPr lang="en-US"/>
          </a:p>
        </p:txBody>
      </p:sp>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b="1"/>
              <a:t>Preview Question 2: What is the role of organizational psychologists?</a:t>
            </a:r>
            <a:endParaRPr lang="en-US" b="1">
              <a:cs typeface="Arial"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DB863-D3EF-422F-B107-6829C7347A6B}" type="slidenum">
              <a:rPr lang="en-US"/>
              <a:pPr/>
              <a:t>81</a:t>
            </a:fld>
            <a:endParaRPr lang="en-US"/>
          </a:p>
        </p:txBody>
      </p:sp>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569D19-E143-46CA-8D02-2D538A84A774}" type="slidenum">
              <a:rPr lang="en-US"/>
              <a:pPr/>
              <a:t>82</a:t>
            </a:fld>
            <a:endParaRPr lang="en-US"/>
          </a:p>
        </p:txBody>
      </p:sp>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b="1">
              <a:cs typeface="Arial"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E21B28-2C19-48D8-A332-316C23288B80}" type="slidenum">
              <a:rPr lang="en-US"/>
              <a:pPr/>
              <a:t>83</a:t>
            </a:fld>
            <a:endParaRPr lang="en-US"/>
          </a:p>
        </p:txBody>
      </p:sp>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b="1">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10B2A6-1CDA-4DEF-8BD3-C49B80031F48}" type="slidenum">
              <a:rPr lang="en-US"/>
              <a:pPr/>
              <a:t>9</a:t>
            </a:fld>
            <a:endParaRPr lang="en-US"/>
          </a:p>
        </p:txBody>
      </p:sp>
      <p:sp>
        <p:nvSpPr>
          <p:cNvPr id="609282" name="Rectangle 2"/>
          <p:cNvSpPr>
            <a:spLocks noRot="1" noChangeArrowheads="1" noTextEdit="1"/>
          </p:cNvSpPr>
          <p:nvPr>
            <p:ph type="sldImg"/>
          </p:nvPr>
        </p:nvSpPr>
        <p:spPr>
          <a:ln/>
        </p:spPr>
      </p:sp>
      <p:sp>
        <p:nvSpPr>
          <p:cNvPr id="609283" name="Rectangle 3"/>
          <p:cNvSpPr>
            <a:spLocks noGrp="1" noChangeArrowheads="1"/>
          </p:cNvSpPr>
          <p:nvPr>
            <p:ph type="body" idx="1"/>
          </p:nvPr>
        </p:nvSpPr>
        <p:spPr/>
        <p:txBody>
          <a:bodyPr/>
          <a:lstStyle/>
          <a:p>
            <a:endParaRPr lang="en-US" b="1">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8817AAF-2947-4DDA-A6E1-2CA923ED773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B3A2BC5-71F8-4644-BFA4-FCC591E2B7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40C4986-72EF-46C2-B7C0-59B75E11E37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C291D91-C6EB-483B-8178-A8AD987E4C8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F576B499-8A6C-47CE-B469-DE1CC8165DF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549C814-1BAA-412F-B429-03A69FCA12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90427D7-7D4F-4621-9748-D50F5153FB2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779F1C3-6A72-4E80-B7F1-DFF48F14FC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1CBAFB6-FC15-41A0-81DC-C93F61BCBE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D4B8D93-A9E6-4695-8E92-4D1D7BEB12E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AAD00FC8-747E-4F57-87C0-F0A3706D4A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EBD0708-038F-4ACA-8629-3F8AF235D6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8584339-5A85-4598-9083-A1452D1D8937}"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5"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A8C84E7-9C49-45FE-BA1D-819EA6C493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ctrTitle"/>
          </p:nvPr>
        </p:nvSpPr>
        <p:spPr>
          <a:xfrm>
            <a:off x="719138" y="2528888"/>
            <a:ext cx="7681912" cy="3186112"/>
          </a:xfrm>
        </p:spPr>
        <p:txBody>
          <a:bodyPr/>
          <a:lstStyle/>
          <a:p>
            <a:r>
              <a:rPr lang="en-US" sz="5400" dirty="0">
                <a:latin typeface="Palatino Linotype" pitchFamily="18" charset="0"/>
              </a:rPr>
              <a:t>Motivation and </a:t>
            </a:r>
            <a:r>
              <a:rPr lang="en-US" sz="5400" dirty="0" smtClean="0">
                <a:latin typeface="Palatino Linotype" pitchFamily="18" charset="0"/>
              </a:rPr>
              <a:t>Work</a:t>
            </a:r>
            <a:br>
              <a:rPr lang="en-US" sz="5400" dirty="0" smtClean="0">
                <a:latin typeface="Palatino Linotype" pitchFamily="18" charset="0"/>
              </a:rPr>
            </a:br>
            <a:r>
              <a:rPr lang="en-US" sz="2400" dirty="0" smtClean="0">
                <a:latin typeface="Palatino Linotype" pitchFamily="18" charset="0"/>
              </a:rPr>
              <a:t/>
            </a:r>
            <a:br>
              <a:rPr lang="en-US" sz="2400" dirty="0" smtClean="0">
                <a:latin typeface="Palatino Linotype" pitchFamily="18" charset="0"/>
              </a:rPr>
            </a:br>
            <a:r>
              <a:rPr lang="en-US" sz="2400" dirty="0" smtClean="0">
                <a:latin typeface="Palatino Linotype" pitchFamily="18" charset="0"/>
              </a:rPr>
              <a:t>Ms. C. Fahey</a:t>
            </a:r>
            <a:r>
              <a:rPr lang="en-US" sz="5400" dirty="0">
                <a:latin typeface="Palatino Linotype" pitchFamily="18" charset="0"/>
              </a:rPr>
              <a:t/>
            </a:r>
            <a:br>
              <a:rPr lang="en-US" sz="5400" dirty="0">
                <a:latin typeface="Palatino Linotype" pitchFamily="18" charset="0"/>
              </a:rPr>
            </a:br>
            <a:endParaRPr lang="en-US" sz="3600" dirty="0">
              <a:solidFill>
                <a:schemeClr val="tx1"/>
              </a:solidFill>
              <a:latin typeface="Palatino Linotype" pitchFamily="18" charset="0"/>
              <a:cs typeface="Times" pitchFamily="-112" charset="0"/>
            </a:endParaRPr>
          </a:p>
        </p:txBody>
      </p:sp>
      <p:sp>
        <p:nvSpPr>
          <p:cNvPr id="4" name="Slide Number Placeholder 5"/>
          <p:cNvSpPr>
            <a:spLocks noGrp="1"/>
          </p:cNvSpPr>
          <p:nvPr>
            <p:ph type="sldNum" sz="quarter" idx="12"/>
          </p:nvPr>
        </p:nvSpPr>
        <p:spPr/>
        <p:txBody>
          <a:bodyPr/>
          <a:lstStyle/>
          <a:p>
            <a:fld id="{00393362-B1C9-4820-A87F-A2BD7A149D6F}" type="slidenum">
              <a:rPr lang="en-US"/>
              <a:pPr/>
              <a:t>1</a:t>
            </a:fld>
            <a:endParaRPr lang="en-US"/>
          </a:p>
        </p:txBody>
      </p:sp>
      <p:pic>
        <p:nvPicPr>
          <p:cNvPr id="434182" name="Picture 6" descr="Myers9e_CO_11"/>
          <p:cNvPicPr>
            <a:picLocks noChangeAspect="1" noChangeArrowheads="1"/>
          </p:cNvPicPr>
          <p:nvPr/>
        </p:nvPicPr>
        <p:blipFill>
          <a:blip r:embed="rId3" cstate="print"/>
          <a:srcRect/>
          <a:stretch>
            <a:fillRect/>
          </a:stretch>
        </p:blipFill>
        <p:spPr bwMode="auto">
          <a:xfrm>
            <a:off x="76200" y="76200"/>
            <a:ext cx="2095500" cy="2667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a:xfrm>
            <a:off x="671513" y="271463"/>
            <a:ext cx="7772400" cy="1143000"/>
          </a:xfrm>
        </p:spPr>
        <p:txBody>
          <a:bodyPr/>
          <a:lstStyle/>
          <a:p>
            <a:r>
              <a:rPr lang="en-US" sz="4000" dirty="0">
                <a:latin typeface="Palatino Linotype" pitchFamily="18" charset="0"/>
              </a:rPr>
              <a:t>Hierarchy of Needs</a:t>
            </a:r>
          </a:p>
        </p:txBody>
      </p:sp>
      <p:pic>
        <p:nvPicPr>
          <p:cNvPr id="559109" name="Picture 5" descr="MyersPsy8e_fig"/>
          <p:cNvPicPr>
            <a:picLocks noGrp="1" noChangeAspect="1" noChangeArrowheads="1"/>
          </p:cNvPicPr>
          <p:nvPr>
            <p:ph sz="half" idx="1"/>
          </p:nvPr>
        </p:nvPicPr>
        <p:blipFill>
          <a:blip r:embed="rId3" cstate="print"/>
          <a:srcRect/>
          <a:stretch>
            <a:fillRect/>
          </a:stretch>
        </p:blipFill>
        <p:spPr>
          <a:xfrm>
            <a:off x="457200" y="1757363"/>
            <a:ext cx="5181600" cy="4548187"/>
          </a:xfrm>
          <a:noFill/>
          <a:ln/>
        </p:spPr>
      </p:pic>
      <p:pic>
        <p:nvPicPr>
          <p:cNvPr id="559111" name="Picture 7" descr="MyersPsy8e_fig"/>
          <p:cNvPicPr>
            <a:picLocks noGrp="1" noChangeAspect="1" noChangeArrowheads="1"/>
          </p:cNvPicPr>
          <p:nvPr>
            <p:ph sz="half" idx="2"/>
          </p:nvPr>
        </p:nvPicPr>
        <p:blipFill>
          <a:blip r:embed="rId4" cstate="print"/>
          <a:srcRect/>
          <a:stretch>
            <a:fillRect/>
          </a:stretch>
        </p:blipFill>
        <p:spPr>
          <a:xfrm>
            <a:off x="5334000" y="1524000"/>
            <a:ext cx="3429000" cy="2808288"/>
          </a:xfrm>
          <a:noFill/>
          <a:ln/>
        </p:spPr>
      </p:pic>
      <p:sp>
        <p:nvSpPr>
          <p:cNvPr id="10" name="Slide Number Placeholder 6"/>
          <p:cNvSpPr>
            <a:spLocks noGrp="1"/>
          </p:cNvSpPr>
          <p:nvPr>
            <p:ph type="sldNum" sz="quarter" idx="12"/>
          </p:nvPr>
        </p:nvSpPr>
        <p:spPr/>
        <p:txBody>
          <a:bodyPr/>
          <a:lstStyle/>
          <a:p>
            <a:fld id="{5D756E1E-0096-4FE4-876E-3FF2430E0336}" type="slidenum">
              <a:rPr lang="en-US"/>
              <a:pPr/>
              <a:t>10</a:t>
            </a:fld>
            <a:endParaRPr lang="en-US"/>
          </a:p>
        </p:txBody>
      </p:sp>
      <p:sp>
        <p:nvSpPr>
          <p:cNvPr id="559113" name="Text Box 9"/>
          <p:cNvSpPr txBox="1">
            <a:spLocks noChangeArrowheads="1"/>
          </p:cNvSpPr>
          <p:nvPr/>
        </p:nvSpPr>
        <p:spPr bwMode="auto">
          <a:xfrm>
            <a:off x="5756275" y="4441825"/>
            <a:ext cx="2487613" cy="396875"/>
          </a:xfrm>
          <a:prstGeom prst="rect">
            <a:avLst/>
          </a:prstGeom>
          <a:noFill/>
          <a:ln w="9525">
            <a:noFill/>
            <a:miter lim="800000"/>
            <a:headEnd/>
            <a:tailEnd/>
          </a:ln>
          <a:effectLst/>
        </p:spPr>
        <p:txBody>
          <a:bodyPr wrap="none">
            <a:spAutoFit/>
          </a:bodyPr>
          <a:lstStyle/>
          <a:p>
            <a:r>
              <a:rPr lang="en-US" sz="2000">
                <a:latin typeface="Palatino Linotype" pitchFamily="18" charset="0"/>
              </a:rPr>
              <a:t>Hurricane Survivors</a:t>
            </a:r>
          </a:p>
        </p:txBody>
      </p:sp>
      <p:sp>
        <p:nvSpPr>
          <p:cNvPr id="559114" name="Text Box 10"/>
          <p:cNvSpPr txBox="1">
            <a:spLocks noChangeArrowheads="1"/>
          </p:cNvSpPr>
          <p:nvPr/>
        </p:nvSpPr>
        <p:spPr bwMode="auto">
          <a:xfrm rot="5400000">
            <a:off x="6343650" y="3638550"/>
            <a:ext cx="1365250" cy="184150"/>
          </a:xfrm>
          <a:prstGeom prst="rect">
            <a:avLst/>
          </a:prstGeom>
          <a:noFill/>
          <a:ln w="9525">
            <a:noFill/>
            <a:miter lim="800000"/>
            <a:headEnd/>
            <a:tailEnd/>
          </a:ln>
          <a:effectLst/>
        </p:spPr>
        <p:txBody>
          <a:bodyPr wrap="none">
            <a:spAutoFit/>
          </a:bodyPr>
          <a:lstStyle/>
          <a:p>
            <a:r>
              <a:rPr lang="en-US" sz="600"/>
              <a:t>Menahem Kahana/ AFP/ Getty Images</a:t>
            </a:r>
          </a:p>
        </p:txBody>
      </p:sp>
      <p:sp>
        <p:nvSpPr>
          <p:cNvPr id="559116" name="Text Box 12"/>
          <p:cNvSpPr txBox="1">
            <a:spLocks noChangeArrowheads="1"/>
          </p:cNvSpPr>
          <p:nvPr/>
        </p:nvSpPr>
        <p:spPr bwMode="auto">
          <a:xfrm rot="5400000">
            <a:off x="6523037" y="2316163"/>
            <a:ext cx="1006475" cy="184150"/>
          </a:xfrm>
          <a:prstGeom prst="rect">
            <a:avLst/>
          </a:prstGeom>
          <a:noFill/>
          <a:ln w="9525">
            <a:noFill/>
            <a:miter lim="800000"/>
            <a:headEnd/>
            <a:tailEnd/>
          </a:ln>
          <a:effectLst/>
        </p:spPr>
        <p:txBody>
          <a:bodyPr wrap="none">
            <a:spAutoFit/>
          </a:bodyPr>
          <a:lstStyle/>
          <a:p>
            <a:r>
              <a:rPr lang="en-US" sz="600"/>
              <a:t>Mario Tama/ Getty Images</a:t>
            </a:r>
          </a:p>
        </p:txBody>
      </p:sp>
      <p:sp>
        <p:nvSpPr>
          <p:cNvPr id="559117" name="Text Box 13"/>
          <p:cNvSpPr txBox="1">
            <a:spLocks noChangeArrowheads="1"/>
          </p:cNvSpPr>
          <p:nvPr/>
        </p:nvSpPr>
        <p:spPr bwMode="auto">
          <a:xfrm rot="5400000">
            <a:off x="8173243" y="3561557"/>
            <a:ext cx="1363663" cy="184150"/>
          </a:xfrm>
          <a:prstGeom prst="rect">
            <a:avLst/>
          </a:prstGeom>
          <a:noFill/>
          <a:ln w="9525">
            <a:noFill/>
            <a:miter lim="800000"/>
            <a:headEnd/>
            <a:tailEnd/>
          </a:ln>
          <a:effectLst/>
        </p:spPr>
        <p:txBody>
          <a:bodyPr wrap="none">
            <a:spAutoFit/>
          </a:bodyPr>
          <a:lstStyle/>
          <a:p>
            <a:r>
              <a:rPr lang="en-US" sz="600"/>
              <a:t>David Portnoy/ Getty Images for Stern</a:t>
            </a:r>
          </a:p>
        </p:txBody>
      </p:sp>
      <p:sp>
        <p:nvSpPr>
          <p:cNvPr id="559118" name="Text Box 14"/>
          <p:cNvSpPr txBox="1">
            <a:spLocks noChangeArrowheads="1"/>
          </p:cNvSpPr>
          <p:nvPr/>
        </p:nvSpPr>
        <p:spPr bwMode="auto">
          <a:xfrm rot="5400000">
            <a:off x="8327231" y="2264569"/>
            <a:ext cx="1055688" cy="184150"/>
          </a:xfrm>
          <a:prstGeom prst="rect">
            <a:avLst/>
          </a:prstGeom>
          <a:noFill/>
          <a:ln w="9525">
            <a:noFill/>
            <a:miter lim="800000"/>
            <a:headEnd/>
            <a:tailEnd/>
          </a:ln>
          <a:effectLst/>
        </p:spPr>
        <p:txBody>
          <a:bodyPr wrap="none">
            <a:spAutoFit/>
          </a:bodyPr>
          <a:lstStyle/>
          <a:p>
            <a:r>
              <a:rPr lang="en-US" sz="600"/>
              <a:t>Joe Skipper/ Reuters/ Corbis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1590675" y="1595438"/>
            <a:ext cx="5938838" cy="4799012"/>
          </a:xfrm>
          <a:noFill/>
        </p:spPr>
        <p:txBody>
          <a:bodyPr/>
          <a:lstStyle/>
          <a:p>
            <a:pPr marL="0" indent="0">
              <a:spcAft>
                <a:spcPct val="20000"/>
              </a:spcAft>
              <a:buFont typeface="Wingdings" pitchFamily="2" charset="2"/>
              <a:buNone/>
            </a:pPr>
            <a:r>
              <a:rPr lang="en-US" altLang="en-US" sz="3600" dirty="0" smtClean="0">
                <a:solidFill>
                  <a:srgbClr val="0000FF"/>
                </a:solidFill>
                <a:latin typeface="Palatino Linotype" pitchFamily="18" charset="0"/>
              </a:rPr>
              <a:t>Hunger (Module 37)</a:t>
            </a:r>
            <a:endParaRPr lang="en-US" altLang="en-US" sz="3600" dirty="0">
              <a:solidFill>
                <a:srgbClr val="0000FF"/>
              </a:solidFill>
              <a:latin typeface="Palatino Linotype" pitchFamily="18" charset="0"/>
            </a:endParaRPr>
          </a:p>
          <a:p>
            <a:pPr marL="381000" lvl="1" indent="-266700">
              <a:spcAft>
                <a:spcPct val="20000"/>
              </a:spcAft>
              <a:buFont typeface="Wingdings" pitchFamily="2" charset="2"/>
              <a:buChar char="§"/>
            </a:pPr>
            <a:r>
              <a:rPr lang="en-US" altLang="en-US" dirty="0">
                <a:latin typeface="Palatino Linotype" pitchFamily="18" charset="0"/>
              </a:rPr>
              <a:t>The Physiology of Hunger</a:t>
            </a:r>
          </a:p>
          <a:p>
            <a:pPr marL="381000" lvl="1" indent="-266700">
              <a:spcAft>
                <a:spcPct val="20000"/>
              </a:spcAft>
              <a:buFont typeface="Wingdings" pitchFamily="2" charset="2"/>
              <a:buChar char="§"/>
            </a:pPr>
            <a:r>
              <a:rPr lang="en-US" altLang="en-US" dirty="0">
                <a:latin typeface="Palatino Linotype" pitchFamily="18" charset="0"/>
              </a:rPr>
              <a:t>The Psychology of Hunger</a:t>
            </a:r>
          </a:p>
          <a:p>
            <a:pPr marL="381000" lvl="1" indent="-266700">
              <a:spcAft>
                <a:spcPct val="20000"/>
              </a:spcAft>
              <a:buFont typeface="Wingdings" pitchFamily="2" charset="2"/>
              <a:buChar char="§"/>
            </a:pPr>
            <a:r>
              <a:rPr lang="en-US" altLang="en-US" dirty="0">
                <a:latin typeface="Palatino Linotype" pitchFamily="18" charset="0"/>
              </a:rPr>
              <a:t>Obesity and Weight Control</a:t>
            </a:r>
          </a:p>
          <a:p>
            <a:pPr marL="0" indent="0">
              <a:lnSpc>
                <a:spcPct val="15000"/>
              </a:lnSpc>
              <a:spcAft>
                <a:spcPct val="20000"/>
              </a:spcAft>
              <a:buFont typeface="Wingdings" pitchFamily="2" charset="2"/>
              <a:buNone/>
            </a:pPr>
            <a:endParaRPr lang="en-US" altLang="en-US" sz="3600" dirty="0">
              <a:solidFill>
                <a:srgbClr val="0000FF"/>
              </a:solidFill>
              <a:latin typeface="Palatino Linotype" pitchFamily="18" charset="0"/>
            </a:endParaRPr>
          </a:p>
          <a:p>
            <a:pPr marL="0" indent="0">
              <a:spcAft>
                <a:spcPct val="20000"/>
              </a:spcAft>
              <a:buFont typeface="Wingdings" pitchFamily="2" charset="2"/>
              <a:buNone/>
            </a:pPr>
            <a:endParaRPr lang="en-US" altLang="en-US" dirty="0">
              <a:latin typeface="Palatino Linotype"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71513" y="276225"/>
            <a:ext cx="7772400" cy="1143000"/>
          </a:xfrm>
        </p:spPr>
        <p:txBody>
          <a:bodyPr/>
          <a:lstStyle/>
          <a:p>
            <a:r>
              <a:rPr lang="en-US" sz="4000" dirty="0">
                <a:latin typeface="Palatino Linotype" pitchFamily="18" charset="0"/>
              </a:rPr>
              <a:t>Hunger</a:t>
            </a:r>
          </a:p>
        </p:txBody>
      </p:sp>
      <p:sp>
        <p:nvSpPr>
          <p:cNvPr id="8195" name="Rectangle 3"/>
          <p:cNvSpPr>
            <a:spLocks noGrp="1" noChangeArrowheads="1"/>
          </p:cNvSpPr>
          <p:nvPr>
            <p:ph type="body" idx="1"/>
          </p:nvPr>
        </p:nvSpPr>
        <p:spPr>
          <a:xfrm>
            <a:off x="457200" y="2841625"/>
            <a:ext cx="8229600" cy="669925"/>
          </a:xfrm>
        </p:spPr>
        <p:txBody>
          <a:bodyPr/>
          <a:lstStyle/>
          <a:p>
            <a:pPr algn="ctr">
              <a:buFontTx/>
              <a:buNone/>
            </a:pPr>
            <a:r>
              <a:rPr lang="en-US" sz="2800" dirty="0">
                <a:latin typeface="Palatino Linotype" pitchFamily="18" charset="0"/>
              </a:rPr>
              <a:t>When are we hungry?</a:t>
            </a:r>
          </a:p>
        </p:txBody>
      </p:sp>
      <p:sp>
        <p:nvSpPr>
          <p:cNvPr id="8196" name="Rectangle 4"/>
          <p:cNvSpPr>
            <a:spLocks noChangeArrowheads="1"/>
          </p:cNvSpPr>
          <p:nvPr/>
        </p:nvSpPr>
        <p:spPr bwMode="auto">
          <a:xfrm>
            <a:off x="685800" y="1585913"/>
            <a:ext cx="7772400" cy="685800"/>
          </a:xfrm>
          <a:prstGeom prst="rect">
            <a:avLst/>
          </a:prstGeom>
          <a:noFill/>
          <a:ln w="9525">
            <a:noFill/>
            <a:miter lim="800000"/>
            <a:headEnd/>
            <a:tailEnd/>
          </a:ln>
          <a:effectLst/>
        </p:spPr>
        <p:txBody>
          <a:bodyPr/>
          <a:lstStyle/>
          <a:p>
            <a:pPr marL="342900" indent="-342900" algn="ctr">
              <a:spcBef>
                <a:spcPct val="20000"/>
              </a:spcBef>
            </a:pPr>
            <a:r>
              <a:rPr lang="en-US" sz="2800" dirty="0">
                <a:latin typeface="Palatino Linotype" pitchFamily="18" charset="0"/>
              </a:rPr>
              <a:t>When do we eat?</a:t>
            </a:r>
          </a:p>
        </p:txBody>
      </p:sp>
      <p:sp>
        <p:nvSpPr>
          <p:cNvPr id="8197" name="Rectangle 5"/>
          <p:cNvSpPr>
            <a:spLocks noChangeArrowheads="1"/>
          </p:cNvSpPr>
          <p:nvPr/>
        </p:nvSpPr>
        <p:spPr bwMode="auto">
          <a:xfrm>
            <a:off x="685800" y="3643313"/>
            <a:ext cx="7772400" cy="685800"/>
          </a:xfrm>
          <a:prstGeom prst="rect">
            <a:avLst/>
          </a:prstGeom>
          <a:noFill/>
          <a:ln w="9525">
            <a:noFill/>
            <a:miter lim="800000"/>
            <a:headEnd/>
            <a:tailEnd/>
          </a:ln>
          <a:effectLst/>
        </p:spPr>
        <p:txBody>
          <a:bodyPr/>
          <a:lstStyle/>
          <a:p>
            <a:pPr marL="342900" indent="-342900" algn="ctr">
              <a:spcBef>
                <a:spcPct val="20000"/>
              </a:spcBef>
            </a:pPr>
            <a:r>
              <a:rPr lang="en-US" sz="2800" dirty="0">
                <a:latin typeface="Palatino Linotype" pitchFamily="18" charset="0"/>
              </a:rPr>
              <a:t>When there is no food in our stomach.</a:t>
            </a:r>
          </a:p>
        </p:txBody>
      </p:sp>
      <p:sp>
        <p:nvSpPr>
          <p:cNvPr id="8198" name="Rectangle 6"/>
          <p:cNvSpPr>
            <a:spLocks noChangeArrowheads="1"/>
          </p:cNvSpPr>
          <p:nvPr/>
        </p:nvSpPr>
        <p:spPr bwMode="auto">
          <a:xfrm>
            <a:off x="685800" y="2119313"/>
            <a:ext cx="7772400" cy="533400"/>
          </a:xfrm>
          <a:prstGeom prst="rect">
            <a:avLst/>
          </a:prstGeom>
          <a:noFill/>
          <a:ln w="9525">
            <a:noFill/>
            <a:miter lim="800000"/>
            <a:headEnd/>
            <a:tailEnd/>
          </a:ln>
          <a:effectLst/>
        </p:spPr>
        <p:txBody>
          <a:bodyPr/>
          <a:lstStyle/>
          <a:p>
            <a:pPr marL="342900" indent="-342900" algn="ctr">
              <a:spcBef>
                <a:spcPct val="20000"/>
              </a:spcBef>
            </a:pPr>
            <a:r>
              <a:rPr lang="en-US" sz="2800" dirty="0">
                <a:latin typeface="Palatino Linotype" pitchFamily="18" charset="0"/>
              </a:rPr>
              <a:t>When we are hungry.</a:t>
            </a:r>
          </a:p>
        </p:txBody>
      </p:sp>
      <p:sp>
        <p:nvSpPr>
          <p:cNvPr id="8199" name="Rectangle 7"/>
          <p:cNvSpPr>
            <a:spLocks noChangeArrowheads="1"/>
          </p:cNvSpPr>
          <p:nvPr/>
        </p:nvSpPr>
        <p:spPr bwMode="auto">
          <a:xfrm>
            <a:off x="685800" y="4524375"/>
            <a:ext cx="7772400" cy="609600"/>
          </a:xfrm>
          <a:prstGeom prst="rect">
            <a:avLst/>
          </a:prstGeom>
          <a:noFill/>
          <a:ln w="9525">
            <a:noFill/>
            <a:miter lim="800000"/>
            <a:headEnd/>
            <a:tailEnd/>
          </a:ln>
          <a:effectLst/>
        </p:spPr>
        <p:txBody>
          <a:bodyPr/>
          <a:lstStyle/>
          <a:p>
            <a:pPr marL="342900" indent="-342900" algn="ctr">
              <a:spcBef>
                <a:spcPct val="20000"/>
              </a:spcBef>
            </a:pPr>
            <a:r>
              <a:rPr lang="en-US" sz="2800" dirty="0">
                <a:latin typeface="Palatino Linotype" pitchFamily="18" charset="0"/>
              </a:rPr>
              <a:t>How do we know when our stomach is empty?</a:t>
            </a:r>
          </a:p>
        </p:txBody>
      </p:sp>
      <p:sp>
        <p:nvSpPr>
          <p:cNvPr id="8200" name="Rectangle 8"/>
          <p:cNvSpPr>
            <a:spLocks noChangeArrowheads="1"/>
          </p:cNvSpPr>
          <p:nvPr/>
        </p:nvSpPr>
        <p:spPr bwMode="auto">
          <a:xfrm>
            <a:off x="685800" y="5334000"/>
            <a:ext cx="7772400" cy="809625"/>
          </a:xfrm>
          <a:prstGeom prst="rect">
            <a:avLst/>
          </a:prstGeom>
          <a:noFill/>
          <a:ln w="9525">
            <a:noFill/>
            <a:miter lim="800000"/>
            <a:headEnd/>
            <a:tailEnd/>
          </a:ln>
          <a:effectLst/>
        </p:spPr>
        <p:txBody>
          <a:bodyPr/>
          <a:lstStyle/>
          <a:p>
            <a:pPr marL="342900" indent="-342900" algn="ctr">
              <a:spcBef>
                <a:spcPct val="20000"/>
              </a:spcBef>
            </a:pPr>
            <a:r>
              <a:rPr lang="en-US" sz="2800" dirty="0">
                <a:latin typeface="Palatino Linotype" pitchFamily="18" charset="0"/>
              </a:rPr>
              <a:t>Our stomach growls. These are also called hunger pangs.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dissolve">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dissolve">
                                      <p:cBhvr>
                                        <p:cTn id="12" dur="500"/>
                                        <p:tgtEl>
                                          <p:spTgt spid="819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5">
                                            <p:txEl>
                                              <p:pRg st="0" end="0"/>
                                            </p:txEl>
                                          </p:spTgt>
                                        </p:tgtEl>
                                        <p:attrNameLst>
                                          <p:attrName>style.visibility</p:attrName>
                                        </p:attrNameLst>
                                      </p:cBhvr>
                                      <p:to>
                                        <p:strVal val="visible"/>
                                      </p:to>
                                    </p:set>
                                    <p:animEffect transition="in" filter="dissolve">
                                      <p:cBhvr>
                                        <p:cTn id="17" dur="500"/>
                                        <p:tgtEl>
                                          <p:spTgt spid="819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7"/>
                                        </p:tgtEl>
                                        <p:attrNameLst>
                                          <p:attrName>style.visibility</p:attrName>
                                        </p:attrNameLst>
                                      </p:cBhvr>
                                      <p:to>
                                        <p:strVal val="visible"/>
                                      </p:to>
                                    </p:set>
                                    <p:animEffect transition="in" filter="dissolve">
                                      <p:cBhvr>
                                        <p:cTn id="22" dur="500"/>
                                        <p:tgtEl>
                                          <p:spTgt spid="819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199">
                                            <p:txEl>
                                              <p:pRg st="0" end="0"/>
                                            </p:txEl>
                                          </p:spTgt>
                                        </p:tgtEl>
                                        <p:attrNameLst>
                                          <p:attrName>style.visibility</p:attrName>
                                        </p:attrNameLst>
                                      </p:cBhvr>
                                      <p:to>
                                        <p:strVal val="visible"/>
                                      </p:to>
                                    </p:set>
                                    <p:animEffect transition="in" filter="dissolve">
                                      <p:cBhvr>
                                        <p:cTn id="27" dur="500"/>
                                        <p:tgtEl>
                                          <p:spTgt spid="819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200"/>
                                        </p:tgtEl>
                                        <p:attrNameLst>
                                          <p:attrName>style.visibility</p:attrName>
                                        </p:attrNameLst>
                                      </p:cBhvr>
                                      <p:to>
                                        <p:strVal val="visible"/>
                                      </p:to>
                                    </p:set>
                                    <p:animEffect transition="in" filter="dissolve">
                                      <p:cBhvr>
                                        <p:cTn id="32"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196" grpId="0"/>
      <p:bldP spid="8197" grpId="0"/>
      <p:bldP spid="8198" grpId="0"/>
      <p:bldP spid="8199" grpId="0" build="p"/>
      <p:bldP spid="820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71513" y="257175"/>
            <a:ext cx="7772400" cy="1143000"/>
          </a:xfrm>
        </p:spPr>
        <p:txBody>
          <a:bodyPr>
            <a:normAutofit fontScale="90000"/>
          </a:bodyPr>
          <a:lstStyle/>
          <a:p>
            <a:r>
              <a:rPr lang="en-US" sz="4000" dirty="0">
                <a:latin typeface="Palatino Linotype" pitchFamily="18" charset="0"/>
              </a:rPr>
              <a:t>The Physiology of Hunger</a:t>
            </a:r>
          </a:p>
        </p:txBody>
      </p:sp>
      <p:sp>
        <p:nvSpPr>
          <p:cNvPr id="10243" name="Rectangle 3"/>
          <p:cNvSpPr>
            <a:spLocks noGrp="1" noChangeArrowheads="1"/>
          </p:cNvSpPr>
          <p:nvPr>
            <p:ph type="body" sz="half" idx="1"/>
          </p:nvPr>
        </p:nvSpPr>
        <p:spPr>
          <a:xfrm>
            <a:off x="695325" y="1581150"/>
            <a:ext cx="7734300" cy="1143000"/>
          </a:xfrm>
        </p:spPr>
        <p:txBody>
          <a:bodyPr/>
          <a:lstStyle/>
          <a:p>
            <a:pPr marL="0" indent="0" algn="ctr">
              <a:buFont typeface="Wingdings" pitchFamily="2" charset="2"/>
              <a:buNone/>
            </a:pPr>
            <a:r>
              <a:rPr lang="en-US" altLang="en-US" sz="2800" dirty="0">
                <a:latin typeface="Palatino Linotype" pitchFamily="18" charset="0"/>
              </a:rPr>
              <a:t>Stomach contractions (pangs) send signals to the brain making us aware of our hunger.</a:t>
            </a:r>
            <a:endParaRPr lang="en-US" sz="2800" dirty="0">
              <a:latin typeface="Palatino Linotype" pitchFamily="18" charset="0"/>
            </a:endParaRPr>
          </a:p>
        </p:txBody>
      </p:sp>
      <p:pic>
        <p:nvPicPr>
          <p:cNvPr id="10244" name="Picture 4" descr="Myers9e_fig_11_03"/>
          <p:cNvPicPr>
            <a:picLocks noChangeAspect="1" noChangeArrowheads="1"/>
          </p:cNvPicPr>
          <p:nvPr/>
        </p:nvPicPr>
        <p:blipFill>
          <a:blip r:embed="rId3" cstate="print"/>
          <a:srcRect/>
          <a:stretch>
            <a:fillRect/>
          </a:stretch>
        </p:blipFill>
        <p:spPr bwMode="auto">
          <a:xfrm>
            <a:off x="914400" y="2743200"/>
            <a:ext cx="7467600" cy="3806825"/>
          </a:xfrm>
          <a:prstGeom prst="rect">
            <a:avLst/>
          </a:prstGeom>
          <a:noFill/>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71513" y="276225"/>
            <a:ext cx="7772400" cy="1143000"/>
          </a:xfrm>
        </p:spPr>
        <p:txBody>
          <a:bodyPr/>
          <a:lstStyle/>
          <a:p>
            <a:r>
              <a:rPr lang="en-US" sz="4000" dirty="0">
                <a:latin typeface="Palatino Linotype" pitchFamily="18" charset="0"/>
              </a:rPr>
              <a:t>Stomachs Removed</a:t>
            </a:r>
          </a:p>
        </p:txBody>
      </p:sp>
      <p:sp>
        <p:nvSpPr>
          <p:cNvPr id="12291" name="Text Box 3"/>
          <p:cNvSpPr txBox="1">
            <a:spLocks noChangeArrowheads="1"/>
          </p:cNvSpPr>
          <p:nvPr/>
        </p:nvSpPr>
        <p:spPr bwMode="auto">
          <a:xfrm>
            <a:off x="419100" y="1581150"/>
            <a:ext cx="8305800" cy="1373188"/>
          </a:xfrm>
          <a:prstGeom prst="rect">
            <a:avLst/>
          </a:prstGeom>
          <a:noFill/>
          <a:ln w="9525">
            <a:noFill/>
            <a:miter lim="800000"/>
            <a:headEnd/>
            <a:tailEnd/>
          </a:ln>
          <a:effectLst/>
        </p:spPr>
        <p:txBody>
          <a:bodyPr>
            <a:spAutoFit/>
          </a:bodyPr>
          <a:lstStyle/>
          <a:p>
            <a:pPr algn="ctr"/>
            <a:r>
              <a:rPr lang="en-US" sz="2800" dirty="0">
                <a:latin typeface="Palatino Linotype" pitchFamily="18" charset="0"/>
              </a:rPr>
              <a:t>Tsang (1938) removed rat stomachs, connected the esophagus to the small intestines, and the rats still felt hungry (and ate food).</a:t>
            </a:r>
          </a:p>
        </p:txBody>
      </p:sp>
      <p:pic>
        <p:nvPicPr>
          <p:cNvPr id="12292" name="Picture 4" descr="Stomach"/>
          <p:cNvPicPr>
            <a:picLocks noChangeAspect="1" noChangeArrowheads="1"/>
          </p:cNvPicPr>
          <p:nvPr>
            <p:ph idx="1"/>
          </p:nvPr>
        </p:nvPicPr>
        <p:blipFill>
          <a:blip r:embed="rId3" cstate="print"/>
          <a:srcRect l="13608" t="10600" r="15523" b="21555"/>
          <a:stretch>
            <a:fillRect/>
          </a:stretch>
        </p:blipFill>
        <p:spPr>
          <a:xfrm>
            <a:off x="2790825" y="3357563"/>
            <a:ext cx="3505200" cy="3032125"/>
          </a:xfrm>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71513" y="276225"/>
            <a:ext cx="7772400" cy="1143000"/>
          </a:xfrm>
        </p:spPr>
        <p:txBody>
          <a:bodyPr>
            <a:normAutofit fontScale="90000"/>
          </a:bodyPr>
          <a:lstStyle/>
          <a:p>
            <a:r>
              <a:rPr lang="en-US" sz="4000" dirty="0">
                <a:latin typeface="Palatino Linotype" pitchFamily="18" charset="0"/>
              </a:rPr>
              <a:t>Body Chemistry &amp; the Brain</a:t>
            </a:r>
          </a:p>
        </p:txBody>
      </p:sp>
      <p:sp>
        <p:nvSpPr>
          <p:cNvPr id="14339" name="Rectangle 3"/>
          <p:cNvSpPr>
            <a:spLocks noGrp="1" noChangeArrowheads="1"/>
          </p:cNvSpPr>
          <p:nvPr>
            <p:ph type="body" sz="half" idx="1"/>
          </p:nvPr>
        </p:nvSpPr>
        <p:spPr>
          <a:xfrm>
            <a:off x="504825" y="1585913"/>
            <a:ext cx="3838575" cy="3900487"/>
          </a:xfrm>
        </p:spPr>
        <p:txBody>
          <a:bodyPr>
            <a:normAutofit lnSpcReduction="10000"/>
          </a:bodyPr>
          <a:lstStyle/>
          <a:p>
            <a:pPr marL="0" indent="0" algn="ctr" eaLnBrk="0" hangingPunct="0">
              <a:spcBef>
                <a:spcPct val="0"/>
              </a:spcBef>
              <a:buFontTx/>
              <a:buNone/>
            </a:pPr>
            <a:r>
              <a:rPr lang="en-US" sz="2800" dirty="0">
                <a:latin typeface="Palatino Linotype" pitchFamily="18" charset="0"/>
              </a:rPr>
              <a:t>Levels of glucose in the blood are monitored by receptors (neurons) in the stomach, liver, and intestines. They send signals to the hypothalamus in the brain.</a:t>
            </a:r>
          </a:p>
        </p:txBody>
      </p:sp>
      <p:sp>
        <p:nvSpPr>
          <p:cNvPr id="14340" name="Line 4"/>
          <p:cNvSpPr>
            <a:spLocks noChangeShapeType="1"/>
          </p:cNvSpPr>
          <p:nvPr/>
        </p:nvSpPr>
        <p:spPr bwMode="auto">
          <a:xfrm>
            <a:off x="6400800" y="4991100"/>
            <a:ext cx="0" cy="76200"/>
          </a:xfrm>
          <a:prstGeom prst="line">
            <a:avLst/>
          </a:prstGeom>
          <a:noFill/>
          <a:ln w="9525">
            <a:solidFill>
              <a:schemeClr val="bg1"/>
            </a:solidFill>
            <a:round/>
            <a:headEnd/>
            <a:tailEnd/>
          </a:ln>
          <a:effectLst/>
        </p:spPr>
        <p:txBody>
          <a:bodyPr/>
          <a:lstStyle/>
          <a:p>
            <a:endParaRPr lang="en-CA"/>
          </a:p>
        </p:txBody>
      </p:sp>
      <p:sp>
        <p:nvSpPr>
          <p:cNvPr id="14341" name="Text Box 5"/>
          <p:cNvSpPr txBox="1">
            <a:spLocks noChangeArrowheads="1"/>
          </p:cNvSpPr>
          <p:nvPr/>
        </p:nvSpPr>
        <p:spPr bwMode="auto">
          <a:xfrm>
            <a:off x="5757863" y="4495800"/>
            <a:ext cx="2312987" cy="396875"/>
          </a:xfrm>
          <a:prstGeom prst="rect">
            <a:avLst/>
          </a:prstGeom>
          <a:noFill/>
          <a:ln w="9525">
            <a:noFill/>
            <a:miter lim="800000"/>
            <a:headEnd/>
            <a:tailEnd/>
          </a:ln>
          <a:effectLst/>
        </p:spPr>
        <p:txBody>
          <a:bodyPr wrap="none">
            <a:spAutoFit/>
          </a:bodyPr>
          <a:lstStyle/>
          <a:p>
            <a:r>
              <a:rPr lang="en-US" sz="2000">
                <a:latin typeface="Palatino Linotype" pitchFamily="18" charset="0"/>
              </a:rPr>
              <a:t>Rat Hypothalamus</a:t>
            </a:r>
          </a:p>
        </p:txBody>
      </p:sp>
      <p:pic>
        <p:nvPicPr>
          <p:cNvPr id="14342" name="Picture 6" descr="Hypothalamus"/>
          <p:cNvPicPr>
            <a:picLocks noChangeAspect="1" noChangeArrowheads="1"/>
          </p:cNvPicPr>
          <p:nvPr>
            <p:ph sz="half" idx="2"/>
          </p:nvPr>
        </p:nvPicPr>
        <p:blipFill>
          <a:blip r:embed="rId3" cstate="print"/>
          <a:srcRect/>
          <a:stretch>
            <a:fillRect/>
          </a:stretch>
        </p:blipFill>
        <p:spPr>
          <a:xfrm>
            <a:off x="5000625" y="1879600"/>
            <a:ext cx="3810000" cy="2616200"/>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71513" y="276225"/>
            <a:ext cx="7772400" cy="1143000"/>
          </a:xfrm>
        </p:spPr>
        <p:txBody>
          <a:bodyPr/>
          <a:lstStyle/>
          <a:p>
            <a:r>
              <a:rPr lang="en-US" sz="4000" dirty="0">
                <a:solidFill>
                  <a:schemeClr val="tx1"/>
                </a:solidFill>
                <a:latin typeface="Palatino Linotype" pitchFamily="18" charset="0"/>
              </a:rPr>
              <a:t>Hypothalamic Centers</a:t>
            </a:r>
          </a:p>
        </p:txBody>
      </p:sp>
      <p:sp>
        <p:nvSpPr>
          <p:cNvPr id="16387" name="Text Box 3"/>
          <p:cNvSpPr txBox="1">
            <a:spLocks noChangeArrowheads="1"/>
          </p:cNvSpPr>
          <p:nvPr/>
        </p:nvSpPr>
        <p:spPr bwMode="auto">
          <a:xfrm>
            <a:off x="485775" y="1600200"/>
            <a:ext cx="8153400" cy="2227263"/>
          </a:xfrm>
          <a:prstGeom prst="rect">
            <a:avLst/>
          </a:prstGeom>
          <a:noFill/>
          <a:ln w="9525">
            <a:noFill/>
            <a:miter lim="800000"/>
            <a:headEnd/>
            <a:tailEnd/>
          </a:ln>
          <a:effectLst/>
        </p:spPr>
        <p:txBody>
          <a:bodyPr>
            <a:spAutoFit/>
          </a:bodyPr>
          <a:lstStyle/>
          <a:p>
            <a:pPr algn="ctr"/>
            <a:r>
              <a:rPr lang="en-US" sz="2800" dirty="0">
                <a:latin typeface="Palatino Linotype" pitchFamily="18" charset="0"/>
              </a:rPr>
              <a:t>The lateral hypothalamus (LH) brings on hunger (stimulation). Destroy the LH, and the animal has no interest in eating. The reduction of blood glucose stimulates </a:t>
            </a:r>
            <a:r>
              <a:rPr lang="en-US" sz="2800" i="1" dirty="0" err="1">
                <a:latin typeface="Palatino Linotype" pitchFamily="18" charset="0"/>
              </a:rPr>
              <a:t>orexin</a:t>
            </a:r>
            <a:r>
              <a:rPr lang="en-US" sz="2800" dirty="0">
                <a:latin typeface="Palatino Linotype" pitchFamily="18" charset="0"/>
              </a:rPr>
              <a:t> in the LH, which leads rats to eat ravenously.</a:t>
            </a:r>
          </a:p>
        </p:txBody>
      </p:sp>
      <p:pic>
        <p:nvPicPr>
          <p:cNvPr id="16388" name="Picture 4" descr="Lateral Hypothalamus"/>
          <p:cNvPicPr>
            <a:picLocks noChangeAspect="1" noChangeArrowheads="1"/>
          </p:cNvPicPr>
          <p:nvPr>
            <p:ph idx="1"/>
          </p:nvPr>
        </p:nvPicPr>
        <p:blipFill>
          <a:blip r:embed="rId3" cstate="print"/>
          <a:srcRect b="10625"/>
          <a:stretch>
            <a:fillRect/>
          </a:stretch>
        </p:blipFill>
        <p:spPr>
          <a:xfrm>
            <a:off x="2681288" y="3886200"/>
            <a:ext cx="3748087" cy="2741613"/>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71513" y="276225"/>
            <a:ext cx="7772400" cy="1143000"/>
          </a:xfrm>
        </p:spPr>
        <p:txBody>
          <a:bodyPr/>
          <a:lstStyle/>
          <a:p>
            <a:r>
              <a:rPr lang="en-US" sz="4000" dirty="0">
                <a:solidFill>
                  <a:schemeClr val="tx1"/>
                </a:solidFill>
                <a:latin typeface="Palatino Linotype" pitchFamily="18" charset="0"/>
              </a:rPr>
              <a:t>Hypothalamic Centers</a:t>
            </a:r>
          </a:p>
        </p:txBody>
      </p:sp>
      <p:pic>
        <p:nvPicPr>
          <p:cNvPr id="18435" name="Picture 3" descr="MyersPsy8e_12UN07"/>
          <p:cNvPicPr>
            <a:picLocks noChangeAspect="1" noChangeArrowheads="1"/>
          </p:cNvPicPr>
          <p:nvPr>
            <p:ph sz="half" idx="2"/>
          </p:nvPr>
        </p:nvPicPr>
        <p:blipFill>
          <a:blip r:embed="rId3" cstate="print"/>
          <a:srcRect/>
          <a:stretch>
            <a:fillRect/>
          </a:stretch>
        </p:blipFill>
        <p:spPr>
          <a:xfrm>
            <a:off x="4876800" y="3413125"/>
            <a:ext cx="3190875" cy="2740025"/>
          </a:xfrm>
          <a:noFill/>
          <a:ln/>
        </p:spPr>
      </p:pic>
      <p:sp>
        <p:nvSpPr>
          <p:cNvPr id="18436" name="Text Box 4"/>
          <p:cNvSpPr txBox="1">
            <a:spLocks noChangeArrowheads="1"/>
          </p:cNvSpPr>
          <p:nvPr/>
        </p:nvSpPr>
        <p:spPr bwMode="auto">
          <a:xfrm>
            <a:off x="485775" y="1600200"/>
            <a:ext cx="8153400" cy="1373188"/>
          </a:xfrm>
          <a:prstGeom prst="rect">
            <a:avLst/>
          </a:prstGeom>
          <a:noFill/>
          <a:ln w="9525">
            <a:noFill/>
            <a:miter lim="800000"/>
            <a:headEnd/>
            <a:tailEnd/>
          </a:ln>
          <a:effectLst/>
        </p:spPr>
        <p:txBody>
          <a:bodyPr>
            <a:spAutoFit/>
          </a:bodyPr>
          <a:lstStyle/>
          <a:p>
            <a:pPr algn="ctr"/>
            <a:r>
              <a:rPr lang="en-US" sz="2800" dirty="0">
                <a:latin typeface="Palatino Linotype" pitchFamily="18" charset="0"/>
              </a:rPr>
              <a:t>The </a:t>
            </a:r>
            <a:r>
              <a:rPr lang="en-US" sz="2800" dirty="0" err="1">
                <a:latin typeface="Palatino Linotype" pitchFamily="18" charset="0"/>
              </a:rPr>
              <a:t>ventromedial</a:t>
            </a:r>
            <a:r>
              <a:rPr lang="en-US" sz="2800" dirty="0">
                <a:latin typeface="Palatino Linotype" pitchFamily="18" charset="0"/>
              </a:rPr>
              <a:t> hypothalamus (VMH) depresses hunger (stimulation). Destroy the VMH, and the animal eats excessively.</a:t>
            </a:r>
          </a:p>
        </p:txBody>
      </p:sp>
      <p:pic>
        <p:nvPicPr>
          <p:cNvPr id="18437" name="Picture 5" descr="VM Hypothalamus"/>
          <p:cNvPicPr>
            <a:picLocks noChangeAspect="1" noChangeArrowheads="1"/>
          </p:cNvPicPr>
          <p:nvPr>
            <p:ph sz="half" idx="1"/>
          </p:nvPr>
        </p:nvPicPr>
        <p:blipFill>
          <a:blip r:embed="rId4" cstate="print"/>
          <a:srcRect r="6000"/>
          <a:stretch>
            <a:fillRect/>
          </a:stretch>
        </p:blipFill>
        <p:spPr>
          <a:xfrm>
            <a:off x="638175" y="3429000"/>
            <a:ext cx="3581400" cy="2613025"/>
          </a:xfrm>
          <a:noFill/>
          <a:ln/>
        </p:spPr>
      </p:pic>
      <p:sp>
        <p:nvSpPr>
          <p:cNvPr id="18438" name="Text Box 6"/>
          <p:cNvSpPr txBox="1">
            <a:spLocks noChangeArrowheads="1"/>
          </p:cNvSpPr>
          <p:nvPr/>
        </p:nvSpPr>
        <p:spPr bwMode="auto">
          <a:xfrm rot="5400000">
            <a:off x="7720012" y="5614988"/>
            <a:ext cx="942975" cy="228600"/>
          </a:xfrm>
          <a:prstGeom prst="rect">
            <a:avLst/>
          </a:prstGeom>
          <a:noFill/>
          <a:ln w="9525">
            <a:noFill/>
            <a:miter lim="800000"/>
            <a:headEnd/>
            <a:tailEnd/>
          </a:ln>
          <a:effectLst/>
        </p:spPr>
        <p:txBody>
          <a:bodyPr wrap="none">
            <a:spAutoFit/>
          </a:bodyPr>
          <a:lstStyle/>
          <a:p>
            <a:r>
              <a:rPr lang="en-US" sz="900">
                <a:latin typeface="Times New Roman" pitchFamily="-112" charset="0"/>
              </a:rPr>
              <a:t>Richard Howard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71513" y="276225"/>
            <a:ext cx="7772400" cy="1143000"/>
          </a:xfrm>
        </p:spPr>
        <p:txBody>
          <a:bodyPr>
            <a:normAutofit fontScale="90000"/>
          </a:bodyPr>
          <a:lstStyle/>
          <a:p>
            <a:r>
              <a:rPr lang="en-US" sz="4000" dirty="0">
                <a:latin typeface="Palatino Linotype" pitchFamily="18" charset="0"/>
              </a:rPr>
              <a:t>Hypothalamus &amp; Hormones</a:t>
            </a:r>
          </a:p>
        </p:txBody>
      </p:sp>
      <p:sp>
        <p:nvSpPr>
          <p:cNvPr id="20483" name="Text Box 3"/>
          <p:cNvSpPr txBox="1">
            <a:spLocks noChangeArrowheads="1"/>
          </p:cNvSpPr>
          <p:nvPr/>
        </p:nvSpPr>
        <p:spPr bwMode="auto">
          <a:xfrm>
            <a:off x="838200" y="1524000"/>
            <a:ext cx="7770813" cy="822325"/>
          </a:xfrm>
          <a:prstGeom prst="rect">
            <a:avLst/>
          </a:prstGeom>
          <a:noFill/>
          <a:ln w="9525">
            <a:noFill/>
            <a:miter lim="800000"/>
            <a:headEnd/>
            <a:tailEnd/>
          </a:ln>
          <a:effectLst/>
        </p:spPr>
        <p:txBody>
          <a:bodyPr wrap="none">
            <a:spAutoFit/>
          </a:bodyPr>
          <a:lstStyle/>
          <a:p>
            <a:pPr algn="ctr"/>
            <a:r>
              <a:rPr lang="en-US" sz="2400" dirty="0">
                <a:latin typeface="Palatino Linotype" pitchFamily="18" charset="0"/>
              </a:rPr>
              <a:t>The hypothalamus monitors a number of hormones that</a:t>
            </a:r>
          </a:p>
          <a:p>
            <a:pPr algn="ctr"/>
            <a:r>
              <a:rPr lang="en-US" sz="2400" dirty="0">
                <a:latin typeface="Palatino Linotype" pitchFamily="18" charset="0"/>
              </a:rPr>
              <a:t>are related to hunger.</a:t>
            </a:r>
          </a:p>
        </p:txBody>
      </p:sp>
      <p:graphicFrame>
        <p:nvGraphicFramePr>
          <p:cNvPr id="20484" name="Group 4"/>
          <p:cNvGraphicFramePr>
            <a:graphicFrameLocks noGrp="1"/>
          </p:cNvGraphicFramePr>
          <p:nvPr>
            <p:ph sz="half" idx="2"/>
          </p:nvPr>
        </p:nvGraphicFramePr>
        <p:xfrm>
          <a:off x="2667000" y="2743200"/>
          <a:ext cx="6172200" cy="3352803"/>
        </p:xfrm>
        <a:graphic>
          <a:graphicData uri="http://schemas.openxmlformats.org/drawingml/2006/table">
            <a:tbl>
              <a:tblPr/>
              <a:tblGrid>
                <a:gridCol w="2065338"/>
                <a:gridCol w="1924050"/>
                <a:gridCol w="2182812"/>
              </a:tblGrid>
              <a:tr h="57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Palatino Linotype" pitchFamily="18" charset="0"/>
                        </a:rPr>
                        <a:t>Hormone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Tissue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Response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Palatino Linotype" pitchFamily="18" charset="0"/>
                        </a:rPr>
                        <a:t>Orexin increase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Palatino Linotype" pitchFamily="18" charset="0"/>
                        </a:rPr>
                        <a:t>Hypothalamus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Palatino Linotype" pitchFamily="18" charset="0"/>
                        </a:rPr>
                        <a:t>Increases hunger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Palatino Linotype" pitchFamily="18" charset="0"/>
                        </a:rPr>
                        <a:t>Ghrelin increase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Palatino Linotype" pitchFamily="18" charset="0"/>
                        </a:rPr>
                        <a:t>Stomach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Palatino Linotype" pitchFamily="18" charset="0"/>
                        </a:rPr>
                        <a:t>Increases hunger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Palatino Linotype" pitchFamily="18" charset="0"/>
                        </a:rPr>
                        <a:t>Insulin increase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Palatino Linotype" pitchFamily="18" charset="0"/>
                        </a:rPr>
                        <a:t>Pancreas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Palatino Linotype" pitchFamily="18" charset="0"/>
                        </a:rPr>
                        <a:t>Increases hunger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Palatino Linotype" pitchFamily="18" charset="0"/>
                        </a:rPr>
                        <a:t>Leptin increase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Palatino Linotype" pitchFamily="18" charset="0"/>
                        </a:rPr>
                        <a:t>Fat cells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Palatino Linotype" pitchFamily="18" charset="0"/>
                        </a:rPr>
                        <a:t>Decreases hunger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Palatino Linotype" pitchFamily="18" charset="0"/>
                        </a:rPr>
                        <a:t>PPY increase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Palatino Linotype" pitchFamily="18" charset="0"/>
                        </a:rPr>
                        <a:t>Digestive tract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rPr>
                        <a:t>Decreases hunger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0514" name="Picture 34" descr="Myers9e_fig_11_05"/>
          <p:cNvPicPr>
            <a:picLocks noChangeAspect="1" noChangeArrowheads="1"/>
          </p:cNvPicPr>
          <p:nvPr/>
        </p:nvPicPr>
        <p:blipFill>
          <a:blip r:embed="rId3" cstate="print"/>
          <a:srcRect/>
          <a:stretch>
            <a:fillRect/>
          </a:stretch>
        </p:blipFill>
        <p:spPr bwMode="auto">
          <a:xfrm>
            <a:off x="130175" y="2895600"/>
            <a:ext cx="2384425" cy="2743200"/>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71513" y="276225"/>
            <a:ext cx="7772400" cy="1143000"/>
          </a:xfrm>
        </p:spPr>
        <p:txBody>
          <a:bodyPr/>
          <a:lstStyle/>
          <a:p>
            <a:r>
              <a:rPr lang="en-US" sz="4000" dirty="0">
                <a:latin typeface="Palatino Linotype" pitchFamily="18" charset="0"/>
              </a:rPr>
              <a:t>Set Point</a:t>
            </a:r>
          </a:p>
        </p:txBody>
      </p:sp>
      <p:sp>
        <p:nvSpPr>
          <p:cNvPr id="22531" name="Rectangle 3"/>
          <p:cNvSpPr>
            <a:spLocks noGrp="1" noChangeArrowheads="1"/>
          </p:cNvSpPr>
          <p:nvPr>
            <p:ph type="body" idx="1"/>
          </p:nvPr>
        </p:nvSpPr>
        <p:spPr>
          <a:xfrm>
            <a:off x="671513" y="1581150"/>
            <a:ext cx="7772400" cy="1543050"/>
          </a:xfrm>
        </p:spPr>
        <p:txBody>
          <a:bodyPr/>
          <a:lstStyle/>
          <a:p>
            <a:pPr marL="0" indent="0" algn="ctr">
              <a:lnSpc>
                <a:spcPct val="90000"/>
              </a:lnSpc>
              <a:buFontTx/>
              <a:buNone/>
            </a:pPr>
            <a:r>
              <a:rPr lang="en-US" altLang="en-US" sz="2600" dirty="0">
                <a:latin typeface="Palatino Linotype" pitchFamily="18" charset="0"/>
              </a:rPr>
              <a:t>Manipulating the lateral and the </a:t>
            </a:r>
            <a:r>
              <a:rPr lang="en-US" altLang="en-US" sz="2600" dirty="0" err="1">
                <a:latin typeface="Palatino Linotype" pitchFamily="18" charset="0"/>
              </a:rPr>
              <a:t>ventromedial</a:t>
            </a:r>
            <a:r>
              <a:rPr lang="en-US" altLang="en-US" sz="2600" dirty="0">
                <a:latin typeface="Palatino Linotype" pitchFamily="18" charset="0"/>
              </a:rPr>
              <a:t> hypothalamus alters the body’s “weight thermostat.” Heredity influences set point and body type.</a:t>
            </a:r>
            <a:endParaRPr lang="en-US" sz="2600" dirty="0">
              <a:latin typeface="Palatino Linotype" pitchFamily="18" charset="0"/>
            </a:endParaRPr>
          </a:p>
        </p:txBody>
      </p:sp>
      <p:sp>
        <p:nvSpPr>
          <p:cNvPr id="22532" name="Rectangle 4"/>
          <p:cNvSpPr>
            <a:spLocks noChangeArrowheads="1"/>
          </p:cNvSpPr>
          <p:nvPr/>
        </p:nvSpPr>
        <p:spPr bwMode="auto">
          <a:xfrm>
            <a:off x="685800" y="4191000"/>
            <a:ext cx="7772400" cy="1219200"/>
          </a:xfrm>
          <a:prstGeom prst="rect">
            <a:avLst/>
          </a:prstGeom>
          <a:noFill/>
          <a:ln w="9525">
            <a:noFill/>
            <a:miter lim="800000"/>
            <a:headEnd/>
            <a:tailEnd/>
          </a:ln>
          <a:effectLst/>
        </p:spPr>
        <p:txBody>
          <a:bodyPr/>
          <a:lstStyle/>
          <a:p>
            <a:pPr algn="ctr">
              <a:spcBef>
                <a:spcPct val="20000"/>
              </a:spcBef>
            </a:pPr>
            <a:r>
              <a:rPr lang="en-US" altLang="en-US" sz="2400" dirty="0">
                <a:latin typeface="Palatino Linotype" pitchFamily="18" charset="0"/>
              </a:rPr>
              <a:t>If weight is lost, food intake increases and energy expenditure decreases. If weight is gained, the opposite takes place.</a:t>
            </a:r>
            <a:endParaRPr lang="en-US" sz="2400" dirty="0">
              <a:latin typeface="Palatino Linotype" pitchFamily="18"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3" name="Rectangle 3"/>
          <p:cNvSpPr>
            <a:spLocks noGrp="1" noChangeArrowheads="1"/>
          </p:cNvSpPr>
          <p:nvPr>
            <p:ph idx="1"/>
          </p:nvPr>
        </p:nvSpPr>
        <p:spPr>
          <a:xfrm>
            <a:off x="1590675" y="1595438"/>
            <a:ext cx="5938838" cy="4799012"/>
          </a:xfrm>
          <a:noFill/>
        </p:spPr>
        <p:txBody>
          <a:bodyPr/>
          <a:lstStyle/>
          <a:p>
            <a:pPr marL="0" indent="0">
              <a:spcAft>
                <a:spcPct val="20000"/>
              </a:spcAft>
              <a:buFont typeface="Wingdings" pitchFamily="2" charset="2"/>
              <a:buNone/>
            </a:pPr>
            <a:r>
              <a:rPr lang="en-US" altLang="en-US" sz="3600" dirty="0">
                <a:solidFill>
                  <a:srgbClr val="0000FF"/>
                </a:solidFill>
                <a:latin typeface="Palatino Linotype" pitchFamily="18" charset="0"/>
              </a:rPr>
              <a:t>Motivational Concepts</a:t>
            </a:r>
          </a:p>
          <a:p>
            <a:pPr marL="381000" lvl="1" indent="-266700">
              <a:spcAft>
                <a:spcPct val="20000"/>
              </a:spcAft>
              <a:buFont typeface="Wingdings" pitchFamily="2" charset="2"/>
              <a:buChar char="§"/>
            </a:pPr>
            <a:r>
              <a:rPr lang="en-US" altLang="en-US" dirty="0">
                <a:latin typeface="Palatino Linotype" pitchFamily="18" charset="0"/>
              </a:rPr>
              <a:t>Instincts and Evolutionary Psychology</a:t>
            </a:r>
          </a:p>
          <a:p>
            <a:pPr marL="381000" lvl="1" indent="-266700">
              <a:spcAft>
                <a:spcPct val="20000"/>
              </a:spcAft>
              <a:buFont typeface="Wingdings" pitchFamily="2" charset="2"/>
              <a:buChar char="§"/>
            </a:pPr>
            <a:r>
              <a:rPr lang="en-US" altLang="en-US" dirty="0">
                <a:latin typeface="Palatino Linotype" pitchFamily="18" charset="0"/>
              </a:rPr>
              <a:t>Drives and Incentives</a:t>
            </a:r>
          </a:p>
          <a:p>
            <a:pPr marL="381000" lvl="1" indent="-266700">
              <a:spcAft>
                <a:spcPct val="20000"/>
              </a:spcAft>
              <a:buFont typeface="Wingdings" pitchFamily="2" charset="2"/>
              <a:buChar char="§"/>
            </a:pPr>
            <a:r>
              <a:rPr lang="en-US" altLang="en-US" dirty="0">
                <a:latin typeface="Palatino Linotype" pitchFamily="18" charset="0"/>
              </a:rPr>
              <a:t>Optimum Arousal</a:t>
            </a:r>
          </a:p>
          <a:p>
            <a:pPr marL="381000" lvl="1" indent="-266700">
              <a:spcAft>
                <a:spcPct val="20000"/>
              </a:spcAft>
              <a:buFont typeface="Wingdings" pitchFamily="2" charset="2"/>
              <a:buChar char="§"/>
            </a:pPr>
            <a:r>
              <a:rPr lang="en-US" altLang="en-US" dirty="0">
                <a:latin typeface="Palatino Linotype" pitchFamily="18" charset="0"/>
              </a:rPr>
              <a:t>A Hierarchy of Motives</a:t>
            </a:r>
            <a:endParaRPr lang="en-US" altLang="en-US" dirty="0">
              <a:solidFill>
                <a:srgbClr val="0000FF"/>
              </a:solidFill>
              <a:latin typeface="Palatino Linotype" pitchFamily="18" charset="0"/>
            </a:endParaRPr>
          </a:p>
        </p:txBody>
      </p:sp>
      <p:sp>
        <p:nvSpPr>
          <p:cNvPr id="3" name="Slide Number Placeholder 5"/>
          <p:cNvSpPr>
            <a:spLocks noGrp="1"/>
          </p:cNvSpPr>
          <p:nvPr>
            <p:ph type="sldNum" sz="quarter" idx="12"/>
          </p:nvPr>
        </p:nvSpPr>
        <p:spPr/>
        <p:txBody>
          <a:bodyPr/>
          <a:lstStyle/>
          <a:p>
            <a:fld id="{6E795B37-8E1F-4F57-9C73-DF00340D7D2F}" type="slidenum">
              <a:rPr lang="en-US"/>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71513" y="276225"/>
            <a:ext cx="7772400" cy="1143000"/>
          </a:xfrm>
        </p:spPr>
        <p:txBody>
          <a:bodyPr>
            <a:normAutofit fontScale="90000"/>
          </a:bodyPr>
          <a:lstStyle/>
          <a:p>
            <a:r>
              <a:rPr lang="en-US" sz="4000" dirty="0">
                <a:latin typeface="Palatino Linotype" pitchFamily="18" charset="0"/>
              </a:rPr>
              <a:t>The Psychology of Hunger</a:t>
            </a:r>
          </a:p>
        </p:txBody>
      </p:sp>
      <p:sp>
        <p:nvSpPr>
          <p:cNvPr id="24579" name="Rectangle 3"/>
          <p:cNvSpPr>
            <a:spLocks noGrp="1" noChangeArrowheads="1"/>
          </p:cNvSpPr>
          <p:nvPr>
            <p:ph type="body" idx="1"/>
          </p:nvPr>
        </p:nvSpPr>
        <p:spPr>
          <a:xfrm>
            <a:off x="671513" y="1581150"/>
            <a:ext cx="7772400" cy="1543050"/>
          </a:xfrm>
        </p:spPr>
        <p:txBody>
          <a:bodyPr/>
          <a:lstStyle/>
          <a:p>
            <a:pPr marL="0" indent="0" algn="ctr">
              <a:buFontTx/>
              <a:buNone/>
            </a:pPr>
            <a:r>
              <a:rPr lang="en-US" sz="2800" dirty="0">
                <a:latin typeface="Palatino Linotype" pitchFamily="18" charset="0"/>
              </a:rPr>
              <a:t>Memory plays an important role in hunger. Due to difficulties with retention, amnesia patients eat frequently if given food (</a:t>
            </a:r>
            <a:r>
              <a:rPr lang="en-US" sz="2800" dirty="0" err="1">
                <a:latin typeface="Palatino Linotype" pitchFamily="18" charset="0"/>
              </a:rPr>
              <a:t>Rozin</a:t>
            </a:r>
            <a:r>
              <a:rPr lang="en-US" sz="2800" dirty="0">
                <a:latin typeface="Palatino Linotype" pitchFamily="18" charset="0"/>
              </a:rPr>
              <a:t> et al., 1998).</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71513" y="276225"/>
            <a:ext cx="7772400" cy="1143000"/>
          </a:xfrm>
        </p:spPr>
        <p:txBody>
          <a:bodyPr/>
          <a:lstStyle/>
          <a:p>
            <a:r>
              <a:rPr lang="en-US" sz="3600" dirty="0">
                <a:latin typeface="Palatino Linotype" pitchFamily="18" charset="0"/>
              </a:rPr>
              <a:t>Taste Preference: Biology or Culture?</a:t>
            </a:r>
          </a:p>
        </p:txBody>
      </p:sp>
      <p:sp>
        <p:nvSpPr>
          <p:cNvPr id="26627" name="Rectangle 3"/>
          <p:cNvSpPr>
            <a:spLocks noGrp="1" noChangeArrowheads="1"/>
          </p:cNvSpPr>
          <p:nvPr>
            <p:ph type="body" sz="half" idx="1"/>
          </p:nvPr>
        </p:nvSpPr>
        <p:spPr>
          <a:xfrm>
            <a:off x="609600" y="1576388"/>
            <a:ext cx="7924800" cy="1319212"/>
          </a:xfrm>
        </p:spPr>
        <p:txBody>
          <a:bodyPr>
            <a:normAutofit lnSpcReduction="10000"/>
          </a:bodyPr>
          <a:lstStyle/>
          <a:p>
            <a:pPr marL="0" indent="0" algn="ctr">
              <a:buFontTx/>
              <a:buNone/>
            </a:pPr>
            <a:r>
              <a:rPr lang="en-US" altLang="en-US" sz="2800" dirty="0">
                <a:latin typeface="Palatino Linotype" pitchFamily="18" charset="0"/>
              </a:rPr>
              <a:t>Body chemistry and environmental factors influence not only </a:t>
            </a:r>
            <a:r>
              <a:rPr lang="en-US" altLang="en-US" sz="2800" i="1" dirty="0">
                <a:latin typeface="Palatino Linotype" pitchFamily="18" charset="0"/>
              </a:rPr>
              <a:t>when </a:t>
            </a:r>
            <a:r>
              <a:rPr lang="en-US" altLang="en-US" sz="2800" dirty="0">
                <a:latin typeface="Palatino Linotype" pitchFamily="18" charset="0"/>
              </a:rPr>
              <a:t>we feel hunger but </a:t>
            </a:r>
            <a:r>
              <a:rPr lang="en-US" altLang="en-US" sz="2800" i="1" dirty="0">
                <a:latin typeface="Palatino Linotype" pitchFamily="18" charset="0"/>
              </a:rPr>
              <a:t>what </a:t>
            </a:r>
            <a:r>
              <a:rPr lang="en-US" altLang="en-US" sz="2800" dirty="0">
                <a:latin typeface="Palatino Linotype" pitchFamily="18" charset="0"/>
              </a:rPr>
              <a:t>we feel hungry for!</a:t>
            </a:r>
            <a:endParaRPr lang="en-US" sz="2800" dirty="0">
              <a:latin typeface="Palatino Linotype" pitchFamily="18" charset="0"/>
            </a:endParaRPr>
          </a:p>
        </p:txBody>
      </p:sp>
      <p:pic>
        <p:nvPicPr>
          <p:cNvPr id="26628" name="Picture 4" descr="MyersPsy8e_12UN08"/>
          <p:cNvPicPr>
            <a:picLocks noChangeAspect="1" noChangeArrowheads="1"/>
          </p:cNvPicPr>
          <p:nvPr>
            <p:ph sz="half" idx="2"/>
          </p:nvPr>
        </p:nvPicPr>
        <p:blipFill>
          <a:blip r:embed="rId3" cstate="print"/>
          <a:srcRect/>
          <a:stretch>
            <a:fillRect/>
          </a:stretch>
        </p:blipFill>
        <p:spPr>
          <a:xfrm>
            <a:off x="1204913" y="3443288"/>
            <a:ext cx="6705600" cy="2724150"/>
          </a:xfrm>
          <a:noFill/>
          <a:ln/>
        </p:spPr>
      </p:pic>
      <p:sp>
        <p:nvSpPr>
          <p:cNvPr id="26629" name="Text Box 5"/>
          <p:cNvSpPr txBox="1">
            <a:spLocks noChangeArrowheads="1"/>
          </p:cNvSpPr>
          <p:nvPr/>
        </p:nvSpPr>
        <p:spPr bwMode="auto">
          <a:xfrm rot="5400000">
            <a:off x="3624262" y="5291138"/>
            <a:ext cx="1514475" cy="228600"/>
          </a:xfrm>
          <a:prstGeom prst="rect">
            <a:avLst/>
          </a:prstGeom>
          <a:noFill/>
          <a:ln w="9525">
            <a:noFill/>
            <a:miter lim="800000"/>
            <a:headEnd/>
            <a:tailEnd/>
          </a:ln>
          <a:effectLst/>
        </p:spPr>
        <p:txBody>
          <a:bodyPr wrap="none">
            <a:spAutoFit/>
          </a:bodyPr>
          <a:lstStyle/>
          <a:p>
            <a:r>
              <a:rPr lang="en-US" sz="900">
                <a:latin typeface="Times New Roman" pitchFamily="-112" charset="0"/>
              </a:rPr>
              <a:t>Richard Olsenius/ Black Star</a:t>
            </a:r>
          </a:p>
        </p:txBody>
      </p:sp>
      <p:sp>
        <p:nvSpPr>
          <p:cNvPr id="26630" name="Text Box 6"/>
          <p:cNvSpPr txBox="1">
            <a:spLocks noChangeArrowheads="1"/>
          </p:cNvSpPr>
          <p:nvPr/>
        </p:nvSpPr>
        <p:spPr bwMode="auto">
          <a:xfrm rot="5400000">
            <a:off x="7564437" y="5618163"/>
            <a:ext cx="949325" cy="228600"/>
          </a:xfrm>
          <a:prstGeom prst="rect">
            <a:avLst/>
          </a:prstGeom>
          <a:noFill/>
          <a:ln w="9525">
            <a:noFill/>
            <a:miter lim="800000"/>
            <a:headEnd/>
            <a:tailEnd/>
          </a:ln>
          <a:effectLst/>
        </p:spPr>
        <p:txBody>
          <a:bodyPr wrap="none">
            <a:spAutoFit/>
          </a:bodyPr>
          <a:lstStyle/>
          <a:p>
            <a:r>
              <a:rPr lang="en-US" sz="900">
                <a:latin typeface="Times New Roman" pitchFamily="-112" charset="0"/>
              </a:rPr>
              <a:t>Victor Englebert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71513" y="276225"/>
            <a:ext cx="7772400" cy="1143000"/>
          </a:xfrm>
        </p:spPr>
        <p:txBody>
          <a:bodyPr/>
          <a:lstStyle/>
          <a:p>
            <a:r>
              <a:rPr lang="en-US" sz="3600" dirty="0">
                <a:latin typeface="Palatino Linotype" pitchFamily="18" charset="0"/>
              </a:rPr>
              <a:t>Hot Cultures like Hot Spices</a:t>
            </a:r>
          </a:p>
        </p:txBody>
      </p:sp>
      <p:sp>
        <p:nvSpPr>
          <p:cNvPr id="28675" name="Rectangle 3"/>
          <p:cNvSpPr>
            <a:spLocks noGrp="1" noChangeArrowheads="1"/>
          </p:cNvSpPr>
          <p:nvPr>
            <p:ph type="body" sz="half" idx="1"/>
          </p:nvPr>
        </p:nvSpPr>
        <p:spPr>
          <a:xfrm>
            <a:off x="609600" y="1576388"/>
            <a:ext cx="7924800" cy="1014412"/>
          </a:xfrm>
        </p:spPr>
        <p:txBody>
          <a:bodyPr/>
          <a:lstStyle/>
          <a:p>
            <a:pPr marL="0" indent="0" algn="ctr">
              <a:buFontTx/>
              <a:buNone/>
            </a:pPr>
            <a:r>
              <a:rPr lang="en-US" altLang="en-US" sz="2800" dirty="0">
                <a:latin typeface="Palatino Linotype" pitchFamily="18" charset="0"/>
              </a:rPr>
              <a:t>Countries with hot climates use more bacteria-inhibiting spices in meat dishes.</a:t>
            </a:r>
            <a:endParaRPr lang="en-US" sz="2800" dirty="0">
              <a:latin typeface="Palatino Linotype" pitchFamily="18" charset="0"/>
            </a:endParaRPr>
          </a:p>
        </p:txBody>
      </p:sp>
      <p:pic>
        <p:nvPicPr>
          <p:cNvPr id="28676" name="Picture 4" descr="MyersPsy8e_fig"/>
          <p:cNvPicPr>
            <a:picLocks noChangeAspect="1" noChangeArrowheads="1"/>
          </p:cNvPicPr>
          <p:nvPr>
            <p:ph sz="half" idx="2"/>
          </p:nvPr>
        </p:nvPicPr>
        <p:blipFill>
          <a:blip r:embed="rId3" cstate="print"/>
          <a:srcRect/>
          <a:stretch>
            <a:fillRect/>
          </a:stretch>
        </p:blipFill>
        <p:spPr>
          <a:xfrm>
            <a:off x="2119313" y="2647950"/>
            <a:ext cx="4876800" cy="4057650"/>
          </a:xfrm>
          <a:noFill/>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71513" y="276225"/>
            <a:ext cx="7772400" cy="1143000"/>
          </a:xfrm>
        </p:spPr>
        <p:txBody>
          <a:bodyPr/>
          <a:lstStyle/>
          <a:p>
            <a:r>
              <a:rPr lang="en-US" sz="4000" dirty="0">
                <a:latin typeface="Palatino Linotype" pitchFamily="18" charset="0"/>
              </a:rPr>
              <a:t>Eating Disorders</a:t>
            </a:r>
          </a:p>
        </p:txBody>
      </p:sp>
      <p:sp>
        <p:nvSpPr>
          <p:cNvPr id="30723" name="Rectangle 3"/>
          <p:cNvSpPr>
            <a:spLocks noGrp="1" noChangeArrowheads="1"/>
          </p:cNvSpPr>
          <p:nvPr>
            <p:ph type="body" sz="half" idx="1"/>
          </p:nvPr>
        </p:nvSpPr>
        <p:spPr>
          <a:xfrm>
            <a:off x="595313" y="1585913"/>
            <a:ext cx="7939087" cy="1843087"/>
          </a:xfrm>
        </p:spPr>
        <p:txBody>
          <a:bodyPr/>
          <a:lstStyle/>
          <a:p>
            <a:pPr marL="0" indent="0" algn="ctr">
              <a:buFont typeface="Wingdings" pitchFamily="2" charset="2"/>
              <a:buNone/>
            </a:pPr>
            <a:r>
              <a:rPr lang="en-US" altLang="en-US" sz="2800" dirty="0">
                <a:solidFill>
                  <a:srgbClr val="0000FF"/>
                </a:solidFill>
                <a:latin typeface="Palatino Linotype" pitchFamily="18" charset="0"/>
              </a:rPr>
              <a:t>Anorexia Nervosa:</a:t>
            </a:r>
            <a:r>
              <a:rPr lang="en-US" altLang="en-US" sz="2800" dirty="0">
                <a:solidFill>
                  <a:srgbClr val="6600CC"/>
                </a:solidFill>
                <a:latin typeface="Palatino Linotype" pitchFamily="18" charset="0"/>
              </a:rPr>
              <a:t> </a:t>
            </a:r>
            <a:r>
              <a:rPr lang="en-US" altLang="en-US" sz="2800" dirty="0">
                <a:latin typeface="Palatino Linotype" pitchFamily="18" charset="0"/>
              </a:rPr>
              <a:t>A condition in which a normal-weight person (usually an adolescent woman) continuously loses weight but still feels overweight.</a:t>
            </a:r>
            <a:endParaRPr lang="en-US" sz="2800" dirty="0">
              <a:latin typeface="Palatino Linotype" pitchFamily="18" charset="0"/>
            </a:endParaRPr>
          </a:p>
        </p:txBody>
      </p:sp>
      <p:pic>
        <p:nvPicPr>
          <p:cNvPr id="30724" name="Picture 4" descr="MyersPsy8e_12UN09"/>
          <p:cNvPicPr>
            <a:picLocks noChangeAspect="1" noChangeArrowheads="1"/>
          </p:cNvPicPr>
          <p:nvPr>
            <p:ph sz="half" idx="2"/>
          </p:nvPr>
        </p:nvPicPr>
        <p:blipFill>
          <a:blip r:embed="rId3" cstate="print"/>
          <a:srcRect/>
          <a:stretch>
            <a:fillRect/>
          </a:stretch>
        </p:blipFill>
        <p:spPr>
          <a:xfrm>
            <a:off x="1828800" y="3657600"/>
            <a:ext cx="5448300" cy="2690813"/>
          </a:xfrm>
          <a:noFill/>
          <a:ln/>
        </p:spPr>
      </p:pic>
      <p:sp>
        <p:nvSpPr>
          <p:cNvPr id="30725" name="Text Box 5"/>
          <p:cNvSpPr txBox="1">
            <a:spLocks noChangeArrowheads="1"/>
          </p:cNvSpPr>
          <p:nvPr/>
        </p:nvSpPr>
        <p:spPr bwMode="auto">
          <a:xfrm rot="5400000">
            <a:off x="3516313" y="5018087"/>
            <a:ext cx="2476500" cy="365125"/>
          </a:xfrm>
          <a:prstGeom prst="rect">
            <a:avLst/>
          </a:prstGeom>
          <a:noFill/>
          <a:ln w="9525">
            <a:noFill/>
            <a:miter lim="800000"/>
            <a:headEnd/>
            <a:tailEnd/>
          </a:ln>
          <a:effectLst/>
        </p:spPr>
        <p:txBody>
          <a:bodyPr wrap="none">
            <a:spAutoFit/>
          </a:bodyPr>
          <a:lstStyle/>
          <a:p>
            <a:r>
              <a:rPr lang="en-US" sz="900">
                <a:latin typeface="Times New Roman" pitchFamily="-112" charset="0"/>
              </a:rPr>
              <a:t>Reprinted by permission of </a:t>
            </a:r>
            <a:r>
              <a:rPr lang="en-US" sz="900" i="1">
                <a:latin typeface="Times New Roman" pitchFamily="-112" charset="0"/>
              </a:rPr>
              <a:t>The New England </a:t>
            </a:r>
          </a:p>
          <a:p>
            <a:r>
              <a:rPr lang="en-US" sz="900" i="1">
                <a:latin typeface="Times New Roman" pitchFamily="-112" charset="0"/>
              </a:rPr>
              <a:t>Journal of Medicine, </a:t>
            </a:r>
            <a:r>
              <a:rPr lang="en-US" sz="900">
                <a:latin typeface="Times New Roman" pitchFamily="-112" charset="0"/>
              </a:rPr>
              <a:t>207, (Oct 5, 1932), 613-617.</a:t>
            </a:r>
          </a:p>
        </p:txBody>
      </p:sp>
      <p:sp>
        <p:nvSpPr>
          <p:cNvPr id="30726" name="Text Box 6"/>
          <p:cNvSpPr txBox="1">
            <a:spLocks noChangeArrowheads="1"/>
          </p:cNvSpPr>
          <p:nvPr/>
        </p:nvSpPr>
        <p:spPr bwMode="auto">
          <a:xfrm rot="5400000">
            <a:off x="6570662" y="5468938"/>
            <a:ext cx="1565275" cy="228600"/>
          </a:xfrm>
          <a:prstGeom prst="rect">
            <a:avLst/>
          </a:prstGeom>
          <a:noFill/>
          <a:ln w="9525">
            <a:noFill/>
            <a:miter lim="800000"/>
            <a:headEnd/>
            <a:tailEnd/>
          </a:ln>
          <a:effectLst/>
        </p:spPr>
        <p:txBody>
          <a:bodyPr wrap="none">
            <a:spAutoFit/>
          </a:bodyPr>
          <a:lstStyle/>
          <a:p>
            <a:r>
              <a:rPr lang="en-US" sz="900">
                <a:latin typeface="Times New Roman" pitchFamily="-112" charset="0"/>
              </a:rPr>
              <a:t>Lisa O’Connor/ Zuma/ Corbis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71513" y="276225"/>
            <a:ext cx="7772400" cy="1143000"/>
          </a:xfrm>
        </p:spPr>
        <p:txBody>
          <a:bodyPr/>
          <a:lstStyle/>
          <a:p>
            <a:r>
              <a:rPr lang="en-US" sz="4000" dirty="0">
                <a:latin typeface="Palatino Linotype" pitchFamily="18" charset="0"/>
              </a:rPr>
              <a:t>Eating Disorders</a:t>
            </a:r>
          </a:p>
        </p:txBody>
      </p:sp>
      <p:sp>
        <p:nvSpPr>
          <p:cNvPr id="32771" name="Rectangle 3"/>
          <p:cNvSpPr>
            <a:spLocks noGrp="1" noChangeArrowheads="1"/>
          </p:cNvSpPr>
          <p:nvPr>
            <p:ph type="body" idx="1"/>
          </p:nvPr>
        </p:nvSpPr>
        <p:spPr>
          <a:xfrm>
            <a:off x="671513" y="1600200"/>
            <a:ext cx="7772400" cy="1905000"/>
          </a:xfrm>
        </p:spPr>
        <p:txBody>
          <a:bodyPr/>
          <a:lstStyle/>
          <a:p>
            <a:pPr marL="0" indent="0" algn="ctr">
              <a:buFont typeface="Wingdings" pitchFamily="2" charset="2"/>
              <a:buNone/>
            </a:pPr>
            <a:r>
              <a:rPr lang="en-US" altLang="en-US" sz="2800" dirty="0">
                <a:solidFill>
                  <a:srgbClr val="0000FF"/>
                </a:solidFill>
                <a:latin typeface="Palatino Linotype" pitchFamily="18" charset="0"/>
              </a:rPr>
              <a:t>Bulimia Nervosa:</a:t>
            </a:r>
            <a:r>
              <a:rPr lang="en-US" altLang="en-US" sz="2800" dirty="0">
                <a:solidFill>
                  <a:srgbClr val="6600CC"/>
                </a:solidFill>
                <a:latin typeface="Palatino Linotype" pitchFamily="18" charset="0"/>
              </a:rPr>
              <a:t> </a:t>
            </a:r>
            <a:r>
              <a:rPr lang="en-US" altLang="en-US" sz="2800" dirty="0">
                <a:latin typeface="Palatino Linotype" pitchFamily="18" charset="0"/>
              </a:rPr>
              <a:t>A disorder characterized by episodes of overeating, usually high-calorie foods, followed by vomiting, using laxatives, fasting, or excessive exercise.</a:t>
            </a:r>
            <a:endParaRPr lang="en-US" sz="2800" dirty="0">
              <a:latin typeface="Palatino Linotype" pitchFamily="18"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71513" y="276225"/>
            <a:ext cx="7772400" cy="1143000"/>
          </a:xfrm>
        </p:spPr>
        <p:txBody>
          <a:bodyPr>
            <a:normAutofit fontScale="90000"/>
          </a:bodyPr>
          <a:lstStyle/>
          <a:p>
            <a:r>
              <a:rPr lang="en-US" sz="4000" dirty="0">
                <a:latin typeface="Palatino Linotype" pitchFamily="18" charset="0"/>
              </a:rPr>
              <a:t>Reasons for Eating Disorders</a:t>
            </a:r>
          </a:p>
        </p:txBody>
      </p:sp>
      <p:sp>
        <p:nvSpPr>
          <p:cNvPr id="34819" name="Rectangle 3"/>
          <p:cNvSpPr>
            <a:spLocks noGrp="1" noChangeArrowheads="1"/>
          </p:cNvSpPr>
          <p:nvPr>
            <p:ph type="body" idx="1"/>
          </p:nvPr>
        </p:nvSpPr>
        <p:spPr>
          <a:xfrm>
            <a:off x="671513" y="1600200"/>
            <a:ext cx="7862887" cy="4572000"/>
          </a:xfrm>
        </p:spPr>
        <p:txBody>
          <a:bodyPr/>
          <a:lstStyle/>
          <a:p>
            <a:pPr marL="609600" indent="-609600">
              <a:buFont typeface="Wingdings" pitchFamily="2" charset="2"/>
              <a:buAutoNum type="arabicPeriod"/>
            </a:pPr>
            <a:r>
              <a:rPr lang="en-US" altLang="en-US" sz="2800" dirty="0">
                <a:solidFill>
                  <a:srgbClr val="0000FF"/>
                </a:solidFill>
                <a:latin typeface="Palatino Linotype" pitchFamily="18" charset="0"/>
              </a:rPr>
              <a:t>Sexual Abuse:</a:t>
            </a:r>
            <a:r>
              <a:rPr lang="en-US" altLang="en-US" sz="2800" dirty="0">
                <a:solidFill>
                  <a:srgbClr val="6600CC"/>
                </a:solidFill>
                <a:latin typeface="Palatino Linotype" pitchFamily="18" charset="0"/>
              </a:rPr>
              <a:t> </a:t>
            </a:r>
            <a:r>
              <a:rPr lang="en-US" altLang="en-US" sz="2800" dirty="0">
                <a:latin typeface="Palatino Linotype" pitchFamily="18" charset="0"/>
              </a:rPr>
              <a:t>Childhood sexual abuse does not cause eating disorders.</a:t>
            </a:r>
          </a:p>
          <a:p>
            <a:pPr marL="609600" indent="-609600">
              <a:buFont typeface="Wingdings" pitchFamily="2" charset="2"/>
              <a:buAutoNum type="arabicPeriod"/>
            </a:pPr>
            <a:r>
              <a:rPr lang="en-US" altLang="en-US" sz="2800" dirty="0">
                <a:solidFill>
                  <a:srgbClr val="0000FF"/>
                </a:solidFill>
                <a:latin typeface="Palatino Linotype" pitchFamily="18" charset="0"/>
              </a:rPr>
              <a:t>Family:</a:t>
            </a:r>
            <a:r>
              <a:rPr lang="en-US" altLang="en-US" sz="2800" dirty="0">
                <a:latin typeface="Palatino Linotype" pitchFamily="18" charset="0"/>
              </a:rPr>
              <a:t> Younger generations develop eating disorders when raised in families in which  weight is an excessive concern.</a:t>
            </a:r>
          </a:p>
          <a:p>
            <a:pPr marL="609600" indent="-609600">
              <a:buFont typeface="Wingdings" pitchFamily="2" charset="2"/>
              <a:buAutoNum type="arabicPeriod"/>
            </a:pPr>
            <a:r>
              <a:rPr lang="en-US" altLang="en-US" sz="2800" dirty="0">
                <a:solidFill>
                  <a:srgbClr val="0000FF"/>
                </a:solidFill>
                <a:latin typeface="Palatino Linotype" pitchFamily="18" charset="0"/>
              </a:rPr>
              <a:t>Genetics:</a:t>
            </a:r>
            <a:r>
              <a:rPr lang="en-US" altLang="en-US" sz="2800" dirty="0">
                <a:latin typeface="Palatino Linotype" pitchFamily="18" charset="0"/>
              </a:rPr>
              <a:t> Twin studies show that eating disorders are more likely to occur in identical twins rather than fraternal twins.</a:t>
            </a:r>
            <a:endParaRPr lang="en-US" sz="2800" dirty="0">
              <a:latin typeface="Palatino Linotype" pitchFamily="18"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71513" y="276225"/>
            <a:ext cx="7772400" cy="1143000"/>
          </a:xfrm>
        </p:spPr>
        <p:txBody>
          <a:bodyPr>
            <a:normAutofit fontScale="90000"/>
          </a:bodyPr>
          <a:lstStyle/>
          <a:p>
            <a:r>
              <a:rPr lang="en-US" altLang="en-US" sz="4000" dirty="0">
                <a:solidFill>
                  <a:schemeClr val="tx1"/>
                </a:solidFill>
                <a:latin typeface="Palatino Linotype" pitchFamily="18" charset="0"/>
              </a:rPr>
              <a:t>Obesity and Weight Control</a:t>
            </a:r>
            <a:endParaRPr lang="en-US" sz="4000" dirty="0">
              <a:solidFill>
                <a:schemeClr val="tx1"/>
              </a:solidFill>
              <a:latin typeface="Palatino Linotype" pitchFamily="18" charset="0"/>
            </a:endParaRPr>
          </a:p>
        </p:txBody>
      </p:sp>
      <p:sp>
        <p:nvSpPr>
          <p:cNvPr id="36867" name="Rectangle 3"/>
          <p:cNvSpPr>
            <a:spLocks noGrp="1" noChangeArrowheads="1"/>
          </p:cNvSpPr>
          <p:nvPr>
            <p:ph type="body" sz="half" idx="1"/>
          </p:nvPr>
        </p:nvSpPr>
        <p:spPr>
          <a:xfrm>
            <a:off x="533400" y="2286000"/>
            <a:ext cx="3810000" cy="2743200"/>
          </a:xfrm>
        </p:spPr>
        <p:txBody>
          <a:bodyPr/>
          <a:lstStyle/>
          <a:p>
            <a:pPr marL="0" indent="0" algn="ctr">
              <a:buFont typeface="Wingdings" pitchFamily="2" charset="2"/>
              <a:buNone/>
            </a:pPr>
            <a:r>
              <a:rPr lang="en-US" altLang="en-US" sz="2800" dirty="0">
                <a:latin typeface="Palatino Linotype" pitchFamily="18" charset="0"/>
              </a:rPr>
              <a:t>Fat is an ideal form of stored energy and is readily available. In times of famine, an overweight body was a sign of affluence.</a:t>
            </a:r>
            <a:endParaRPr lang="en-US" sz="2800" dirty="0">
              <a:latin typeface="Palatino Linotype" pitchFamily="18" charset="0"/>
            </a:endParaRPr>
          </a:p>
        </p:txBody>
      </p:sp>
      <p:pic>
        <p:nvPicPr>
          <p:cNvPr id="36868" name="Picture 4" descr="MyersPsy8e_14UN16"/>
          <p:cNvPicPr>
            <a:picLocks noChangeAspect="1" noChangeArrowheads="1"/>
          </p:cNvPicPr>
          <p:nvPr>
            <p:ph sz="half" idx="2"/>
          </p:nvPr>
        </p:nvPicPr>
        <p:blipFill>
          <a:blip r:embed="rId3" cstate="print"/>
          <a:srcRect/>
          <a:stretch>
            <a:fillRect/>
          </a:stretch>
        </p:blipFill>
        <p:spPr>
          <a:xfrm>
            <a:off x="4953000" y="1600200"/>
            <a:ext cx="3378200" cy="4114800"/>
          </a:xfrm>
          <a:noFill/>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71513" y="276225"/>
            <a:ext cx="7772400" cy="1143000"/>
          </a:xfrm>
        </p:spPr>
        <p:txBody>
          <a:bodyPr/>
          <a:lstStyle/>
          <a:p>
            <a:r>
              <a:rPr lang="en-US" sz="4000" dirty="0">
                <a:latin typeface="Palatino Linotype" pitchFamily="18" charset="0"/>
              </a:rPr>
              <a:t>Obesity</a:t>
            </a:r>
          </a:p>
        </p:txBody>
      </p:sp>
      <p:sp>
        <p:nvSpPr>
          <p:cNvPr id="38915" name="Rectangle 3"/>
          <p:cNvSpPr>
            <a:spLocks noGrp="1" noChangeArrowheads="1"/>
          </p:cNvSpPr>
          <p:nvPr>
            <p:ph type="body" sz="half" idx="1"/>
          </p:nvPr>
        </p:nvSpPr>
        <p:spPr>
          <a:xfrm>
            <a:off x="457200" y="1600200"/>
            <a:ext cx="4033838" cy="4525963"/>
          </a:xfrm>
        </p:spPr>
        <p:txBody>
          <a:bodyPr/>
          <a:lstStyle/>
          <a:p>
            <a:pPr marL="609600" indent="-609600" algn="ctr">
              <a:buFontTx/>
              <a:buNone/>
            </a:pPr>
            <a:r>
              <a:rPr lang="en-US" sz="2800"/>
              <a:t> </a:t>
            </a:r>
          </a:p>
          <a:p>
            <a:pPr marL="609600" indent="-609600" algn="ctr">
              <a:buFontTx/>
              <a:buNone/>
            </a:pPr>
            <a:endParaRPr lang="en-US" sz="2800"/>
          </a:p>
        </p:txBody>
      </p:sp>
      <p:sp>
        <p:nvSpPr>
          <p:cNvPr id="38916" name="Rectangle 4"/>
          <p:cNvSpPr>
            <a:spLocks noChangeArrowheads="1"/>
          </p:cNvSpPr>
          <p:nvPr/>
        </p:nvSpPr>
        <p:spPr bwMode="auto">
          <a:xfrm>
            <a:off x="123825" y="2571750"/>
            <a:ext cx="9144000" cy="0"/>
          </a:xfrm>
          <a:prstGeom prst="rect">
            <a:avLst/>
          </a:prstGeom>
          <a:noFill/>
          <a:ln w="9525">
            <a:noFill/>
            <a:miter lim="800000"/>
            <a:headEnd/>
            <a:tailEnd/>
          </a:ln>
          <a:effectLst/>
        </p:spPr>
        <p:txBody>
          <a:bodyPr>
            <a:spAutoFit/>
          </a:bodyPr>
          <a:lstStyle/>
          <a:p>
            <a:endParaRPr lang="en-CA"/>
          </a:p>
        </p:txBody>
      </p:sp>
      <p:sp>
        <p:nvSpPr>
          <p:cNvPr id="38917" name="Rectangle 5"/>
          <p:cNvSpPr>
            <a:spLocks noChangeArrowheads="1"/>
          </p:cNvSpPr>
          <p:nvPr/>
        </p:nvSpPr>
        <p:spPr bwMode="auto">
          <a:xfrm rot="5400000">
            <a:off x="7027863" y="4645025"/>
            <a:ext cx="1973262" cy="274638"/>
          </a:xfrm>
          <a:prstGeom prst="rect">
            <a:avLst/>
          </a:prstGeom>
          <a:noFill/>
          <a:ln w="9525">
            <a:noFill/>
            <a:miter lim="800000"/>
            <a:headEnd/>
            <a:tailEnd/>
          </a:ln>
          <a:effectLst/>
        </p:spPr>
        <p:txBody>
          <a:bodyPr wrap="none">
            <a:spAutoFit/>
          </a:bodyPr>
          <a:lstStyle/>
          <a:p>
            <a:pPr algn="ctr"/>
            <a:r>
              <a:rPr lang="en-US" sz="1200">
                <a:latin typeface="Palatino Linotype" pitchFamily="18" charset="0"/>
              </a:rPr>
              <a:t>http://www.cyberdiet.com</a:t>
            </a:r>
          </a:p>
        </p:txBody>
      </p:sp>
      <p:pic>
        <p:nvPicPr>
          <p:cNvPr id="38918" name="Picture 6" descr="Obesity"/>
          <p:cNvPicPr>
            <a:picLocks noChangeAspect="1" noChangeArrowheads="1"/>
          </p:cNvPicPr>
          <p:nvPr>
            <p:ph sz="half" idx="2"/>
          </p:nvPr>
        </p:nvPicPr>
        <p:blipFill>
          <a:blip r:embed="rId3" cstate="print"/>
          <a:srcRect l="3683" r="2632"/>
          <a:stretch>
            <a:fillRect/>
          </a:stretch>
        </p:blipFill>
        <p:spPr>
          <a:xfrm>
            <a:off x="1171575" y="3643313"/>
            <a:ext cx="6781800" cy="2986087"/>
          </a:xfrm>
          <a:noFill/>
          <a:ln/>
        </p:spPr>
      </p:pic>
      <p:sp>
        <p:nvSpPr>
          <p:cNvPr id="38919" name="Rectangle 7"/>
          <p:cNvSpPr>
            <a:spLocks noChangeArrowheads="1"/>
          </p:cNvSpPr>
          <p:nvPr/>
        </p:nvSpPr>
        <p:spPr bwMode="auto">
          <a:xfrm>
            <a:off x="671513" y="1600200"/>
            <a:ext cx="7772400" cy="1905000"/>
          </a:xfrm>
          <a:prstGeom prst="rect">
            <a:avLst/>
          </a:prstGeom>
          <a:noFill/>
          <a:ln w="9525">
            <a:noFill/>
            <a:miter lim="800000"/>
            <a:headEnd/>
            <a:tailEnd/>
          </a:ln>
          <a:effectLst/>
        </p:spPr>
        <p:txBody>
          <a:bodyPr/>
          <a:lstStyle/>
          <a:p>
            <a:pPr algn="ctr">
              <a:spcBef>
                <a:spcPct val="20000"/>
              </a:spcBef>
              <a:buFont typeface="Wingdings" pitchFamily="2" charset="2"/>
              <a:buNone/>
            </a:pPr>
            <a:r>
              <a:rPr lang="en-US" altLang="en-US" sz="2800" dirty="0">
                <a:latin typeface="Palatino Linotype" pitchFamily="18" charset="0"/>
              </a:rPr>
              <a:t>A disorder characterized by being excessively overweight. Obesity increases the risk for health issues like c</a:t>
            </a:r>
            <a:r>
              <a:rPr lang="en-US" sz="2800" dirty="0">
                <a:latin typeface="Palatino Linotype" pitchFamily="18" charset="0"/>
              </a:rPr>
              <a:t>ardiovascular diseases, diabetes, hypertension, arthritis, and back problems.</a:t>
            </a:r>
            <a:endParaRPr lang="en-US" sz="4000" dirty="0">
              <a:latin typeface="Palatino Linotype"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71513" y="257175"/>
            <a:ext cx="7772400" cy="1143000"/>
          </a:xfrm>
        </p:spPr>
        <p:txBody>
          <a:bodyPr/>
          <a:lstStyle/>
          <a:p>
            <a:r>
              <a:rPr lang="en-US" altLang="en-US" sz="4000" dirty="0">
                <a:solidFill>
                  <a:schemeClr val="tx1"/>
                </a:solidFill>
                <a:latin typeface="Palatino Linotype" pitchFamily="18" charset="0"/>
              </a:rPr>
              <a:t>Body Mass Index (BMI)</a:t>
            </a:r>
            <a:endParaRPr lang="en-US" sz="4000" dirty="0">
              <a:solidFill>
                <a:schemeClr val="tx1"/>
              </a:solidFill>
              <a:latin typeface="Palatino Linotype" pitchFamily="18" charset="0"/>
            </a:endParaRPr>
          </a:p>
        </p:txBody>
      </p:sp>
      <p:pic>
        <p:nvPicPr>
          <p:cNvPr id="40963" name="Picture 3" descr="figure-40-14"/>
          <p:cNvPicPr>
            <a:picLocks noChangeAspect="1" noChangeArrowheads="1"/>
          </p:cNvPicPr>
          <p:nvPr>
            <p:ph idx="1"/>
          </p:nvPr>
        </p:nvPicPr>
        <p:blipFill>
          <a:blip r:embed="rId3" cstate="print"/>
          <a:srcRect/>
          <a:stretch>
            <a:fillRect/>
          </a:stretch>
        </p:blipFill>
        <p:spPr>
          <a:xfrm>
            <a:off x="4086225" y="1600200"/>
            <a:ext cx="5057775" cy="4187825"/>
          </a:xfrm>
          <a:noFill/>
          <a:ln/>
        </p:spPr>
      </p:pic>
      <p:sp>
        <p:nvSpPr>
          <p:cNvPr id="40964" name="Rectangle 4"/>
          <p:cNvSpPr>
            <a:spLocks noChangeArrowheads="1"/>
          </p:cNvSpPr>
          <p:nvPr/>
        </p:nvSpPr>
        <p:spPr bwMode="auto">
          <a:xfrm>
            <a:off x="533400" y="1600200"/>
            <a:ext cx="3810000" cy="4038600"/>
          </a:xfrm>
          <a:prstGeom prst="rect">
            <a:avLst/>
          </a:prstGeom>
          <a:noFill/>
          <a:ln w="9525">
            <a:noFill/>
            <a:miter lim="800000"/>
            <a:headEnd/>
            <a:tailEnd/>
          </a:ln>
          <a:effectLst/>
        </p:spPr>
        <p:txBody>
          <a:bodyPr/>
          <a:lstStyle/>
          <a:p>
            <a:pPr algn="ctr">
              <a:spcBef>
                <a:spcPct val="20000"/>
              </a:spcBef>
              <a:buFont typeface="Wingdings" pitchFamily="2" charset="2"/>
              <a:buNone/>
            </a:pPr>
            <a:r>
              <a:rPr lang="en-US" altLang="en-US" sz="2800" dirty="0">
                <a:latin typeface="Palatino Linotype" pitchFamily="18" charset="0"/>
              </a:rPr>
              <a:t>Obesity in children increases their risk of diabetes, high blood pressure, heart disease, gallstones, arthritis, and certain types of cancer, thus shortening their life-expectancy.</a:t>
            </a:r>
            <a:endParaRPr lang="en-US" sz="2800" dirty="0">
              <a:latin typeface="Palatino Linotype" pitchFamily="18"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80988"/>
            <a:ext cx="7772400" cy="1143000"/>
          </a:xfrm>
        </p:spPr>
        <p:txBody>
          <a:bodyPr/>
          <a:lstStyle/>
          <a:p>
            <a:r>
              <a:rPr lang="en-US" altLang="en-US" sz="4000" dirty="0">
                <a:latin typeface="Palatino Linotype" pitchFamily="18" charset="0"/>
              </a:rPr>
              <a:t>Obesity and Mortality</a:t>
            </a:r>
            <a:endParaRPr lang="en-US" sz="4000" dirty="0">
              <a:latin typeface="Palatino Linotype" pitchFamily="18" charset="0"/>
            </a:endParaRPr>
          </a:p>
        </p:txBody>
      </p:sp>
      <p:pic>
        <p:nvPicPr>
          <p:cNvPr id="43011" name="Picture 3" descr="figure-40-15"/>
          <p:cNvPicPr>
            <a:picLocks noChangeAspect="1" noChangeArrowheads="1"/>
          </p:cNvPicPr>
          <p:nvPr>
            <p:ph idx="1"/>
          </p:nvPr>
        </p:nvPicPr>
        <p:blipFill>
          <a:blip r:embed="rId3" cstate="print"/>
          <a:srcRect/>
          <a:stretch>
            <a:fillRect/>
          </a:stretch>
        </p:blipFill>
        <p:spPr>
          <a:xfrm>
            <a:off x="1323975" y="2743200"/>
            <a:ext cx="6453188" cy="3576638"/>
          </a:xfrm>
          <a:noFill/>
          <a:ln/>
        </p:spPr>
      </p:pic>
      <p:sp>
        <p:nvSpPr>
          <p:cNvPr id="43012" name="Rectangle 4"/>
          <p:cNvSpPr>
            <a:spLocks noChangeArrowheads="1"/>
          </p:cNvSpPr>
          <p:nvPr/>
        </p:nvSpPr>
        <p:spPr bwMode="auto">
          <a:xfrm>
            <a:off x="504825" y="1600200"/>
            <a:ext cx="8091488" cy="914400"/>
          </a:xfrm>
          <a:prstGeom prst="rect">
            <a:avLst/>
          </a:prstGeom>
          <a:noFill/>
          <a:ln w="9525">
            <a:noFill/>
            <a:miter lim="800000"/>
            <a:headEnd/>
            <a:tailEnd/>
          </a:ln>
          <a:effectLst/>
        </p:spPr>
        <p:txBody>
          <a:bodyPr/>
          <a:lstStyle/>
          <a:p>
            <a:pPr algn="ctr">
              <a:spcBef>
                <a:spcPct val="20000"/>
              </a:spcBef>
              <a:buFont typeface="Wingdings" pitchFamily="2" charset="2"/>
              <a:buNone/>
            </a:pPr>
            <a:r>
              <a:rPr lang="en-US" sz="2800" dirty="0">
                <a:latin typeface="Palatino Linotype" pitchFamily="18" charset="0"/>
              </a:rPr>
              <a:t>The death rate is high among very overweight men.</a:t>
            </a:r>
          </a:p>
        </p:txBody>
      </p:sp>
      <p:sp>
        <p:nvSpPr>
          <p:cNvPr id="43013" name="AutoShape 5"/>
          <p:cNvSpPr>
            <a:spLocks noChangeArrowheads="1"/>
          </p:cNvSpPr>
          <p:nvPr/>
        </p:nvSpPr>
        <p:spPr bwMode="auto">
          <a:xfrm rot="-1164140">
            <a:off x="6248400" y="3162300"/>
            <a:ext cx="381000" cy="533400"/>
          </a:xfrm>
          <a:prstGeom prst="downArrow">
            <a:avLst>
              <a:gd name="adj1" fmla="val 50000"/>
              <a:gd name="adj2" fmla="val 35000"/>
            </a:avLst>
          </a:prstGeom>
          <a:solidFill>
            <a:srgbClr val="FF8D1B"/>
          </a:solidFill>
          <a:ln w="9525">
            <a:solidFill>
              <a:schemeClr val="tx1"/>
            </a:solidFill>
            <a:miter lim="800000"/>
            <a:headEnd/>
            <a:tailEnd/>
          </a:ln>
          <a:effectLst/>
        </p:spPr>
        <p:txBody>
          <a:bodyPr wrap="none" anchor="ctr"/>
          <a:lstStyle/>
          <a:p>
            <a:endParaRPr lang="en-CA"/>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a:xfrm>
            <a:off x="685800" y="276225"/>
            <a:ext cx="7772400" cy="1143000"/>
          </a:xfrm>
        </p:spPr>
        <p:txBody>
          <a:bodyPr/>
          <a:lstStyle/>
          <a:p>
            <a:r>
              <a:rPr lang="en-US" sz="4000" dirty="0">
                <a:latin typeface="Palatino Linotype" pitchFamily="18" charset="0"/>
              </a:rPr>
              <a:t>Motivation</a:t>
            </a:r>
          </a:p>
        </p:txBody>
      </p:sp>
      <p:sp>
        <p:nvSpPr>
          <p:cNvPr id="551939" name="Rectangle 3"/>
          <p:cNvSpPr>
            <a:spLocks noGrp="1" noChangeArrowheads="1"/>
          </p:cNvSpPr>
          <p:nvPr>
            <p:ph type="body" sz="half" idx="1"/>
          </p:nvPr>
        </p:nvSpPr>
        <p:spPr>
          <a:xfrm>
            <a:off x="685800" y="1585913"/>
            <a:ext cx="3810000" cy="4648200"/>
          </a:xfrm>
        </p:spPr>
        <p:txBody>
          <a:bodyPr/>
          <a:lstStyle/>
          <a:p>
            <a:pPr marL="0" indent="0" algn="ctr">
              <a:lnSpc>
                <a:spcPct val="90000"/>
              </a:lnSpc>
              <a:buFontTx/>
              <a:buNone/>
            </a:pPr>
            <a:r>
              <a:rPr lang="en-US" sz="2800" dirty="0">
                <a:latin typeface="Palatino Linotype" pitchFamily="18" charset="0"/>
              </a:rPr>
              <a:t>Motivation is a need or desire that </a:t>
            </a:r>
            <a:r>
              <a:rPr lang="en-US" sz="2800" i="1" dirty="0">
                <a:latin typeface="Palatino Linotype" pitchFamily="18" charset="0"/>
              </a:rPr>
              <a:t>energizes</a:t>
            </a:r>
            <a:r>
              <a:rPr lang="en-US" sz="2800" dirty="0">
                <a:latin typeface="Palatino Linotype" pitchFamily="18" charset="0"/>
              </a:rPr>
              <a:t> behavior and </a:t>
            </a:r>
            <a:r>
              <a:rPr lang="en-US" sz="2800" i="1" dirty="0">
                <a:latin typeface="Palatino Linotype" pitchFamily="18" charset="0"/>
              </a:rPr>
              <a:t>directs</a:t>
            </a:r>
            <a:r>
              <a:rPr lang="en-US" sz="2800" dirty="0">
                <a:latin typeface="Palatino Linotype" pitchFamily="18" charset="0"/>
              </a:rPr>
              <a:t> it towards a goal.</a:t>
            </a:r>
          </a:p>
          <a:p>
            <a:pPr marL="0" indent="0" algn="ctr">
              <a:lnSpc>
                <a:spcPct val="90000"/>
              </a:lnSpc>
              <a:buFontTx/>
              <a:buNone/>
            </a:pPr>
            <a:endParaRPr lang="en-US" sz="2800" dirty="0">
              <a:latin typeface="Palatino Linotype" pitchFamily="18" charset="0"/>
            </a:endParaRPr>
          </a:p>
          <a:p>
            <a:pPr marL="0" indent="0" algn="ctr">
              <a:lnSpc>
                <a:spcPct val="90000"/>
              </a:lnSpc>
              <a:buFontTx/>
              <a:buNone/>
            </a:pPr>
            <a:r>
              <a:rPr lang="en-US" sz="2800" dirty="0" err="1">
                <a:latin typeface="Palatino Linotype" pitchFamily="18" charset="0"/>
              </a:rPr>
              <a:t>Aron</a:t>
            </a:r>
            <a:r>
              <a:rPr lang="en-US" sz="2800" dirty="0">
                <a:latin typeface="Palatino Linotype" pitchFamily="18" charset="0"/>
              </a:rPr>
              <a:t> Ralston was motivated to cut his arm in order to free himself from a rock that pinned him down.</a:t>
            </a:r>
          </a:p>
        </p:txBody>
      </p:sp>
      <p:pic>
        <p:nvPicPr>
          <p:cNvPr id="551940" name="Picture 4" descr="MyersPsy8e_12UN01"/>
          <p:cNvPicPr>
            <a:picLocks noGrp="1" noChangeAspect="1" noChangeArrowheads="1"/>
          </p:cNvPicPr>
          <p:nvPr>
            <p:ph sz="half" idx="2"/>
          </p:nvPr>
        </p:nvPicPr>
        <p:blipFill>
          <a:blip r:embed="rId3" cstate="print"/>
          <a:srcRect/>
          <a:stretch>
            <a:fillRect/>
          </a:stretch>
        </p:blipFill>
        <p:spPr>
          <a:xfrm>
            <a:off x="5372100" y="1524000"/>
            <a:ext cx="2933700" cy="4572000"/>
          </a:xfrm>
          <a:noFill/>
          <a:ln/>
        </p:spPr>
      </p:pic>
      <p:sp>
        <p:nvSpPr>
          <p:cNvPr id="7" name="Slide Number Placeholder 6"/>
          <p:cNvSpPr>
            <a:spLocks noGrp="1"/>
          </p:cNvSpPr>
          <p:nvPr>
            <p:ph type="sldNum" sz="quarter" idx="12"/>
          </p:nvPr>
        </p:nvSpPr>
        <p:spPr/>
        <p:txBody>
          <a:bodyPr/>
          <a:lstStyle/>
          <a:p>
            <a:fld id="{43E9F6A8-45DF-4292-9AEC-F3B470C6FA97}" type="slidenum">
              <a:rPr lang="en-US"/>
              <a:pPr/>
              <a:t>3</a:t>
            </a:fld>
            <a:endParaRPr lang="en-US"/>
          </a:p>
        </p:txBody>
      </p:sp>
      <p:sp>
        <p:nvSpPr>
          <p:cNvPr id="551942" name="Text Box 6"/>
          <p:cNvSpPr txBox="1">
            <a:spLocks noChangeArrowheads="1"/>
          </p:cNvSpPr>
          <p:nvPr/>
        </p:nvSpPr>
        <p:spPr bwMode="auto">
          <a:xfrm>
            <a:off x="6026150" y="6118225"/>
            <a:ext cx="1677988" cy="396875"/>
          </a:xfrm>
          <a:prstGeom prst="rect">
            <a:avLst/>
          </a:prstGeom>
          <a:noFill/>
          <a:ln w="9525">
            <a:noFill/>
            <a:miter lim="800000"/>
            <a:headEnd/>
            <a:tailEnd/>
          </a:ln>
          <a:effectLst/>
        </p:spPr>
        <p:txBody>
          <a:bodyPr wrap="none">
            <a:spAutoFit/>
          </a:bodyPr>
          <a:lstStyle/>
          <a:p>
            <a:r>
              <a:rPr lang="en-US" sz="2000">
                <a:latin typeface="Palatino Linotype" pitchFamily="18" charset="0"/>
              </a:rPr>
              <a:t>Aron Ralston</a:t>
            </a:r>
          </a:p>
        </p:txBody>
      </p:sp>
      <p:sp>
        <p:nvSpPr>
          <p:cNvPr id="551943" name="Text Box 7"/>
          <p:cNvSpPr txBox="1">
            <a:spLocks noChangeArrowheads="1"/>
          </p:cNvSpPr>
          <p:nvPr/>
        </p:nvSpPr>
        <p:spPr bwMode="auto">
          <a:xfrm rot="5400000">
            <a:off x="7199312" y="4840288"/>
            <a:ext cx="2441575" cy="228600"/>
          </a:xfrm>
          <a:prstGeom prst="rect">
            <a:avLst/>
          </a:prstGeom>
          <a:noFill/>
          <a:ln w="9525">
            <a:noFill/>
            <a:miter lim="800000"/>
            <a:headEnd/>
            <a:tailEnd/>
          </a:ln>
          <a:effectLst/>
        </p:spPr>
        <p:txBody>
          <a:bodyPr wrap="none">
            <a:spAutoFit/>
          </a:bodyPr>
          <a:lstStyle/>
          <a:p>
            <a:r>
              <a:rPr lang="en-US" sz="900"/>
              <a:t>AP Photo/ Rocky Mountain News, Judy Walgren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71513" y="276225"/>
            <a:ext cx="7772400" cy="1143000"/>
          </a:xfrm>
        </p:spPr>
        <p:txBody>
          <a:bodyPr/>
          <a:lstStyle/>
          <a:p>
            <a:r>
              <a:rPr lang="en-US" sz="4000" dirty="0">
                <a:solidFill>
                  <a:schemeClr val="tx1"/>
                </a:solidFill>
                <a:latin typeface="Palatino Linotype" pitchFamily="18" charset="0"/>
              </a:rPr>
              <a:t>Social Effects of Obesity</a:t>
            </a:r>
          </a:p>
        </p:txBody>
      </p:sp>
      <p:pic>
        <p:nvPicPr>
          <p:cNvPr id="45059" name="Picture 3" descr="figure-40-16"/>
          <p:cNvPicPr>
            <a:picLocks noChangeAspect="1" noChangeArrowheads="1"/>
          </p:cNvPicPr>
          <p:nvPr/>
        </p:nvPicPr>
        <p:blipFill>
          <a:blip r:embed="rId3" cstate="print"/>
          <a:srcRect/>
          <a:stretch>
            <a:fillRect/>
          </a:stretch>
        </p:blipFill>
        <p:spPr bwMode="auto">
          <a:xfrm>
            <a:off x="2005013" y="3044825"/>
            <a:ext cx="5133975" cy="3727450"/>
          </a:xfrm>
          <a:prstGeom prst="rect">
            <a:avLst/>
          </a:prstGeom>
          <a:noFill/>
          <a:ln w="9525">
            <a:noFill/>
            <a:miter lim="800000"/>
            <a:headEnd/>
            <a:tailEnd/>
          </a:ln>
        </p:spPr>
      </p:pic>
      <p:sp>
        <p:nvSpPr>
          <p:cNvPr id="45060" name="Rectangle 4"/>
          <p:cNvSpPr>
            <a:spLocks noGrp="1" noChangeArrowheads="1"/>
          </p:cNvSpPr>
          <p:nvPr>
            <p:ph type="body" sz="half" idx="1"/>
          </p:nvPr>
        </p:nvSpPr>
        <p:spPr>
          <a:xfrm>
            <a:off x="595313" y="1600200"/>
            <a:ext cx="7962900" cy="1295400"/>
          </a:xfrm>
          <a:noFill/>
          <a:ln/>
        </p:spPr>
        <p:txBody>
          <a:bodyPr/>
          <a:lstStyle/>
          <a:p>
            <a:pPr marL="0" indent="0" algn="ctr">
              <a:lnSpc>
                <a:spcPct val="90000"/>
              </a:lnSpc>
              <a:buFont typeface="Wingdings" pitchFamily="2" charset="2"/>
              <a:buNone/>
            </a:pPr>
            <a:r>
              <a:rPr lang="en-US" altLang="en-US" sz="2800" dirty="0">
                <a:latin typeface="Palatino Linotype" pitchFamily="18" charset="0"/>
              </a:rPr>
              <a:t>When women applicants were made to look overweight, subjects were less willing to hire them.</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71513" y="271463"/>
            <a:ext cx="7772400" cy="1143000"/>
          </a:xfrm>
        </p:spPr>
        <p:txBody>
          <a:bodyPr/>
          <a:lstStyle/>
          <a:p>
            <a:r>
              <a:rPr lang="en-US" sz="4000" dirty="0">
                <a:solidFill>
                  <a:schemeClr val="tx1"/>
                </a:solidFill>
                <a:latin typeface="Palatino Linotype" pitchFamily="18" charset="0"/>
              </a:rPr>
              <a:t>Physiology of Obesity</a:t>
            </a:r>
          </a:p>
        </p:txBody>
      </p:sp>
      <p:sp>
        <p:nvSpPr>
          <p:cNvPr id="47107" name="Rectangle 3"/>
          <p:cNvSpPr>
            <a:spLocks noGrp="1" noChangeArrowheads="1"/>
          </p:cNvSpPr>
          <p:nvPr>
            <p:ph type="body" sz="half" idx="1"/>
          </p:nvPr>
        </p:nvSpPr>
        <p:spPr>
          <a:xfrm>
            <a:off x="523875" y="1600200"/>
            <a:ext cx="8086725" cy="1828800"/>
          </a:xfrm>
        </p:spPr>
        <p:txBody>
          <a:bodyPr/>
          <a:lstStyle/>
          <a:p>
            <a:pPr marL="0" indent="0" algn="ctr">
              <a:buFont typeface="Wingdings" pitchFamily="2" charset="2"/>
              <a:buNone/>
            </a:pPr>
            <a:r>
              <a:rPr lang="en-US" altLang="en-US" sz="2800" dirty="0">
                <a:solidFill>
                  <a:srgbClr val="0000FF"/>
                </a:solidFill>
                <a:latin typeface="Palatino Linotype" pitchFamily="18" charset="0"/>
              </a:rPr>
              <a:t>Fat Cells:</a:t>
            </a:r>
            <a:r>
              <a:rPr lang="en-US" altLang="en-US" sz="2800" dirty="0">
                <a:latin typeface="Palatino Linotype" pitchFamily="18" charset="0"/>
              </a:rPr>
              <a:t> There are 30-40 billion fat cells in the body. These cells can increase in size (2-3 times their normal size) and number (75 billion) in an obese individual (</a:t>
            </a:r>
            <a:r>
              <a:rPr lang="en-US" altLang="en-US" sz="2800" dirty="0" err="1">
                <a:latin typeface="Palatino Linotype" pitchFamily="18" charset="0"/>
              </a:rPr>
              <a:t>Sjöstrum</a:t>
            </a:r>
            <a:r>
              <a:rPr lang="en-US" altLang="en-US" sz="2800" dirty="0">
                <a:latin typeface="Palatino Linotype" pitchFamily="18" charset="0"/>
              </a:rPr>
              <a:t>, 1980).</a:t>
            </a:r>
            <a:endParaRPr lang="en-US" sz="2800" dirty="0">
              <a:latin typeface="Palatino Linotype" pitchFamily="18" charset="0"/>
            </a:endParaRPr>
          </a:p>
        </p:txBody>
      </p:sp>
      <p:pic>
        <p:nvPicPr>
          <p:cNvPr id="47108" name="Picture 4" descr="MyersPsy8e_fig"/>
          <p:cNvPicPr>
            <a:picLocks noChangeAspect="1" noChangeArrowheads="1"/>
          </p:cNvPicPr>
          <p:nvPr>
            <p:ph sz="half" idx="2"/>
          </p:nvPr>
        </p:nvPicPr>
        <p:blipFill>
          <a:blip r:embed="rId3" cstate="print"/>
          <a:srcRect/>
          <a:stretch>
            <a:fillRect/>
          </a:stretch>
        </p:blipFill>
        <p:spPr>
          <a:xfrm>
            <a:off x="1585913" y="3657600"/>
            <a:ext cx="6629400" cy="2714625"/>
          </a:xfrm>
          <a:noFill/>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276225"/>
            <a:ext cx="7772400" cy="1143000"/>
          </a:xfrm>
        </p:spPr>
        <p:txBody>
          <a:bodyPr>
            <a:normAutofit fontScale="90000"/>
          </a:bodyPr>
          <a:lstStyle/>
          <a:p>
            <a:r>
              <a:rPr lang="en-US" sz="4000" dirty="0">
                <a:latin typeface="Palatino Linotype" pitchFamily="18" charset="0"/>
              </a:rPr>
              <a:t>Set Point and Metabolism</a:t>
            </a:r>
          </a:p>
        </p:txBody>
      </p:sp>
      <p:pic>
        <p:nvPicPr>
          <p:cNvPr id="49155" name="Picture 3" descr="MyersPsy8e_fig"/>
          <p:cNvPicPr>
            <a:picLocks noChangeAspect="1" noChangeArrowheads="1"/>
          </p:cNvPicPr>
          <p:nvPr>
            <p:ph idx="1"/>
          </p:nvPr>
        </p:nvPicPr>
        <p:blipFill>
          <a:blip r:embed="rId3" cstate="print"/>
          <a:srcRect/>
          <a:stretch>
            <a:fillRect/>
          </a:stretch>
        </p:blipFill>
        <p:spPr>
          <a:xfrm>
            <a:off x="533400" y="3048000"/>
            <a:ext cx="7772400" cy="2708275"/>
          </a:xfrm>
          <a:noFill/>
          <a:ln/>
        </p:spPr>
      </p:pic>
      <p:sp>
        <p:nvSpPr>
          <p:cNvPr id="49156" name="Rectangle 4"/>
          <p:cNvSpPr>
            <a:spLocks noChangeArrowheads="1"/>
          </p:cNvSpPr>
          <p:nvPr/>
        </p:nvSpPr>
        <p:spPr bwMode="auto">
          <a:xfrm>
            <a:off x="523875" y="1600200"/>
            <a:ext cx="8086725" cy="1524000"/>
          </a:xfrm>
          <a:prstGeom prst="rect">
            <a:avLst/>
          </a:prstGeom>
          <a:noFill/>
          <a:ln w="9525">
            <a:noFill/>
            <a:miter lim="800000"/>
            <a:headEnd/>
            <a:tailEnd/>
          </a:ln>
          <a:effectLst/>
        </p:spPr>
        <p:txBody>
          <a:bodyPr/>
          <a:lstStyle/>
          <a:p>
            <a:pPr algn="ctr">
              <a:spcBef>
                <a:spcPct val="20000"/>
              </a:spcBef>
              <a:buFont typeface="Wingdings" pitchFamily="2" charset="2"/>
              <a:buNone/>
            </a:pPr>
            <a:r>
              <a:rPr lang="en-US" altLang="en-US" sz="2800" dirty="0">
                <a:latin typeface="Palatino Linotype" pitchFamily="18" charset="0"/>
              </a:rPr>
              <a:t>When reduced from 3,500 calories to 450 calories, weight loss was a minimal 6% and the metabolic rate a mere 15%.</a:t>
            </a:r>
            <a:endParaRPr lang="en-US" sz="2800" dirty="0">
              <a:latin typeface="Palatino Linotype" pitchFamily="18" charset="0"/>
            </a:endParaRPr>
          </a:p>
        </p:txBody>
      </p:sp>
      <p:sp>
        <p:nvSpPr>
          <p:cNvPr id="49157" name="Text Box 5"/>
          <p:cNvSpPr txBox="1">
            <a:spLocks noChangeArrowheads="1"/>
          </p:cNvSpPr>
          <p:nvPr/>
        </p:nvSpPr>
        <p:spPr bwMode="auto">
          <a:xfrm>
            <a:off x="914400" y="5791200"/>
            <a:ext cx="7324725" cy="457200"/>
          </a:xfrm>
          <a:prstGeom prst="rect">
            <a:avLst/>
          </a:prstGeom>
          <a:noFill/>
          <a:ln w="9525">
            <a:noFill/>
            <a:miter lim="800000"/>
            <a:headEnd/>
            <a:tailEnd/>
          </a:ln>
          <a:effectLst/>
        </p:spPr>
        <p:txBody>
          <a:bodyPr wrap="none">
            <a:spAutoFit/>
          </a:bodyPr>
          <a:lstStyle/>
          <a:p>
            <a:r>
              <a:rPr lang="en-US" sz="2400" dirty="0">
                <a:latin typeface="Palatino Linotype" pitchFamily="18" charset="0"/>
              </a:rPr>
              <a:t>The obese defend their weight by conserving energy.</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276225"/>
            <a:ext cx="7772400" cy="1143000"/>
          </a:xfrm>
        </p:spPr>
        <p:txBody>
          <a:bodyPr/>
          <a:lstStyle/>
          <a:p>
            <a:r>
              <a:rPr lang="en-US" sz="4000" dirty="0">
                <a:latin typeface="Palatino Linotype" pitchFamily="18" charset="0"/>
              </a:rPr>
              <a:t>The Genetic Factor</a:t>
            </a:r>
          </a:p>
        </p:txBody>
      </p:sp>
      <p:sp>
        <p:nvSpPr>
          <p:cNvPr id="51203" name="Rectangle 3"/>
          <p:cNvSpPr>
            <a:spLocks noChangeArrowheads="1"/>
          </p:cNvSpPr>
          <p:nvPr/>
        </p:nvSpPr>
        <p:spPr bwMode="auto">
          <a:xfrm>
            <a:off x="523875" y="1600200"/>
            <a:ext cx="8086725" cy="914400"/>
          </a:xfrm>
          <a:prstGeom prst="rect">
            <a:avLst/>
          </a:prstGeom>
          <a:noFill/>
          <a:ln w="9525">
            <a:noFill/>
            <a:miter lim="800000"/>
            <a:headEnd/>
            <a:tailEnd/>
          </a:ln>
          <a:effectLst/>
        </p:spPr>
        <p:txBody>
          <a:bodyPr/>
          <a:lstStyle/>
          <a:p>
            <a:pPr algn="ctr">
              <a:spcBef>
                <a:spcPct val="20000"/>
              </a:spcBef>
              <a:buFont typeface="Wingdings" pitchFamily="2" charset="2"/>
              <a:buNone/>
            </a:pPr>
            <a:r>
              <a:rPr lang="en-US" altLang="en-US" sz="2800" dirty="0">
                <a:latin typeface="Palatino Linotype" pitchFamily="18" charset="0"/>
              </a:rPr>
              <a:t>Identical twin studies reveal that body weight has a genetic basis.</a:t>
            </a:r>
            <a:endParaRPr lang="en-US" sz="2800" dirty="0">
              <a:latin typeface="Palatino Linotype" pitchFamily="18" charset="0"/>
            </a:endParaRPr>
          </a:p>
        </p:txBody>
      </p:sp>
      <p:sp>
        <p:nvSpPr>
          <p:cNvPr id="51204" name="Text Box 4"/>
          <p:cNvSpPr txBox="1">
            <a:spLocks noChangeArrowheads="1"/>
          </p:cNvSpPr>
          <p:nvPr/>
        </p:nvSpPr>
        <p:spPr bwMode="auto">
          <a:xfrm>
            <a:off x="0" y="5410200"/>
            <a:ext cx="9144000" cy="1187450"/>
          </a:xfrm>
          <a:prstGeom prst="rect">
            <a:avLst/>
          </a:prstGeom>
          <a:noFill/>
          <a:ln w="9525">
            <a:noFill/>
            <a:miter lim="800000"/>
            <a:headEnd/>
            <a:tailEnd/>
          </a:ln>
          <a:effectLst/>
        </p:spPr>
        <p:txBody>
          <a:bodyPr>
            <a:spAutoFit/>
          </a:bodyPr>
          <a:lstStyle/>
          <a:p>
            <a:pPr algn="ctr"/>
            <a:r>
              <a:rPr lang="en-US" sz="2400" dirty="0">
                <a:latin typeface="Palatino Linotype" pitchFamily="18" charset="0"/>
              </a:rPr>
              <a:t>The obese mouse on the left has a defective gene for the hormone </a:t>
            </a:r>
            <a:r>
              <a:rPr lang="en-US" sz="2400" dirty="0" err="1">
                <a:latin typeface="Palatino Linotype" pitchFamily="18" charset="0"/>
              </a:rPr>
              <a:t>leptin</a:t>
            </a:r>
            <a:r>
              <a:rPr lang="en-US" sz="2400" dirty="0">
                <a:latin typeface="Palatino Linotype" pitchFamily="18" charset="0"/>
              </a:rPr>
              <a:t>. The mouse on the right sheds 40% of its weight when injected with </a:t>
            </a:r>
            <a:r>
              <a:rPr lang="en-US" sz="2400" dirty="0" err="1">
                <a:latin typeface="Palatino Linotype" pitchFamily="18" charset="0"/>
              </a:rPr>
              <a:t>leptin</a:t>
            </a:r>
            <a:r>
              <a:rPr lang="en-US" sz="2400" dirty="0">
                <a:latin typeface="Palatino Linotype" pitchFamily="18" charset="0"/>
              </a:rPr>
              <a:t>.</a:t>
            </a:r>
          </a:p>
        </p:txBody>
      </p:sp>
      <p:pic>
        <p:nvPicPr>
          <p:cNvPr id="51205" name="Picture 5" descr="MyersPsy8e_14UN17"/>
          <p:cNvPicPr>
            <a:picLocks noChangeAspect="1" noChangeArrowheads="1"/>
          </p:cNvPicPr>
          <p:nvPr>
            <p:ph idx="1"/>
          </p:nvPr>
        </p:nvPicPr>
        <p:blipFill>
          <a:blip r:embed="rId3" cstate="print"/>
          <a:srcRect l="18436" t="20370" r="21944" b="16667"/>
          <a:stretch>
            <a:fillRect/>
          </a:stretch>
        </p:blipFill>
        <p:spPr>
          <a:xfrm>
            <a:off x="2498725" y="2438400"/>
            <a:ext cx="4114800" cy="2849563"/>
          </a:xfrm>
          <a:noFill/>
          <a:ln/>
        </p:spPr>
      </p:pic>
      <p:sp>
        <p:nvSpPr>
          <p:cNvPr id="51206" name="Text Box 6"/>
          <p:cNvSpPr txBox="1">
            <a:spLocks noChangeArrowheads="1"/>
          </p:cNvSpPr>
          <p:nvPr/>
        </p:nvSpPr>
        <p:spPr bwMode="auto">
          <a:xfrm rot="5400000">
            <a:off x="5433218" y="4091782"/>
            <a:ext cx="2271713" cy="184150"/>
          </a:xfrm>
          <a:prstGeom prst="rect">
            <a:avLst/>
          </a:prstGeom>
          <a:noFill/>
          <a:ln w="9525">
            <a:noFill/>
            <a:miter lim="800000"/>
            <a:headEnd/>
            <a:tailEnd/>
          </a:ln>
          <a:effectLst/>
        </p:spPr>
        <p:txBody>
          <a:bodyPr wrap="none">
            <a:spAutoFit/>
          </a:bodyPr>
          <a:lstStyle/>
          <a:p>
            <a:r>
              <a:rPr lang="en-US" sz="600">
                <a:latin typeface="Times New Roman" pitchFamily="-112" charset="0"/>
              </a:rPr>
              <a:t>Courtesy of John Soltis, The Rockefeller University, New York, NY</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276225"/>
            <a:ext cx="7772400" cy="1143000"/>
          </a:xfrm>
        </p:spPr>
        <p:txBody>
          <a:bodyPr/>
          <a:lstStyle/>
          <a:p>
            <a:r>
              <a:rPr lang="en-US" sz="4000" dirty="0">
                <a:latin typeface="Palatino Linotype" pitchFamily="18" charset="0"/>
              </a:rPr>
              <a:t>Activity</a:t>
            </a:r>
          </a:p>
        </p:txBody>
      </p:sp>
      <p:sp>
        <p:nvSpPr>
          <p:cNvPr id="53251" name="Rectangle 3"/>
          <p:cNvSpPr>
            <a:spLocks noChangeArrowheads="1"/>
          </p:cNvSpPr>
          <p:nvPr/>
        </p:nvSpPr>
        <p:spPr bwMode="auto">
          <a:xfrm>
            <a:off x="609600" y="1600200"/>
            <a:ext cx="8001000" cy="2057400"/>
          </a:xfrm>
          <a:prstGeom prst="rect">
            <a:avLst/>
          </a:prstGeom>
          <a:noFill/>
          <a:ln w="9525">
            <a:noFill/>
            <a:miter lim="800000"/>
            <a:headEnd/>
            <a:tailEnd/>
          </a:ln>
          <a:effectLst/>
        </p:spPr>
        <p:txBody>
          <a:bodyPr/>
          <a:lstStyle/>
          <a:p>
            <a:pPr algn="ctr">
              <a:spcBef>
                <a:spcPct val="20000"/>
              </a:spcBef>
              <a:buFont typeface="Wingdings" pitchFamily="2" charset="2"/>
              <a:buNone/>
            </a:pPr>
            <a:r>
              <a:rPr lang="en-US" altLang="en-US" sz="2800" dirty="0">
                <a:latin typeface="Palatino Linotype" pitchFamily="18" charset="0"/>
              </a:rPr>
              <a:t>Lack of exercise is a major contributor to obesity. Just watching TV for two hours resulted in a 23% increase of weight when other factors were controlled (</a:t>
            </a:r>
            <a:r>
              <a:rPr lang="en-US" altLang="en-US" sz="2800" dirty="0" err="1">
                <a:latin typeface="Palatino Linotype" pitchFamily="18" charset="0"/>
              </a:rPr>
              <a:t>Hu</a:t>
            </a:r>
            <a:r>
              <a:rPr lang="en-US" altLang="en-US" sz="2800" dirty="0">
                <a:latin typeface="Palatino Linotype" pitchFamily="18" charset="0"/>
              </a:rPr>
              <a:t> &amp; others, 2003).</a:t>
            </a:r>
            <a:endParaRPr lang="en-US" sz="2800" dirty="0">
              <a:latin typeface="Palatino Linotype" pitchFamily="18" charset="0"/>
            </a:endParaRPr>
          </a:p>
        </p:txBody>
      </p:sp>
      <p:pic>
        <p:nvPicPr>
          <p:cNvPr id="53252" name="Picture 4" descr="MyersPsy8e_14UN18"/>
          <p:cNvPicPr>
            <a:picLocks noChangeAspect="1" noChangeArrowheads="1"/>
          </p:cNvPicPr>
          <p:nvPr/>
        </p:nvPicPr>
        <p:blipFill>
          <a:blip r:embed="rId3" cstate="print"/>
          <a:srcRect/>
          <a:stretch>
            <a:fillRect/>
          </a:stretch>
        </p:blipFill>
        <p:spPr bwMode="auto">
          <a:xfrm>
            <a:off x="1008063" y="3657600"/>
            <a:ext cx="7126287" cy="2638425"/>
          </a:xfrm>
          <a:prstGeom prst="rect">
            <a:avLst/>
          </a:prstGeom>
          <a:noFill/>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276225"/>
            <a:ext cx="7772400" cy="1143000"/>
          </a:xfrm>
        </p:spPr>
        <p:txBody>
          <a:bodyPr/>
          <a:lstStyle/>
          <a:p>
            <a:r>
              <a:rPr lang="en-US" sz="4000" dirty="0">
                <a:latin typeface="Palatino Linotype" pitchFamily="18" charset="0"/>
              </a:rPr>
              <a:t>Food Consumption</a:t>
            </a:r>
          </a:p>
        </p:txBody>
      </p:sp>
      <p:sp>
        <p:nvSpPr>
          <p:cNvPr id="55299" name="Rectangle 3"/>
          <p:cNvSpPr>
            <a:spLocks noChangeArrowheads="1"/>
          </p:cNvSpPr>
          <p:nvPr/>
        </p:nvSpPr>
        <p:spPr bwMode="auto">
          <a:xfrm>
            <a:off x="609600" y="1600200"/>
            <a:ext cx="8001000" cy="1371600"/>
          </a:xfrm>
          <a:prstGeom prst="rect">
            <a:avLst/>
          </a:prstGeom>
          <a:noFill/>
          <a:ln w="9525">
            <a:noFill/>
            <a:miter lim="800000"/>
            <a:headEnd/>
            <a:tailEnd/>
          </a:ln>
          <a:effectLst/>
        </p:spPr>
        <p:txBody>
          <a:bodyPr/>
          <a:lstStyle/>
          <a:p>
            <a:pPr algn="ctr">
              <a:spcBef>
                <a:spcPct val="20000"/>
              </a:spcBef>
              <a:buFont typeface="Wingdings" pitchFamily="2" charset="2"/>
              <a:buNone/>
            </a:pPr>
            <a:r>
              <a:rPr lang="en-US" altLang="en-US" sz="2800" dirty="0">
                <a:latin typeface="Palatino Linotype" pitchFamily="18" charset="0"/>
              </a:rPr>
              <a:t>Over the past 40 years, average weight gain has increased. Health professionals are pleading with US citizens to limit their food intake.</a:t>
            </a:r>
            <a:endParaRPr lang="en-US" sz="2800" dirty="0">
              <a:latin typeface="Palatino Linotype" pitchFamily="18" charset="0"/>
            </a:endParaRPr>
          </a:p>
        </p:txBody>
      </p:sp>
      <p:pic>
        <p:nvPicPr>
          <p:cNvPr id="55300" name="Picture 4" descr="MyersPsy8e_Table"/>
          <p:cNvPicPr>
            <a:picLocks noChangeAspect="1" noChangeArrowheads="1"/>
          </p:cNvPicPr>
          <p:nvPr/>
        </p:nvPicPr>
        <p:blipFill>
          <a:blip r:embed="rId3" cstate="print"/>
          <a:srcRect/>
          <a:stretch>
            <a:fillRect/>
          </a:stretch>
        </p:blipFill>
        <p:spPr bwMode="auto">
          <a:xfrm>
            <a:off x="855663" y="3298825"/>
            <a:ext cx="7416800" cy="2873375"/>
          </a:xfrm>
          <a:prstGeom prst="rect">
            <a:avLst/>
          </a:prstGeom>
          <a:noFill/>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276225"/>
            <a:ext cx="7772400" cy="1143000"/>
          </a:xfrm>
        </p:spPr>
        <p:txBody>
          <a:bodyPr/>
          <a:lstStyle/>
          <a:p>
            <a:r>
              <a:rPr lang="en-US" sz="4000" dirty="0">
                <a:latin typeface="Palatino Linotype" pitchFamily="18" charset="0"/>
              </a:rPr>
              <a:t>Losing Weight</a:t>
            </a:r>
          </a:p>
        </p:txBody>
      </p:sp>
      <p:sp>
        <p:nvSpPr>
          <p:cNvPr id="57347" name="Rectangle 3"/>
          <p:cNvSpPr>
            <a:spLocks noChangeArrowheads="1"/>
          </p:cNvSpPr>
          <p:nvPr/>
        </p:nvSpPr>
        <p:spPr bwMode="auto">
          <a:xfrm>
            <a:off x="552450" y="1600200"/>
            <a:ext cx="7981950" cy="1371600"/>
          </a:xfrm>
          <a:prstGeom prst="rect">
            <a:avLst/>
          </a:prstGeom>
          <a:noFill/>
          <a:ln w="9525">
            <a:noFill/>
            <a:miter lim="800000"/>
            <a:headEnd/>
            <a:tailEnd/>
          </a:ln>
          <a:effectLst/>
        </p:spPr>
        <p:txBody>
          <a:bodyPr/>
          <a:lstStyle/>
          <a:p>
            <a:pPr algn="ctr">
              <a:spcBef>
                <a:spcPct val="20000"/>
              </a:spcBef>
              <a:buFont typeface="Wingdings" pitchFamily="2" charset="2"/>
              <a:buNone/>
            </a:pPr>
            <a:r>
              <a:rPr lang="en-US" altLang="en-US" sz="2800" dirty="0">
                <a:latin typeface="Palatino Linotype" pitchFamily="18" charset="0"/>
              </a:rPr>
              <a:t>In the US, two-thirds of the women and half of the men say they want to lose weight. The majority of them lose money on diet programs.</a:t>
            </a:r>
            <a:endParaRPr lang="en-US" sz="2800" dirty="0">
              <a:latin typeface="Palatino Linotype" pitchFamily="18"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276225"/>
            <a:ext cx="7772400" cy="1143000"/>
          </a:xfrm>
        </p:spPr>
        <p:txBody>
          <a:bodyPr/>
          <a:lstStyle/>
          <a:p>
            <a:r>
              <a:rPr lang="en-US" altLang="en-US" sz="4000" dirty="0">
                <a:latin typeface="Palatino Linotype" pitchFamily="18" charset="0"/>
              </a:rPr>
              <a:t>Plan to Lose Weight</a:t>
            </a:r>
            <a:endParaRPr lang="en-US" sz="4000" dirty="0">
              <a:latin typeface="Palatino Linotype" pitchFamily="18" charset="0"/>
            </a:endParaRPr>
          </a:p>
        </p:txBody>
      </p:sp>
      <p:pic>
        <p:nvPicPr>
          <p:cNvPr id="59395" name="Picture 3" descr="MyersPsy8e_14UN20"/>
          <p:cNvPicPr>
            <a:picLocks noChangeAspect="1" noChangeArrowheads="1"/>
          </p:cNvPicPr>
          <p:nvPr/>
        </p:nvPicPr>
        <p:blipFill>
          <a:blip r:embed="rId3" cstate="print"/>
          <a:srcRect/>
          <a:stretch>
            <a:fillRect/>
          </a:stretch>
        </p:blipFill>
        <p:spPr bwMode="auto">
          <a:xfrm>
            <a:off x="1712913" y="3529013"/>
            <a:ext cx="5678487" cy="2795587"/>
          </a:xfrm>
          <a:prstGeom prst="rect">
            <a:avLst/>
          </a:prstGeom>
          <a:noFill/>
        </p:spPr>
      </p:pic>
      <p:sp>
        <p:nvSpPr>
          <p:cNvPr id="59396" name="Rectangle 4"/>
          <p:cNvSpPr>
            <a:spLocks noChangeArrowheads="1"/>
          </p:cNvSpPr>
          <p:nvPr/>
        </p:nvSpPr>
        <p:spPr bwMode="auto">
          <a:xfrm>
            <a:off x="552450" y="1447800"/>
            <a:ext cx="7981950" cy="1981200"/>
          </a:xfrm>
          <a:prstGeom prst="rect">
            <a:avLst/>
          </a:prstGeom>
          <a:noFill/>
          <a:ln w="9525">
            <a:noFill/>
            <a:miter lim="800000"/>
            <a:headEnd/>
            <a:tailEnd/>
          </a:ln>
          <a:effectLst/>
        </p:spPr>
        <p:txBody>
          <a:bodyPr/>
          <a:lstStyle/>
          <a:p>
            <a:pPr algn="ctr">
              <a:spcBef>
                <a:spcPct val="20000"/>
              </a:spcBef>
              <a:buFont typeface="Wingdings" pitchFamily="2" charset="2"/>
              <a:buNone/>
            </a:pPr>
            <a:r>
              <a:rPr lang="en-US" altLang="en-US" sz="2800" dirty="0">
                <a:latin typeface="Palatino Linotype" pitchFamily="18" charset="0"/>
              </a:rPr>
              <a:t>When you are motivated to lose weight, begin a weight-loss program, minimize your exposure to tempting foods, exercise, and forgive yourself for lapses.</a:t>
            </a:r>
            <a:endParaRPr lang="en-US" sz="2800" dirty="0">
              <a:latin typeface="Palatino Linotype" pitchFamily="18" charset="0"/>
            </a:endParaRPr>
          </a:p>
        </p:txBody>
      </p:sp>
      <p:sp>
        <p:nvSpPr>
          <p:cNvPr id="59397" name="Text Box 5"/>
          <p:cNvSpPr txBox="1">
            <a:spLocks noChangeArrowheads="1"/>
          </p:cNvSpPr>
          <p:nvPr/>
        </p:nvSpPr>
        <p:spPr bwMode="auto">
          <a:xfrm rot="5400000">
            <a:off x="7069931" y="5731669"/>
            <a:ext cx="887413" cy="244475"/>
          </a:xfrm>
          <a:prstGeom prst="rect">
            <a:avLst/>
          </a:prstGeom>
          <a:noFill/>
          <a:ln w="9525">
            <a:noFill/>
            <a:miter lim="800000"/>
            <a:headEnd/>
            <a:tailEnd/>
          </a:ln>
          <a:effectLst/>
        </p:spPr>
        <p:txBody>
          <a:bodyPr wrap="none">
            <a:spAutoFit/>
          </a:bodyPr>
          <a:lstStyle/>
          <a:p>
            <a:r>
              <a:rPr lang="en-US" sz="1000">
                <a:latin typeface="Times New Roman" pitchFamily="-112" charset="0"/>
              </a:rPr>
              <a:t>Joe R. Liuzzo</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285750"/>
            <a:ext cx="7772400" cy="1143000"/>
          </a:xfrm>
        </p:spPr>
        <p:txBody>
          <a:bodyPr/>
          <a:lstStyle/>
          <a:p>
            <a:r>
              <a:rPr lang="en-US" sz="4000" dirty="0">
                <a:latin typeface="Palatino Linotype" pitchFamily="18" charset="0"/>
              </a:rPr>
              <a:t>Summary</a:t>
            </a:r>
          </a:p>
        </p:txBody>
      </p:sp>
      <p:pic>
        <p:nvPicPr>
          <p:cNvPr id="61443" name="Picture 3" descr="MyersPsy8e_fig"/>
          <p:cNvPicPr>
            <a:picLocks noChangeAspect="1" noChangeArrowheads="1"/>
          </p:cNvPicPr>
          <p:nvPr>
            <p:ph idx="1"/>
          </p:nvPr>
        </p:nvPicPr>
        <p:blipFill>
          <a:blip r:embed="rId3" cstate="print"/>
          <a:srcRect/>
          <a:stretch>
            <a:fillRect/>
          </a:stretch>
        </p:blipFill>
        <p:spPr>
          <a:xfrm>
            <a:off x="971550" y="1609725"/>
            <a:ext cx="7178675" cy="4486275"/>
          </a:xfrm>
          <a:noFill/>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1447800" y="914400"/>
            <a:ext cx="5938838" cy="4799013"/>
          </a:xfrm>
          <a:noFill/>
        </p:spPr>
        <p:txBody>
          <a:bodyPr/>
          <a:lstStyle/>
          <a:p>
            <a:pPr marL="0" indent="0">
              <a:lnSpc>
                <a:spcPct val="90000"/>
              </a:lnSpc>
              <a:spcAft>
                <a:spcPct val="20000"/>
              </a:spcAft>
              <a:buFont typeface="Wingdings" pitchFamily="2" charset="2"/>
              <a:buNone/>
            </a:pPr>
            <a:r>
              <a:rPr lang="en-US" altLang="en-US" sz="3600" dirty="0">
                <a:solidFill>
                  <a:srgbClr val="0000FF"/>
                </a:solidFill>
                <a:latin typeface="Palatino Linotype" pitchFamily="18" charset="0"/>
              </a:rPr>
              <a:t>Sexual Motivation</a:t>
            </a:r>
          </a:p>
          <a:p>
            <a:pPr marL="381000" lvl="1" indent="-266700">
              <a:lnSpc>
                <a:spcPct val="90000"/>
              </a:lnSpc>
              <a:spcAft>
                <a:spcPct val="20000"/>
              </a:spcAft>
              <a:buFont typeface="Wingdings" pitchFamily="2" charset="2"/>
              <a:buChar char="§"/>
            </a:pPr>
            <a:r>
              <a:rPr lang="en-US" altLang="en-US" dirty="0">
                <a:latin typeface="Palatino Linotype" pitchFamily="18" charset="0"/>
              </a:rPr>
              <a:t>The Physiology of Sex</a:t>
            </a:r>
          </a:p>
          <a:p>
            <a:pPr marL="381000" lvl="1" indent="-266700">
              <a:lnSpc>
                <a:spcPct val="90000"/>
              </a:lnSpc>
              <a:spcAft>
                <a:spcPct val="20000"/>
              </a:spcAft>
              <a:buFont typeface="Wingdings" pitchFamily="2" charset="2"/>
              <a:buChar char="§"/>
            </a:pPr>
            <a:r>
              <a:rPr lang="en-US" altLang="en-US" dirty="0">
                <a:latin typeface="Palatino Linotype" pitchFamily="18" charset="0"/>
              </a:rPr>
              <a:t>The Psychology of Sex</a:t>
            </a:r>
          </a:p>
          <a:p>
            <a:pPr marL="381000" lvl="1" indent="-266700">
              <a:lnSpc>
                <a:spcPct val="90000"/>
              </a:lnSpc>
              <a:spcAft>
                <a:spcPct val="20000"/>
              </a:spcAft>
              <a:buFont typeface="Wingdings" pitchFamily="2" charset="2"/>
              <a:buChar char="§"/>
            </a:pPr>
            <a:r>
              <a:rPr lang="en-US" altLang="en-US" dirty="0">
                <a:latin typeface="Palatino Linotype" pitchFamily="18" charset="0"/>
              </a:rPr>
              <a:t>Adolescent Sexuality</a:t>
            </a:r>
          </a:p>
          <a:p>
            <a:pPr marL="381000" lvl="1" indent="-266700">
              <a:lnSpc>
                <a:spcPct val="90000"/>
              </a:lnSpc>
              <a:spcAft>
                <a:spcPct val="20000"/>
              </a:spcAft>
              <a:buFont typeface="Wingdings" pitchFamily="2" charset="2"/>
              <a:buChar char="§"/>
            </a:pPr>
            <a:r>
              <a:rPr lang="en-US" altLang="en-US" dirty="0">
                <a:latin typeface="Palatino Linotype" pitchFamily="18" charset="0"/>
              </a:rPr>
              <a:t>Sexual Orientation</a:t>
            </a:r>
          </a:p>
          <a:p>
            <a:pPr marL="381000" lvl="1" indent="-266700">
              <a:lnSpc>
                <a:spcPct val="90000"/>
              </a:lnSpc>
              <a:spcAft>
                <a:spcPct val="20000"/>
              </a:spcAft>
              <a:buFont typeface="Wingdings" pitchFamily="2" charset="2"/>
              <a:buChar char="§"/>
            </a:pPr>
            <a:r>
              <a:rPr lang="en-US" altLang="en-US" dirty="0">
                <a:latin typeface="Palatino Linotype" pitchFamily="18" charset="0"/>
              </a:rPr>
              <a:t>Sex and Human Values</a:t>
            </a:r>
          </a:p>
          <a:p>
            <a:pPr marL="381000" lvl="1" indent="-266700">
              <a:lnSpc>
                <a:spcPct val="90000"/>
              </a:lnSpc>
              <a:spcAft>
                <a:spcPct val="20000"/>
              </a:spcAft>
              <a:buFont typeface="Wingdings" pitchFamily="2" charset="2"/>
              <a:buChar char="§"/>
            </a:pPr>
            <a:endParaRPr lang="en-US" altLang="en-US" dirty="0">
              <a:latin typeface="Palatino Linotype" pitchFamily="18" charset="0"/>
            </a:endParaRPr>
          </a:p>
          <a:p>
            <a:pPr marL="0" indent="0">
              <a:lnSpc>
                <a:spcPct val="90000"/>
              </a:lnSpc>
              <a:spcAft>
                <a:spcPct val="20000"/>
              </a:spcAft>
              <a:buFont typeface="Wingdings" pitchFamily="2" charset="2"/>
              <a:buNone/>
            </a:pPr>
            <a:r>
              <a:rPr lang="en-US" altLang="en-US" sz="3600" dirty="0">
                <a:solidFill>
                  <a:srgbClr val="0000FF"/>
                </a:solidFill>
                <a:latin typeface="Palatino Linotype" pitchFamily="18" charset="0"/>
              </a:rPr>
              <a:t>The Need to Belong</a:t>
            </a:r>
          </a:p>
          <a:p>
            <a:pPr marL="0" indent="0">
              <a:lnSpc>
                <a:spcPct val="15000"/>
              </a:lnSpc>
              <a:spcAft>
                <a:spcPct val="20000"/>
              </a:spcAft>
              <a:buFont typeface="Wingdings" pitchFamily="2" charset="2"/>
              <a:buNone/>
            </a:pPr>
            <a:endParaRPr lang="en-US" altLang="en-US" sz="2800" dirty="0">
              <a:latin typeface="Palatino Linotype"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1" name="Rectangle 5"/>
          <p:cNvSpPr>
            <a:spLocks noGrp="1" noChangeArrowheads="1"/>
          </p:cNvSpPr>
          <p:nvPr>
            <p:ph type="title"/>
          </p:nvPr>
        </p:nvSpPr>
        <p:spPr>
          <a:xfrm>
            <a:off x="671513" y="295275"/>
            <a:ext cx="7772400" cy="1143000"/>
          </a:xfrm>
        </p:spPr>
        <p:txBody>
          <a:bodyPr>
            <a:normAutofit fontScale="90000"/>
          </a:bodyPr>
          <a:lstStyle/>
          <a:p>
            <a:r>
              <a:rPr lang="en-US" sz="4000" dirty="0">
                <a:latin typeface="Palatino Linotype" pitchFamily="18" charset="0"/>
              </a:rPr>
              <a:t>Perspectives on Motivation</a:t>
            </a:r>
          </a:p>
        </p:txBody>
      </p:sp>
      <p:sp>
        <p:nvSpPr>
          <p:cNvPr id="157702" name="Rectangle 6"/>
          <p:cNvSpPr>
            <a:spLocks noGrp="1" noChangeArrowheads="1"/>
          </p:cNvSpPr>
          <p:nvPr>
            <p:ph type="body" sz="half" idx="1"/>
          </p:nvPr>
        </p:nvSpPr>
        <p:spPr>
          <a:xfrm>
            <a:off x="519113" y="1447800"/>
            <a:ext cx="8077200" cy="1219200"/>
          </a:xfrm>
        </p:spPr>
        <p:txBody>
          <a:bodyPr/>
          <a:lstStyle/>
          <a:p>
            <a:pPr marL="0" indent="0" algn="ctr">
              <a:buFont typeface="Wingdings" pitchFamily="2" charset="2"/>
              <a:buNone/>
            </a:pPr>
            <a:r>
              <a:rPr lang="en-US" altLang="en-US" sz="2800" dirty="0">
                <a:latin typeface="Palatino Linotype" pitchFamily="18" charset="0"/>
              </a:rPr>
              <a:t>Four perspectives used to explain motivation include the following: </a:t>
            </a:r>
            <a:endParaRPr lang="en-US" sz="2800" dirty="0">
              <a:latin typeface="Palatino Linotype" pitchFamily="18" charset="0"/>
            </a:endParaRPr>
          </a:p>
        </p:txBody>
      </p:sp>
      <p:sp>
        <p:nvSpPr>
          <p:cNvPr id="5" name="Slide Number Placeholder 6"/>
          <p:cNvSpPr>
            <a:spLocks noGrp="1"/>
          </p:cNvSpPr>
          <p:nvPr>
            <p:ph type="sldNum" sz="quarter" idx="12"/>
          </p:nvPr>
        </p:nvSpPr>
        <p:spPr/>
        <p:txBody>
          <a:bodyPr/>
          <a:lstStyle/>
          <a:p>
            <a:fld id="{79EE80C4-4D5C-4C33-80E4-8660CB1F3A2C}" type="slidenum">
              <a:rPr lang="en-US"/>
              <a:pPr/>
              <a:t>4</a:t>
            </a:fld>
            <a:endParaRPr lang="en-US"/>
          </a:p>
        </p:txBody>
      </p:sp>
      <p:sp>
        <p:nvSpPr>
          <p:cNvPr id="157703" name="Rectangle 7"/>
          <p:cNvSpPr>
            <a:spLocks noChangeArrowheads="1"/>
          </p:cNvSpPr>
          <p:nvPr/>
        </p:nvSpPr>
        <p:spPr bwMode="auto">
          <a:xfrm>
            <a:off x="2043113" y="2590800"/>
            <a:ext cx="5119687" cy="3124200"/>
          </a:xfrm>
          <a:prstGeom prst="rect">
            <a:avLst/>
          </a:prstGeom>
          <a:noFill/>
          <a:ln w="9525">
            <a:noFill/>
            <a:miter lim="800000"/>
            <a:headEnd/>
            <a:tailEnd/>
          </a:ln>
          <a:effectLst/>
        </p:spPr>
        <p:txBody>
          <a:bodyPr/>
          <a:lstStyle/>
          <a:p>
            <a:pPr marL="609600" indent="-609600">
              <a:spcBef>
                <a:spcPct val="20000"/>
              </a:spcBef>
              <a:buFont typeface="Wingdings" pitchFamily="2" charset="2"/>
              <a:buAutoNum type="arabicPeriod"/>
            </a:pPr>
            <a:r>
              <a:rPr lang="en-US" altLang="en-US" sz="2800" dirty="0">
                <a:latin typeface="Palatino Linotype" pitchFamily="18" charset="0"/>
              </a:rPr>
              <a:t>Instinct Theory (replaced by the evolutionary perspective)</a:t>
            </a:r>
          </a:p>
          <a:p>
            <a:pPr marL="609600" indent="-609600">
              <a:spcBef>
                <a:spcPct val="20000"/>
              </a:spcBef>
              <a:buFont typeface="Wingdings" pitchFamily="2" charset="2"/>
              <a:buAutoNum type="arabicPeriod"/>
            </a:pPr>
            <a:r>
              <a:rPr lang="en-US" altLang="en-US" sz="2800" dirty="0">
                <a:latin typeface="Palatino Linotype" pitchFamily="18" charset="0"/>
              </a:rPr>
              <a:t>Drive-Reduction Theory</a:t>
            </a:r>
          </a:p>
          <a:p>
            <a:pPr marL="609600" indent="-609600">
              <a:spcBef>
                <a:spcPct val="20000"/>
              </a:spcBef>
              <a:buFont typeface="Wingdings" pitchFamily="2" charset="2"/>
              <a:buAutoNum type="arabicPeriod"/>
            </a:pPr>
            <a:r>
              <a:rPr lang="en-US" altLang="en-US" sz="2800" dirty="0">
                <a:latin typeface="Palatino Linotype" pitchFamily="18" charset="0"/>
              </a:rPr>
              <a:t>Arousal Theory</a:t>
            </a:r>
          </a:p>
          <a:p>
            <a:pPr marL="609600" indent="-609600">
              <a:spcBef>
                <a:spcPct val="20000"/>
              </a:spcBef>
              <a:buFont typeface="Wingdings" pitchFamily="2" charset="2"/>
              <a:buAutoNum type="arabicPeriod"/>
            </a:pPr>
            <a:r>
              <a:rPr lang="en-US" altLang="en-US" sz="2800" dirty="0">
                <a:latin typeface="Palatino Linotype" pitchFamily="18" charset="0"/>
              </a:rPr>
              <a:t>Hierarchy of Motives</a:t>
            </a:r>
            <a:endParaRPr lang="en-US" sz="2800" dirty="0">
              <a:latin typeface="Palatino Linotype" pitchFamily="18"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71513" y="276225"/>
            <a:ext cx="7772400" cy="1143000"/>
          </a:xfrm>
        </p:spPr>
        <p:txBody>
          <a:bodyPr/>
          <a:lstStyle/>
          <a:p>
            <a:r>
              <a:rPr lang="en-US" sz="4000" dirty="0">
                <a:latin typeface="Palatino Linotype" pitchFamily="18" charset="0"/>
              </a:rPr>
              <a:t>Sexual Motivation</a:t>
            </a:r>
          </a:p>
        </p:txBody>
      </p:sp>
      <p:sp>
        <p:nvSpPr>
          <p:cNvPr id="3075" name="Rectangle 3"/>
          <p:cNvSpPr>
            <a:spLocks noGrp="1" noChangeArrowheads="1"/>
          </p:cNvSpPr>
          <p:nvPr>
            <p:ph type="body" sz="half" idx="1"/>
          </p:nvPr>
        </p:nvSpPr>
        <p:spPr>
          <a:xfrm>
            <a:off x="623888" y="1600200"/>
            <a:ext cx="7862887" cy="1371600"/>
          </a:xfrm>
        </p:spPr>
        <p:txBody>
          <a:bodyPr/>
          <a:lstStyle/>
          <a:p>
            <a:pPr marL="0" indent="0" algn="ctr">
              <a:spcBef>
                <a:spcPct val="0"/>
              </a:spcBef>
              <a:buFontTx/>
              <a:buNone/>
            </a:pPr>
            <a:r>
              <a:rPr lang="en-US" altLang="en-US" sz="2800" dirty="0">
                <a:latin typeface="Palatino Linotype" pitchFamily="18" charset="0"/>
              </a:rPr>
              <a:t>Sexual motivation is nature’s clever way of making people procreate, enabling our species to survive.</a:t>
            </a:r>
            <a:endParaRPr lang="en-US" sz="2800" dirty="0">
              <a:latin typeface="Palatino Linotype" pitchFamily="18"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71513" y="276225"/>
            <a:ext cx="7772400" cy="1143000"/>
          </a:xfrm>
        </p:spPr>
        <p:txBody>
          <a:bodyPr/>
          <a:lstStyle/>
          <a:p>
            <a:r>
              <a:rPr lang="en-US" sz="4000" dirty="0">
                <a:latin typeface="Palatino Linotype" pitchFamily="18" charset="0"/>
              </a:rPr>
              <a:t>The Physiology of Sex</a:t>
            </a:r>
          </a:p>
        </p:txBody>
      </p:sp>
      <p:sp>
        <p:nvSpPr>
          <p:cNvPr id="6147" name="Rectangle 3"/>
          <p:cNvSpPr>
            <a:spLocks noGrp="1" noChangeArrowheads="1"/>
          </p:cNvSpPr>
          <p:nvPr>
            <p:ph type="body" sz="half" idx="1"/>
          </p:nvPr>
        </p:nvSpPr>
        <p:spPr>
          <a:xfrm>
            <a:off x="623888" y="1600200"/>
            <a:ext cx="7862887" cy="1143000"/>
          </a:xfrm>
        </p:spPr>
        <p:txBody>
          <a:bodyPr/>
          <a:lstStyle/>
          <a:p>
            <a:pPr marL="0" indent="0" algn="ctr">
              <a:spcBef>
                <a:spcPct val="0"/>
              </a:spcBef>
              <a:buFontTx/>
              <a:buNone/>
            </a:pPr>
            <a:r>
              <a:rPr lang="en-US" sz="2400" dirty="0">
                <a:latin typeface="Palatino Linotype" pitchFamily="18" charset="0"/>
              </a:rPr>
              <a:t>Masters and Johnson (1966) describe the human sexual response cycle as consisting of four phases:</a:t>
            </a:r>
          </a:p>
        </p:txBody>
      </p:sp>
      <p:graphicFrame>
        <p:nvGraphicFramePr>
          <p:cNvPr id="6148" name="Group 4"/>
          <p:cNvGraphicFramePr>
            <a:graphicFrameLocks noGrp="1"/>
          </p:cNvGraphicFramePr>
          <p:nvPr>
            <p:ph sz="half" idx="2"/>
          </p:nvPr>
        </p:nvGraphicFramePr>
        <p:xfrm>
          <a:off x="790575" y="2671763"/>
          <a:ext cx="7543800" cy="3627120"/>
        </p:xfrm>
        <a:graphic>
          <a:graphicData uri="http://schemas.openxmlformats.org/drawingml/2006/table">
            <a:tbl>
              <a:tblPr/>
              <a:tblGrid>
                <a:gridCol w="1752600"/>
                <a:gridCol w="5791200"/>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Palatino Linotype" pitchFamily="18" charset="0"/>
                        </a:rPr>
                        <a:t>Phase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Physiological Response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Excitement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Palatino Linotype" pitchFamily="18" charset="0"/>
                        </a:rPr>
                        <a:t>Genitals become engorged with blood. Vagina expands secretes lubricant. Penis enlarges.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Plateau</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Palatino Linotype" pitchFamily="18" charset="0"/>
                        </a:rPr>
                        <a:t>Excitement peaks such as breathing, pulse and blood pressure.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Orgasm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rPr>
                        <a:t>Contractions all over the body. Increase in breathing, pulse &amp; blood pressure. Sexual release.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Resolution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rPr>
                        <a:t>Engorged genital release blood. Male goes through </a:t>
                      </a:r>
                      <a:r>
                        <a:rPr kumimoji="0" lang="en-US" sz="2000" b="0" i="0" u="none" strike="noStrike" cap="none" normalizeH="0" baseline="0" dirty="0" smtClean="0">
                          <a:ln>
                            <a:noFill/>
                          </a:ln>
                          <a:solidFill>
                            <a:srgbClr val="0000FF"/>
                          </a:solidFill>
                          <a:effectLst/>
                          <a:latin typeface="Palatino Linotype" pitchFamily="18" charset="0"/>
                        </a:rPr>
                        <a:t>refractory phase</a:t>
                      </a:r>
                      <a:r>
                        <a:rPr kumimoji="0" lang="en-US" sz="2000" b="0" i="0" u="none" strike="noStrike" cap="none" normalizeH="0" baseline="0" dirty="0" smtClean="0">
                          <a:ln>
                            <a:noFill/>
                          </a:ln>
                          <a:solidFill>
                            <a:schemeClr val="tx1"/>
                          </a:solidFill>
                          <a:effectLst/>
                          <a:latin typeface="Palatino Linotype" pitchFamily="18" charset="0"/>
                        </a:rPr>
                        <a:t>. Women resolve slower.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71513" y="276225"/>
            <a:ext cx="7772400" cy="1143000"/>
          </a:xfrm>
        </p:spPr>
        <p:txBody>
          <a:bodyPr/>
          <a:lstStyle/>
          <a:p>
            <a:r>
              <a:rPr lang="en-US" sz="4000" dirty="0">
                <a:latin typeface="Palatino Linotype" pitchFamily="18" charset="0"/>
              </a:rPr>
              <a:t>Sexual Problems</a:t>
            </a:r>
          </a:p>
        </p:txBody>
      </p:sp>
      <p:sp>
        <p:nvSpPr>
          <p:cNvPr id="8195" name="Rectangle 3"/>
          <p:cNvSpPr>
            <a:spLocks noGrp="1" noChangeArrowheads="1"/>
          </p:cNvSpPr>
          <p:nvPr>
            <p:ph type="body" idx="1"/>
          </p:nvPr>
        </p:nvSpPr>
        <p:spPr>
          <a:xfrm>
            <a:off x="671513" y="1600200"/>
            <a:ext cx="7772400" cy="1828800"/>
          </a:xfrm>
        </p:spPr>
        <p:txBody>
          <a:bodyPr/>
          <a:lstStyle/>
          <a:p>
            <a:pPr marL="0" indent="0" algn="ctr">
              <a:buFont typeface="Wingdings" pitchFamily="2" charset="2"/>
              <a:buNone/>
            </a:pPr>
            <a:r>
              <a:rPr lang="en-US" altLang="en-US" sz="2800" dirty="0">
                <a:latin typeface="Palatino Linotype" pitchFamily="18" charset="0"/>
              </a:rPr>
              <a:t>Men generally suffer from two kinds of sexual problems: </a:t>
            </a:r>
            <a:r>
              <a:rPr lang="en-US" altLang="en-US" sz="2800" dirty="0">
                <a:solidFill>
                  <a:srgbClr val="0000FF"/>
                </a:solidFill>
                <a:latin typeface="Palatino Linotype" pitchFamily="18" charset="0"/>
              </a:rPr>
              <a:t>premature ejaculation</a:t>
            </a:r>
            <a:r>
              <a:rPr lang="en-US" altLang="en-US" sz="2800" dirty="0">
                <a:latin typeface="Palatino Linotype" pitchFamily="18" charset="0"/>
              </a:rPr>
              <a:t> and </a:t>
            </a:r>
            <a:r>
              <a:rPr lang="en-US" altLang="en-US" sz="2800" dirty="0">
                <a:solidFill>
                  <a:srgbClr val="0000FF"/>
                </a:solidFill>
                <a:latin typeface="Palatino Linotype" pitchFamily="18" charset="0"/>
              </a:rPr>
              <a:t>erectile disorder</a:t>
            </a:r>
            <a:r>
              <a:rPr lang="en-US" altLang="en-US" sz="2800" dirty="0">
                <a:latin typeface="Palatino Linotype" pitchFamily="18" charset="0"/>
              </a:rPr>
              <a:t>. Women may suffer from </a:t>
            </a:r>
            <a:r>
              <a:rPr lang="en-US" altLang="en-US" sz="2800" dirty="0">
                <a:solidFill>
                  <a:srgbClr val="0000FF"/>
                </a:solidFill>
                <a:latin typeface="Palatino Linotype" pitchFamily="18" charset="0"/>
              </a:rPr>
              <a:t>orgasmic disorders.</a:t>
            </a:r>
            <a:endParaRPr lang="en-US" sz="2800" dirty="0">
              <a:solidFill>
                <a:srgbClr val="0000FF"/>
              </a:solidFill>
              <a:latin typeface="Palatino Linotype" pitchFamily="18" charset="0"/>
            </a:endParaRPr>
          </a:p>
        </p:txBody>
      </p:sp>
      <p:sp>
        <p:nvSpPr>
          <p:cNvPr id="8196" name="Rectangle 4"/>
          <p:cNvSpPr>
            <a:spLocks noChangeArrowheads="1"/>
          </p:cNvSpPr>
          <p:nvPr/>
        </p:nvSpPr>
        <p:spPr bwMode="auto">
          <a:xfrm>
            <a:off x="671513" y="4695825"/>
            <a:ext cx="7772400" cy="1295400"/>
          </a:xfrm>
          <a:prstGeom prst="rect">
            <a:avLst/>
          </a:prstGeom>
          <a:noFill/>
          <a:ln w="9525">
            <a:noFill/>
            <a:miter lim="800000"/>
            <a:headEnd/>
            <a:tailEnd/>
          </a:ln>
          <a:effectLst/>
        </p:spPr>
        <p:txBody>
          <a:bodyPr/>
          <a:lstStyle/>
          <a:p>
            <a:pPr algn="ctr">
              <a:spcBef>
                <a:spcPct val="20000"/>
              </a:spcBef>
              <a:buFont typeface="Wingdings" pitchFamily="2" charset="2"/>
              <a:buNone/>
            </a:pPr>
            <a:r>
              <a:rPr lang="en-US" altLang="en-US" sz="2400" dirty="0">
                <a:latin typeface="Palatino Linotype" pitchFamily="18" charset="0"/>
              </a:rPr>
              <a:t>These problems are not due to personality disorders and can be treated through behavior therapy and drugs such as Viagra.</a:t>
            </a:r>
            <a:endParaRPr lang="en-US" sz="2400" dirty="0">
              <a:solidFill>
                <a:srgbClr val="0000FF"/>
              </a:solidFill>
              <a:latin typeface="Palatino Linotype"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dissolve">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71513" y="257175"/>
            <a:ext cx="7772400" cy="1143000"/>
          </a:xfrm>
        </p:spPr>
        <p:txBody>
          <a:bodyPr>
            <a:normAutofit fontScale="90000"/>
          </a:bodyPr>
          <a:lstStyle/>
          <a:p>
            <a:r>
              <a:rPr lang="en-US" sz="4000" dirty="0">
                <a:latin typeface="Palatino Linotype" pitchFamily="18" charset="0"/>
              </a:rPr>
              <a:t>Hormones and Sexual Behavior</a:t>
            </a:r>
          </a:p>
        </p:txBody>
      </p:sp>
      <p:sp>
        <p:nvSpPr>
          <p:cNvPr id="10243" name="Rectangle 3"/>
          <p:cNvSpPr>
            <a:spLocks noGrp="1" noChangeArrowheads="1"/>
          </p:cNvSpPr>
          <p:nvPr>
            <p:ph type="body" sz="half" idx="1"/>
          </p:nvPr>
        </p:nvSpPr>
        <p:spPr>
          <a:xfrm>
            <a:off x="628650" y="1600200"/>
            <a:ext cx="7848600" cy="1371600"/>
          </a:xfrm>
        </p:spPr>
        <p:txBody>
          <a:bodyPr/>
          <a:lstStyle/>
          <a:p>
            <a:pPr marL="0" indent="0" algn="ctr">
              <a:buFont typeface="Wingdings" pitchFamily="2" charset="2"/>
              <a:buNone/>
            </a:pPr>
            <a:r>
              <a:rPr lang="en-US" sz="2800" dirty="0">
                <a:latin typeface="Palatino Linotype" pitchFamily="18" charset="0"/>
              </a:rPr>
              <a:t>Sex hormones effect the </a:t>
            </a:r>
            <a:r>
              <a:rPr lang="en-US" sz="2800" dirty="0">
                <a:solidFill>
                  <a:srgbClr val="0000FF"/>
                </a:solidFill>
                <a:latin typeface="Palatino Linotype" pitchFamily="18" charset="0"/>
              </a:rPr>
              <a:t>development of sexual characteristics</a:t>
            </a:r>
            <a:r>
              <a:rPr lang="en-US" sz="2800" dirty="0">
                <a:latin typeface="Palatino Linotype" pitchFamily="18" charset="0"/>
              </a:rPr>
              <a:t> and (especially in animals) </a:t>
            </a:r>
            <a:r>
              <a:rPr lang="en-US" sz="2800" dirty="0">
                <a:solidFill>
                  <a:srgbClr val="0000FF"/>
                </a:solidFill>
                <a:latin typeface="Palatino Linotype" pitchFamily="18" charset="0"/>
              </a:rPr>
              <a:t>activate sexual behavior.</a:t>
            </a:r>
          </a:p>
        </p:txBody>
      </p:sp>
      <p:graphicFrame>
        <p:nvGraphicFramePr>
          <p:cNvPr id="10244" name="Group 4"/>
          <p:cNvGraphicFramePr>
            <a:graphicFrameLocks noGrp="1"/>
          </p:cNvGraphicFramePr>
          <p:nvPr>
            <p:ph sz="half" idx="2"/>
          </p:nvPr>
        </p:nvGraphicFramePr>
        <p:xfrm>
          <a:off x="1666875" y="3192463"/>
          <a:ext cx="5780088" cy="2048256"/>
        </p:xfrm>
        <a:graphic>
          <a:graphicData uri="http://schemas.openxmlformats.org/drawingml/2006/table">
            <a:tbl>
              <a:tblPr/>
              <a:tblGrid>
                <a:gridCol w="1452563"/>
                <a:gridCol w="1584325"/>
                <a:gridCol w="274320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Palatino Linotype" pitchFamily="18" charset="0"/>
                        </a:rPr>
                        <a:t>Male</a:t>
                      </a:r>
                    </a:p>
                  </a:txBody>
                  <a:tcPr anchor="ctr" horzOverflow="overflow">
                    <a:lnL cap="flat">
                      <a:noFill/>
                    </a:lnL>
                    <a:lnR>
                      <a:noFill/>
                    </a:lnR>
                    <a:lnT cap="flat">
                      <a:noFill/>
                    </a:lnT>
                    <a:lnB>
                      <a:noFill/>
                    </a:lnB>
                    <a:lnTlToBr>
                      <a:noFill/>
                    </a:lnTlToBr>
                    <a:lnBlToTr>
                      <a:noFill/>
                    </a:lnBlToTr>
                    <a:solidFill>
                      <a:srgbClr val="47C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Testes</a:t>
                      </a:r>
                    </a:p>
                  </a:txBody>
                  <a:tcPr anchor="ctr" horzOverflow="overflow">
                    <a:lnL>
                      <a:noFill/>
                    </a:lnL>
                    <a:lnR>
                      <a:noFill/>
                    </a:lnR>
                    <a:lnT cap="flat">
                      <a:noFill/>
                    </a:lnT>
                    <a:lnB>
                      <a:noFill/>
                    </a:lnB>
                    <a:lnTlToBr>
                      <a:noFill/>
                    </a:lnTlToBr>
                    <a:lnBlToTr>
                      <a:noFill/>
                    </a:lnBlToTr>
                    <a:solidFill>
                      <a:srgbClr val="47CFFF"/>
                    </a:solidFill>
                  </a:tcPr>
                </a:tc>
                <a:tc>
                  <a:txBody>
                    <a:bodyPr/>
                    <a:lstStyle/>
                    <a:p>
                      <a:pPr marL="0" marR="0" lvl="0" indent="0" algn="l" defTabSz="914400" rtl="0" eaLnBrk="1" fontAlgn="base" latinLnBrk="0" hangingPunct="1">
                        <a:lnSpc>
                          <a:spcPct val="80000"/>
                        </a:lnSpc>
                        <a:spcBef>
                          <a:spcPct val="5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Testosterone</a:t>
                      </a:r>
                    </a:p>
                    <a:p>
                      <a:pPr marL="0" marR="0" lvl="0" indent="0" algn="l" defTabSz="914400" rtl="0" eaLnBrk="1" fontAlgn="base" latinLnBrk="0" hangingPunct="1">
                        <a:lnSpc>
                          <a:spcPct val="80000"/>
                        </a:lnSpc>
                        <a:spcBef>
                          <a:spcPct val="50000"/>
                        </a:spcBef>
                        <a:spcAft>
                          <a:spcPct val="0"/>
                        </a:spcAft>
                        <a:buClrTx/>
                        <a:buSzTx/>
                        <a:buFontTx/>
                        <a:buNone/>
                        <a:tabLst/>
                      </a:pPr>
                      <a:r>
                        <a:rPr kumimoji="0" lang="en-US" sz="2000" b="0" i="0" u="none" strike="noStrike" cap="none" normalizeH="0" baseline="0" smtClean="0">
                          <a:ln>
                            <a:noFill/>
                          </a:ln>
                          <a:solidFill>
                            <a:schemeClr val="tx1"/>
                          </a:solidFill>
                          <a:effectLst/>
                          <a:latin typeface="Palatino Linotype" pitchFamily="18" charset="0"/>
                        </a:rPr>
                        <a:t>(Small amounts of estrogen)</a:t>
                      </a:r>
                    </a:p>
                  </a:txBody>
                  <a:tcPr horzOverflow="overflow">
                    <a:lnL>
                      <a:noFill/>
                    </a:lnL>
                    <a:lnR cap="flat">
                      <a:noFill/>
                    </a:lnR>
                    <a:lnT cap="flat">
                      <a:noFill/>
                    </a:lnT>
                    <a:lnB>
                      <a:noFill/>
                    </a:lnB>
                    <a:lnTlToBr>
                      <a:noFill/>
                    </a:lnTlToBr>
                    <a:lnBlToTr>
                      <a:noFill/>
                    </a:lnBlToTr>
                    <a:solidFill>
                      <a:srgbClr val="47CFFF"/>
                    </a:solidFill>
                  </a:tcPr>
                </a:tc>
              </a:tr>
              <a:tr h="503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Female</a:t>
                      </a:r>
                    </a:p>
                  </a:txBody>
                  <a:tcPr anchor="ctr" horzOverflow="overflow">
                    <a:lnL cap="flat">
                      <a:noFill/>
                    </a:lnL>
                    <a:lnR>
                      <a:noFill/>
                    </a:lnR>
                    <a:lnT>
                      <a:noFill/>
                    </a:lnT>
                    <a:lnB cap="flat">
                      <a:noFill/>
                    </a:lnB>
                    <a:lnTlToBr>
                      <a:noFill/>
                    </a:lnTlToBr>
                    <a:lnBlToTr>
                      <a:noFill/>
                    </a:lnBlToTr>
                    <a:solidFill>
                      <a:srgbClr val="FFB9FF"/>
                    </a:solidFill>
                  </a:tcPr>
                </a:tc>
                <a:tc>
                  <a:txBody>
                    <a:bodyPr/>
                    <a:lstStyle/>
                    <a:p>
                      <a:pPr marL="0" marR="0" lvl="0" indent="0" algn="l" defTabSz="914400" rtl="0" eaLnBrk="1" fontAlgn="base" latinLnBrk="0" hangingPunct="1">
                        <a:lnSpc>
                          <a:spcPct val="80000"/>
                        </a:lnSpc>
                        <a:spcBef>
                          <a:spcPct val="5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Ovaries</a:t>
                      </a:r>
                    </a:p>
                    <a:p>
                      <a:pPr marL="0" marR="0" lvl="0" indent="0" algn="l" defTabSz="914400" rtl="0" eaLnBrk="1" fontAlgn="base" latinLnBrk="0" hangingPunct="1">
                        <a:lnSpc>
                          <a:spcPct val="80000"/>
                        </a:lnSpc>
                        <a:spcBef>
                          <a:spcPct val="5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Adrenals</a:t>
                      </a:r>
                    </a:p>
                  </a:txBody>
                  <a:tcPr anchor="ctr" horzOverflow="overflow">
                    <a:lnL>
                      <a:noFill/>
                    </a:lnL>
                    <a:lnR>
                      <a:noFill/>
                    </a:lnR>
                    <a:lnT>
                      <a:noFill/>
                    </a:lnT>
                    <a:lnB cap="flat">
                      <a:noFill/>
                    </a:lnB>
                    <a:lnTlToBr>
                      <a:noFill/>
                    </a:lnTlToBr>
                    <a:lnBlToTr>
                      <a:noFill/>
                    </a:lnBlToTr>
                    <a:solidFill>
                      <a:srgbClr val="FFB9FF"/>
                    </a:solidFill>
                  </a:tcPr>
                </a:tc>
                <a:tc>
                  <a:txBody>
                    <a:bodyPr/>
                    <a:lstStyle/>
                    <a:p>
                      <a:pPr marL="0" marR="0" lvl="0" indent="0" algn="l" defTabSz="914400" rtl="0" eaLnBrk="1" fontAlgn="base" latinLnBrk="0" hangingPunct="1">
                        <a:lnSpc>
                          <a:spcPct val="8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Palatino Linotype" pitchFamily="18" charset="0"/>
                        </a:rPr>
                        <a:t>Estrogen</a:t>
                      </a:r>
                    </a:p>
                    <a:p>
                      <a:pPr marL="0" marR="0" lvl="0" indent="0" algn="l" defTabSz="914400" rtl="0" eaLnBrk="1" fontAlgn="base" latinLnBrk="0" hangingPunct="1">
                        <a:lnSpc>
                          <a:spcPct val="8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rPr>
                        <a:t>(Small amounts of testosterone)</a:t>
                      </a:r>
                      <a:endParaRPr kumimoji="0" lang="en-US" sz="2400" b="0" i="0" u="none" strike="noStrike" cap="none" normalizeH="0" baseline="0" dirty="0" smtClean="0">
                        <a:ln>
                          <a:noFill/>
                        </a:ln>
                        <a:solidFill>
                          <a:schemeClr val="tx1"/>
                        </a:solidFill>
                        <a:effectLst/>
                        <a:latin typeface="Palatino Linotype" pitchFamily="18" charset="0"/>
                      </a:endParaRPr>
                    </a:p>
                  </a:txBody>
                  <a:tcPr horzOverflow="overflow">
                    <a:lnL>
                      <a:noFill/>
                    </a:lnL>
                    <a:lnR cap="flat">
                      <a:noFill/>
                    </a:lnR>
                    <a:lnT>
                      <a:noFill/>
                    </a:lnT>
                    <a:lnB cap="flat">
                      <a:noFill/>
                    </a:lnB>
                    <a:lnTlToBr>
                      <a:noFill/>
                    </a:lnTlToBr>
                    <a:lnBlToTr>
                      <a:noFill/>
                    </a:lnBlToTr>
                    <a:solidFill>
                      <a:srgbClr val="FFB9FF"/>
                    </a:solidFill>
                  </a:tcPr>
                </a:tc>
              </a:tr>
            </a:tbl>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71513" y="257175"/>
            <a:ext cx="7772400" cy="1143000"/>
          </a:xfrm>
        </p:spPr>
        <p:txBody>
          <a:bodyPr/>
          <a:lstStyle/>
          <a:p>
            <a:r>
              <a:rPr lang="en-US" sz="4000" dirty="0">
                <a:latin typeface="Palatino Linotype" pitchFamily="18" charset="0"/>
              </a:rPr>
              <a:t>Estrogen</a:t>
            </a:r>
          </a:p>
        </p:txBody>
      </p:sp>
      <p:sp>
        <p:nvSpPr>
          <p:cNvPr id="12291" name="Rectangle 3"/>
          <p:cNvSpPr>
            <a:spLocks noGrp="1" noChangeArrowheads="1"/>
          </p:cNvSpPr>
          <p:nvPr>
            <p:ph type="body" sz="half" idx="1"/>
          </p:nvPr>
        </p:nvSpPr>
        <p:spPr>
          <a:xfrm>
            <a:off x="642938" y="1600200"/>
            <a:ext cx="7829550" cy="1600200"/>
          </a:xfrm>
        </p:spPr>
        <p:txBody>
          <a:bodyPr/>
          <a:lstStyle/>
          <a:p>
            <a:pPr marL="0" indent="0" algn="ctr">
              <a:buFont typeface="Wingdings" pitchFamily="2" charset="2"/>
              <a:buNone/>
            </a:pPr>
            <a:r>
              <a:rPr lang="en-US" sz="2800" dirty="0">
                <a:latin typeface="Palatino Linotype" pitchFamily="18" charset="0"/>
              </a:rPr>
              <a:t>Female animals “in heat” express peak levels of estrogen. Female receptivity may be heightened with estrogen injections.</a:t>
            </a:r>
          </a:p>
        </p:txBody>
      </p:sp>
      <p:sp>
        <p:nvSpPr>
          <p:cNvPr id="12292" name="Rectangle 4"/>
          <p:cNvSpPr>
            <a:spLocks noChangeArrowheads="1"/>
          </p:cNvSpPr>
          <p:nvPr/>
        </p:nvSpPr>
        <p:spPr bwMode="auto">
          <a:xfrm>
            <a:off x="666750" y="4114800"/>
            <a:ext cx="7772400" cy="1828800"/>
          </a:xfrm>
          <a:prstGeom prst="rect">
            <a:avLst/>
          </a:prstGeom>
          <a:noFill/>
          <a:ln w="9525">
            <a:noFill/>
            <a:miter lim="800000"/>
            <a:headEnd/>
            <a:tailEnd/>
          </a:ln>
          <a:effectLst/>
        </p:spPr>
        <p:txBody>
          <a:bodyPr/>
          <a:lstStyle/>
          <a:p>
            <a:pPr algn="ctr">
              <a:spcBef>
                <a:spcPct val="20000"/>
              </a:spcBef>
              <a:buFont typeface="Wingdings" pitchFamily="2" charset="2"/>
              <a:buNone/>
            </a:pPr>
            <a:r>
              <a:rPr lang="en-US" altLang="en-US" sz="2400" dirty="0">
                <a:latin typeface="Palatino Linotype" pitchFamily="18" charset="0"/>
              </a:rPr>
              <a:t>Sex hormones may have milder affects on humans than on animals. Women are more likely to have sex when close to ovulation (increased testosterone), and men show increased testosterone levels when socializing with women.</a:t>
            </a:r>
            <a:endParaRPr lang="en-US" sz="2400" dirty="0">
              <a:solidFill>
                <a:srgbClr val="0000FF"/>
              </a:solidFill>
              <a:latin typeface="Palatino Linotype"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dissolve">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71513" y="257175"/>
            <a:ext cx="7772400" cy="1143000"/>
          </a:xfrm>
        </p:spPr>
        <p:txBody>
          <a:bodyPr/>
          <a:lstStyle/>
          <a:p>
            <a:r>
              <a:rPr lang="en-US" sz="4000" dirty="0">
                <a:latin typeface="Palatino Linotype" pitchFamily="18" charset="0"/>
              </a:rPr>
              <a:t>Testosterone</a:t>
            </a:r>
          </a:p>
        </p:txBody>
      </p:sp>
      <p:sp>
        <p:nvSpPr>
          <p:cNvPr id="14339" name="Rectangle 3"/>
          <p:cNvSpPr>
            <a:spLocks noGrp="1" noChangeArrowheads="1"/>
          </p:cNvSpPr>
          <p:nvPr>
            <p:ph type="body" sz="half" idx="1"/>
          </p:nvPr>
        </p:nvSpPr>
        <p:spPr>
          <a:xfrm>
            <a:off x="628650" y="1600200"/>
            <a:ext cx="7829550" cy="2590800"/>
          </a:xfrm>
        </p:spPr>
        <p:txBody>
          <a:bodyPr/>
          <a:lstStyle/>
          <a:p>
            <a:pPr marL="0" indent="0" algn="ctr">
              <a:buFont typeface="Wingdings" pitchFamily="2" charset="2"/>
              <a:buNone/>
            </a:pPr>
            <a:r>
              <a:rPr lang="en-US" sz="2800" dirty="0">
                <a:latin typeface="Palatino Linotype" pitchFamily="18" charset="0"/>
              </a:rPr>
              <a:t>Levels of testosterone remain relatively constant in males, so it is difficult to manipulate and activate sexual behavior. Castration, which reduces testosterone levels, lowers sexual interest.</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57175"/>
            <a:ext cx="7772400" cy="1143000"/>
          </a:xfrm>
        </p:spPr>
        <p:txBody>
          <a:bodyPr/>
          <a:lstStyle/>
          <a:p>
            <a:r>
              <a:rPr lang="en-US" sz="4000" dirty="0">
                <a:latin typeface="Palatino Linotype" pitchFamily="18" charset="0"/>
              </a:rPr>
              <a:t>The Psychology of Sex</a:t>
            </a:r>
          </a:p>
        </p:txBody>
      </p:sp>
      <p:pic>
        <p:nvPicPr>
          <p:cNvPr id="16387" name="Picture 3" descr="MyersPsy8e_fig"/>
          <p:cNvPicPr>
            <a:picLocks noChangeAspect="1" noChangeArrowheads="1"/>
          </p:cNvPicPr>
          <p:nvPr>
            <p:ph idx="1"/>
          </p:nvPr>
        </p:nvPicPr>
        <p:blipFill>
          <a:blip r:embed="rId3" cstate="print"/>
          <a:srcRect/>
          <a:stretch>
            <a:fillRect/>
          </a:stretch>
        </p:blipFill>
        <p:spPr>
          <a:xfrm>
            <a:off x="1930400" y="3067050"/>
            <a:ext cx="5251450" cy="3562350"/>
          </a:xfrm>
          <a:noFill/>
          <a:ln/>
        </p:spPr>
      </p:pic>
      <p:sp>
        <p:nvSpPr>
          <p:cNvPr id="16388" name="Rectangle 4"/>
          <p:cNvSpPr>
            <a:spLocks noChangeArrowheads="1"/>
          </p:cNvSpPr>
          <p:nvPr/>
        </p:nvSpPr>
        <p:spPr bwMode="auto">
          <a:xfrm>
            <a:off x="642938" y="1600200"/>
            <a:ext cx="7829550" cy="1600200"/>
          </a:xfrm>
          <a:prstGeom prst="rect">
            <a:avLst/>
          </a:prstGeom>
          <a:noFill/>
          <a:ln w="9525">
            <a:noFill/>
            <a:miter lim="800000"/>
            <a:headEnd/>
            <a:tailEnd/>
          </a:ln>
          <a:effectLst/>
        </p:spPr>
        <p:txBody>
          <a:bodyPr/>
          <a:lstStyle/>
          <a:p>
            <a:pPr algn="ctr">
              <a:spcBef>
                <a:spcPct val="20000"/>
              </a:spcBef>
              <a:buFont typeface="Wingdings" pitchFamily="2" charset="2"/>
              <a:buNone/>
            </a:pPr>
            <a:r>
              <a:rPr lang="en-US" sz="2800" dirty="0">
                <a:latin typeface="Palatino Linotype" pitchFamily="18" charset="0"/>
              </a:rPr>
              <a:t>Hunger responds to a need. If we do not eat, we die. In that sense, sex is not a need because if we do not have sex, we do not die.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71513" y="257175"/>
            <a:ext cx="7772400" cy="1143000"/>
          </a:xfrm>
        </p:spPr>
        <p:txBody>
          <a:bodyPr/>
          <a:lstStyle/>
          <a:p>
            <a:r>
              <a:rPr lang="en-US" sz="4000" dirty="0">
                <a:latin typeface="Palatino Linotype" pitchFamily="18" charset="0"/>
              </a:rPr>
              <a:t>External Stimuli</a:t>
            </a:r>
          </a:p>
        </p:txBody>
      </p:sp>
      <p:sp>
        <p:nvSpPr>
          <p:cNvPr id="18435" name="Rectangle 3"/>
          <p:cNvSpPr>
            <a:spLocks noGrp="1" noChangeArrowheads="1"/>
          </p:cNvSpPr>
          <p:nvPr>
            <p:ph type="body" sz="half" idx="1"/>
          </p:nvPr>
        </p:nvSpPr>
        <p:spPr>
          <a:xfrm>
            <a:off x="561975" y="1600200"/>
            <a:ext cx="8001000" cy="1828800"/>
          </a:xfrm>
        </p:spPr>
        <p:txBody>
          <a:bodyPr/>
          <a:lstStyle/>
          <a:p>
            <a:pPr marL="0" indent="0" algn="ctr">
              <a:buFontTx/>
              <a:buNone/>
            </a:pPr>
            <a:r>
              <a:rPr lang="en-US" altLang="en-US" sz="2800" dirty="0">
                <a:latin typeface="Palatino Linotype" pitchFamily="18" charset="0"/>
              </a:rPr>
              <a:t>It is common knowledge that men become sexually aroused when browsing through erotic material. However, women experience similar heightened arousal under controlled conditions.</a:t>
            </a:r>
            <a:endParaRPr lang="en-US" sz="2800" dirty="0">
              <a:latin typeface="Palatino Linotype" pitchFamily="18" charset="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71513" y="276225"/>
            <a:ext cx="7772400" cy="1143000"/>
          </a:xfrm>
        </p:spPr>
        <p:txBody>
          <a:bodyPr/>
          <a:lstStyle/>
          <a:p>
            <a:r>
              <a:rPr lang="en-US" sz="4000" dirty="0">
                <a:latin typeface="Palatino Linotype" pitchFamily="18" charset="0"/>
              </a:rPr>
              <a:t>Imagined Stimuli</a:t>
            </a:r>
          </a:p>
        </p:txBody>
      </p:sp>
      <p:sp>
        <p:nvSpPr>
          <p:cNvPr id="20483" name="Rectangle 3"/>
          <p:cNvSpPr>
            <a:spLocks noGrp="1" noChangeArrowheads="1"/>
          </p:cNvSpPr>
          <p:nvPr>
            <p:ph type="body" sz="half" idx="1"/>
          </p:nvPr>
        </p:nvSpPr>
        <p:spPr>
          <a:xfrm>
            <a:off x="642938" y="1600200"/>
            <a:ext cx="7891462" cy="1828800"/>
          </a:xfrm>
        </p:spPr>
        <p:txBody>
          <a:bodyPr/>
          <a:lstStyle/>
          <a:p>
            <a:pPr marL="0" indent="0" algn="ctr">
              <a:buFontTx/>
              <a:buNone/>
            </a:pPr>
            <a:r>
              <a:rPr lang="en-US" altLang="en-US" sz="2800" dirty="0">
                <a:latin typeface="Palatino Linotype" pitchFamily="18" charset="0"/>
              </a:rPr>
              <a:t>Our imagination in our brain can influence sexual arousal and desire. People with spinal cord injuries and no genital sensation can still feel sexual desire.</a:t>
            </a:r>
            <a:endParaRPr lang="en-US" sz="2800" dirty="0">
              <a:latin typeface="Palatino Linotype" pitchFamily="18" charset="0"/>
            </a:endParaRPr>
          </a:p>
        </p:txBody>
      </p:sp>
      <p:pic>
        <p:nvPicPr>
          <p:cNvPr id="20484" name="Picture 4" descr="MyersPsy8e_fig"/>
          <p:cNvPicPr>
            <a:picLocks noChangeAspect="1" noChangeArrowheads="1"/>
          </p:cNvPicPr>
          <p:nvPr>
            <p:ph sz="quarter" idx="2"/>
          </p:nvPr>
        </p:nvPicPr>
        <p:blipFill>
          <a:blip r:embed="rId3" cstate="print"/>
          <a:srcRect/>
          <a:stretch>
            <a:fillRect/>
          </a:stretch>
        </p:blipFill>
        <p:spPr>
          <a:xfrm>
            <a:off x="381000" y="3660775"/>
            <a:ext cx="2551113" cy="2519363"/>
          </a:xfrm>
          <a:noFill/>
          <a:ln/>
        </p:spPr>
      </p:pic>
      <p:pic>
        <p:nvPicPr>
          <p:cNvPr id="20485" name="Picture 5" descr="figure-35-01b"/>
          <p:cNvPicPr>
            <a:picLocks noChangeAspect="1" noChangeArrowheads="1"/>
          </p:cNvPicPr>
          <p:nvPr>
            <p:ph sz="quarter" idx="3"/>
          </p:nvPr>
        </p:nvPicPr>
        <p:blipFill>
          <a:blip r:embed="rId4" cstate="print"/>
          <a:srcRect/>
          <a:stretch>
            <a:fillRect/>
          </a:stretch>
        </p:blipFill>
        <p:spPr>
          <a:xfrm>
            <a:off x="3276600" y="3657600"/>
            <a:ext cx="5484813" cy="2514600"/>
          </a:xfrm>
          <a:noFill/>
          <a:ln/>
        </p:spPr>
      </p:pic>
      <p:sp>
        <p:nvSpPr>
          <p:cNvPr id="20486" name="Text Box 6"/>
          <p:cNvSpPr txBox="1">
            <a:spLocks noChangeArrowheads="1"/>
          </p:cNvSpPr>
          <p:nvPr/>
        </p:nvSpPr>
        <p:spPr bwMode="auto">
          <a:xfrm rot="16200000">
            <a:off x="-984250" y="4870450"/>
            <a:ext cx="2487613" cy="214313"/>
          </a:xfrm>
          <a:prstGeom prst="rect">
            <a:avLst/>
          </a:prstGeom>
          <a:noFill/>
          <a:ln w="9525">
            <a:noFill/>
            <a:miter lim="800000"/>
            <a:headEnd/>
            <a:tailEnd/>
          </a:ln>
          <a:effectLst/>
        </p:spPr>
        <p:txBody>
          <a:bodyPr wrap="none">
            <a:spAutoFit/>
          </a:bodyPr>
          <a:lstStyle/>
          <a:p>
            <a:r>
              <a:rPr lang="en-US" sz="800">
                <a:latin typeface="Times New Roman" pitchFamily="-112" charset="0"/>
              </a:rPr>
              <a:t>Sotographs/The Gamma-Liaison Network/ Getty Images</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71513" y="276225"/>
            <a:ext cx="7772400" cy="1143000"/>
          </a:xfrm>
        </p:spPr>
        <p:txBody>
          <a:bodyPr/>
          <a:lstStyle/>
          <a:p>
            <a:r>
              <a:rPr lang="en-US" sz="4000" dirty="0">
                <a:latin typeface="Palatino Linotype" pitchFamily="18" charset="0"/>
              </a:rPr>
              <a:t>Adolescent Sexuality</a:t>
            </a:r>
          </a:p>
        </p:txBody>
      </p:sp>
      <p:sp>
        <p:nvSpPr>
          <p:cNvPr id="22531" name="Rectangle 3"/>
          <p:cNvSpPr>
            <a:spLocks noGrp="1" noChangeArrowheads="1"/>
          </p:cNvSpPr>
          <p:nvPr>
            <p:ph type="body" idx="1"/>
          </p:nvPr>
        </p:nvSpPr>
        <p:spPr>
          <a:xfrm>
            <a:off x="671513" y="1600200"/>
            <a:ext cx="7772400" cy="1447800"/>
          </a:xfrm>
        </p:spPr>
        <p:txBody>
          <a:bodyPr/>
          <a:lstStyle/>
          <a:p>
            <a:pPr marL="0" indent="0" algn="ctr">
              <a:lnSpc>
                <a:spcPct val="90000"/>
              </a:lnSpc>
              <a:buFont typeface="Wingdings" pitchFamily="2" charset="2"/>
              <a:buNone/>
            </a:pPr>
            <a:r>
              <a:rPr lang="en-US" altLang="en-US" sz="2800" dirty="0">
                <a:latin typeface="Palatino Linotype" pitchFamily="18" charset="0"/>
              </a:rPr>
              <a:t>When individuals reach adolescence, their sexual behavior develops. However, there are cultural differences. </a:t>
            </a:r>
            <a:endParaRPr lang="en-US" sz="2800" dirty="0">
              <a:latin typeface="Palatino Linotype" pitchFamily="18" charset="0"/>
            </a:endParaRPr>
          </a:p>
        </p:txBody>
      </p:sp>
      <p:sp>
        <p:nvSpPr>
          <p:cNvPr id="22532" name="Rectangle 4"/>
          <p:cNvSpPr>
            <a:spLocks noChangeArrowheads="1"/>
          </p:cNvSpPr>
          <p:nvPr/>
        </p:nvSpPr>
        <p:spPr bwMode="auto">
          <a:xfrm>
            <a:off x="671513" y="4572000"/>
            <a:ext cx="7772400" cy="1038225"/>
          </a:xfrm>
          <a:prstGeom prst="rect">
            <a:avLst/>
          </a:prstGeom>
          <a:noFill/>
          <a:ln w="9525">
            <a:noFill/>
            <a:miter lim="800000"/>
            <a:headEnd/>
            <a:tailEnd/>
          </a:ln>
          <a:effectLst/>
        </p:spPr>
        <p:txBody>
          <a:bodyPr/>
          <a:lstStyle/>
          <a:p>
            <a:pPr algn="ctr">
              <a:spcBef>
                <a:spcPct val="20000"/>
              </a:spcBef>
              <a:buFont typeface="Wingdings" pitchFamily="2" charset="2"/>
              <a:buNone/>
            </a:pPr>
            <a:r>
              <a:rPr lang="en-US" altLang="en-US" sz="2400" dirty="0">
                <a:latin typeface="Palatino Linotype" pitchFamily="18" charset="0"/>
              </a:rPr>
              <a:t>Sexual promiscuity in modern Western culture is much greater than in Arab countries and other Asian countries.</a:t>
            </a:r>
            <a:endParaRPr lang="en-US" sz="2400" dirty="0">
              <a:latin typeface="Palatino Linotype" pitchFamily="18"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xfrm>
            <a:off x="671513" y="271463"/>
            <a:ext cx="7772400" cy="1143000"/>
          </a:xfrm>
        </p:spPr>
        <p:txBody>
          <a:bodyPr/>
          <a:lstStyle/>
          <a:p>
            <a:r>
              <a:rPr lang="en-US" sz="3600" dirty="0">
                <a:latin typeface="Palatino Linotype" pitchFamily="18" charset="0"/>
              </a:rPr>
              <a:t>Instincts &amp; Evolutionary Psychology</a:t>
            </a:r>
          </a:p>
        </p:txBody>
      </p:sp>
      <p:sp>
        <p:nvSpPr>
          <p:cNvPr id="550915" name="Rectangle 3"/>
          <p:cNvSpPr>
            <a:spLocks noGrp="1" noChangeArrowheads="1"/>
          </p:cNvSpPr>
          <p:nvPr>
            <p:ph type="body" sz="half" idx="1"/>
          </p:nvPr>
        </p:nvSpPr>
        <p:spPr>
          <a:xfrm>
            <a:off x="609600" y="1447800"/>
            <a:ext cx="7924800" cy="1295400"/>
          </a:xfrm>
        </p:spPr>
        <p:txBody>
          <a:bodyPr/>
          <a:lstStyle/>
          <a:p>
            <a:pPr marL="0" indent="0" algn="ctr">
              <a:lnSpc>
                <a:spcPct val="90000"/>
              </a:lnSpc>
              <a:buFont typeface="Wingdings" pitchFamily="2" charset="2"/>
              <a:buNone/>
            </a:pPr>
            <a:r>
              <a:rPr lang="en-US" altLang="en-US" sz="2800" dirty="0">
                <a:latin typeface="Palatino Linotype" pitchFamily="18" charset="0"/>
              </a:rPr>
              <a:t>Instincts are complex behaviors that have fixed patterns throughout different species and are not learned (Tinbergen, 1951).</a:t>
            </a:r>
          </a:p>
        </p:txBody>
      </p:sp>
      <p:pic>
        <p:nvPicPr>
          <p:cNvPr id="550916" name="Picture 4" descr="MyersPsy8e_12UN03"/>
          <p:cNvPicPr>
            <a:picLocks noGrp="1" noChangeAspect="1" noChangeArrowheads="1"/>
          </p:cNvPicPr>
          <p:nvPr>
            <p:ph sz="half" idx="2"/>
          </p:nvPr>
        </p:nvPicPr>
        <p:blipFill>
          <a:blip r:embed="rId3" cstate="print"/>
          <a:srcRect/>
          <a:stretch>
            <a:fillRect/>
          </a:stretch>
        </p:blipFill>
        <p:spPr>
          <a:xfrm>
            <a:off x="1676400" y="2895600"/>
            <a:ext cx="5743575" cy="2943225"/>
          </a:xfrm>
          <a:noFill/>
          <a:ln/>
        </p:spPr>
      </p:pic>
      <p:sp>
        <p:nvSpPr>
          <p:cNvPr id="8" name="Slide Number Placeholder 6"/>
          <p:cNvSpPr>
            <a:spLocks noGrp="1"/>
          </p:cNvSpPr>
          <p:nvPr>
            <p:ph type="sldNum" sz="quarter" idx="12"/>
          </p:nvPr>
        </p:nvSpPr>
        <p:spPr/>
        <p:txBody>
          <a:bodyPr/>
          <a:lstStyle/>
          <a:p>
            <a:fld id="{056514B2-5D61-4E78-947F-A1460B3DEF1C}" type="slidenum">
              <a:rPr lang="en-US"/>
              <a:pPr/>
              <a:t>5</a:t>
            </a:fld>
            <a:endParaRPr lang="en-US"/>
          </a:p>
        </p:txBody>
      </p:sp>
      <p:sp>
        <p:nvSpPr>
          <p:cNvPr id="550918" name="Text Box 6"/>
          <p:cNvSpPr txBox="1">
            <a:spLocks noChangeArrowheads="1"/>
          </p:cNvSpPr>
          <p:nvPr/>
        </p:nvSpPr>
        <p:spPr bwMode="auto">
          <a:xfrm>
            <a:off x="1600200" y="5943600"/>
            <a:ext cx="5880100" cy="701675"/>
          </a:xfrm>
          <a:prstGeom prst="rect">
            <a:avLst/>
          </a:prstGeom>
          <a:noFill/>
          <a:ln w="9525">
            <a:noFill/>
            <a:miter lim="800000"/>
            <a:headEnd/>
            <a:tailEnd/>
          </a:ln>
          <a:effectLst/>
        </p:spPr>
        <p:txBody>
          <a:bodyPr wrap="none">
            <a:spAutoFit/>
          </a:bodyPr>
          <a:lstStyle/>
          <a:p>
            <a:pPr algn="ctr"/>
            <a:r>
              <a:rPr lang="en-US" sz="2000">
                <a:latin typeface="Palatino Linotype" pitchFamily="18" charset="0"/>
              </a:rPr>
              <a:t>Where the woman builds different kinds of houses</a:t>
            </a:r>
          </a:p>
          <a:p>
            <a:pPr algn="ctr"/>
            <a:r>
              <a:rPr lang="en-US" sz="2000">
                <a:latin typeface="Palatino Linotype" pitchFamily="18" charset="0"/>
              </a:rPr>
              <a:t>the bird builds only one kind of nest.</a:t>
            </a:r>
          </a:p>
        </p:txBody>
      </p:sp>
      <p:sp>
        <p:nvSpPr>
          <p:cNvPr id="550919" name="Text Box 7"/>
          <p:cNvSpPr txBox="1">
            <a:spLocks noChangeArrowheads="1"/>
          </p:cNvSpPr>
          <p:nvPr/>
        </p:nvSpPr>
        <p:spPr bwMode="auto">
          <a:xfrm rot="5400000">
            <a:off x="4044156" y="5328444"/>
            <a:ext cx="1436688" cy="228600"/>
          </a:xfrm>
          <a:prstGeom prst="rect">
            <a:avLst/>
          </a:prstGeom>
          <a:noFill/>
          <a:ln w="9525">
            <a:noFill/>
            <a:miter lim="800000"/>
            <a:headEnd/>
            <a:tailEnd/>
          </a:ln>
          <a:effectLst/>
        </p:spPr>
        <p:txBody>
          <a:bodyPr wrap="none">
            <a:spAutoFit/>
          </a:bodyPr>
          <a:lstStyle/>
          <a:p>
            <a:r>
              <a:rPr lang="en-US" sz="900"/>
              <a:t>© Ariel Skelley/ Masterfile</a:t>
            </a:r>
          </a:p>
        </p:txBody>
      </p:sp>
      <p:sp>
        <p:nvSpPr>
          <p:cNvPr id="550920" name="Text Box 8"/>
          <p:cNvSpPr txBox="1">
            <a:spLocks noChangeArrowheads="1"/>
          </p:cNvSpPr>
          <p:nvPr/>
        </p:nvSpPr>
        <p:spPr bwMode="auto">
          <a:xfrm rot="5400000">
            <a:off x="6553200" y="4953000"/>
            <a:ext cx="2057400" cy="228600"/>
          </a:xfrm>
          <a:prstGeom prst="rect">
            <a:avLst/>
          </a:prstGeom>
          <a:noFill/>
          <a:ln w="9525">
            <a:noFill/>
            <a:miter lim="800000"/>
            <a:headEnd/>
            <a:tailEnd/>
          </a:ln>
          <a:effectLst/>
        </p:spPr>
        <p:txBody>
          <a:bodyPr wrap="none">
            <a:spAutoFit/>
          </a:bodyPr>
          <a:lstStyle/>
          <a:p>
            <a:r>
              <a:rPr lang="en-US" sz="900"/>
              <a:t>Tony Brandenburg/ Bruce Coleman, Inc.</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71513" y="276225"/>
            <a:ext cx="7772400" cy="1143000"/>
          </a:xfrm>
        </p:spPr>
        <p:txBody>
          <a:bodyPr/>
          <a:lstStyle/>
          <a:p>
            <a:r>
              <a:rPr lang="en-US" sz="4000" dirty="0">
                <a:latin typeface="Palatino Linotype" pitchFamily="18" charset="0"/>
              </a:rPr>
              <a:t>Contraception</a:t>
            </a:r>
          </a:p>
        </p:txBody>
      </p:sp>
      <p:sp>
        <p:nvSpPr>
          <p:cNvPr id="24579" name="Rectangle 3"/>
          <p:cNvSpPr>
            <a:spLocks noChangeArrowheads="1"/>
          </p:cNvSpPr>
          <p:nvPr/>
        </p:nvSpPr>
        <p:spPr bwMode="auto">
          <a:xfrm>
            <a:off x="671513" y="1600200"/>
            <a:ext cx="7772400" cy="4572000"/>
          </a:xfrm>
          <a:prstGeom prst="rect">
            <a:avLst/>
          </a:prstGeom>
          <a:noFill/>
          <a:ln w="9525">
            <a:noFill/>
            <a:miter lim="800000"/>
            <a:headEnd/>
            <a:tailEnd/>
          </a:ln>
          <a:effectLst/>
        </p:spPr>
        <p:txBody>
          <a:bodyPr/>
          <a:lstStyle/>
          <a:p>
            <a:pPr marL="609600" indent="-609600">
              <a:spcBef>
                <a:spcPct val="20000"/>
              </a:spcBef>
              <a:buFont typeface="Wingdings" pitchFamily="2" charset="2"/>
              <a:buAutoNum type="arabicPeriod"/>
            </a:pPr>
            <a:r>
              <a:rPr lang="en-US" altLang="en-US" sz="2400" dirty="0">
                <a:solidFill>
                  <a:srgbClr val="0000FF"/>
                </a:solidFill>
                <a:latin typeface="Palatino Linotype" pitchFamily="18" charset="0"/>
              </a:rPr>
              <a:t>Ignorance:</a:t>
            </a:r>
            <a:r>
              <a:rPr lang="en-US" altLang="en-US" sz="2400" dirty="0">
                <a:latin typeface="Palatino Linotype" pitchFamily="18" charset="0"/>
              </a:rPr>
              <a:t> Canadian teen girls do not have the right ideas about birth control methods.</a:t>
            </a:r>
          </a:p>
          <a:p>
            <a:pPr marL="609600" indent="-609600">
              <a:spcBef>
                <a:spcPct val="20000"/>
              </a:spcBef>
              <a:buFont typeface="Wingdings" pitchFamily="2" charset="2"/>
              <a:buAutoNum type="arabicPeriod"/>
            </a:pPr>
            <a:r>
              <a:rPr lang="en-US" sz="2400" dirty="0">
                <a:solidFill>
                  <a:srgbClr val="0000FF"/>
                </a:solidFill>
                <a:latin typeface="Palatino Linotype" pitchFamily="18" charset="0"/>
              </a:rPr>
              <a:t>Guilt Related to Sexual Activity:</a:t>
            </a:r>
            <a:r>
              <a:rPr lang="en-US" sz="2400" dirty="0">
                <a:latin typeface="Palatino Linotype" pitchFamily="18" charset="0"/>
              </a:rPr>
              <a:t> Guilt reduces sexual activity, but it also reduces the use of contraceptives.</a:t>
            </a:r>
          </a:p>
          <a:p>
            <a:pPr marL="609600" indent="-609600">
              <a:spcBef>
                <a:spcPct val="20000"/>
              </a:spcBef>
              <a:buFont typeface="Wingdings" pitchFamily="2" charset="2"/>
              <a:buAutoNum type="arabicPeriod"/>
            </a:pPr>
            <a:r>
              <a:rPr lang="en-US" sz="2400" dirty="0">
                <a:solidFill>
                  <a:srgbClr val="0000FF"/>
                </a:solidFill>
                <a:latin typeface="Palatino Linotype" pitchFamily="18" charset="0"/>
              </a:rPr>
              <a:t>Minimal Communication:</a:t>
            </a:r>
            <a:r>
              <a:rPr lang="en-US" sz="2400" dirty="0">
                <a:latin typeface="Palatino Linotype" pitchFamily="18" charset="0"/>
              </a:rPr>
              <a:t> Many teenagers feel uncomfortable discussing contraceptives.</a:t>
            </a:r>
          </a:p>
          <a:p>
            <a:pPr marL="609600" indent="-609600">
              <a:spcBef>
                <a:spcPct val="20000"/>
              </a:spcBef>
              <a:buFont typeface="Wingdings" pitchFamily="2" charset="2"/>
              <a:buAutoNum type="arabicPeriod"/>
            </a:pPr>
            <a:r>
              <a:rPr lang="en-US" sz="2400" dirty="0">
                <a:solidFill>
                  <a:srgbClr val="0000FF"/>
                </a:solidFill>
                <a:latin typeface="Palatino Linotype" pitchFamily="18" charset="0"/>
              </a:rPr>
              <a:t>Alcohol Use:</a:t>
            </a:r>
            <a:r>
              <a:rPr lang="en-US" sz="2400" dirty="0">
                <a:latin typeface="Palatino Linotype" pitchFamily="18" charset="0"/>
              </a:rPr>
              <a:t> Those who use alcohol prior to sex are less likely to use contraceptives.</a:t>
            </a:r>
          </a:p>
          <a:p>
            <a:pPr marL="609600" indent="-609600">
              <a:spcBef>
                <a:spcPct val="20000"/>
              </a:spcBef>
              <a:buFont typeface="Wingdings" pitchFamily="2" charset="2"/>
              <a:buAutoNum type="arabicPeriod"/>
            </a:pPr>
            <a:r>
              <a:rPr lang="en-US" sz="2400" dirty="0">
                <a:solidFill>
                  <a:srgbClr val="0000FF"/>
                </a:solidFill>
                <a:latin typeface="Palatino Linotype" pitchFamily="18" charset="0"/>
              </a:rPr>
              <a:t>Mass Media:</a:t>
            </a:r>
            <a:r>
              <a:rPr lang="en-US" sz="2400" dirty="0">
                <a:latin typeface="Palatino Linotype" pitchFamily="18" charset="0"/>
              </a:rPr>
              <a:t> The media’s portrayal of unsafe extramarital sex decreases the use of contraceptives.</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71513" y="276225"/>
            <a:ext cx="7772400" cy="1143000"/>
          </a:xfrm>
        </p:spPr>
        <p:txBody>
          <a:bodyPr>
            <a:normAutofit fontScale="90000"/>
          </a:bodyPr>
          <a:lstStyle/>
          <a:p>
            <a:r>
              <a:rPr lang="en-US" sz="4000" dirty="0">
                <a:latin typeface="Palatino Linotype" pitchFamily="18" charset="0"/>
              </a:rPr>
              <a:t>Sexually Transmitted Infections</a:t>
            </a:r>
          </a:p>
        </p:txBody>
      </p:sp>
      <p:sp>
        <p:nvSpPr>
          <p:cNvPr id="26627" name="Rectangle 3"/>
          <p:cNvSpPr>
            <a:spLocks noChangeArrowheads="1"/>
          </p:cNvSpPr>
          <p:nvPr/>
        </p:nvSpPr>
        <p:spPr bwMode="auto">
          <a:xfrm>
            <a:off x="671513" y="2438400"/>
            <a:ext cx="7772400" cy="3657600"/>
          </a:xfrm>
          <a:prstGeom prst="rect">
            <a:avLst/>
          </a:prstGeom>
          <a:noFill/>
          <a:ln w="9525">
            <a:noFill/>
            <a:miter lim="800000"/>
            <a:headEnd/>
            <a:tailEnd/>
          </a:ln>
          <a:effectLst/>
        </p:spPr>
        <p:txBody>
          <a:bodyPr/>
          <a:lstStyle/>
          <a:p>
            <a:pPr marL="609600" indent="-609600">
              <a:spcBef>
                <a:spcPct val="20000"/>
              </a:spcBef>
              <a:buFont typeface="Wingdings" pitchFamily="2" charset="2"/>
              <a:buAutoNum type="arabicPeriod"/>
            </a:pPr>
            <a:r>
              <a:rPr lang="en-US" altLang="en-US" sz="2400" dirty="0">
                <a:solidFill>
                  <a:srgbClr val="0000FF"/>
                </a:solidFill>
                <a:latin typeface="Palatino Linotype" pitchFamily="18" charset="0"/>
              </a:rPr>
              <a:t>High Intelligence:</a:t>
            </a:r>
            <a:r>
              <a:rPr lang="en-US" altLang="en-US" sz="2400" dirty="0">
                <a:latin typeface="Palatino Linotype" pitchFamily="18" charset="0"/>
              </a:rPr>
              <a:t> Teens with higher intelligence are likely to delay sex.</a:t>
            </a:r>
          </a:p>
          <a:p>
            <a:pPr marL="609600" indent="-609600">
              <a:spcBef>
                <a:spcPct val="20000"/>
              </a:spcBef>
              <a:buFont typeface="Wingdings" pitchFamily="2" charset="2"/>
              <a:buAutoNum type="arabicPeriod"/>
            </a:pPr>
            <a:r>
              <a:rPr lang="en-US" sz="2400" dirty="0">
                <a:solidFill>
                  <a:srgbClr val="0000FF"/>
                </a:solidFill>
                <a:latin typeface="Palatino Linotype" pitchFamily="18" charset="0"/>
              </a:rPr>
              <a:t>Religiosity:</a:t>
            </a:r>
            <a:r>
              <a:rPr lang="en-US" sz="2400" dirty="0">
                <a:latin typeface="Palatino Linotype" pitchFamily="18" charset="0"/>
              </a:rPr>
              <a:t> Religious teens and adults often reserve sex for a marital commitment.</a:t>
            </a:r>
          </a:p>
          <a:p>
            <a:pPr marL="609600" indent="-609600">
              <a:spcBef>
                <a:spcPct val="20000"/>
              </a:spcBef>
              <a:buFont typeface="Wingdings" pitchFamily="2" charset="2"/>
              <a:buAutoNum type="arabicPeriod"/>
            </a:pPr>
            <a:r>
              <a:rPr lang="en-US" sz="2400" dirty="0">
                <a:solidFill>
                  <a:srgbClr val="0000FF"/>
                </a:solidFill>
                <a:latin typeface="Palatino Linotype" pitchFamily="18" charset="0"/>
              </a:rPr>
              <a:t>Father Presence:</a:t>
            </a:r>
            <a:r>
              <a:rPr lang="en-US" sz="2400" dirty="0">
                <a:latin typeface="Palatino Linotype" pitchFamily="18" charset="0"/>
              </a:rPr>
              <a:t> A father’s absence from home can contribute to higher teen sexual activity.</a:t>
            </a:r>
          </a:p>
          <a:p>
            <a:pPr marL="609600" indent="-609600">
              <a:spcBef>
                <a:spcPct val="20000"/>
              </a:spcBef>
              <a:buFont typeface="Wingdings" pitchFamily="2" charset="2"/>
              <a:buAutoNum type="arabicPeriod"/>
            </a:pPr>
            <a:r>
              <a:rPr lang="en-US" sz="2400" dirty="0">
                <a:solidFill>
                  <a:srgbClr val="0000FF"/>
                </a:solidFill>
                <a:latin typeface="Palatino Linotype" pitchFamily="18" charset="0"/>
              </a:rPr>
              <a:t>Learning Programs:</a:t>
            </a:r>
            <a:r>
              <a:rPr lang="en-US" sz="2400" dirty="0">
                <a:latin typeface="Palatino Linotype" pitchFamily="18" charset="0"/>
              </a:rPr>
              <a:t> Teens who volunteer and tutor in programs dedicated to reducing teen pregnancy are less likely to engage in unsafe sex.</a:t>
            </a:r>
          </a:p>
        </p:txBody>
      </p:sp>
      <p:sp>
        <p:nvSpPr>
          <p:cNvPr id="26628" name="Text Box 4"/>
          <p:cNvSpPr txBox="1">
            <a:spLocks noChangeArrowheads="1"/>
          </p:cNvSpPr>
          <p:nvPr/>
        </p:nvSpPr>
        <p:spPr bwMode="auto">
          <a:xfrm>
            <a:off x="1095375" y="1562100"/>
            <a:ext cx="6919913" cy="519113"/>
          </a:xfrm>
          <a:prstGeom prst="rect">
            <a:avLst/>
          </a:prstGeom>
          <a:noFill/>
          <a:ln w="9525">
            <a:noFill/>
            <a:miter lim="800000"/>
            <a:headEnd/>
            <a:tailEnd/>
          </a:ln>
          <a:effectLst/>
        </p:spPr>
        <p:txBody>
          <a:bodyPr wrap="none">
            <a:spAutoFit/>
          </a:bodyPr>
          <a:lstStyle/>
          <a:p>
            <a:r>
              <a:rPr lang="en-US" sz="2800" dirty="0">
                <a:latin typeface="Palatino Linotype" pitchFamily="18" charset="0"/>
              </a:rPr>
              <a:t>Factors that reduce sexual activity in teens.</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71513" y="276225"/>
            <a:ext cx="7772400" cy="1143000"/>
          </a:xfrm>
        </p:spPr>
        <p:txBody>
          <a:bodyPr/>
          <a:lstStyle/>
          <a:p>
            <a:r>
              <a:rPr lang="en-US" sz="4000" dirty="0">
                <a:latin typeface="Palatino Linotype" pitchFamily="18" charset="0"/>
              </a:rPr>
              <a:t>Sexual Orientation</a:t>
            </a:r>
          </a:p>
        </p:txBody>
      </p:sp>
      <p:sp>
        <p:nvSpPr>
          <p:cNvPr id="28675" name="Rectangle 3"/>
          <p:cNvSpPr>
            <a:spLocks noGrp="1" noChangeArrowheads="1"/>
          </p:cNvSpPr>
          <p:nvPr>
            <p:ph type="body" idx="1"/>
          </p:nvPr>
        </p:nvSpPr>
        <p:spPr>
          <a:xfrm>
            <a:off x="609600" y="1600200"/>
            <a:ext cx="7924800" cy="2057400"/>
          </a:xfrm>
        </p:spPr>
        <p:txBody>
          <a:bodyPr/>
          <a:lstStyle/>
          <a:p>
            <a:pPr marL="0" indent="0" algn="ctr">
              <a:buFontTx/>
              <a:buNone/>
            </a:pPr>
            <a:r>
              <a:rPr lang="en-US" sz="2800" dirty="0">
                <a:latin typeface="Palatino Linotype" pitchFamily="18" charset="0"/>
              </a:rPr>
              <a:t>Sexual orientation refers to a person’s preference for emotional and sexual relationships with individuals of the same sex, the other sex, and/or either sex.</a:t>
            </a:r>
          </a:p>
        </p:txBody>
      </p:sp>
      <p:grpSp>
        <p:nvGrpSpPr>
          <p:cNvPr id="2" name="Group 4"/>
          <p:cNvGrpSpPr>
            <a:grpSpLocks/>
          </p:cNvGrpSpPr>
          <p:nvPr/>
        </p:nvGrpSpPr>
        <p:grpSpPr bwMode="auto">
          <a:xfrm>
            <a:off x="1614488" y="3752850"/>
            <a:ext cx="1128712" cy="1184275"/>
            <a:chOff x="1017" y="2364"/>
            <a:chExt cx="711" cy="746"/>
          </a:xfrm>
        </p:grpSpPr>
        <p:grpSp>
          <p:nvGrpSpPr>
            <p:cNvPr id="3" name="Group 5"/>
            <p:cNvGrpSpPr>
              <a:grpSpLocks/>
            </p:cNvGrpSpPr>
            <p:nvPr/>
          </p:nvGrpSpPr>
          <p:grpSpPr bwMode="auto">
            <a:xfrm>
              <a:off x="1017" y="2364"/>
              <a:ext cx="327" cy="746"/>
              <a:chOff x="2121" y="2927"/>
              <a:chExt cx="327" cy="746"/>
            </a:xfrm>
          </p:grpSpPr>
          <p:sp>
            <p:nvSpPr>
              <p:cNvPr id="28678" name="Freeform 6"/>
              <p:cNvSpPr>
                <a:spLocks/>
              </p:cNvSpPr>
              <p:nvPr/>
            </p:nvSpPr>
            <p:spPr bwMode="auto">
              <a:xfrm>
                <a:off x="2121" y="2927"/>
                <a:ext cx="327" cy="746"/>
              </a:xfrm>
              <a:custGeom>
                <a:avLst/>
                <a:gdLst/>
                <a:ahLst/>
                <a:cxnLst>
                  <a:cxn ang="0">
                    <a:pos x="327" y="438"/>
                  </a:cxn>
                  <a:cxn ang="0">
                    <a:pos x="298" y="334"/>
                  </a:cxn>
                  <a:cxn ang="0">
                    <a:pos x="304" y="228"/>
                  </a:cxn>
                  <a:cxn ang="0">
                    <a:pos x="269" y="189"/>
                  </a:cxn>
                  <a:cxn ang="0">
                    <a:pos x="192" y="163"/>
                  </a:cxn>
                  <a:cxn ang="0">
                    <a:pos x="224" y="141"/>
                  </a:cxn>
                  <a:cxn ang="0">
                    <a:pos x="250" y="87"/>
                  </a:cxn>
                  <a:cxn ang="0">
                    <a:pos x="218" y="20"/>
                  </a:cxn>
                  <a:cxn ang="0">
                    <a:pos x="176" y="0"/>
                  </a:cxn>
                  <a:cxn ang="0">
                    <a:pos x="111" y="9"/>
                  </a:cxn>
                  <a:cxn ang="0">
                    <a:pos x="65" y="68"/>
                  </a:cxn>
                  <a:cxn ang="0">
                    <a:pos x="72" y="117"/>
                  </a:cxn>
                  <a:cxn ang="0">
                    <a:pos x="116" y="152"/>
                  </a:cxn>
                  <a:cxn ang="0">
                    <a:pos x="71" y="179"/>
                  </a:cxn>
                  <a:cxn ang="0">
                    <a:pos x="24" y="232"/>
                  </a:cxn>
                  <a:cxn ang="0">
                    <a:pos x="11" y="315"/>
                  </a:cxn>
                  <a:cxn ang="0">
                    <a:pos x="0" y="468"/>
                  </a:cxn>
                  <a:cxn ang="0">
                    <a:pos x="65" y="463"/>
                  </a:cxn>
                  <a:cxn ang="0">
                    <a:pos x="70" y="517"/>
                  </a:cxn>
                  <a:cxn ang="0">
                    <a:pos x="54" y="616"/>
                  </a:cxn>
                  <a:cxn ang="0">
                    <a:pos x="59" y="729"/>
                  </a:cxn>
                  <a:cxn ang="0">
                    <a:pos x="170" y="746"/>
                  </a:cxn>
                  <a:cxn ang="0">
                    <a:pos x="274" y="729"/>
                  </a:cxn>
                  <a:cxn ang="0">
                    <a:pos x="255" y="462"/>
                  </a:cxn>
                  <a:cxn ang="0">
                    <a:pos x="327" y="438"/>
                  </a:cxn>
                </a:cxnLst>
                <a:rect l="0" t="0" r="r" b="b"/>
                <a:pathLst>
                  <a:path w="327" h="746">
                    <a:moveTo>
                      <a:pt x="327" y="438"/>
                    </a:moveTo>
                    <a:lnTo>
                      <a:pt x="298" y="334"/>
                    </a:lnTo>
                    <a:lnTo>
                      <a:pt x="304" y="228"/>
                    </a:lnTo>
                    <a:lnTo>
                      <a:pt x="269" y="189"/>
                    </a:lnTo>
                    <a:lnTo>
                      <a:pt x="192" y="163"/>
                    </a:lnTo>
                    <a:lnTo>
                      <a:pt x="224" y="141"/>
                    </a:lnTo>
                    <a:lnTo>
                      <a:pt x="250" y="87"/>
                    </a:lnTo>
                    <a:lnTo>
                      <a:pt x="218" y="20"/>
                    </a:lnTo>
                    <a:lnTo>
                      <a:pt x="176" y="0"/>
                    </a:lnTo>
                    <a:lnTo>
                      <a:pt x="111" y="9"/>
                    </a:lnTo>
                    <a:lnTo>
                      <a:pt x="65" y="68"/>
                    </a:lnTo>
                    <a:lnTo>
                      <a:pt x="72" y="117"/>
                    </a:lnTo>
                    <a:lnTo>
                      <a:pt x="116" y="152"/>
                    </a:lnTo>
                    <a:lnTo>
                      <a:pt x="71" y="179"/>
                    </a:lnTo>
                    <a:lnTo>
                      <a:pt x="24" y="232"/>
                    </a:lnTo>
                    <a:lnTo>
                      <a:pt x="11" y="315"/>
                    </a:lnTo>
                    <a:lnTo>
                      <a:pt x="0" y="468"/>
                    </a:lnTo>
                    <a:lnTo>
                      <a:pt x="65" y="463"/>
                    </a:lnTo>
                    <a:lnTo>
                      <a:pt x="70" y="517"/>
                    </a:lnTo>
                    <a:lnTo>
                      <a:pt x="54" y="616"/>
                    </a:lnTo>
                    <a:lnTo>
                      <a:pt x="59" y="729"/>
                    </a:lnTo>
                    <a:lnTo>
                      <a:pt x="170" y="746"/>
                    </a:lnTo>
                    <a:lnTo>
                      <a:pt x="274" y="729"/>
                    </a:lnTo>
                    <a:lnTo>
                      <a:pt x="255" y="462"/>
                    </a:lnTo>
                    <a:lnTo>
                      <a:pt x="327" y="438"/>
                    </a:lnTo>
                    <a:close/>
                  </a:path>
                </a:pathLst>
              </a:custGeom>
              <a:solidFill>
                <a:srgbClr val="000000"/>
              </a:solidFill>
              <a:ln w="9525">
                <a:noFill/>
                <a:round/>
                <a:headEnd/>
                <a:tailEnd/>
              </a:ln>
            </p:spPr>
            <p:txBody>
              <a:bodyPr/>
              <a:lstStyle/>
              <a:p>
                <a:endParaRPr lang="en-CA"/>
              </a:p>
            </p:txBody>
          </p:sp>
          <p:sp>
            <p:nvSpPr>
              <p:cNvPr id="28679" name="Freeform 7"/>
              <p:cNvSpPr>
                <a:spLocks/>
              </p:cNvSpPr>
              <p:nvPr/>
            </p:nvSpPr>
            <p:spPr bwMode="auto">
              <a:xfrm>
                <a:off x="2205" y="2942"/>
                <a:ext cx="132" cy="138"/>
              </a:xfrm>
              <a:custGeom>
                <a:avLst/>
                <a:gdLst/>
                <a:ahLst/>
                <a:cxnLst>
                  <a:cxn ang="0">
                    <a:pos x="27" y="13"/>
                  </a:cxn>
                  <a:cxn ang="0">
                    <a:pos x="0" y="50"/>
                  </a:cxn>
                  <a:cxn ang="0">
                    <a:pos x="20" y="111"/>
                  </a:cxn>
                  <a:cxn ang="0">
                    <a:pos x="71" y="138"/>
                  </a:cxn>
                  <a:cxn ang="0">
                    <a:pos x="102" y="126"/>
                  </a:cxn>
                  <a:cxn ang="0">
                    <a:pos x="117" y="107"/>
                  </a:cxn>
                  <a:cxn ang="0">
                    <a:pos x="132" y="74"/>
                  </a:cxn>
                  <a:cxn ang="0">
                    <a:pos x="119" y="23"/>
                  </a:cxn>
                  <a:cxn ang="0">
                    <a:pos x="74" y="0"/>
                  </a:cxn>
                  <a:cxn ang="0">
                    <a:pos x="27" y="13"/>
                  </a:cxn>
                </a:cxnLst>
                <a:rect l="0" t="0" r="r" b="b"/>
                <a:pathLst>
                  <a:path w="132" h="138">
                    <a:moveTo>
                      <a:pt x="27" y="13"/>
                    </a:moveTo>
                    <a:lnTo>
                      <a:pt x="0" y="50"/>
                    </a:lnTo>
                    <a:lnTo>
                      <a:pt x="20" y="111"/>
                    </a:lnTo>
                    <a:lnTo>
                      <a:pt x="71" y="138"/>
                    </a:lnTo>
                    <a:lnTo>
                      <a:pt x="102" y="126"/>
                    </a:lnTo>
                    <a:lnTo>
                      <a:pt x="117" y="107"/>
                    </a:lnTo>
                    <a:lnTo>
                      <a:pt x="132" y="74"/>
                    </a:lnTo>
                    <a:lnTo>
                      <a:pt x="119" y="23"/>
                    </a:lnTo>
                    <a:lnTo>
                      <a:pt x="74" y="0"/>
                    </a:lnTo>
                    <a:lnTo>
                      <a:pt x="27" y="13"/>
                    </a:lnTo>
                    <a:close/>
                  </a:path>
                </a:pathLst>
              </a:custGeom>
              <a:solidFill>
                <a:srgbClr val="00B2FF"/>
              </a:solidFill>
              <a:ln w="9525">
                <a:noFill/>
                <a:round/>
                <a:headEnd/>
                <a:tailEnd/>
              </a:ln>
            </p:spPr>
            <p:txBody>
              <a:bodyPr/>
              <a:lstStyle/>
              <a:p>
                <a:endParaRPr lang="en-CA"/>
              </a:p>
            </p:txBody>
          </p:sp>
          <p:sp>
            <p:nvSpPr>
              <p:cNvPr id="28680" name="Freeform 8"/>
              <p:cNvSpPr>
                <a:spLocks/>
              </p:cNvSpPr>
              <p:nvPr/>
            </p:nvSpPr>
            <p:spPr bwMode="auto">
              <a:xfrm>
                <a:off x="2144" y="3100"/>
                <a:ext cx="269" cy="547"/>
              </a:xfrm>
              <a:custGeom>
                <a:avLst/>
                <a:gdLst/>
                <a:ahLst/>
                <a:cxnLst>
                  <a:cxn ang="0">
                    <a:pos x="198" y="185"/>
                  </a:cxn>
                  <a:cxn ang="0">
                    <a:pos x="209" y="143"/>
                  </a:cxn>
                  <a:cxn ang="0">
                    <a:pos x="219" y="246"/>
                  </a:cxn>
                  <a:cxn ang="0">
                    <a:pos x="232" y="265"/>
                  </a:cxn>
                  <a:cxn ang="0">
                    <a:pos x="269" y="257"/>
                  </a:cxn>
                  <a:cxn ang="0">
                    <a:pos x="253" y="174"/>
                  </a:cxn>
                  <a:cxn ang="0">
                    <a:pos x="250" y="79"/>
                  </a:cxn>
                  <a:cxn ang="0">
                    <a:pos x="225" y="32"/>
                  </a:cxn>
                  <a:cxn ang="0">
                    <a:pos x="168" y="7"/>
                  </a:cxn>
                  <a:cxn ang="0">
                    <a:pos x="87" y="0"/>
                  </a:cxn>
                  <a:cxn ang="0">
                    <a:pos x="36" y="36"/>
                  </a:cxn>
                  <a:cxn ang="0">
                    <a:pos x="14" y="98"/>
                  </a:cxn>
                  <a:cxn ang="0">
                    <a:pos x="9" y="173"/>
                  </a:cxn>
                  <a:cxn ang="0">
                    <a:pos x="0" y="267"/>
                  </a:cxn>
                  <a:cxn ang="0">
                    <a:pos x="33" y="265"/>
                  </a:cxn>
                  <a:cxn ang="0">
                    <a:pos x="43" y="189"/>
                  </a:cxn>
                  <a:cxn ang="0">
                    <a:pos x="61" y="126"/>
                  </a:cxn>
                  <a:cxn ang="0">
                    <a:pos x="64" y="232"/>
                  </a:cxn>
                  <a:cxn ang="0">
                    <a:pos x="68" y="317"/>
                  </a:cxn>
                  <a:cxn ang="0">
                    <a:pos x="51" y="539"/>
                  </a:cxn>
                  <a:cxn ang="0">
                    <a:pos x="128" y="547"/>
                  </a:cxn>
                  <a:cxn ang="0">
                    <a:pos x="130" y="396"/>
                  </a:cxn>
                  <a:cxn ang="0">
                    <a:pos x="134" y="293"/>
                  </a:cxn>
                  <a:cxn ang="0">
                    <a:pos x="156" y="429"/>
                  </a:cxn>
                  <a:cxn ang="0">
                    <a:pos x="158" y="545"/>
                  </a:cxn>
                  <a:cxn ang="0">
                    <a:pos x="209" y="545"/>
                  </a:cxn>
                  <a:cxn ang="0">
                    <a:pos x="218" y="366"/>
                  </a:cxn>
                  <a:cxn ang="0">
                    <a:pos x="201" y="249"/>
                  </a:cxn>
                  <a:cxn ang="0">
                    <a:pos x="198" y="185"/>
                  </a:cxn>
                </a:cxnLst>
                <a:rect l="0" t="0" r="r" b="b"/>
                <a:pathLst>
                  <a:path w="269" h="547">
                    <a:moveTo>
                      <a:pt x="198" y="185"/>
                    </a:moveTo>
                    <a:lnTo>
                      <a:pt x="209" y="143"/>
                    </a:lnTo>
                    <a:lnTo>
                      <a:pt x="219" y="246"/>
                    </a:lnTo>
                    <a:lnTo>
                      <a:pt x="232" y="265"/>
                    </a:lnTo>
                    <a:lnTo>
                      <a:pt x="269" y="257"/>
                    </a:lnTo>
                    <a:lnTo>
                      <a:pt x="253" y="174"/>
                    </a:lnTo>
                    <a:lnTo>
                      <a:pt x="250" y="79"/>
                    </a:lnTo>
                    <a:lnTo>
                      <a:pt x="225" y="32"/>
                    </a:lnTo>
                    <a:lnTo>
                      <a:pt x="168" y="7"/>
                    </a:lnTo>
                    <a:lnTo>
                      <a:pt x="87" y="0"/>
                    </a:lnTo>
                    <a:lnTo>
                      <a:pt x="36" y="36"/>
                    </a:lnTo>
                    <a:lnTo>
                      <a:pt x="14" y="98"/>
                    </a:lnTo>
                    <a:lnTo>
                      <a:pt x="9" y="173"/>
                    </a:lnTo>
                    <a:lnTo>
                      <a:pt x="0" y="267"/>
                    </a:lnTo>
                    <a:lnTo>
                      <a:pt x="33" y="265"/>
                    </a:lnTo>
                    <a:lnTo>
                      <a:pt x="43" y="189"/>
                    </a:lnTo>
                    <a:lnTo>
                      <a:pt x="61" y="126"/>
                    </a:lnTo>
                    <a:lnTo>
                      <a:pt x="64" y="232"/>
                    </a:lnTo>
                    <a:lnTo>
                      <a:pt x="68" y="317"/>
                    </a:lnTo>
                    <a:lnTo>
                      <a:pt x="51" y="539"/>
                    </a:lnTo>
                    <a:lnTo>
                      <a:pt x="128" y="547"/>
                    </a:lnTo>
                    <a:lnTo>
                      <a:pt x="130" y="396"/>
                    </a:lnTo>
                    <a:lnTo>
                      <a:pt x="134" y="293"/>
                    </a:lnTo>
                    <a:lnTo>
                      <a:pt x="156" y="429"/>
                    </a:lnTo>
                    <a:lnTo>
                      <a:pt x="158" y="545"/>
                    </a:lnTo>
                    <a:lnTo>
                      <a:pt x="209" y="545"/>
                    </a:lnTo>
                    <a:lnTo>
                      <a:pt x="218" y="366"/>
                    </a:lnTo>
                    <a:lnTo>
                      <a:pt x="201" y="249"/>
                    </a:lnTo>
                    <a:lnTo>
                      <a:pt x="198" y="185"/>
                    </a:lnTo>
                    <a:close/>
                  </a:path>
                </a:pathLst>
              </a:custGeom>
              <a:solidFill>
                <a:srgbClr val="00B2FF"/>
              </a:solidFill>
              <a:ln w="9525">
                <a:noFill/>
                <a:round/>
                <a:headEnd/>
                <a:tailEnd/>
              </a:ln>
            </p:spPr>
            <p:txBody>
              <a:bodyPr/>
              <a:lstStyle/>
              <a:p>
                <a:endParaRPr lang="en-CA"/>
              </a:p>
            </p:txBody>
          </p:sp>
        </p:grpSp>
        <p:grpSp>
          <p:nvGrpSpPr>
            <p:cNvPr id="4" name="Group 9"/>
            <p:cNvGrpSpPr>
              <a:grpSpLocks/>
            </p:cNvGrpSpPr>
            <p:nvPr/>
          </p:nvGrpSpPr>
          <p:grpSpPr bwMode="auto">
            <a:xfrm>
              <a:off x="1401" y="2364"/>
              <a:ext cx="327" cy="746"/>
              <a:chOff x="2121" y="2927"/>
              <a:chExt cx="327" cy="746"/>
            </a:xfrm>
          </p:grpSpPr>
          <p:sp>
            <p:nvSpPr>
              <p:cNvPr id="28682" name="Freeform 10"/>
              <p:cNvSpPr>
                <a:spLocks/>
              </p:cNvSpPr>
              <p:nvPr/>
            </p:nvSpPr>
            <p:spPr bwMode="auto">
              <a:xfrm>
                <a:off x="2121" y="2927"/>
                <a:ext cx="327" cy="746"/>
              </a:xfrm>
              <a:custGeom>
                <a:avLst/>
                <a:gdLst/>
                <a:ahLst/>
                <a:cxnLst>
                  <a:cxn ang="0">
                    <a:pos x="327" y="438"/>
                  </a:cxn>
                  <a:cxn ang="0">
                    <a:pos x="298" y="334"/>
                  </a:cxn>
                  <a:cxn ang="0">
                    <a:pos x="304" y="228"/>
                  </a:cxn>
                  <a:cxn ang="0">
                    <a:pos x="269" y="189"/>
                  </a:cxn>
                  <a:cxn ang="0">
                    <a:pos x="192" y="163"/>
                  </a:cxn>
                  <a:cxn ang="0">
                    <a:pos x="224" y="141"/>
                  </a:cxn>
                  <a:cxn ang="0">
                    <a:pos x="250" y="87"/>
                  </a:cxn>
                  <a:cxn ang="0">
                    <a:pos x="218" y="20"/>
                  </a:cxn>
                  <a:cxn ang="0">
                    <a:pos x="176" y="0"/>
                  </a:cxn>
                  <a:cxn ang="0">
                    <a:pos x="111" y="9"/>
                  </a:cxn>
                  <a:cxn ang="0">
                    <a:pos x="65" y="68"/>
                  </a:cxn>
                  <a:cxn ang="0">
                    <a:pos x="72" y="117"/>
                  </a:cxn>
                  <a:cxn ang="0">
                    <a:pos x="116" y="152"/>
                  </a:cxn>
                  <a:cxn ang="0">
                    <a:pos x="71" y="179"/>
                  </a:cxn>
                  <a:cxn ang="0">
                    <a:pos x="24" y="232"/>
                  </a:cxn>
                  <a:cxn ang="0">
                    <a:pos x="11" y="315"/>
                  </a:cxn>
                  <a:cxn ang="0">
                    <a:pos x="0" y="468"/>
                  </a:cxn>
                  <a:cxn ang="0">
                    <a:pos x="65" y="463"/>
                  </a:cxn>
                  <a:cxn ang="0">
                    <a:pos x="70" y="517"/>
                  </a:cxn>
                  <a:cxn ang="0">
                    <a:pos x="54" y="616"/>
                  </a:cxn>
                  <a:cxn ang="0">
                    <a:pos x="59" y="729"/>
                  </a:cxn>
                  <a:cxn ang="0">
                    <a:pos x="170" y="746"/>
                  </a:cxn>
                  <a:cxn ang="0">
                    <a:pos x="274" y="729"/>
                  </a:cxn>
                  <a:cxn ang="0">
                    <a:pos x="255" y="462"/>
                  </a:cxn>
                  <a:cxn ang="0">
                    <a:pos x="327" y="438"/>
                  </a:cxn>
                </a:cxnLst>
                <a:rect l="0" t="0" r="r" b="b"/>
                <a:pathLst>
                  <a:path w="327" h="746">
                    <a:moveTo>
                      <a:pt x="327" y="438"/>
                    </a:moveTo>
                    <a:lnTo>
                      <a:pt x="298" y="334"/>
                    </a:lnTo>
                    <a:lnTo>
                      <a:pt x="304" y="228"/>
                    </a:lnTo>
                    <a:lnTo>
                      <a:pt x="269" y="189"/>
                    </a:lnTo>
                    <a:lnTo>
                      <a:pt x="192" y="163"/>
                    </a:lnTo>
                    <a:lnTo>
                      <a:pt x="224" y="141"/>
                    </a:lnTo>
                    <a:lnTo>
                      <a:pt x="250" y="87"/>
                    </a:lnTo>
                    <a:lnTo>
                      <a:pt x="218" y="20"/>
                    </a:lnTo>
                    <a:lnTo>
                      <a:pt x="176" y="0"/>
                    </a:lnTo>
                    <a:lnTo>
                      <a:pt x="111" y="9"/>
                    </a:lnTo>
                    <a:lnTo>
                      <a:pt x="65" y="68"/>
                    </a:lnTo>
                    <a:lnTo>
                      <a:pt x="72" y="117"/>
                    </a:lnTo>
                    <a:lnTo>
                      <a:pt x="116" y="152"/>
                    </a:lnTo>
                    <a:lnTo>
                      <a:pt x="71" y="179"/>
                    </a:lnTo>
                    <a:lnTo>
                      <a:pt x="24" y="232"/>
                    </a:lnTo>
                    <a:lnTo>
                      <a:pt x="11" y="315"/>
                    </a:lnTo>
                    <a:lnTo>
                      <a:pt x="0" y="468"/>
                    </a:lnTo>
                    <a:lnTo>
                      <a:pt x="65" y="463"/>
                    </a:lnTo>
                    <a:lnTo>
                      <a:pt x="70" y="517"/>
                    </a:lnTo>
                    <a:lnTo>
                      <a:pt x="54" y="616"/>
                    </a:lnTo>
                    <a:lnTo>
                      <a:pt x="59" y="729"/>
                    </a:lnTo>
                    <a:lnTo>
                      <a:pt x="170" y="746"/>
                    </a:lnTo>
                    <a:lnTo>
                      <a:pt x="274" y="729"/>
                    </a:lnTo>
                    <a:lnTo>
                      <a:pt x="255" y="462"/>
                    </a:lnTo>
                    <a:lnTo>
                      <a:pt x="327" y="438"/>
                    </a:lnTo>
                    <a:close/>
                  </a:path>
                </a:pathLst>
              </a:custGeom>
              <a:solidFill>
                <a:srgbClr val="000000"/>
              </a:solidFill>
              <a:ln w="9525">
                <a:noFill/>
                <a:round/>
                <a:headEnd/>
                <a:tailEnd/>
              </a:ln>
            </p:spPr>
            <p:txBody>
              <a:bodyPr/>
              <a:lstStyle/>
              <a:p>
                <a:endParaRPr lang="en-CA"/>
              </a:p>
            </p:txBody>
          </p:sp>
          <p:sp>
            <p:nvSpPr>
              <p:cNvPr id="28683" name="Freeform 11"/>
              <p:cNvSpPr>
                <a:spLocks/>
              </p:cNvSpPr>
              <p:nvPr/>
            </p:nvSpPr>
            <p:spPr bwMode="auto">
              <a:xfrm>
                <a:off x="2205" y="2942"/>
                <a:ext cx="132" cy="138"/>
              </a:xfrm>
              <a:custGeom>
                <a:avLst/>
                <a:gdLst/>
                <a:ahLst/>
                <a:cxnLst>
                  <a:cxn ang="0">
                    <a:pos x="27" y="13"/>
                  </a:cxn>
                  <a:cxn ang="0">
                    <a:pos x="0" y="50"/>
                  </a:cxn>
                  <a:cxn ang="0">
                    <a:pos x="20" y="111"/>
                  </a:cxn>
                  <a:cxn ang="0">
                    <a:pos x="71" y="138"/>
                  </a:cxn>
                  <a:cxn ang="0">
                    <a:pos x="102" y="126"/>
                  </a:cxn>
                  <a:cxn ang="0">
                    <a:pos x="117" y="107"/>
                  </a:cxn>
                  <a:cxn ang="0">
                    <a:pos x="132" y="74"/>
                  </a:cxn>
                  <a:cxn ang="0">
                    <a:pos x="119" y="23"/>
                  </a:cxn>
                  <a:cxn ang="0">
                    <a:pos x="74" y="0"/>
                  </a:cxn>
                  <a:cxn ang="0">
                    <a:pos x="27" y="13"/>
                  </a:cxn>
                </a:cxnLst>
                <a:rect l="0" t="0" r="r" b="b"/>
                <a:pathLst>
                  <a:path w="132" h="138">
                    <a:moveTo>
                      <a:pt x="27" y="13"/>
                    </a:moveTo>
                    <a:lnTo>
                      <a:pt x="0" y="50"/>
                    </a:lnTo>
                    <a:lnTo>
                      <a:pt x="20" y="111"/>
                    </a:lnTo>
                    <a:lnTo>
                      <a:pt x="71" y="138"/>
                    </a:lnTo>
                    <a:lnTo>
                      <a:pt x="102" y="126"/>
                    </a:lnTo>
                    <a:lnTo>
                      <a:pt x="117" y="107"/>
                    </a:lnTo>
                    <a:lnTo>
                      <a:pt x="132" y="74"/>
                    </a:lnTo>
                    <a:lnTo>
                      <a:pt x="119" y="23"/>
                    </a:lnTo>
                    <a:lnTo>
                      <a:pt x="74" y="0"/>
                    </a:lnTo>
                    <a:lnTo>
                      <a:pt x="27" y="13"/>
                    </a:lnTo>
                    <a:close/>
                  </a:path>
                </a:pathLst>
              </a:custGeom>
              <a:solidFill>
                <a:srgbClr val="00B2FF"/>
              </a:solidFill>
              <a:ln w="9525">
                <a:noFill/>
                <a:round/>
                <a:headEnd/>
                <a:tailEnd/>
              </a:ln>
            </p:spPr>
            <p:txBody>
              <a:bodyPr/>
              <a:lstStyle/>
              <a:p>
                <a:endParaRPr lang="en-CA"/>
              </a:p>
            </p:txBody>
          </p:sp>
          <p:sp>
            <p:nvSpPr>
              <p:cNvPr id="28684" name="Freeform 12"/>
              <p:cNvSpPr>
                <a:spLocks/>
              </p:cNvSpPr>
              <p:nvPr/>
            </p:nvSpPr>
            <p:spPr bwMode="auto">
              <a:xfrm>
                <a:off x="2144" y="3100"/>
                <a:ext cx="269" cy="547"/>
              </a:xfrm>
              <a:custGeom>
                <a:avLst/>
                <a:gdLst/>
                <a:ahLst/>
                <a:cxnLst>
                  <a:cxn ang="0">
                    <a:pos x="198" y="185"/>
                  </a:cxn>
                  <a:cxn ang="0">
                    <a:pos x="209" y="143"/>
                  </a:cxn>
                  <a:cxn ang="0">
                    <a:pos x="219" y="246"/>
                  </a:cxn>
                  <a:cxn ang="0">
                    <a:pos x="232" y="265"/>
                  </a:cxn>
                  <a:cxn ang="0">
                    <a:pos x="269" y="257"/>
                  </a:cxn>
                  <a:cxn ang="0">
                    <a:pos x="253" y="174"/>
                  </a:cxn>
                  <a:cxn ang="0">
                    <a:pos x="250" y="79"/>
                  </a:cxn>
                  <a:cxn ang="0">
                    <a:pos x="225" y="32"/>
                  </a:cxn>
                  <a:cxn ang="0">
                    <a:pos x="168" y="7"/>
                  </a:cxn>
                  <a:cxn ang="0">
                    <a:pos x="87" y="0"/>
                  </a:cxn>
                  <a:cxn ang="0">
                    <a:pos x="36" y="36"/>
                  </a:cxn>
                  <a:cxn ang="0">
                    <a:pos x="14" y="98"/>
                  </a:cxn>
                  <a:cxn ang="0">
                    <a:pos x="9" y="173"/>
                  </a:cxn>
                  <a:cxn ang="0">
                    <a:pos x="0" y="267"/>
                  </a:cxn>
                  <a:cxn ang="0">
                    <a:pos x="33" y="265"/>
                  </a:cxn>
                  <a:cxn ang="0">
                    <a:pos x="43" y="189"/>
                  </a:cxn>
                  <a:cxn ang="0">
                    <a:pos x="61" y="126"/>
                  </a:cxn>
                  <a:cxn ang="0">
                    <a:pos x="64" y="232"/>
                  </a:cxn>
                  <a:cxn ang="0">
                    <a:pos x="68" y="317"/>
                  </a:cxn>
                  <a:cxn ang="0">
                    <a:pos x="51" y="539"/>
                  </a:cxn>
                  <a:cxn ang="0">
                    <a:pos x="128" y="547"/>
                  </a:cxn>
                  <a:cxn ang="0">
                    <a:pos x="130" y="396"/>
                  </a:cxn>
                  <a:cxn ang="0">
                    <a:pos x="134" y="293"/>
                  </a:cxn>
                  <a:cxn ang="0">
                    <a:pos x="156" y="429"/>
                  </a:cxn>
                  <a:cxn ang="0">
                    <a:pos x="158" y="545"/>
                  </a:cxn>
                  <a:cxn ang="0">
                    <a:pos x="209" y="545"/>
                  </a:cxn>
                  <a:cxn ang="0">
                    <a:pos x="218" y="366"/>
                  </a:cxn>
                  <a:cxn ang="0">
                    <a:pos x="201" y="249"/>
                  </a:cxn>
                  <a:cxn ang="0">
                    <a:pos x="198" y="185"/>
                  </a:cxn>
                </a:cxnLst>
                <a:rect l="0" t="0" r="r" b="b"/>
                <a:pathLst>
                  <a:path w="269" h="547">
                    <a:moveTo>
                      <a:pt x="198" y="185"/>
                    </a:moveTo>
                    <a:lnTo>
                      <a:pt x="209" y="143"/>
                    </a:lnTo>
                    <a:lnTo>
                      <a:pt x="219" y="246"/>
                    </a:lnTo>
                    <a:lnTo>
                      <a:pt x="232" y="265"/>
                    </a:lnTo>
                    <a:lnTo>
                      <a:pt x="269" y="257"/>
                    </a:lnTo>
                    <a:lnTo>
                      <a:pt x="253" y="174"/>
                    </a:lnTo>
                    <a:lnTo>
                      <a:pt x="250" y="79"/>
                    </a:lnTo>
                    <a:lnTo>
                      <a:pt x="225" y="32"/>
                    </a:lnTo>
                    <a:lnTo>
                      <a:pt x="168" y="7"/>
                    </a:lnTo>
                    <a:lnTo>
                      <a:pt x="87" y="0"/>
                    </a:lnTo>
                    <a:lnTo>
                      <a:pt x="36" y="36"/>
                    </a:lnTo>
                    <a:lnTo>
                      <a:pt x="14" y="98"/>
                    </a:lnTo>
                    <a:lnTo>
                      <a:pt x="9" y="173"/>
                    </a:lnTo>
                    <a:lnTo>
                      <a:pt x="0" y="267"/>
                    </a:lnTo>
                    <a:lnTo>
                      <a:pt x="33" y="265"/>
                    </a:lnTo>
                    <a:lnTo>
                      <a:pt x="43" y="189"/>
                    </a:lnTo>
                    <a:lnTo>
                      <a:pt x="61" y="126"/>
                    </a:lnTo>
                    <a:lnTo>
                      <a:pt x="64" y="232"/>
                    </a:lnTo>
                    <a:lnTo>
                      <a:pt x="68" y="317"/>
                    </a:lnTo>
                    <a:lnTo>
                      <a:pt x="51" y="539"/>
                    </a:lnTo>
                    <a:lnTo>
                      <a:pt x="128" y="547"/>
                    </a:lnTo>
                    <a:lnTo>
                      <a:pt x="130" y="396"/>
                    </a:lnTo>
                    <a:lnTo>
                      <a:pt x="134" y="293"/>
                    </a:lnTo>
                    <a:lnTo>
                      <a:pt x="156" y="429"/>
                    </a:lnTo>
                    <a:lnTo>
                      <a:pt x="158" y="545"/>
                    </a:lnTo>
                    <a:lnTo>
                      <a:pt x="209" y="545"/>
                    </a:lnTo>
                    <a:lnTo>
                      <a:pt x="218" y="366"/>
                    </a:lnTo>
                    <a:lnTo>
                      <a:pt x="201" y="249"/>
                    </a:lnTo>
                    <a:lnTo>
                      <a:pt x="198" y="185"/>
                    </a:lnTo>
                    <a:close/>
                  </a:path>
                </a:pathLst>
              </a:custGeom>
              <a:solidFill>
                <a:srgbClr val="00B2FF"/>
              </a:solidFill>
              <a:ln w="9525">
                <a:noFill/>
                <a:round/>
                <a:headEnd/>
                <a:tailEnd/>
              </a:ln>
            </p:spPr>
            <p:txBody>
              <a:bodyPr/>
              <a:lstStyle/>
              <a:p>
                <a:endParaRPr lang="en-CA"/>
              </a:p>
            </p:txBody>
          </p:sp>
        </p:grpSp>
      </p:grpSp>
      <p:grpSp>
        <p:nvGrpSpPr>
          <p:cNvPr id="5" name="Group 13"/>
          <p:cNvGrpSpPr>
            <a:grpSpLocks/>
          </p:cNvGrpSpPr>
          <p:nvPr/>
        </p:nvGrpSpPr>
        <p:grpSpPr bwMode="auto">
          <a:xfrm>
            <a:off x="4052888" y="3752850"/>
            <a:ext cx="1020762" cy="1184275"/>
            <a:chOff x="2553" y="2364"/>
            <a:chExt cx="643" cy="746"/>
          </a:xfrm>
        </p:grpSpPr>
        <p:grpSp>
          <p:nvGrpSpPr>
            <p:cNvPr id="6" name="Group 14"/>
            <p:cNvGrpSpPr>
              <a:grpSpLocks/>
            </p:cNvGrpSpPr>
            <p:nvPr/>
          </p:nvGrpSpPr>
          <p:grpSpPr bwMode="auto">
            <a:xfrm>
              <a:off x="2880" y="2364"/>
              <a:ext cx="316" cy="715"/>
              <a:chOff x="3908" y="2000"/>
              <a:chExt cx="316" cy="715"/>
            </a:xfrm>
          </p:grpSpPr>
          <p:sp>
            <p:nvSpPr>
              <p:cNvPr id="28687" name="Freeform 15"/>
              <p:cNvSpPr>
                <a:spLocks/>
              </p:cNvSpPr>
              <p:nvPr/>
            </p:nvSpPr>
            <p:spPr bwMode="auto">
              <a:xfrm>
                <a:off x="3908" y="2000"/>
                <a:ext cx="316" cy="715"/>
              </a:xfrm>
              <a:custGeom>
                <a:avLst/>
                <a:gdLst/>
                <a:ahLst/>
                <a:cxnLst>
                  <a:cxn ang="0">
                    <a:pos x="254" y="427"/>
                  </a:cxn>
                  <a:cxn ang="0">
                    <a:pos x="316" y="406"/>
                  </a:cxn>
                  <a:cxn ang="0">
                    <a:pos x="290" y="310"/>
                  </a:cxn>
                  <a:cxn ang="0">
                    <a:pos x="295" y="212"/>
                  </a:cxn>
                  <a:cxn ang="0">
                    <a:pos x="262" y="175"/>
                  </a:cxn>
                  <a:cxn ang="0">
                    <a:pos x="190" y="151"/>
                  </a:cxn>
                  <a:cxn ang="0">
                    <a:pos x="220" y="131"/>
                  </a:cxn>
                  <a:cxn ang="0">
                    <a:pos x="243" y="81"/>
                  </a:cxn>
                  <a:cxn ang="0">
                    <a:pos x="215" y="18"/>
                  </a:cxn>
                  <a:cxn ang="0">
                    <a:pos x="174" y="0"/>
                  </a:cxn>
                  <a:cxn ang="0">
                    <a:pos x="103" y="6"/>
                  </a:cxn>
                  <a:cxn ang="0">
                    <a:pos x="63" y="69"/>
                  </a:cxn>
                  <a:cxn ang="0">
                    <a:pos x="72" y="111"/>
                  </a:cxn>
                  <a:cxn ang="0">
                    <a:pos x="95" y="136"/>
                  </a:cxn>
                  <a:cxn ang="0">
                    <a:pos x="111" y="146"/>
                  </a:cxn>
                  <a:cxn ang="0">
                    <a:pos x="62" y="166"/>
                  </a:cxn>
                  <a:cxn ang="0">
                    <a:pos x="21" y="247"/>
                  </a:cxn>
                  <a:cxn ang="0">
                    <a:pos x="21" y="332"/>
                  </a:cxn>
                  <a:cxn ang="0">
                    <a:pos x="0" y="433"/>
                  </a:cxn>
                  <a:cxn ang="0">
                    <a:pos x="44" y="427"/>
                  </a:cxn>
                  <a:cxn ang="0">
                    <a:pos x="8" y="559"/>
                  </a:cxn>
                  <a:cxn ang="0">
                    <a:pos x="49" y="548"/>
                  </a:cxn>
                  <a:cxn ang="0">
                    <a:pos x="91" y="551"/>
                  </a:cxn>
                  <a:cxn ang="0">
                    <a:pos x="95" y="625"/>
                  </a:cxn>
                  <a:cxn ang="0">
                    <a:pos x="111" y="712"/>
                  </a:cxn>
                  <a:cxn ang="0">
                    <a:pos x="193" y="715"/>
                  </a:cxn>
                  <a:cxn ang="0">
                    <a:pos x="197" y="605"/>
                  </a:cxn>
                  <a:cxn ang="0">
                    <a:pos x="210" y="571"/>
                  </a:cxn>
                  <a:cxn ang="0">
                    <a:pos x="304" y="559"/>
                  </a:cxn>
                  <a:cxn ang="0">
                    <a:pos x="262" y="472"/>
                  </a:cxn>
                  <a:cxn ang="0">
                    <a:pos x="254" y="427"/>
                  </a:cxn>
                </a:cxnLst>
                <a:rect l="0" t="0" r="r" b="b"/>
                <a:pathLst>
                  <a:path w="316" h="715">
                    <a:moveTo>
                      <a:pt x="254" y="427"/>
                    </a:moveTo>
                    <a:lnTo>
                      <a:pt x="316" y="406"/>
                    </a:lnTo>
                    <a:lnTo>
                      <a:pt x="290" y="310"/>
                    </a:lnTo>
                    <a:lnTo>
                      <a:pt x="295" y="212"/>
                    </a:lnTo>
                    <a:lnTo>
                      <a:pt x="262" y="175"/>
                    </a:lnTo>
                    <a:lnTo>
                      <a:pt x="190" y="151"/>
                    </a:lnTo>
                    <a:lnTo>
                      <a:pt x="220" y="131"/>
                    </a:lnTo>
                    <a:lnTo>
                      <a:pt x="243" y="81"/>
                    </a:lnTo>
                    <a:lnTo>
                      <a:pt x="215" y="18"/>
                    </a:lnTo>
                    <a:lnTo>
                      <a:pt x="174" y="0"/>
                    </a:lnTo>
                    <a:lnTo>
                      <a:pt x="103" y="6"/>
                    </a:lnTo>
                    <a:lnTo>
                      <a:pt x="63" y="69"/>
                    </a:lnTo>
                    <a:lnTo>
                      <a:pt x="72" y="111"/>
                    </a:lnTo>
                    <a:lnTo>
                      <a:pt x="95" y="136"/>
                    </a:lnTo>
                    <a:lnTo>
                      <a:pt x="111" y="146"/>
                    </a:lnTo>
                    <a:lnTo>
                      <a:pt x="62" y="166"/>
                    </a:lnTo>
                    <a:lnTo>
                      <a:pt x="21" y="247"/>
                    </a:lnTo>
                    <a:lnTo>
                      <a:pt x="21" y="332"/>
                    </a:lnTo>
                    <a:lnTo>
                      <a:pt x="0" y="433"/>
                    </a:lnTo>
                    <a:lnTo>
                      <a:pt x="44" y="427"/>
                    </a:lnTo>
                    <a:lnTo>
                      <a:pt x="8" y="559"/>
                    </a:lnTo>
                    <a:lnTo>
                      <a:pt x="49" y="548"/>
                    </a:lnTo>
                    <a:lnTo>
                      <a:pt x="91" y="551"/>
                    </a:lnTo>
                    <a:lnTo>
                      <a:pt x="95" y="625"/>
                    </a:lnTo>
                    <a:lnTo>
                      <a:pt x="111" y="712"/>
                    </a:lnTo>
                    <a:lnTo>
                      <a:pt x="193" y="715"/>
                    </a:lnTo>
                    <a:lnTo>
                      <a:pt x="197" y="605"/>
                    </a:lnTo>
                    <a:lnTo>
                      <a:pt x="210" y="571"/>
                    </a:lnTo>
                    <a:lnTo>
                      <a:pt x="304" y="559"/>
                    </a:lnTo>
                    <a:lnTo>
                      <a:pt x="262" y="472"/>
                    </a:lnTo>
                    <a:lnTo>
                      <a:pt x="254" y="427"/>
                    </a:lnTo>
                    <a:close/>
                  </a:path>
                </a:pathLst>
              </a:custGeom>
              <a:solidFill>
                <a:srgbClr val="000000"/>
              </a:solidFill>
              <a:ln w="9525">
                <a:noFill/>
                <a:round/>
                <a:headEnd/>
                <a:tailEnd/>
              </a:ln>
            </p:spPr>
            <p:txBody>
              <a:bodyPr/>
              <a:lstStyle/>
              <a:p>
                <a:endParaRPr lang="en-CA"/>
              </a:p>
            </p:txBody>
          </p:sp>
          <p:sp>
            <p:nvSpPr>
              <p:cNvPr id="28688" name="Freeform 16"/>
              <p:cNvSpPr>
                <a:spLocks/>
              </p:cNvSpPr>
              <p:nvPr/>
            </p:nvSpPr>
            <p:spPr bwMode="auto">
              <a:xfrm>
                <a:off x="3995" y="2014"/>
                <a:ext cx="126" cy="124"/>
              </a:xfrm>
              <a:custGeom>
                <a:avLst/>
                <a:gdLst/>
                <a:ahLst/>
                <a:cxnLst>
                  <a:cxn ang="0">
                    <a:pos x="27" y="12"/>
                  </a:cxn>
                  <a:cxn ang="0">
                    <a:pos x="0" y="47"/>
                  </a:cxn>
                  <a:cxn ang="0">
                    <a:pos x="3" y="93"/>
                  </a:cxn>
                  <a:cxn ang="0">
                    <a:pos x="51" y="124"/>
                  </a:cxn>
                  <a:cxn ang="0">
                    <a:pos x="85" y="117"/>
                  </a:cxn>
                  <a:cxn ang="0">
                    <a:pos x="112" y="99"/>
                  </a:cxn>
                  <a:cxn ang="0">
                    <a:pos x="126" y="69"/>
                  </a:cxn>
                  <a:cxn ang="0">
                    <a:pos x="114" y="21"/>
                  </a:cxn>
                  <a:cxn ang="0">
                    <a:pos x="71" y="0"/>
                  </a:cxn>
                  <a:cxn ang="0">
                    <a:pos x="27" y="12"/>
                  </a:cxn>
                </a:cxnLst>
                <a:rect l="0" t="0" r="r" b="b"/>
                <a:pathLst>
                  <a:path w="126" h="124">
                    <a:moveTo>
                      <a:pt x="27" y="12"/>
                    </a:moveTo>
                    <a:lnTo>
                      <a:pt x="0" y="47"/>
                    </a:lnTo>
                    <a:lnTo>
                      <a:pt x="3" y="93"/>
                    </a:lnTo>
                    <a:lnTo>
                      <a:pt x="51" y="124"/>
                    </a:lnTo>
                    <a:lnTo>
                      <a:pt x="85" y="117"/>
                    </a:lnTo>
                    <a:lnTo>
                      <a:pt x="112" y="99"/>
                    </a:lnTo>
                    <a:lnTo>
                      <a:pt x="126" y="69"/>
                    </a:lnTo>
                    <a:lnTo>
                      <a:pt x="114" y="21"/>
                    </a:lnTo>
                    <a:lnTo>
                      <a:pt x="71" y="0"/>
                    </a:lnTo>
                    <a:lnTo>
                      <a:pt x="27" y="12"/>
                    </a:lnTo>
                    <a:close/>
                  </a:path>
                </a:pathLst>
              </a:custGeom>
              <a:solidFill>
                <a:srgbClr val="FF0000"/>
              </a:solidFill>
              <a:ln w="9525">
                <a:noFill/>
                <a:round/>
                <a:headEnd/>
                <a:tailEnd/>
              </a:ln>
            </p:spPr>
            <p:txBody>
              <a:bodyPr/>
              <a:lstStyle/>
              <a:p>
                <a:endParaRPr lang="en-CA"/>
              </a:p>
            </p:txBody>
          </p:sp>
          <p:sp>
            <p:nvSpPr>
              <p:cNvPr id="28689" name="Freeform 17"/>
              <p:cNvSpPr>
                <a:spLocks/>
              </p:cNvSpPr>
              <p:nvPr/>
            </p:nvSpPr>
            <p:spPr bwMode="auto">
              <a:xfrm>
                <a:off x="3940" y="2161"/>
                <a:ext cx="252" cy="531"/>
              </a:xfrm>
              <a:custGeom>
                <a:avLst/>
                <a:gdLst/>
                <a:ahLst/>
                <a:cxnLst>
                  <a:cxn ang="0">
                    <a:pos x="61" y="179"/>
                  </a:cxn>
                  <a:cxn ang="0">
                    <a:pos x="44" y="259"/>
                  </a:cxn>
                  <a:cxn ang="0">
                    <a:pos x="20" y="309"/>
                  </a:cxn>
                  <a:cxn ang="0">
                    <a:pos x="4" y="372"/>
                  </a:cxn>
                  <a:cxn ang="0">
                    <a:pos x="74" y="364"/>
                  </a:cxn>
                  <a:cxn ang="0">
                    <a:pos x="93" y="522"/>
                  </a:cxn>
                  <a:cxn ang="0">
                    <a:pos x="136" y="531"/>
                  </a:cxn>
                  <a:cxn ang="0">
                    <a:pos x="144" y="439"/>
                  </a:cxn>
                  <a:cxn ang="0">
                    <a:pos x="164" y="372"/>
                  </a:cxn>
                  <a:cxn ang="0">
                    <a:pos x="236" y="372"/>
                  </a:cxn>
                  <a:cxn ang="0">
                    <a:pos x="206" y="311"/>
                  </a:cxn>
                  <a:cxn ang="0">
                    <a:pos x="197" y="251"/>
                  </a:cxn>
                  <a:cxn ang="0">
                    <a:pos x="186" y="199"/>
                  </a:cxn>
                  <a:cxn ang="0">
                    <a:pos x="196" y="133"/>
                  </a:cxn>
                  <a:cxn ang="0">
                    <a:pos x="205" y="228"/>
                  </a:cxn>
                  <a:cxn ang="0">
                    <a:pos x="217" y="246"/>
                  </a:cxn>
                  <a:cxn ang="0">
                    <a:pos x="252" y="239"/>
                  </a:cxn>
                  <a:cxn ang="0">
                    <a:pos x="236" y="161"/>
                  </a:cxn>
                  <a:cxn ang="0">
                    <a:pos x="234" y="73"/>
                  </a:cxn>
                  <a:cxn ang="0">
                    <a:pos x="211" y="30"/>
                  </a:cxn>
                  <a:cxn ang="0">
                    <a:pos x="157" y="7"/>
                  </a:cxn>
                  <a:cxn ang="0">
                    <a:pos x="81" y="0"/>
                  </a:cxn>
                  <a:cxn ang="0">
                    <a:pos x="33" y="33"/>
                  </a:cxn>
                  <a:cxn ang="0">
                    <a:pos x="13" y="90"/>
                  </a:cxn>
                  <a:cxn ang="0">
                    <a:pos x="8" y="159"/>
                  </a:cxn>
                  <a:cxn ang="0">
                    <a:pos x="0" y="248"/>
                  </a:cxn>
                  <a:cxn ang="0">
                    <a:pos x="31" y="246"/>
                  </a:cxn>
                  <a:cxn ang="0">
                    <a:pos x="40" y="175"/>
                  </a:cxn>
                  <a:cxn ang="0">
                    <a:pos x="56" y="117"/>
                  </a:cxn>
                  <a:cxn ang="0">
                    <a:pos x="61" y="179"/>
                  </a:cxn>
                </a:cxnLst>
                <a:rect l="0" t="0" r="r" b="b"/>
                <a:pathLst>
                  <a:path w="252" h="531">
                    <a:moveTo>
                      <a:pt x="61" y="179"/>
                    </a:moveTo>
                    <a:lnTo>
                      <a:pt x="44" y="259"/>
                    </a:lnTo>
                    <a:lnTo>
                      <a:pt x="20" y="309"/>
                    </a:lnTo>
                    <a:lnTo>
                      <a:pt x="4" y="372"/>
                    </a:lnTo>
                    <a:lnTo>
                      <a:pt x="74" y="364"/>
                    </a:lnTo>
                    <a:lnTo>
                      <a:pt x="93" y="522"/>
                    </a:lnTo>
                    <a:lnTo>
                      <a:pt x="136" y="531"/>
                    </a:lnTo>
                    <a:lnTo>
                      <a:pt x="144" y="439"/>
                    </a:lnTo>
                    <a:lnTo>
                      <a:pt x="164" y="372"/>
                    </a:lnTo>
                    <a:lnTo>
                      <a:pt x="236" y="372"/>
                    </a:lnTo>
                    <a:lnTo>
                      <a:pt x="206" y="311"/>
                    </a:lnTo>
                    <a:lnTo>
                      <a:pt x="197" y="251"/>
                    </a:lnTo>
                    <a:lnTo>
                      <a:pt x="186" y="199"/>
                    </a:lnTo>
                    <a:lnTo>
                      <a:pt x="196" y="133"/>
                    </a:lnTo>
                    <a:lnTo>
                      <a:pt x="205" y="228"/>
                    </a:lnTo>
                    <a:lnTo>
                      <a:pt x="217" y="246"/>
                    </a:lnTo>
                    <a:lnTo>
                      <a:pt x="252" y="239"/>
                    </a:lnTo>
                    <a:lnTo>
                      <a:pt x="236" y="161"/>
                    </a:lnTo>
                    <a:lnTo>
                      <a:pt x="234" y="73"/>
                    </a:lnTo>
                    <a:lnTo>
                      <a:pt x="211" y="30"/>
                    </a:lnTo>
                    <a:lnTo>
                      <a:pt x="157" y="7"/>
                    </a:lnTo>
                    <a:lnTo>
                      <a:pt x="81" y="0"/>
                    </a:lnTo>
                    <a:lnTo>
                      <a:pt x="33" y="33"/>
                    </a:lnTo>
                    <a:lnTo>
                      <a:pt x="13" y="90"/>
                    </a:lnTo>
                    <a:lnTo>
                      <a:pt x="8" y="159"/>
                    </a:lnTo>
                    <a:lnTo>
                      <a:pt x="0" y="248"/>
                    </a:lnTo>
                    <a:lnTo>
                      <a:pt x="31" y="246"/>
                    </a:lnTo>
                    <a:lnTo>
                      <a:pt x="40" y="175"/>
                    </a:lnTo>
                    <a:lnTo>
                      <a:pt x="56" y="117"/>
                    </a:lnTo>
                    <a:lnTo>
                      <a:pt x="61" y="179"/>
                    </a:lnTo>
                    <a:close/>
                  </a:path>
                </a:pathLst>
              </a:custGeom>
              <a:solidFill>
                <a:srgbClr val="FF0000"/>
              </a:solidFill>
              <a:ln w="9525">
                <a:noFill/>
                <a:round/>
                <a:headEnd/>
                <a:tailEnd/>
              </a:ln>
            </p:spPr>
            <p:txBody>
              <a:bodyPr/>
              <a:lstStyle/>
              <a:p>
                <a:endParaRPr lang="en-CA"/>
              </a:p>
            </p:txBody>
          </p:sp>
        </p:grpSp>
        <p:grpSp>
          <p:nvGrpSpPr>
            <p:cNvPr id="7" name="Group 18"/>
            <p:cNvGrpSpPr>
              <a:grpSpLocks/>
            </p:cNvGrpSpPr>
            <p:nvPr/>
          </p:nvGrpSpPr>
          <p:grpSpPr bwMode="auto">
            <a:xfrm>
              <a:off x="2553" y="2364"/>
              <a:ext cx="327" cy="746"/>
              <a:chOff x="2121" y="2927"/>
              <a:chExt cx="327" cy="746"/>
            </a:xfrm>
          </p:grpSpPr>
          <p:sp>
            <p:nvSpPr>
              <p:cNvPr id="28691" name="Freeform 19"/>
              <p:cNvSpPr>
                <a:spLocks/>
              </p:cNvSpPr>
              <p:nvPr/>
            </p:nvSpPr>
            <p:spPr bwMode="auto">
              <a:xfrm>
                <a:off x="2121" y="2927"/>
                <a:ext cx="327" cy="746"/>
              </a:xfrm>
              <a:custGeom>
                <a:avLst/>
                <a:gdLst/>
                <a:ahLst/>
                <a:cxnLst>
                  <a:cxn ang="0">
                    <a:pos x="327" y="438"/>
                  </a:cxn>
                  <a:cxn ang="0">
                    <a:pos x="298" y="334"/>
                  </a:cxn>
                  <a:cxn ang="0">
                    <a:pos x="304" y="228"/>
                  </a:cxn>
                  <a:cxn ang="0">
                    <a:pos x="269" y="189"/>
                  </a:cxn>
                  <a:cxn ang="0">
                    <a:pos x="192" y="163"/>
                  </a:cxn>
                  <a:cxn ang="0">
                    <a:pos x="224" y="141"/>
                  </a:cxn>
                  <a:cxn ang="0">
                    <a:pos x="250" y="87"/>
                  </a:cxn>
                  <a:cxn ang="0">
                    <a:pos x="218" y="20"/>
                  </a:cxn>
                  <a:cxn ang="0">
                    <a:pos x="176" y="0"/>
                  </a:cxn>
                  <a:cxn ang="0">
                    <a:pos x="111" y="9"/>
                  </a:cxn>
                  <a:cxn ang="0">
                    <a:pos x="65" y="68"/>
                  </a:cxn>
                  <a:cxn ang="0">
                    <a:pos x="72" y="117"/>
                  </a:cxn>
                  <a:cxn ang="0">
                    <a:pos x="116" y="152"/>
                  </a:cxn>
                  <a:cxn ang="0">
                    <a:pos x="71" y="179"/>
                  </a:cxn>
                  <a:cxn ang="0">
                    <a:pos x="24" y="232"/>
                  </a:cxn>
                  <a:cxn ang="0">
                    <a:pos x="11" y="315"/>
                  </a:cxn>
                  <a:cxn ang="0">
                    <a:pos x="0" y="468"/>
                  </a:cxn>
                  <a:cxn ang="0">
                    <a:pos x="65" y="463"/>
                  </a:cxn>
                  <a:cxn ang="0">
                    <a:pos x="70" y="517"/>
                  </a:cxn>
                  <a:cxn ang="0">
                    <a:pos x="54" y="616"/>
                  </a:cxn>
                  <a:cxn ang="0">
                    <a:pos x="59" y="729"/>
                  </a:cxn>
                  <a:cxn ang="0">
                    <a:pos x="170" y="746"/>
                  </a:cxn>
                  <a:cxn ang="0">
                    <a:pos x="274" y="729"/>
                  </a:cxn>
                  <a:cxn ang="0">
                    <a:pos x="255" y="462"/>
                  </a:cxn>
                  <a:cxn ang="0">
                    <a:pos x="327" y="438"/>
                  </a:cxn>
                </a:cxnLst>
                <a:rect l="0" t="0" r="r" b="b"/>
                <a:pathLst>
                  <a:path w="327" h="746">
                    <a:moveTo>
                      <a:pt x="327" y="438"/>
                    </a:moveTo>
                    <a:lnTo>
                      <a:pt x="298" y="334"/>
                    </a:lnTo>
                    <a:lnTo>
                      <a:pt x="304" y="228"/>
                    </a:lnTo>
                    <a:lnTo>
                      <a:pt x="269" y="189"/>
                    </a:lnTo>
                    <a:lnTo>
                      <a:pt x="192" y="163"/>
                    </a:lnTo>
                    <a:lnTo>
                      <a:pt x="224" y="141"/>
                    </a:lnTo>
                    <a:lnTo>
                      <a:pt x="250" y="87"/>
                    </a:lnTo>
                    <a:lnTo>
                      <a:pt x="218" y="20"/>
                    </a:lnTo>
                    <a:lnTo>
                      <a:pt x="176" y="0"/>
                    </a:lnTo>
                    <a:lnTo>
                      <a:pt x="111" y="9"/>
                    </a:lnTo>
                    <a:lnTo>
                      <a:pt x="65" y="68"/>
                    </a:lnTo>
                    <a:lnTo>
                      <a:pt x="72" y="117"/>
                    </a:lnTo>
                    <a:lnTo>
                      <a:pt x="116" y="152"/>
                    </a:lnTo>
                    <a:lnTo>
                      <a:pt x="71" y="179"/>
                    </a:lnTo>
                    <a:lnTo>
                      <a:pt x="24" y="232"/>
                    </a:lnTo>
                    <a:lnTo>
                      <a:pt x="11" y="315"/>
                    </a:lnTo>
                    <a:lnTo>
                      <a:pt x="0" y="468"/>
                    </a:lnTo>
                    <a:lnTo>
                      <a:pt x="65" y="463"/>
                    </a:lnTo>
                    <a:lnTo>
                      <a:pt x="70" y="517"/>
                    </a:lnTo>
                    <a:lnTo>
                      <a:pt x="54" y="616"/>
                    </a:lnTo>
                    <a:lnTo>
                      <a:pt x="59" y="729"/>
                    </a:lnTo>
                    <a:lnTo>
                      <a:pt x="170" y="746"/>
                    </a:lnTo>
                    <a:lnTo>
                      <a:pt x="274" y="729"/>
                    </a:lnTo>
                    <a:lnTo>
                      <a:pt x="255" y="462"/>
                    </a:lnTo>
                    <a:lnTo>
                      <a:pt x="327" y="438"/>
                    </a:lnTo>
                    <a:close/>
                  </a:path>
                </a:pathLst>
              </a:custGeom>
              <a:solidFill>
                <a:srgbClr val="000000"/>
              </a:solidFill>
              <a:ln w="9525">
                <a:noFill/>
                <a:round/>
                <a:headEnd/>
                <a:tailEnd/>
              </a:ln>
            </p:spPr>
            <p:txBody>
              <a:bodyPr/>
              <a:lstStyle/>
              <a:p>
                <a:endParaRPr lang="en-CA"/>
              </a:p>
            </p:txBody>
          </p:sp>
          <p:sp>
            <p:nvSpPr>
              <p:cNvPr id="28692" name="Freeform 20"/>
              <p:cNvSpPr>
                <a:spLocks/>
              </p:cNvSpPr>
              <p:nvPr/>
            </p:nvSpPr>
            <p:spPr bwMode="auto">
              <a:xfrm>
                <a:off x="2205" y="2942"/>
                <a:ext cx="132" cy="138"/>
              </a:xfrm>
              <a:custGeom>
                <a:avLst/>
                <a:gdLst/>
                <a:ahLst/>
                <a:cxnLst>
                  <a:cxn ang="0">
                    <a:pos x="27" y="13"/>
                  </a:cxn>
                  <a:cxn ang="0">
                    <a:pos x="0" y="50"/>
                  </a:cxn>
                  <a:cxn ang="0">
                    <a:pos x="20" y="111"/>
                  </a:cxn>
                  <a:cxn ang="0">
                    <a:pos x="71" y="138"/>
                  </a:cxn>
                  <a:cxn ang="0">
                    <a:pos x="102" y="126"/>
                  </a:cxn>
                  <a:cxn ang="0">
                    <a:pos x="117" y="107"/>
                  </a:cxn>
                  <a:cxn ang="0">
                    <a:pos x="132" y="74"/>
                  </a:cxn>
                  <a:cxn ang="0">
                    <a:pos x="119" y="23"/>
                  </a:cxn>
                  <a:cxn ang="0">
                    <a:pos x="74" y="0"/>
                  </a:cxn>
                  <a:cxn ang="0">
                    <a:pos x="27" y="13"/>
                  </a:cxn>
                </a:cxnLst>
                <a:rect l="0" t="0" r="r" b="b"/>
                <a:pathLst>
                  <a:path w="132" h="138">
                    <a:moveTo>
                      <a:pt x="27" y="13"/>
                    </a:moveTo>
                    <a:lnTo>
                      <a:pt x="0" y="50"/>
                    </a:lnTo>
                    <a:lnTo>
                      <a:pt x="20" y="111"/>
                    </a:lnTo>
                    <a:lnTo>
                      <a:pt x="71" y="138"/>
                    </a:lnTo>
                    <a:lnTo>
                      <a:pt x="102" y="126"/>
                    </a:lnTo>
                    <a:lnTo>
                      <a:pt x="117" y="107"/>
                    </a:lnTo>
                    <a:lnTo>
                      <a:pt x="132" y="74"/>
                    </a:lnTo>
                    <a:lnTo>
                      <a:pt x="119" y="23"/>
                    </a:lnTo>
                    <a:lnTo>
                      <a:pt x="74" y="0"/>
                    </a:lnTo>
                    <a:lnTo>
                      <a:pt x="27" y="13"/>
                    </a:lnTo>
                    <a:close/>
                  </a:path>
                </a:pathLst>
              </a:custGeom>
              <a:solidFill>
                <a:srgbClr val="00B2FF"/>
              </a:solidFill>
              <a:ln w="9525">
                <a:noFill/>
                <a:round/>
                <a:headEnd/>
                <a:tailEnd/>
              </a:ln>
            </p:spPr>
            <p:txBody>
              <a:bodyPr/>
              <a:lstStyle/>
              <a:p>
                <a:endParaRPr lang="en-CA"/>
              </a:p>
            </p:txBody>
          </p:sp>
          <p:sp>
            <p:nvSpPr>
              <p:cNvPr id="28693" name="Freeform 21"/>
              <p:cNvSpPr>
                <a:spLocks/>
              </p:cNvSpPr>
              <p:nvPr/>
            </p:nvSpPr>
            <p:spPr bwMode="auto">
              <a:xfrm>
                <a:off x="2144" y="3100"/>
                <a:ext cx="269" cy="547"/>
              </a:xfrm>
              <a:custGeom>
                <a:avLst/>
                <a:gdLst/>
                <a:ahLst/>
                <a:cxnLst>
                  <a:cxn ang="0">
                    <a:pos x="198" y="185"/>
                  </a:cxn>
                  <a:cxn ang="0">
                    <a:pos x="209" y="143"/>
                  </a:cxn>
                  <a:cxn ang="0">
                    <a:pos x="219" y="246"/>
                  </a:cxn>
                  <a:cxn ang="0">
                    <a:pos x="232" y="265"/>
                  </a:cxn>
                  <a:cxn ang="0">
                    <a:pos x="269" y="257"/>
                  </a:cxn>
                  <a:cxn ang="0">
                    <a:pos x="253" y="174"/>
                  </a:cxn>
                  <a:cxn ang="0">
                    <a:pos x="250" y="79"/>
                  </a:cxn>
                  <a:cxn ang="0">
                    <a:pos x="225" y="32"/>
                  </a:cxn>
                  <a:cxn ang="0">
                    <a:pos x="168" y="7"/>
                  </a:cxn>
                  <a:cxn ang="0">
                    <a:pos x="87" y="0"/>
                  </a:cxn>
                  <a:cxn ang="0">
                    <a:pos x="36" y="36"/>
                  </a:cxn>
                  <a:cxn ang="0">
                    <a:pos x="14" y="98"/>
                  </a:cxn>
                  <a:cxn ang="0">
                    <a:pos x="9" y="173"/>
                  </a:cxn>
                  <a:cxn ang="0">
                    <a:pos x="0" y="267"/>
                  </a:cxn>
                  <a:cxn ang="0">
                    <a:pos x="33" y="265"/>
                  </a:cxn>
                  <a:cxn ang="0">
                    <a:pos x="43" y="189"/>
                  </a:cxn>
                  <a:cxn ang="0">
                    <a:pos x="61" y="126"/>
                  </a:cxn>
                  <a:cxn ang="0">
                    <a:pos x="64" y="232"/>
                  </a:cxn>
                  <a:cxn ang="0">
                    <a:pos x="68" y="317"/>
                  </a:cxn>
                  <a:cxn ang="0">
                    <a:pos x="51" y="539"/>
                  </a:cxn>
                  <a:cxn ang="0">
                    <a:pos x="128" y="547"/>
                  </a:cxn>
                  <a:cxn ang="0">
                    <a:pos x="130" y="396"/>
                  </a:cxn>
                  <a:cxn ang="0">
                    <a:pos x="134" y="293"/>
                  </a:cxn>
                  <a:cxn ang="0">
                    <a:pos x="156" y="429"/>
                  </a:cxn>
                  <a:cxn ang="0">
                    <a:pos x="158" y="545"/>
                  </a:cxn>
                  <a:cxn ang="0">
                    <a:pos x="209" y="545"/>
                  </a:cxn>
                  <a:cxn ang="0">
                    <a:pos x="218" y="366"/>
                  </a:cxn>
                  <a:cxn ang="0">
                    <a:pos x="201" y="249"/>
                  </a:cxn>
                  <a:cxn ang="0">
                    <a:pos x="198" y="185"/>
                  </a:cxn>
                </a:cxnLst>
                <a:rect l="0" t="0" r="r" b="b"/>
                <a:pathLst>
                  <a:path w="269" h="547">
                    <a:moveTo>
                      <a:pt x="198" y="185"/>
                    </a:moveTo>
                    <a:lnTo>
                      <a:pt x="209" y="143"/>
                    </a:lnTo>
                    <a:lnTo>
                      <a:pt x="219" y="246"/>
                    </a:lnTo>
                    <a:lnTo>
                      <a:pt x="232" y="265"/>
                    </a:lnTo>
                    <a:lnTo>
                      <a:pt x="269" y="257"/>
                    </a:lnTo>
                    <a:lnTo>
                      <a:pt x="253" y="174"/>
                    </a:lnTo>
                    <a:lnTo>
                      <a:pt x="250" y="79"/>
                    </a:lnTo>
                    <a:lnTo>
                      <a:pt x="225" y="32"/>
                    </a:lnTo>
                    <a:lnTo>
                      <a:pt x="168" y="7"/>
                    </a:lnTo>
                    <a:lnTo>
                      <a:pt x="87" y="0"/>
                    </a:lnTo>
                    <a:lnTo>
                      <a:pt x="36" y="36"/>
                    </a:lnTo>
                    <a:lnTo>
                      <a:pt x="14" y="98"/>
                    </a:lnTo>
                    <a:lnTo>
                      <a:pt x="9" y="173"/>
                    </a:lnTo>
                    <a:lnTo>
                      <a:pt x="0" y="267"/>
                    </a:lnTo>
                    <a:lnTo>
                      <a:pt x="33" y="265"/>
                    </a:lnTo>
                    <a:lnTo>
                      <a:pt x="43" y="189"/>
                    </a:lnTo>
                    <a:lnTo>
                      <a:pt x="61" y="126"/>
                    </a:lnTo>
                    <a:lnTo>
                      <a:pt x="64" y="232"/>
                    </a:lnTo>
                    <a:lnTo>
                      <a:pt x="68" y="317"/>
                    </a:lnTo>
                    <a:lnTo>
                      <a:pt x="51" y="539"/>
                    </a:lnTo>
                    <a:lnTo>
                      <a:pt x="128" y="547"/>
                    </a:lnTo>
                    <a:lnTo>
                      <a:pt x="130" y="396"/>
                    </a:lnTo>
                    <a:lnTo>
                      <a:pt x="134" y="293"/>
                    </a:lnTo>
                    <a:lnTo>
                      <a:pt x="156" y="429"/>
                    </a:lnTo>
                    <a:lnTo>
                      <a:pt x="158" y="545"/>
                    </a:lnTo>
                    <a:lnTo>
                      <a:pt x="209" y="545"/>
                    </a:lnTo>
                    <a:lnTo>
                      <a:pt x="218" y="366"/>
                    </a:lnTo>
                    <a:lnTo>
                      <a:pt x="201" y="249"/>
                    </a:lnTo>
                    <a:lnTo>
                      <a:pt x="198" y="185"/>
                    </a:lnTo>
                    <a:close/>
                  </a:path>
                </a:pathLst>
              </a:custGeom>
              <a:solidFill>
                <a:srgbClr val="00B2FF"/>
              </a:solidFill>
              <a:ln w="9525">
                <a:noFill/>
                <a:round/>
                <a:headEnd/>
                <a:tailEnd/>
              </a:ln>
            </p:spPr>
            <p:txBody>
              <a:bodyPr/>
              <a:lstStyle/>
              <a:p>
                <a:endParaRPr lang="en-CA"/>
              </a:p>
            </p:txBody>
          </p:sp>
        </p:grpSp>
      </p:grpSp>
      <p:grpSp>
        <p:nvGrpSpPr>
          <p:cNvPr id="8" name="Group 22"/>
          <p:cNvGrpSpPr>
            <a:grpSpLocks/>
          </p:cNvGrpSpPr>
          <p:nvPr/>
        </p:nvGrpSpPr>
        <p:grpSpPr bwMode="auto">
          <a:xfrm>
            <a:off x="6262688" y="3752850"/>
            <a:ext cx="1266825" cy="1184275"/>
            <a:chOff x="3945" y="2364"/>
            <a:chExt cx="798" cy="746"/>
          </a:xfrm>
        </p:grpSpPr>
        <p:grpSp>
          <p:nvGrpSpPr>
            <p:cNvPr id="9" name="Group 23"/>
            <p:cNvGrpSpPr>
              <a:grpSpLocks/>
            </p:cNvGrpSpPr>
            <p:nvPr/>
          </p:nvGrpSpPr>
          <p:grpSpPr bwMode="auto">
            <a:xfrm>
              <a:off x="4272" y="2364"/>
              <a:ext cx="316" cy="715"/>
              <a:chOff x="3908" y="2000"/>
              <a:chExt cx="316" cy="715"/>
            </a:xfrm>
          </p:grpSpPr>
          <p:sp>
            <p:nvSpPr>
              <p:cNvPr id="28696" name="Freeform 24"/>
              <p:cNvSpPr>
                <a:spLocks/>
              </p:cNvSpPr>
              <p:nvPr/>
            </p:nvSpPr>
            <p:spPr bwMode="auto">
              <a:xfrm>
                <a:off x="3908" y="2000"/>
                <a:ext cx="316" cy="715"/>
              </a:xfrm>
              <a:custGeom>
                <a:avLst/>
                <a:gdLst/>
                <a:ahLst/>
                <a:cxnLst>
                  <a:cxn ang="0">
                    <a:pos x="254" y="427"/>
                  </a:cxn>
                  <a:cxn ang="0">
                    <a:pos x="316" y="406"/>
                  </a:cxn>
                  <a:cxn ang="0">
                    <a:pos x="290" y="310"/>
                  </a:cxn>
                  <a:cxn ang="0">
                    <a:pos x="295" y="212"/>
                  </a:cxn>
                  <a:cxn ang="0">
                    <a:pos x="262" y="175"/>
                  </a:cxn>
                  <a:cxn ang="0">
                    <a:pos x="190" y="151"/>
                  </a:cxn>
                  <a:cxn ang="0">
                    <a:pos x="220" y="131"/>
                  </a:cxn>
                  <a:cxn ang="0">
                    <a:pos x="243" y="81"/>
                  </a:cxn>
                  <a:cxn ang="0">
                    <a:pos x="215" y="18"/>
                  </a:cxn>
                  <a:cxn ang="0">
                    <a:pos x="174" y="0"/>
                  </a:cxn>
                  <a:cxn ang="0">
                    <a:pos x="103" y="6"/>
                  </a:cxn>
                  <a:cxn ang="0">
                    <a:pos x="63" y="69"/>
                  </a:cxn>
                  <a:cxn ang="0">
                    <a:pos x="72" y="111"/>
                  </a:cxn>
                  <a:cxn ang="0">
                    <a:pos x="95" y="136"/>
                  </a:cxn>
                  <a:cxn ang="0">
                    <a:pos x="111" y="146"/>
                  </a:cxn>
                  <a:cxn ang="0">
                    <a:pos x="62" y="166"/>
                  </a:cxn>
                  <a:cxn ang="0">
                    <a:pos x="21" y="247"/>
                  </a:cxn>
                  <a:cxn ang="0">
                    <a:pos x="21" y="332"/>
                  </a:cxn>
                  <a:cxn ang="0">
                    <a:pos x="0" y="433"/>
                  </a:cxn>
                  <a:cxn ang="0">
                    <a:pos x="44" y="427"/>
                  </a:cxn>
                  <a:cxn ang="0">
                    <a:pos x="8" y="559"/>
                  </a:cxn>
                  <a:cxn ang="0">
                    <a:pos x="49" y="548"/>
                  </a:cxn>
                  <a:cxn ang="0">
                    <a:pos x="91" y="551"/>
                  </a:cxn>
                  <a:cxn ang="0">
                    <a:pos x="95" y="625"/>
                  </a:cxn>
                  <a:cxn ang="0">
                    <a:pos x="111" y="712"/>
                  </a:cxn>
                  <a:cxn ang="0">
                    <a:pos x="193" y="715"/>
                  </a:cxn>
                  <a:cxn ang="0">
                    <a:pos x="197" y="605"/>
                  </a:cxn>
                  <a:cxn ang="0">
                    <a:pos x="210" y="571"/>
                  </a:cxn>
                  <a:cxn ang="0">
                    <a:pos x="304" y="559"/>
                  </a:cxn>
                  <a:cxn ang="0">
                    <a:pos x="262" y="472"/>
                  </a:cxn>
                  <a:cxn ang="0">
                    <a:pos x="254" y="427"/>
                  </a:cxn>
                </a:cxnLst>
                <a:rect l="0" t="0" r="r" b="b"/>
                <a:pathLst>
                  <a:path w="316" h="715">
                    <a:moveTo>
                      <a:pt x="254" y="427"/>
                    </a:moveTo>
                    <a:lnTo>
                      <a:pt x="316" y="406"/>
                    </a:lnTo>
                    <a:lnTo>
                      <a:pt x="290" y="310"/>
                    </a:lnTo>
                    <a:lnTo>
                      <a:pt x="295" y="212"/>
                    </a:lnTo>
                    <a:lnTo>
                      <a:pt x="262" y="175"/>
                    </a:lnTo>
                    <a:lnTo>
                      <a:pt x="190" y="151"/>
                    </a:lnTo>
                    <a:lnTo>
                      <a:pt x="220" y="131"/>
                    </a:lnTo>
                    <a:lnTo>
                      <a:pt x="243" y="81"/>
                    </a:lnTo>
                    <a:lnTo>
                      <a:pt x="215" y="18"/>
                    </a:lnTo>
                    <a:lnTo>
                      <a:pt x="174" y="0"/>
                    </a:lnTo>
                    <a:lnTo>
                      <a:pt x="103" y="6"/>
                    </a:lnTo>
                    <a:lnTo>
                      <a:pt x="63" y="69"/>
                    </a:lnTo>
                    <a:lnTo>
                      <a:pt x="72" y="111"/>
                    </a:lnTo>
                    <a:lnTo>
                      <a:pt x="95" y="136"/>
                    </a:lnTo>
                    <a:lnTo>
                      <a:pt x="111" y="146"/>
                    </a:lnTo>
                    <a:lnTo>
                      <a:pt x="62" y="166"/>
                    </a:lnTo>
                    <a:lnTo>
                      <a:pt x="21" y="247"/>
                    </a:lnTo>
                    <a:lnTo>
                      <a:pt x="21" y="332"/>
                    </a:lnTo>
                    <a:lnTo>
                      <a:pt x="0" y="433"/>
                    </a:lnTo>
                    <a:lnTo>
                      <a:pt x="44" y="427"/>
                    </a:lnTo>
                    <a:lnTo>
                      <a:pt x="8" y="559"/>
                    </a:lnTo>
                    <a:lnTo>
                      <a:pt x="49" y="548"/>
                    </a:lnTo>
                    <a:lnTo>
                      <a:pt x="91" y="551"/>
                    </a:lnTo>
                    <a:lnTo>
                      <a:pt x="95" y="625"/>
                    </a:lnTo>
                    <a:lnTo>
                      <a:pt x="111" y="712"/>
                    </a:lnTo>
                    <a:lnTo>
                      <a:pt x="193" y="715"/>
                    </a:lnTo>
                    <a:lnTo>
                      <a:pt x="197" y="605"/>
                    </a:lnTo>
                    <a:lnTo>
                      <a:pt x="210" y="571"/>
                    </a:lnTo>
                    <a:lnTo>
                      <a:pt x="304" y="559"/>
                    </a:lnTo>
                    <a:lnTo>
                      <a:pt x="262" y="472"/>
                    </a:lnTo>
                    <a:lnTo>
                      <a:pt x="254" y="427"/>
                    </a:lnTo>
                    <a:close/>
                  </a:path>
                </a:pathLst>
              </a:custGeom>
              <a:solidFill>
                <a:srgbClr val="000000"/>
              </a:solidFill>
              <a:ln w="9525">
                <a:noFill/>
                <a:round/>
                <a:headEnd/>
                <a:tailEnd/>
              </a:ln>
            </p:spPr>
            <p:txBody>
              <a:bodyPr/>
              <a:lstStyle/>
              <a:p>
                <a:endParaRPr lang="en-CA"/>
              </a:p>
            </p:txBody>
          </p:sp>
          <p:sp>
            <p:nvSpPr>
              <p:cNvPr id="28697" name="Freeform 25"/>
              <p:cNvSpPr>
                <a:spLocks/>
              </p:cNvSpPr>
              <p:nvPr/>
            </p:nvSpPr>
            <p:spPr bwMode="auto">
              <a:xfrm>
                <a:off x="3995" y="2014"/>
                <a:ext cx="126" cy="124"/>
              </a:xfrm>
              <a:custGeom>
                <a:avLst/>
                <a:gdLst/>
                <a:ahLst/>
                <a:cxnLst>
                  <a:cxn ang="0">
                    <a:pos x="27" y="12"/>
                  </a:cxn>
                  <a:cxn ang="0">
                    <a:pos x="0" y="47"/>
                  </a:cxn>
                  <a:cxn ang="0">
                    <a:pos x="3" y="93"/>
                  </a:cxn>
                  <a:cxn ang="0">
                    <a:pos x="51" y="124"/>
                  </a:cxn>
                  <a:cxn ang="0">
                    <a:pos x="85" y="117"/>
                  </a:cxn>
                  <a:cxn ang="0">
                    <a:pos x="112" y="99"/>
                  </a:cxn>
                  <a:cxn ang="0">
                    <a:pos x="126" y="69"/>
                  </a:cxn>
                  <a:cxn ang="0">
                    <a:pos x="114" y="21"/>
                  </a:cxn>
                  <a:cxn ang="0">
                    <a:pos x="71" y="0"/>
                  </a:cxn>
                  <a:cxn ang="0">
                    <a:pos x="27" y="12"/>
                  </a:cxn>
                </a:cxnLst>
                <a:rect l="0" t="0" r="r" b="b"/>
                <a:pathLst>
                  <a:path w="126" h="124">
                    <a:moveTo>
                      <a:pt x="27" y="12"/>
                    </a:moveTo>
                    <a:lnTo>
                      <a:pt x="0" y="47"/>
                    </a:lnTo>
                    <a:lnTo>
                      <a:pt x="3" y="93"/>
                    </a:lnTo>
                    <a:lnTo>
                      <a:pt x="51" y="124"/>
                    </a:lnTo>
                    <a:lnTo>
                      <a:pt x="85" y="117"/>
                    </a:lnTo>
                    <a:lnTo>
                      <a:pt x="112" y="99"/>
                    </a:lnTo>
                    <a:lnTo>
                      <a:pt x="126" y="69"/>
                    </a:lnTo>
                    <a:lnTo>
                      <a:pt x="114" y="21"/>
                    </a:lnTo>
                    <a:lnTo>
                      <a:pt x="71" y="0"/>
                    </a:lnTo>
                    <a:lnTo>
                      <a:pt x="27" y="12"/>
                    </a:lnTo>
                    <a:close/>
                  </a:path>
                </a:pathLst>
              </a:custGeom>
              <a:solidFill>
                <a:srgbClr val="FF0000"/>
              </a:solidFill>
              <a:ln w="9525">
                <a:noFill/>
                <a:round/>
                <a:headEnd/>
                <a:tailEnd/>
              </a:ln>
            </p:spPr>
            <p:txBody>
              <a:bodyPr/>
              <a:lstStyle/>
              <a:p>
                <a:endParaRPr lang="en-CA"/>
              </a:p>
            </p:txBody>
          </p:sp>
          <p:sp>
            <p:nvSpPr>
              <p:cNvPr id="28698" name="Freeform 26"/>
              <p:cNvSpPr>
                <a:spLocks/>
              </p:cNvSpPr>
              <p:nvPr/>
            </p:nvSpPr>
            <p:spPr bwMode="auto">
              <a:xfrm>
                <a:off x="3940" y="2161"/>
                <a:ext cx="252" cy="531"/>
              </a:xfrm>
              <a:custGeom>
                <a:avLst/>
                <a:gdLst/>
                <a:ahLst/>
                <a:cxnLst>
                  <a:cxn ang="0">
                    <a:pos x="61" y="179"/>
                  </a:cxn>
                  <a:cxn ang="0">
                    <a:pos x="44" y="259"/>
                  </a:cxn>
                  <a:cxn ang="0">
                    <a:pos x="20" y="309"/>
                  </a:cxn>
                  <a:cxn ang="0">
                    <a:pos x="4" y="372"/>
                  </a:cxn>
                  <a:cxn ang="0">
                    <a:pos x="74" y="364"/>
                  </a:cxn>
                  <a:cxn ang="0">
                    <a:pos x="93" y="522"/>
                  </a:cxn>
                  <a:cxn ang="0">
                    <a:pos x="136" y="531"/>
                  </a:cxn>
                  <a:cxn ang="0">
                    <a:pos x="144" y="439"/>
                  </a:cxn>
                  <a:cxn ang="0">
                    <a:pos x="164" y="372"/>
                  </a:cxn>
                  <a:cxn ang="0">
                    <a:pos x="236" y="372"/>
                  </a:cxn>
                  <a:cxn ang="0">
                    <a:pos x="206" y="311"/>
                  </a:cxn>
                  <a:cxn ang="0">
                    <a:pos x="197" y="251"/>
                  </a:cxn>
                  <a:cxn ang="0">
                    <a:pos x="186" y="199"/>
                  </a:cxn>
                  <a:cxn ang="0">
                    <a:pos x="196" y="133"/>
                  </a:cxn>
                  <a:cxn ang="0">
                    <a:pos x="205" y="228"/>
                  </a:cxn>
                  <a:cxn ang="0">
                    <a:pos x="217" y="246"/>
                  </a:cxn>
                  <a:cxn ang="0">
                    <a:pos x="252" y="239"/>
                  </a:cxn>
                  <a:cxn ang="0">
                    <a:pos x="236" y="161"/>
                  </a:cxn>
                  <a:cxn ang="0">
                    <a:pos x="234" y="73"/>
                  </a:cxn>
                  <a:cxn ang="0">
                    <a:pos x="211" y="30"/>
                  </a:cxn>
                  <a:cxn ang="0">
                    <a:pos x="157" y="7"/>
                  </a:cxn>
                  <a:cxn ang="0">
                    <a:pos x="81" y="0"/>
                  </a:cxn>
                  <a:cxn ang="0">
                    <a:pos x="33" y="33"/>
                  </a:cxn>
                  <a:cxn ang="0">
                    <a:pos x="13" y="90"/>
                  </a:cxn>
                  <a:cxn ang="0">
                    <a:pos x="8" y="159"/>
                  </a:cxn>
                  <a:cxn ang="0">
                    <a:pos x="0" y="248"/>
                  </a:cxn>
                  <a:cxn ang="0">
                    <a:pos x="31" y="246"/>
                  </a:cxn>
                  <a:cxn ang="0">
                    <a:pos x="40" y="175"/>
                  </a:cxn>
                  <a:cxn ang="0">
                    <a:pos x="56" y="117"/>
                  </a:cxn>
                  <a:cxn ang="0">
                    <a:pos x="61" y="179"/>
                  </a:cxn>
                </a:cxnLst>
                <a:rect l="0" t="0" r="r" b="b"/>
                <a:pathLst>
                  <a:path w="252" h="531">
                    <a:moveTo>
                      <a:pt x="61" y="179"/>
                    </a:moveTo>
                    <a:lnTo>
                      <a:pt x="44" y="259"/>
                    </a:lnTo>
                    <a:lnTo>
                      <a:pt x="20" y="309"/>
                    </a:lnTo>
                    <a:lnTo>
                      <a:pt x="4" y="372"/>
                    </a:lnTo>
                    <a:lnTo>
                      <a:pt x="74" y="364"/>
                    </a:lnTo>
                    <a:lnTo>
                      <a:pt x="93" y="522"/>
                    </a:lnTo>
                    <a:lnTo>
                      <a:pt x="136" y="531"/>
                    </a:lnTo>
                    <a:lnTo>
                      <a:pt x="144" y="439"/>
                    </a:lnTo>
                    <a:lnTo>
                      <a:pt x="164" y="372"/>
                    </a:lnTo>
                    <a:lnTo>
                      <a:pt x="236" y="372"/>
                    </a:lnTo>
                    <a:lnTo>
                      <a:pt x="206" y="311"/>
                    </a:lnTo>
                    <a:lnTo>
                      <a:pt x="197" y="251"/>
                    </a:lnTo>
                    <a:lnTo>
                      <a:pt x="186" y="199"/>
                    </a:lnTo>
                    <a:lnTo>
                      <a:pt x="196" y="133"/>
                    </a:lnTo>
                    <a:lnTo>
                      <a:pt x="205" y="228"/>
                    </a:lnTo>
                    <a:lnTo>
                      <a:pt x="217" y="246"/>
                    </a:lnTo>
                    <a:lnTo>
                      <a:pt x="252" y="239"/>
                    </a:lnTo>
                    <a:lnTo>
                      <a:pt x="236" y="161"/>
                    </a:lnTo>
                    <a:lnTo>
                      <a:pt x="234" y="73"/>
                    </a:lnTo>
                    <a:lnTo>
                      <a:pt x="211" y="30"/>
                    </a:lnTo>
                    <a:lnTo>
                      <a:pt x="157" y="7"/>
                    </a:lnTo>
                    <a:lnTo>
                      <a:pt x="81" y="0"/>
                    </a:lnTo>
                    <a:lnTo>
                      <a:pt x="33" y="33"/>
                    </a:lnTo>
                    <a:lnTo>
                      <a:pt x="13" y="90"/>
                    </a:lnTo>
                    <a:lnTo>
                      <a:pt x="8" y="159"/>
                    </a:lnTo>
                    <a:lnTo>
                      <a:pt x="0" y="248"/>
                    </a:lnTo>
                    <a:lnTo>
                      <a:pt x="31" y="246"/>
                    </a:lnTo>
                    <a:lnTo>
                      <a:pt x="40" y="175"/>
                    </a:lnTo>
                    <a:lnTo>
                      <a:pt x="56" y="117"/>
                    </a:lnTo>
                    <a:lnTo>
                      <a:pt x="61" y="179"/>
                    </a:lnTo>
                    <a:close/>
                  </a:path>
                </a:pathLst>
              </a:custGeom>
              <a:solidFill>
                <a:srgbClr val="FF0000"/>
              </a:solidFill>
              <a:ln w="9525">
                <a:noFill/>
                <a:round/>
                <a:headEnd/>
                <a:tailEnd/>
              </a:ln>
            </p:spPr>
            <p:txBody>
              <a:bodyPr/>
              <a:lstStyle/>
              <a:p>
                <a:endParaRPr lang="en-CA"/>
              </a:p>
            </p:txBody>
          </p:sp>
        </p:grpSp>
        <p:grpSp>
          <p:nvGrpSpPr>
            <p:cNvPr id="10" name="Group 27"/>
            <p:cNvGrpSpPr>
              <a:grpSpLocks/>
            </p:cNvGrpSpPr>
            <p:nvPr/>
          </p:nvGrpSpPr>
          <p:grpSpPr bwMode="auto">
            <a:xfrm>
              <a:off x="3945" y="2364"/>
              <a:ext cx="327" cy="746"/>
              <a:chOff x="2121" y="2927"/>
              <a:chExt cx="327" cy="746"/>
            </a:xfrm>
          </p:grpSpPr>
          <p:sp>
            <p:nvSpPr>
              <p:cNvPr id="28700" name="Freeform 28"/>
              <p:cNvSpPr>
                <a:spLocks/>
              </p:cNvSpPr>
              <p:nvPr/>
            </p:nvSpPr>
            <p:spPr bwMode="auto">
              <a:xfrm>
                <a:off x="2121" y="2927"/>
                <a:ext cx="327" cy="746"/>
              </a:xfrm>
              <a:custGeom>
                <a:avLst/>
                <a:gdLst/>
                <a:ahLst/>
                <a:cxnLst>
                  <a:cxn ang="0">
                    <a:pos x="327" y="438"/>
                  </a:cxn>
                  <a:cxn ang="0">
                    <a:pos x="298" y="334"/>
                  </a:cxn>
                  <a:cxn ang="0">
                    <a:pos x="304" y="228"/>
                  </a:cxn>
                  <a:cxn ang="0">
                    <a:pos x="269" y="189"/>
                  </a:cxn>
                  <a:cxn ang="0">
                    <a:pos x="192" y="163"/>
                  </a:cxn>
                  <a:cxn ang="0">
                    <a:pos x="224" y="141"/>
                  </a:cxn>
                  <a:cxn ang="0">
                    <a:pos x="250" y="87"/>
                  </a:cxn>
                  <a:cxn ang="0">
                    <a:pos x="218" y="20"/>
                  </a:cxn>
                  <a:cxn ang="0">
                    <a:pos x="176" y="0"/>
                  </a:cxn>
                  <a:cxn ang="0">
                    <a:pos x="111" y="9"/>
                  </a:cxn>
                  <a:cxn ang="0">
                    <a:pos x="65" y="68"/>
                  </a:cxn>
                  <a:cxn ang="0">
                    <a:pos x="72" y="117"/>
                  </a:cxn>
                  <a:cxn ang="0">
                    <a:pos x="116" y="152"/>
                  </a:cxn>
                  <a:cxn ang="0">
                    <a:pos x="71" y="179"/>
                  </a:cxn>
                  <a:cxn ang="0">
                    <a:pos x="24" y="232"/>
                  </a:cxn>
                  <a:cxn ang="0">
                    <a:pos x="11" y="315"/>
                  </a:cxn>
                  <a:cxn ang="0">
                    <a:pos x="0" y="468"/>
                  </a:cxn>
                  <a:cxn ang="0">
                    <a:pos x="65" y="463"/>
                  </a:cxn>
                  <a:cxn ang="0">
                    <a:pos x="70" y="517"/>
                  </a:cxn>
                  <a:cxn ang="0">
                    <a:pos x="54" y="616"/>
                  </a:cxn>
                  <a:cxn ang="0">
                    <a:pos x="59" y="729"/>
                  </a:cxn>
                  <a:cxn ang="0">
                    <a:pos x="170" y="746"/>
                  </a:cxn>
                  <a:cxn ang="0">
                    <a:pos x="274" y="729"/>
                  </a:cxn>
                  <a:cxn ang="0">
                    <a:pos x="255" y="462"/>
                  </a:cxn>
                  <a:cxn ang="0">
                    <a:pos x="327" y="438"/>
                  </a:cxn>
                </a:cxnLst>
                <a:rect l="0" t="0" r="r" b="b"/>
                <a:pathLst>
                  <a:path w="327" h="746">
                    <a:moveTo>
                      <a:pt x="327" y="438"/>
                    </a:moveTo>
                    <a:lnTo>
                      <a:pt x="298" y="334"/>
                    </a:lnTo>
                    <a:lnTo>
                      <a:pt x="304" y="228"/>
                    </a:lnTo>
                    <a:lnTo>
                      <a:pt x="269" y="189"/>
                    </a:lnTo>
                    <a:lnTo>
                      <a:pt x="192" y="163"/>
                    </a:lnTo>
                    <a:lnTo>
                      <a:pt x="224" y="141"/>
                    </a:lnTo>
                    <a:lnTo>
                      <a:pt x="250" y="87"/>
                    </a:lnTo>
                    <a:lnTo>
                      <a:pt x="218" y="20"/>
                    </a:lnTo>
                    <a:lnTo>
                      <a:pt x="176" y="0"/>
                    </a:lnTo>
                    <a:lnTo>
                      <a:pt x="111" y="9"/>
                    </a:lnTo>
                    <a:lnTo>
                      <a:pt x="65" y="68"/>
                    </a:lnTo>
                    <a:lnTo>
                      <a:pt x="72" y="117"/>
                    </a:lnTo>
                    <a:lnTo>
                      <a:pt x="116" y="152"/>
                    </a:lnTo>
                    <a:lnTo>
                      <a:pt x="71" y="179"/>
                    </a:lnTo>
                    <a:lnTo>
                      <a:pt x="24" y="232"/>
                    </a:lnTo>
                    <a:lnTo>
                      <a:pt x="11" y="315"/>
                    </a:lnTo>
                    <a:lnTo>
                      <a:pt x="0" y="468"/>
                    </a:lnTo>
                    <a:lnTo>
                      <a:pt x="65" y="463"/>
                    </a:lnTo>
                    <a:lnTo>
                      <a:pt x="70" y="517"/>
                    </a:lnTo>
                    <a:lnTo>
                      <a:pt x="54" y="616"/>
                    </a:lnTo>
                    <a:lnTo>
                      <a:pt x="59" y="729"/>
                    </a:lnTo>
                    <a:lnTo>
                      <a:pt x="170" y="746"/>
                    </a:lnTo>
                    <a:lnTo>
                      <a:pt x="274" y="729"/>
                    </a:lnTo>
                    <a:lnTo>
                      <a:pt x="255" y="462"/>
                    </a:lnTo>
                    <a:lnTo>
                      <a:pt x="327" y="438"/>
                    </a:lnTo>
                    <a:close/>
                  </a:path>
                </a:pathLst>
              </a:custGeom>
              <a:solidFill>
                <a:srgbClr val="000000"/>
              </a:solidFill>
              <a:ln w="9525">
                <a:noFill/>
                <a:round/>
                <a:headEnd/>
                <a:tailEnd/>
              </a:ln>
            </p:spPr>
            <p:txBody>
              <a:bodyPr/>
              <a:lstStyle/>
              <a:p>
                <a:endParaRPr lang="en-CA"/>
              </a:p>
            </p:txBody>
          </p:sp>
          <p:sp>
            <p:nvSpPr>
              <p:cNvPr id="28701" name="Freeform 29"/>
              <p:cNvSpPr>
                <a:spLocks/>
              </p:cNvSpPr>
              <p:nvPr/>
            </p:nvSpPr>
            <p:spPr bwMode="auto">
              <a:xfrm>
                <a:off x="2205" y="2942"/>
                <a:ext cx="132" cy="138"/>
              </a:xfrm>
              <a:custGeom>
                <a:avLst/>
                <a:gdLst/>
                <a:ahLst/>
                <a:cxnLst>
                  <a:cxn ang="0">
                    <a:pos x="27" y="13"/>
                  </a:cxn>
                  <a:cxn ang="0">
                    <a:pos x="0" y="50"/>
                  </a:cxn>
                  <a:cxn ang="0">
                    <a:pos x="20" y="111"/>
                  </a:cxn>
                  <a:cxn ang="0">
                    <a:pos x="71" y="138"/>
                  </a:cxn>
                  <a:cxn ang="0">
                    <a:pos x="102" y="126"/>
                  </a:cxn>
                  <a:cxn ang="0">
                    <a:pos x="117" y="107"/>
                  </a:cxn>
                  <a:cxn ang="0">
                    <a:pos x="132" y="74"/>
                  </a:cxn>
                  <a:cxn ang="0">
                    <a:pos x="119" y="23"/>
                  </a:cxn>
                  <a:cxn ang="0">
                    <a:pos x="74" y="0"/>
                  </a:cxn>
                  <a:cxn ang="0">
                    <a:pos x="27" y="13"/>
                  </a:cxn>
                </a:cxnLst>
                <a:rect l="0" t="0" r="r" b="b"/>
                <a:pathLst>
                  <a:path w="132" h="138">
                    <a:moveTo>
                      <a:pt x="27" y="13"/>
                    </a:moveTo>
                    <a:lnTo>
                      <a:pt x="0" y="50"/>
                    </a:lnTo>
                    <a:lnTo>
                      <a:pt x="20" y="111"/>
                    </a:lnTo>
                    <a:lnTo>
                      <a:pt x="71" y="138"/>
                    </a:lnTo>
                    <a:lnTo>
                      <a:pt x="102" y="126"/>
                    </a:lnTo>
                    <a:lnTo>
                      <a:pt x="117" y="107"/>
                    </a:lnTo>
                    <a:lnTo>
                      <a:pt x="132" y="74"/>
                    </a:lnTo>
                    <a:lnTo>
                      <a:pt x="119" y="23"/>
                    </a:lnTo>
                    <a:lnTo>
                      <a:pt x="74" y="0"/>
                    </a:lnTo>
                    <a:lnTo>
                      <a:pt x="27" y="13"/>
                    </a:lnTo>
                    <a:close/>
                  </a:path>
                </a:pathLst>
              </a:custGeom>
              <a:solidFill>
                <a:srgbClr val="00B2FF"/>
              </a:solidFill>
              <a:ln w="9525">
                <a:noFill/>
                <a:round/>
                <a:headEnd/>
                <a:tailEnd/>
              </a:ln>
            </p:spPr>
            <p:txBody>
              <a:bodyPr/>
              <a:lstStyle/>
              <a:p>
                <a:endParaRPr lang="en-CA"/>
              </a:p>
            </p:txBody>
          </p:sp>
          <p:sp>
            <p:nvSpPr>
              <p:cNvPr id="28702" name="Freeform 30"/>
              <p:cNvSpPr>
                <a:spLocks/>
              </p:cNvSpPr>
              <p:nvPr/>
            </p:nvSpPr>
            <p:spPr bwMode="auto">
              <a:xfrm>
                <a:off x="2144" y="3100"/>
                <a:ext cx="269" cy="547"/>
              </a:xfrm>
              <a:custGeom>
                <a:avLst/>
                <a:gdLst/>
                <a:ahLst/>
                <a:cxnLst>
                  <a:cxn ang="0">
                    <a:pos x="198" y="185"/>
                  </a:cxn>
                  <a:cxn ang="0">
                    <a:pos x="209" y="143"/>
                  </a:cxn>
                  <a:cxn ang="0">
                    <a:pos x="219" y="246"/>
                  </a:cxn>
                  <a:cxn ang="0">
                    <a:pos x="232" y="265"/>
                  </a:cxn>
                  <a:cxn ang="0">
                    <a:pos x="269" y="257"/>
                  </a:cxn>
                  <a:cxn ang="0">
                    <a:pos x="253" y="174"/>
                  </a:cxn>
                  <a:cxn ang="0">
                    <a:pos x="250" y="79"/>
                  </a:cxn>
                  <a:cxn ang="0">
                    <a:pos x="225" y="32"/>
                  </a:cxn>
                  <a:cxn ang="0">
                    <a:pos x="168" y="7"/>
                  </a:cxn>
                  <a:cxn ang="0">
                    <a:pos x="87" y="0"/>
                  </a:cxn>
                  <a:cxn ang="0">
                    <a:pos x="36" y="36"/>
                  </a:cxn>
                  <a:cxn ang="0">
                    <a:pos x="14" y="98"/>
                  </a:cxn>
                  <a:cxn ang="0">
                    <a:pos x="9" y="173"/>
                  </a:cxn>
                  <a:cxn ang="0">
                    <a:pos x="0" y="267"/>
                  </a:cxn>
                  <a:cxn ang="0">
                    <a:pos x="33" y="265"/>
                  </a:cxn>
                  <a:cxn ang="0">
                    <a:pos x="43" y="189"/>
                  </a:cxn>
                  <a:cxn ang="0">
                    <a:pos x="61" y="126"/>
                  </a:cxn>
                  <a:cxn ang="0">
                    <a:pos x="64" y="232"/>
                  </a:cxn>
                  <a:cxn ang="0">
                    <a:pos x="68" y="317"/>
                  </a:cxn>
                  <a:cxn ang="0">
                    <a:pos x="51" y="539"/>
                  </a:cxn>
                  <a:cxn ang="0">
                    <a:pos x="128" y="547"/>
                  </a:cxn>
                  <a:cxn ang="0">
                    <a:pos x="130" y="396"/>
                  </a:cxn>
                  <a:cxn ang="0">
                    <a:pos x="134" y="293"/>
                  </a:cxn>
                  <a:cxn ang="0">
                    <a:pos x="156" y="429"/>
                  </a:cxn>
                  <a:cxn ang="0">
                    <a:pos x="158" y="545"/>
                  </a:cxn>
                  <a:cxn ang="0">
                    <a:pos x="209" y="545"/>
                  </a:cxn>
                  <a:cxn ang="0">
                    <a:pos x="218" y="366"/>
                  </a:cxn>
                  <a:cxn ang="0">
                    <a:pos x="201" y="249"/>
                  </a:cxn>
                  <a:cxn ang="0">
                    <a:pos x="198" y="185"/>
                  </a:cxn>
                </a:cxnLst>
                <a:rect l="0" t="0" r="r" b="b"/>
                <a:pathLst>
                  <a:path w="269" h="547">
                    <a:moveTo>
                      <a:pt x="198" y="185"/>
                    </a:moveTo>
                    <a:lnTo>
                      <a:pt x="209" y="143"/>
                    </a:lnTo>
                    <a:lnTo>
                      <a:pt x="219" y="246"/>
                    </a:lnTo>
                    <a:lnTo>
                      <a:pt x="232" y="265"/>
                    </a:lnTo>
                    <a:lnTo>
                      <a:pt x="269" y="257"/>
                    </a:lnTo>
                    <a:lnTo>
                      <a:pt x="253" y="174"/>
                    </a:lnTo>
                    <a:lnTo>
                      <a:pt x="250" y="79"/>
                    </a:lnTo>
                    <a:lnTo>
                      <a:pt x="225" y="32"/>
                    </a:lnTo>
                    <a:lnTo>
                      <a:pt x="168" y="7"/>
                    </a:lnTo>
                    <a:lnTo>
                      <a:pt x="87" y="0"/>
                    </a:lnTo>
                    <a:lnTo>
                      <a:pt x="36" y="36"/>
                    </a:lnTo>
                    <a:lnTo>
                      <a:pt x="14" y="98"/>
                    </a:lnTo>
                    <a:lnTo>
                      <a:pt x="9" y="173"/>
                    </a:lnTo>
                    <a:lnTo>
                      <a:pt x="0" y="267"/>
                    </a:lnTo>
                    <a:lnTo>
                      <a:pt x="33" y="265"/>
                    </a:lnTo>
                    <a:lnTo>
                      <a:pt x="43" y="189"/>
                    </a:lnTo>
                    <a:lnTo>
                      <a:pt x="61" y="126"/>
                    </a:lnTo>
                    <a:lnTo>
                      <a:pt x="64" y="232"/>
                    </a:lnTo>
                    <a:lnTo>
                      <a:pt x="68" y="317"/>
                    </a:lnTo>
                    <a:lnTo>
                      <a:pt x="51" y="539"/>
                    </a:lnTo>
                    <a:lnTo>
                      <a:pt x="128" y="547"/>
                    </a:lnTo>
                    <a:lnTo>
                      <a:pt x="130" y="396"/>
                    </a:lnTo>
                    <a:lnTo>
                      <a:pt x="134" y="293"/>
                    </a:lnTo>
                    <a:lnTo>
                      <a:pt x="156" y="429"/>
                    </a:lnTo>
                    <a:lnTo>
                      <a:pt x="158" y="545"/>
                    </a:lnTo>
                    <a:lnTo>
                      <a:pt x="209" y="545"/>
                    </a:lnTo>
                    <a:lnTo>
                      <a:pt x="218" y="366"/>
                    </a:lnTo>
                    <a:lnTo>
                      <a:pt x="201" y="249"/>
                    </a:lnTo>
                    <a:lnTo>
                      <a:pt x="198" y="185"/>
                    </a:lnTo>
                    <a:close/>
                  </a:path>
                </a:pathLst>
              </a:custGeom>
              <a:solidFill>
                <a:srgbClr val="00B2FF"/>
              </a:solidFill>
              <a:ln w="9525">
                <a:noFill/>
                <a:round/>
                <a:headEnd/>
                <a:tailEnd/>
              </a:ln>
            </p:spPr>
            <p:txBody>
              <a:bodyPr/>
              <a:lstStyle/>
              <a:p>
                <a:endParaRPr lang="en-CA"/>
              </a:p>
            </p:txBody>
          </p:sp>
        </p:grpSp>
        <p:grpSp>
          <p:nvGrpSpPr>
            <p:cNvPr id="11" name="Group 31"/>
            <p:cNvGrpSpPr>
              <a:grpSpLocks/>
            </p:cNvGrpSpPr>
            <p:nvPr/>
          </p:nvGrpSpPr>
          <p:grpSpPr bwMode="auto">
            <a:xfrm>
              <a:off x="4416" y="2364"/>
              <a:ext cx="327" cy="746"/>
              <a:chOff x="2121" y="2927"/>
              <a:chExt cx="327" cy="746"/>
            </a:xfrm>
          </p:grpSpPr>
          <p:sp>
            <p:nvSpPr>
              <p:cNvPr id="28704" name="Freeform 32"/>
              <p:cNvSpPr>
                <a:spLocks/>
              </p:cNvSpPr>
              <p:nvPr/>
            </p:nvSpPr>
            <p:spPr bwMode="auto">
              <a:xfrm>
                <a:off x="2121" y="2927"/>
                <a:ext cx="327" cy="746"/>
              </a:xfrm>
              <a:custGeom>
                <a:avLst/>
                <a:gdLst/>
                <a:ahLst/>
                <a:cxnLst>
                  <a:cxn ang="0">
                    <a:pos x="327" y="438"/>
                  </a:cxn>
                  <a:cxn ang="0">
                    <a:pos x="298" y="334"/>
                  </a:cxn>
                  <a:cxn ang="0">
                    <a:pos x="304" y="228"/>
                  </a:cxn>
                  <a:cxn ang="0">
                    <a:pos x="269" y="189"/>
                  </a:cxn>
                  <a:cxn ang="0">
                    <a:pos x="192" y="163"/>
                  </a:cxn>
                  <a:cxn ang="0">
                    <a:pos x="224" y="141"/>
                  </a:cxn>
                  <a:cxn ang="0">
                    <a:pos x="250" y="87"/>
                  </a:cxn>
                  <a:cxn ang="0">
                    <a:pos x="218" y="20"/>
                  </a:cxn>
                  <a:cxn ang="0">
                    <a:pos x="176" y="0"/>
                  </a:cxn>
                  <a:cxn ang="0">
                    <a:pos x="111" y="9"/>
                  </a:cxn>
                  <a:cxn ang="0">
                    <a:pos x="65" y="68"/>
                  </a:cxn>
                  <a:cxn ang="0">
                    <a:pos x="72" y="117"/>
                  </a:cxn>
                  <a:cxn ang="0">
                    <a:pos x="116" y="152"/>
                  </a:cxn>
                  <a:cxn ang="0">
                    <a:pos x="71" y="179"/>
                  </a:cxn>
                  <a:cxn ang="0">
                    <a:pos x="24" y="232"/>
                  </a:cxn>
                  <a:cxn ang="0">
                    <a:pos x="11" y="315"/>
                  </a:cxn>
                  <a:cxn ang="0">
                    <a:pos x="0" y="468"/>
                  </a:cxn>
                  <a:cxn ang="0">
                    <a:pos x="65" y="463"/>
                  </a:cxn>
                  <a:cxn ang="0">
                    <a:pos x="70" y="517"/>
                  </a:cxn>
                  <a:cxn ang="0">
                    <a:pos x="54" y="616"/>
                  </a:cxn>
                  <a:cxn ang="0">
                    <a:pos x="59" y="729"/>
                  </a:cxn>
                  <a:cxn ang="0">
                    <a:pos x="170" y="746"/>
                  </a:cxn>
                  <a:cxn ang="0">
                    <a:pos x="274" y="729"/>
                  </a:cxn>
                  <a:cxn ang="0">
                    <a:pos x="255" y="462"/>
                  </a:cxn>
                  <a:cxn ang="0">
                    <a:pos x="327" y="438"/>
                  </a:cxn>
                </a:cxnLst>
                <a:rect l="0" t="0" r="r" b="b"/>
                <a:pathLst>
                  <a:path w="327" h="746">
                    <a:moveTo>
                      <a:pt x="327" y="438"/>
                    </a:moveTo>
                    <a:lnTo>
                      <a:pt x="298" y="334"/>
                    </a:lnTo>
                    <a:lnTo>
                      <a:pt x="304" y="228"/>
                    </a:lnTo>
                    <a:lnTo>
                      <a:pt x="269" y="189"/>
                    </a:lnTo>
                    <a:lnTo>
                      <a:pt x="192" y="163"/>
                    </a:lnTo>
                    <a:lnTo>
                      <a:pt x="224" y="141"/>
                    </a:lnTo>
                    <a:lnTo>
                      <a:pt x="250" y="87"/>
                    </a:lnTo>
                    <a:lnTo>
                      <a:pt x="218" y="20"/>
                    </a:lnTo>
                    <a:lnTo>
                      <a:pt x="176" y="0"/>
                    </a:lnTo>
                    <a:lnTo>
                      <a:pt x="111" y="9"/>
                    </a:lnTo>
                    <a:lnTo>
                      <a:pt x="65" y="68"/>
                    </a:lnTo>
                    <a:lnTo>
                      <a:pt x="72" y="117"/>
                    </a:lnTo>
                    <a:lnTo>
                      <a:pt x="116" y="152"/>
                    </a:lnTo>
                    <a:lnTo>
                      <a:pt x="71" y="179"/>
                    </a:lnTo>
                    <a:lnTo>
                      <a:pt x="24" y="232"/>
                    </a:lnTo>
                    <a:lnTo>
                      <a:pt x="11" y="315"/>
                    </a:lnTo>
                    <a:lnTo>
                      <a:pt x="0" y="468"/>
                    </a:lnTo>
                    <a:lnTo>
                      <a:pt x="65" y="463"/>
                    </a:lnTo>
                    <a:lnTo>
                      <a:pt x="70" y="517"/>
                    </a:lnTo>
                    <a:lnTo>
                      <a:pt x="54" y="616"/>
                    </a:lnTo>
                    <a:lnTo>
                      <a:pt x="59" y="729"/>
                    </a:lnTo>
                    <a:lnTo>
                      <a:pt x="170" y="746"/>
                    </a:lnTo>
                    <a:lnTo>
                      <a:pt x="274" y="729"/>
                    </a:lnTo>
                    <a:lnTo>
                      <a:pt x="255" y="462"/>
                    </a:lnTo>
                    <a:lnTo>
                      <a:pt x="327" y="438"/>
                    </a:lnTo>
                    <a:close/>
                  </a:path>
                </a:pathLst>
              </a:custGeom>
              <a:solidFill>
                <a:srgbClr val="000000"/>
              </a:solidFill>
              <a:ln w="9525">
                <a:noFill/>
                <a:round/>
                <a:headEnd/>
                <a:tailEnd/>
              </a:ln>
            </p:spPr>
            <p:txBody>
              <a:bodyPr/>
              <a:lstStyle/>
              <a:p>
                <a:endParaRPr lang="en-CA"/>
              </a:p>
            </p:txBody>
          </p:sp>
          <p:sp>
            <p:nvSpPr>
              <p:cNvPr id="28705" name="Freeform 33"/>
              <p:cNvSpPr>
                <a:spLocks/>
              </p:cNvSpPr>
              <p:nvPr/>
            </p:nvSpPr>
            <p:spPr bwMode="auto">
              <a:xfrm>
                <a:off x="2205" y="2942"/>
                <a:ext cx="132" cy="138"/>
              </a:xfrm>
              <a:custGeom>
                <a:avLst/>
                <a:gdLst/>
                <a:ahLst/>
                <a:cxnLst>
                  <a:cxn ang="0">
                    <a:pos x="27" y="13"/>
                  </a:cxn>
                  <a:cxn ang="0">
                    <a:pos x="0" y="50"/>
                  </a:cxn>
                  <a:cxn ang="0">
                    <a:pos x="20" y="111"/>
                  </a:cxn>
                  <a:cxn ang="0">
                    <a:pos x="71" y="138"/>
                  </a:cxn>
                  <a:cxn ang="0">
                    <a:pos x="102" y="126"/>
                  </a:cxn>
                  <a:cxn ang="0">
                    <a:pos x="117" y="107"/>
                  </a:cxn>
                  <a:cxn ang="0">
                    <a:pos x="132" y="74"/>
                  </a:cxn>
                  <a:cxn ang="0">
                    <a:pos x="119" y="23"/>
                  </a:cxn>
                  <a:cxn ang="0">
                    <a:pos x="74" y="0"/>
                  </a:cxn>
                  <a:cxn ang="0">
                    <a:pos x="27" y="13"/>
                  </a:cxn>
                </a:cxnLst>
                <a:rect l="0" t="0" r="r" b="b"/>
                <a:pathLst>
                  <a:path w="132" h="138">
                    <a:moveTo>
                      <a:pt x="27" y="13"/>
                    </a:moveTo>
                    <a:lnTo>
                      <a:pt x="0" y="50"/>
                    </a:lnTo>
                    <a:lnTo>
                      <a:pt x="20" y="111"/>
                    </a:lnTo>
                    <a:lnTo>
                      <a:pt x="71" y="138"/>
                    </a:lnTo>
                    <a:lnTo>
                      <a:pt x="102" y="126"/>
                    </a:lnTo>
                    <a:lnTo>
                      <a:pt x="117" y="107"/>
                    </a:lnTo>
                    <a:lnTo>
                      <a:pt x="132" y="74"/>
                    </a:lnTo>
                    <a:lnTo>
                      <a:pt x="119" y="23"/>
                    </a:lnTo>
                    <a:lnTo>
                      <a:pt x="74" y="0"/>
                    </a:lnTo>
                    <a:lnTo>
                      <a:pt x="27" y="13"/>
                    </a:lnTo>
                    <a:close/>
                  </a:path>
                </a:pathLst>
              </a:custGeom>
              <a:solidFill>
                <a:srgbClr val="00B2FF"/>
              </a:solidFill>
              <a:ln w="9525">
                <a:noFill/>
                <a:round/>
                <a:headEnd/>
                <a:tailEnd/>
              </a:ln>
            </p:spPr>
            <p:txBody>
              <a:bodyPr/>
              <a:lstStyle/>
              <a:p>
                <a:endParaRPr lang="en-CA"/>
              </a:p>
            </p:txBody>
          </p:sp>
          <p:sp>
            <p:nvSpPr>
              <p:cNvPr id="28706" name="Freeform 34"/>
              <p:cNvSpPr>
                <a:spLocks/>
              </p:cNvSpPr>
              <p:nvPr/>
            </p:nvSpPr>
            <p:spPr bwMode="auto">
              <a:xfrm>
                <a:off x="2144" y="3100"/>
                <a:ext cx="269" cy="547"/>
              </a:xfrm>
              <a:custGeom>
                <a:avLst/>
                <a:gdLst/>
                <a:ahLst/>
                <a:cxnLst>
                  <a:cxn ang="0">
                    <a:pos x="198" y="185"/>
                  </a:cxn>
                  <a:cxn ang="0">
                    <a:pos x="209" y="143"/>
                  </a:cxn>
                  <a:cxn ang="0">
                    <a:pos x="219" y="246"/>
                  </a:cxn>
                  <a:cxn ang="0">
                    <a:pos x="232" y="265"/>
                  </a:cxn>
                  <a:cxn ang="0">
                    <a:pos x="269" y="257"/>
                  </a:cxn>
                  <a:cxn ang="0">
                    <a:pos x="253" y="174"/>
                  </a:cxn>
                  <a:cxn ang="0">
                    <a:pos x="250" y="79"/>
                  </a:cxn>
                  <a:cxn ang="0">
                    <a:pos x="225" y="32"/>
                  </a:cxn>
                  <a:cxn ang="0">
                    <a:pos x="168" y="7"/>
                  </a:cxn>
                  <a:cxn ang="0">
                    <a:pos x="87" y="0"/>
                  </a:cxn>
                  <a:cxn ang="0">
                    <a:pos x="36" y="36"/>
                  </a:cxn>
                  <a:cxn ang="0">
                    <a:pos x="14" y="98"/>
                  </a:cxn>
                  <a:cxn ang="0">
                    <a:pos x="9" y="173"/>
                  </a:cxn>
                  <a:cxn ang="0">
                    <a:pos x="0" y="267"/>
                  </a:cxn>
                  <a:cxn ang="0">
                    <a:pos x="33" y="265"/>
                  </a:cxn>
                  <a:cxn ang="0">
                    <a:pos x="43" y="189"/>
                  </a:cxn>
                  <a:cxn ang="0">
                    <a:pos x="61" y="126"/>
                  </a:cxn>
                  <a:cxn ang="0">
                    <a:pos x="64" y="232"/>
                  </a:cxn>
                  <a:cxn ang="0">
                    <a:pos x="68" y="317"/>
                  </a:cxn>
                  <a:cxn ang="0">
                    <a:pos x="51" y="539"/>
                  </a:cxn>
                  <a:cxn ang="0">
                    <a:pos x="128" y="547"/>
                  </a:cxn>
                  <a:cxn ang="0">
                    <a:pos x="130" y="396"/>
                  </a:cxn>
                  <a:cxn ang="0">
                    <a:pos x="134" y="293"/>
                  </a:cxn>
                  <a:cxn ang="0">
                    <a:pos x="156" y="429"/>
                  </a:cxn>
                  <a:cxn ang="0">
                    <a:pos x="158" y="545"/>
                  </a:cxn>
                  <a:cxn ang="0">
                    <a:pos x="209" y="545"/>
                  </a:cxn>
                  <a:cxn ang="0">
                    <a:pos x="218" y="366"/>
                  </a:cxn>
                  <a:cxn ang="0">
                    <a:pos x="201" y="249"/>
                  </a:cxn>
                  <a:cxn ang="0">
                    <a:pos x="198" y="185"/>
                  </a:cxn>
                </a:cxnLst>
                <a:rect l="0" t="0" r="r" b="b"/>
                <a:pathLst>
                  <a:path w="269" h="547">
                    <a:moveTo>
                      <a:pt x="198" y="185"/>
                    </a:moveTo>
                    <a:lnTo>
                      <a:pt x="209" y="143"/>
                    </a:lnTo>
                    <a:lnTo>
                      <a:pt x="219" y="246"/>
                    </a:lnTo>
                    <a:lnTo>
                      <a:pt x="232" y="265"/>
                    </a:lnTo>
                    <a:lnTo>
                      <a:pt x="269" y="257"/>
                    </a:lnTo>
                    <a:lnTo>
                      <a:pt x="253" y="174"/>
                    </a:lnTo>
                    <a:lnTo>
                      <a:pt x="250" y="79"/>
                    </a:lnTo>
                    <a:lnTo>
                      <a:pt x="225" y="32"/>
                    </a:lnTo>
                    <a:lnTo>
                      <a:pt x="168" y="7"/>
                    </a:lnTo>
                    <a:lnTo>
                      <a:pt x="87" y="0"/>
                    </a:lnTo>
                    <a:lnTo>
                      <a:pt x="36" y="36"/>
                    </a:lnTo>
                    <a:lnTo>
                      <a:pt x="14" y="98"/>
                    </a:lnTo>
                    <a:lnTo>
                      <a:pt x="9" y="173"/>
                    </a:lnTo>
                    <a:lnTo>
                      <a:pt x="0" y="267"/>
                    </a:lnTo>
                    <a:lnTo>
                      <a:pt x="33" y="265"/>
                    </a:lnTo>
                    <a:lnTo>
                      <a:pt x="43" y="189"/>
                    </a:lnTo>
                    <a:lnTo>
                      <a:pt x="61" y="126"/>
                    </a:lnTo>
                    <a:lnTo>
                      <a:pt x="64" y="232"/>
                    </a:lnTo>
                    <a:lnTo>
                      <a:pt x="68" y="317"/>
                    </a:lnTo>
                    <a:lnTo>
                      <a:pt x="51" y="539"/>
                    </a:lnTo>
                    <a:lnTo>
                      <a:pt x="128" y="547"/>
                    </a:lnTo>
                    <a:lnTo>
                      <a:pt x="130" y="396"/>
                    </a:lnTo>
                    <a:lnTo>
                      <a:pt x="134" y="293"/>
                    </a:lnTo>
                    <a:lnTo>
                      <a:pt x="156" y="429"/>
                    </a:lnTo>
                    <a:lnTo>
                      <a:pt x="158" y="545"/>
                    </a:lnTo>
                    <a:lnTo>
                      <a:pt x="209" y="545"/>
                    </a:lnTo>
                    <a:lnTo>
                      <a:pt x="218" y="366"/>
                    </a:lnTo>
                    <a:lnTo>
                      <a:pt x="201" y="249"/>
                    </a:lnTo>
                    <a:lnTo>
                      <a:pt x="198" y="185"/>
                    </a:lnTo>
                    <a:close/>
                  </a:path>
                </a:pathLst>
              </a:custGeom>
              <a:solidFill>
                <a:srgbClr val="00B2FF"/>
              </a:solidFill>
              <a:ln w="9525">
                <a:noFill/>
                <a:round/>
                <a:headEnd/>
                <a:tailEnd/>
              </a:ln>
            </p:spPr>
            <p:txBody>
              <a:bodyPr/>
              <a:lstStyle/>
              <a:p>
                <a:endParaRPr lang="en-CA"/>
              </a:p>
            </p:txBody>
          </p:sp>
        </p:grpSp>
      </p:grpSp>
      <p:sp>
        <p:nvSpPr>
          <p:cNvPr id="28707" name="Text Box 35"/>
          <p:cNvSpPr txBox="1">
            <a:spLocks noChangeArrowheads="1"/>
          </p:cNvSpPr>
          <p:nvPr/>
        </p:nvSpPr>
        <p:spPr bwMode="auto">
          <a:xfrm>
            <a:off x="1365250" y="4995863"/>
            <a:ext cx="1611313" cy="396875"/>
          </a:xfrm>
          <a:prstGeom prst="rect">
            <a:avLst/>
          </a:prstGeom>
          <a:noFill/>
          <a:ln w="9525">
            <a:noFill/>
            <a:miter lim="800000"/>
            <a:headEnd/>
            <a:tailEnd/>
          </a:ln>
          <a:effectLst/>
        </p:spPr>
        <p:txBody>
          <a:bodyPr wrap="none">
            <a:spAutoFit/>
          </a:bodyPr>
          <a:lstStyle/>
          <a:p>
            <a:r>
              <a:rPr lang="en-US" sz="2000">
                <a:latin typeface="Palatino Linotype" pitchFamily="18" charset="0"/>
              </a:rPr>
              <a:t>Homosexual</a:t>
            </a:r>
          </a:p>
        </p:txBody>
      </p:sp>
      <p:sp>
        <p:nvSpPr>
          <p:cNvPr id="28708" name="Text Box 36"/>
          <p:cNvSpPr txBox="1">
            <a:spLocks noChangeArrowheads="1"/>
          </p:cNvSpPr>
          <p:nvPr/>
        </p:nvSpPr>
        <p:spPr bwMode="auto">
          <a:xfrm>
            <a:off x="3714750" y="4995863"/>
            <a:ext cx="1676400" cy="396875"/>
          </a:xfrm>
          <a:prstGeom prst="rect">
            <a:avLst/>
          </a:prstGeom>
          <a:noFill/>
          <a:ln w="9525">
            <a:noFill/>
            <a:miter lim="800000"/>
            <a:headEnd/>
            <a:tailEnd/>
          </a:ln>
          <a:effectLst/>
        </p:spPr>
        <p:txBody>
          <a:bodyPr wrap="none">
            <a:spAutoFit/>
          </a:bodyPr>
          <a:lstStyle/>
          <a:p>
            <a:r>
              <a:rPr lang="en-US" sz="2000">
                <a:latin typeface="Palatino Linotype" pitchFamily="18" charset="0"/>
              </a:rPr>
              <a:t>Heterosexual</a:t>
            </a:r>
          </a:p>
        </p:txBody>
      </p:sp>
      <p:sp>
        <p:nvSpPr>
          <p:cNvPr id="28709" name="Text Box 37"/>
          <p:cNvSpPr txBox="1">
            <a:spLocks noChangeArrowheads="1"/>
          </p:cNvSpPr>
          <p:nvPr/>
        </p:nvSpPr>
        <p:spPr bwMode="auto">
          <a:xfrm>
            <a:off x="6324600" y="5000625"/>
            <a:ext cx="1130300" cy="396875"/>
          </a:xfrm>
          <a:prstGeom prst="rect">
            <a:avLst/>
          </a:prstGeom>
          <a:noFill/>
          <a:ln w="9525">
            <a:noFill/>
            <a:miter lim="800000"/>
            <a:headEnd/>
            <a:tailEnd/>
          </a:ln>
          <a:effectLst/>
        </p:spPr>
        <p:txBody>
          <a:bodyPr wrap="none">
            <a:spAutoFit/>
          </a:bodyPr>
          <a:lstStyle/>
          <a:p>
            <a:r>
              <a:rPr lang="en-US" sz="2000">
                <a:latin typeface="Palatino Linotype" pitchFamily="18" charset="0"/>
              </a:rPr>
              <a:t>Bisexual</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71513" y="276225"/>
            <a:ext cx="7772400" cy="1143000"/>
          </a:xfrm>
        </p:spPr>
        <p:txBody>
          <a:bodyPr>
            <a:normAutofit fontScale="90000"/>
          </a:bodyPr>
          <a:lstStyle/>
          <a:p>
            <a:r>
              <a:rPr lang="en-US" sz="4000" dirty="0">
                <a:latin typeface="Palatino Linotype" pitchFamily="18" charset="0"/>
              </a:rPr>
              <a:t>Sexual Orientation Statistics</a:t>
            </a:r>
          </a:p>
        </p:txBody>
      </p:sp>
      <p:sp>
        <p:nvSpPr>
          <p:cNvPr id="30723" name="Rectangle 3"/>
          <p:cNvSpPr>
            <a:spLocks noGrp="1" noChangeArrowheads="1"/>
          </p:cNvSpPr>
          <p:nvPr>
            <p:ph type="body" idx="1"/>
          </p:nvPr>
        </p:nvSpPr>
        <p:spPr>
          <a:xfrm>
            <a:off x="595313" y="1600200"/>
            <a:ext cx="7924800" cy="1600200"/>
          </a:xfrm>
        </p:spPr>
        <p:txBody>
          <a:bodyPr/>
          <a:lstStyle/>
          <a:p>
            <a:pPr marL="0" indent="0" algn="ctr">
              <a:buFontTx/>
              <a:buNone/>
            </a:pPr>
            <a:r>
              <a:rPr lang="en-US" sz="2800" dirty="0">
                <a:latin typeface="Palatino Linotype" pitchFamily="18" charset="0"/>
              </a:rPr>
              <a:t>In Europe and America, based on many national surveys, homosexuality in men is 3-4% and in women is 1-2%. </a:t>
            </a:r>
          </a:p>
        </p:txBody>
      </p:sp>
      <p:sp>
        <p:nvSpPr>
          <p:cNvPr id="30724" name="Rectangle 4"/>
          <p:cNvSpPr>
            <a:spLocks noChangeArrowheads="1"/>
          </p:cNvSpPr>
          <p:nvPr/>
        </p:nvSpPr>
        <p:spPr bwMode="auto">
          <a:xfrm>
            <a:off x="671513" y="4695825"/>
            <a:ext cx="7772400" cy="914400"/>
          </a:xfrm>
          <a:prstGeom prst="rect">
            <a:avLst/>
          </a:prstGeom>
          <a:noFill/>
          <a:ln w="9525">
            <a:noFill/>
            <a:miter lim="800000"/>
            <a:headEnd/>
            <a:tailEnd/>
          </a:ln>
          <a:effectLst/>
        </p:spPr>
        <p:txBody>
          <a:bodyPr/>
          <a:lstStyle/>
          <a:p>
            <a:pPr algn="ctr">
              <a:spcBef>
                <a:spcPct val="20000"/>
              </a:spcBef>
              <a:buFont typeface="Wingdings" pitchFamily="2" charset="2"/>
              <a:buNone/>
            </a:pPr>
            <a:r>
              <a:rPr lang="en-US" altLang="en-US" sz="2400" dirty="0" smtClean="0">
                <a:latin typeface="Palatino Linotype" pitchFamily="18" charset="0"/>
              </a:rPr>
              <a:t>As members of a minority, homosexuals often struggle with their sexual orientation.</a:t>
            </a:r>
            <a:endParaRPr lang="en-US" sz="2400" dirty="0">
              <a:latin typeface="Palatino Linotype"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71513" y="271463"/>
            <a:ext cx="7772400" cy="1143000"/>
          </a:xfrm>
        </p:spPr>
        <p:txBody>
          <a:bodyPr>
            <a:normAutofit fontScale="90000"/>
          </a:bodyPr>
          <a:lstStyle/>
          <a:p>
            <a:r>
              <a:rPr lang="en-US" sz="4000" dirty="0">
                <a:latin typeface="Palatino Linotype" pitchFamily="18" charset="0"/>
              </a:rPr>
              <a:t>Origins of Sexual Orientation</a:t>
            </a:r>
          </a:p>
        </p:txBody>
      </p:sp>
      <p:sp>
        <p:nvSpPr>
          <p:cNvPr id="32771" name="Rectangle 3"/>
          <p:cNvSpPr>
            <a:spLocks noGrp="1" noChangeArrowheads="1"/>
          </p:cNvSpPr>
          <p:nvPr>
            <p:ph type="body" sz="half" idx="1"/>
          </p:nvPr>
        </p:nvSpPr>
        <p:spPr>
          <a:xfrm>
            <a:off x="628650" y="1600200"/>
            <a:ext cx="7848600" cy="1828800"/>
          </a:xfrm>
        </p:spPr>
        <p:txBody>
          <a:bodyPr/>
          <a:lstStyle/>
          <a:p>
            <a:pPr marL="0" indent="0" algn="ctr">
              <a:buFontTx/>
              <a:buNone/>
            </a:pPr>
            <a:r>
              <a:rPr lang="en-US" sz="2800" dirty="0">
                <a:latin typeface="Palatino Linotype" pitchFamily="18" charset="0"/>
              </a:rPr>
              <a:t>Homosexuality is more likely based on biological factors like differing brain centers, genetics, and parental hormone exposure rather than environmental factors.</a:t>
            </a:r>
          </a:p>
        </p:txBody>
      </p:sp>
      <p:sp>
        <p:nvSpPr>
          <p:cNvPr id="32772" name="Rectangle 4"/>
          <p:cNvSpPr>
            <a:spLocks noChangeArrowheads="1"/>
          </p:cNvSpPr>
          <p:nvPr/>
        </p:nvSpPr>
        <p:spPr bwMode="auto">
          <a:xfrm>
            <a:off x="2909888" y="6096000"/>
            <a:ext cx="3290887" cy="381000"/>
          </a:xfrm>
          <a:prstGeom prst="rect">
            <a:avLst/>
          </a:prstGeom>
          <a:noFill/>
          <a:ln w="9525">
            <a:noFill/>
            <a:miter lim="800000"/>
            <a:headEnd/>
            <a:tailEnd/>
          </a:ln>
          <a:effectLst/>
        </p:spPr>
        <p:txBody>
          <a:bodyPr/>
          <a:lstStyle/>
          <a:p>
            <a:pPr algn="ctr">
              <a:spcBef>
                <a:spcPct val="20000"/>
              </a:spcBef>
              <a:buFont typeface="Wingdings" pitchFamily="2" charset="2"/>
              <a:buNone/>
            </a:pPr>
            <a:r>
              <a:rPr lang="en-US" altLang="en-US" sz="2000">
                <a:latin typeface="Palatino Linotype" pitchFamily="18" charset="0"/>
              </a:rPr>
              <a:t>Homosexual parents</a:t>
            </a:r>
            <a:endParaRPr lang="en-US" sz="2000">
              <a:latin typeface="Palatino Linotype" pitchFamily="18" charset="0"/>
            </a:endParaRPr>
          </a:p>
        </p:txBody>
      </p:sp>
      <p:pic>
        <p:nvPicPr>
          <p:cNvPr id="32773" name="Picture 5" descr="MyersPsy8e_12UN15"/>
          <p:cNvPicPr>
            <a:picLocks noChangeAspect="1" noChangeArrowheads="1"/>
          </p:cNvPicPr>
          <p:nvPr>
            <p:ph sz="half" idx="2"/>
          </p:nvPr>
        </p:nvPicPr>
        <p:blipFill>
          <a:blip r:embed="rId3" cstate="print"/>
          <a:srcRect/>
          <a:stretch>
            <a:fillRect/>
          </a:stretch>
        </p:blipFill>
        <p:spPr>
          <a:xfrm>
            <a:off x="2540000" y="3276600"/>
            <a:ext cx="4033838" cy="2816225"/>
          </a:xfrm>
          <a:noFill/>
          <a:ln/>
        </p:spPr>
      </p:pic>
      <p:sp>
        <p:nvSpPr>
          <p:cNvPr id="32774" name="Text Box 6"/>
          <p:cNvSpPr txBox="1">
            <a:spLocks noChangeArrowheads="1"/>
          </p:cNvSpPr>
          <p:nvPr/>
        </p:nvSpPr>
        <p:spPr bwMode="auto">
          <a:xfrm rot="5400000">
            <a:off x="5738812" y="5157788"/>
            <a:ext cx="1704975" cy="228600"/>
          </a:xfrm>
          <a:prstGeom prst="rect">
            <a:avLst/>
          </a:prstGeom>
          <a:noFill/>
          <a:ln w="9525">
            <a:noFill/>
            <a:miter lim="800000"/>
            <a:headEnd/>
            <a:tailEnd/>
          </a:ln>
          <a:effectLst/>
        </p:spPr>
        <p:txBody>
          <a:bodyPr wrap="none">
            <a:spAutoFit/>
          </a:bodyPr>
          <a:lstStyle/>
          <a:p>
            <a:r>
              <a:rPr lang="en-US" sz="900">
                <a:latin typeface="Times New Roman" pitchFamily="-112" charset="0"/>
              </a:rPr>
              <a:t>Cynthia Johnson/ </a:t>
            </a:r>
            <a:r>
              <a:rPr lang="en-US" sz="900" i="1">
                <a:latin typeface="Times New Roman" pitchFamily="-112" charset="0"/>
              </a:rPr>
              <a:t>Time </a:t>
            </a:r>
            <a:r>
              <a:rPr lang="en-US" sz="900">
                <a:latin typeface="Times New Roman" pitchFamily="-112" charset="0"/>
              </a:rPr>
              <a:t>magazine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276225"/>
            <a:ext cx="7772400" cy="1143000"/>
          </a:xfrm>
        </p:spPr>
        <p:txBody>
          <a:bodyPr/>
          <a:lstStyle/>
          <a:p>
            <a:r>
              <a:rPr lang="en-US" sz="4000" dirty="0">
                <a:latin typeface="Palatino Linotype" pitchFamily="18" charset="0"/>
              </a:rPr>
              <a:t>Animal Homosexuality</a:t>
            </a:r>
          </a:p>
        </p:txBody>
      </p:sp>
      <p:sp>
        <p:nvSpPr>
          <p:cNvPr id="34819" name="Rectangle 3"/>
          <p:cNvSpPr>
            <a:spLocks noGrp="1" noChangeArrowheads="1"/>
          </p:cNvSpPr>
          <p:nvPr>
            <p:ph type="body" sz="half" idx="1"/>
          </p:nvPr>
        </p:nvSpPr>
        <p:spPr>
          <a:xfrm>
            <a:off x="457200" y="2354263"/>
            <a:ext cx="4033838" cy="2933700"/>
          </a:xfrm>
        </p:spPr>
        <p:txBody>
          <a:bodyPr/>
          <a:lstStyle/>
          <a:p>
            <a:pPr marL="0" indent="0" algn="ctr">
              <a:buFontTx/>
              <a:buNone/>
            </a:pPr>
            <a:r>
              <a:rPr lang="en-US" sz="2800" dirty="0">
                <a:latin typeface="Palatino Linotype" pitchFamily="18" charset="0"/>
              </a:rPr>
              <a:t>A number of animal species are devoted to same-sex partners, suggesting that homosexuality exists in the animal world.</a:t>
            </a:r>
          </a:p>
        </p:txBody>
      </p:sp>
      <p:pic>
        <p:nvPicPr>
          <p:cNvPr id="34820" name="Picture 4" descr="MyersPsy8e_12UN16"/>
          <p:cNvPicPr>
            <a:picLocks noChangeAspect="1" noChangeArrowheads="1"/>
          </p:cNvPicPr>
          <p:nvPr>
            <p:ph sz="half" idx="2"/>
          </p:nvPr>
        </p:nvPicPr>
        <p:blipFill>
          <a:blip r:embed="rId3" cstate="print"/>
          <a:srcRect/>
          <a:stretch>
            <a:fillRect/>
          </a:stretch>
        </p:blipFill>
        <p:spPr>
          <a:xfrm>
            <a:off x="5029200" y="1585913"/>
            <a:ext cx="3429000" cy="4114800"/>
          </a:xfrm>
          <a:noFill/>
          <a:ln/>
        </p:spPr>
      </p:pic>
      <p:sp>
        <p:nvSpPr>
          <p:cNvPr id="34821" name="Text Box 5"/>
          <p:cNvSpPr txBox="1">
            <a:spLocks noChangeArrowheads="1"/>
          </p:cNvSpPr>
          <p:nvPr/>
        </p:nvSpPr>
        <p:spPr bwMode="auto">
          <a:xfrm>
            <a:off x="5643563" y="5661025"/>
            <a:ext cx="2214562" cy="396875"/>
          </a:xfrm>
          <a:prstGeom prst="rect">
            <a:avLst/>
          </a:prstGeom>
          <a:noFill/>
          <a:ln w="9525">
            <a:noFill/>
            <a:miter lim="800000"/>
            <a:headEnd/>
            <a:tailEnd/>
          </a:ln>
          <a:effectLst/>
        </p:spPr>
        <p:txBody>
          <a:bodyPr wrap="none">
            <a:spAutoFit/>
          </a:bodyPr>
          <a:lstStyle/>
          <a:p>
            <a:r>
              <a:rPr lang="en-US" sz="2000">
                <a:latin typeface="Palatino Linotype" pitchFamily="18" charset="0"/>
              </a:rPr>
              <a:t>Wendell and Cass</a:t>
            </a:r>
          </a:p>
        </p:txBody>
      </p:sp>
      <p:sp>
        <p:nvSpPr>
          <p:cNvPr id="34822" name="Text Box 6"/>
          <p:cNvSpPr txBox="1">
            <a:spLocks noChangeArrowheads="1"/>
          </p:cNvSpPr>
          <p:nvPr/>
        </p:nvSpPr>
        <p:spPr bwMode="auto">
          <a:xfrm rot="5400000">
            <a:off x="7689850" y="4730750"/>
            <a:ext cx="1765300" cy="228600"/>
          </a:xfrm>
          <a:prstGeom prst="rect">
            <a:avLst/>
          </a:prstGeom>
          <a:noFill/>
          <a:ln w="9525">
            <a:noFill/>
            <a:miter lim="800000"/>
            <a:headEnd/>
            <a:tailEnd/>
          </a:ln>
          <a:effectLst/>
        </p:spPr>
        <p:txBody>
          <a:bodyPr wrap="none">
            <a:spAutoFit/>
          </a:bodyPr>
          <a:lstStyle/>
          <a:p>
            <a:r>
              <a:rPr lang="en-US" sz="900">
                <a:latin typeface="Times New Roman" pitchFamily="-112" charset="0"/>
              </a:rPr>
              <a:t>David Hecker/ AFP/ Getty Images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76225"/>
            <a:ext cx="7772400" cy="1143000"/>
          </a:xfrm>
        </p:spPr>
        <p:txBody>
          <a:bodyPr>
            <a:normAutofit fontScale="90000"/>
          </a:bodyPr>
          <a:lstStyle/>
          <a:p>
            <a:r>
              <a:rPr lang="en-US" sz="4000" dirty="0">
                <a:latin typeface="Palatino Linotype" pitchFamily="18" charset="0"/>
              </a:rPr>
              <a:t>Genes &amp; Sexual Orientation</a:t>
            </a:r>
          </a:p>
        </p:txBody>
      </p:sp>
      <p:sp>
        <p:nvSpPr>
          <p:cNvPr id="36867" name="Rectangle 3"/>
          <p:cNvSpPr>
            <a:spLocks noGrp="1" noChangeArrowheads="1"/>
          </p:cNvSpPr>
          <p:nvPr>
            <p:ph type="body" idx="1"/>
          </p:nvPr>
        </p:nvSpPr>
        <p:spPr>
          <a:xfrm>
            <a:off x="638175" y="1585913"/>
            <a:ext cx="7848600" cy="1066800"/>
          </a:xfrm>
        </p:spPr>
        <p:txBody>
          <a:bodyPr/>
          <a:lstStyle/>
          <a:p>
            <a:pPr marL="0" indent="0" algn="ctr">
              <a:lnSpc>
                <a:spcPct val="90000"/>
              </a:lnSpc>
              <a:buFontTx/>
              <a:buNone/>
            </a:pPr>
            <a:r>
              <a:rPr lang="en-US" sz="2800" dirty="0">
                <a:latin typeface="Palatino Linotype" pitchFamily="18" charset="0"/>
              </a:rPr>
              <a:t>A number of reasons suggest that homosexuality may be due to genetic factors.</a:t>
            </a:r>
          </a:p>
        </p:txBody>
      </p:sp>
      <p:sp>
        <p:nvSpPr>
          <p:cNvPr id="36868" name="Rectangle 4"/>
          <p:cNvSpPr>
            <a:spLocks noChangeArrowheads="1"/>
          </p:cNvSpPr>
          <p:nvPr/>
        </p:nvSpPr>
        <p:spPr bwMode="auto">
          <a:xfrm>
            <a:off x="671513" y="3048000"/>
            <a:ext cx="7772400" cy="2971800"/>
          </a:xfrm>
          <a:prstGeom prst="rect">
            <a:avLst/>
          </a:prstGeom>
          <a:noFill/>
          <a:ln w="9525">
            <a:noFill/>
            <a:miter lim="800000"/>
            <a:headEnd/>
            <a:tailEnd/>
          </a:ln>
          <a:effectLst/>
        </p:spPr>
        <p:txBody>
          <a:bodyPr/>
          <a:lstStyle/>
          <a:p>
            <a:pPr marL="609600" indent="-609600">
              <a:spcBef>
                <a:spcPct val="20000"/>
              </a:spcBef>
              <a:buFont typeface="Wingdings" pitchFamily="2" charset="2"/>
              <a:buAutoNum type="arabicPeriod"/>
            </a:pPr>
            <a:r>
              <a:rPr lang="en-US" altLang="en-US" sz="2400" dirty="0">
                <a:solidFill>
                  <a:srgbClr val="0000FF"/>
                </a:solidFill>
                <a:latin typeface="Palatino Linotype" pitchFamily="18" charset="0"/>
              </a:rPr>
              <a:t>Family:</a:t>
            </a:r>
            <a:r>
              <a:rPr lang="en-US" altLang="en-US" sz="2400" dirty="0">
                <a:latin typeface="Palatino Linotype" pitchFamily="18" charset="0"/>
              </a:rPr>
              <a:t> Homosexuality seems to run in families.</a:t>
            </a:r>
            <a:endParaRPr lang="en-US" sz="2400" dirty="0">
              <a:solidFill>
                <a:srgbClr val="0000FF"/>
              </a:solidFill>
              <a:latin typeface="Palatino Linotype" pitchFamily="18" charset="0"/>
            </a:endParaRPr>
          </a:p>
          <a:p>
            <a:pPr marL="609600" indent="-609600">
              <a:spcBef>
                <a:spcPct val="20000"/>
              </a:spcBef>
              <a:buFont typeface="Wingdings" pitchFamily="2" charset="2"/>
              <a:buAutoNum type="arabicPeriod"/>
            </a:pPr>
            <a:r>
              <a:rPr lang="en-US" sz="2400" dirty="0">
                <a:solidFill>
                  <a:srgbClr val="0000FF"/>
                </a:solidFill>
                <a:latin typeface="Palatino Linotype" pitchFamily="18" charset="0"/>
              </a:rPr>
              <a:t>Twin studies:</a:t>
            </a:r>
            <a:r>
              <a:rPr lang="en-US" sz="2400" dirty="0">
                <a:latin typeface="Palatino Linotype" pitchFamily="18" charset="0"/>
              </a:rPr>
              <a:t> Homosexuality is more common in identical twins than fraternal twins. However, there are mixed results.</a:t>
            </a:r>
            <a:endParaRPr lang="en-US" sz="2400" dirty="0">
              <a:solidFill>
                <a:srgbClr val="0000FF"/>
              </a:solidFill>
              <a:latin typeface="Palatino Linotype" pitchFamily="18" charset="0"/>
            </a:endParaRPr>
          </a:p>
          <a:p>
            <a:pPr marL="609600" indent="-609600">
              <a:spcBef>
                <a:spcPct val="20000"/>
              </a:spcBef>
              <a:buFont typeface="Wingdings" pitchFamily="2" charset="2"/>
              <a:buAutoNum type="arabicPeriod"/>
            </a:pPr>
            <a:r>
              <a:rPr lang="en-US" sz="2400" dirty="0">
                <a:solidFill>
                  <a:srgbClr val="0000FF"/>
                </a:solidFill>
                <a:latin typeface="Palatino Linotype" pitchFamily="18" charset="0"/>
              </a:rPr>
              <a:t>Fruit flies:</a:t>
            </a:r>
            <a:r>
              <a:rPr lang="en-US" sz="2400" dirty="0">
                <a:latin typeface="Palatino Linotype" pitchFamily="18" charset="0"/>
              </a:rPr>
              <a:t> Genetic engineers can genetically manipulate females to act like males during courtship and males to act like females.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71513" y="276225"/>
            <a:ext cx="7772400" cy="1143000"/>
          </a:xfrm>
        </p:spPr>
        <p:txBody>
          <a:bodyPr>
            <a:normAutofit fontScale="90000"/>
          </a:bodyPr>
          <a:lstStyle/>
          <a:p>
            <a:r>
              <a:rPr lang="en-US" altLang="en-US" sz="4000" dirty="0">
                <a:solidFill>
                  <a:schemeClr val="tx1"/>
                </a:solidFill>
                <a:latin typeface="Palatino Linotype" pitchFamily="18" charset="0"/>
              </a:rPr>
              <a:t>Sexual Orientation: Biology</a:t>
            </a:r>
            <a:endParaRPr lang="en-US" sz="4000" dirty="0">
              <a:solidFill>
                <a:schemeClr val="tx1"/>
              </a:solidFill>
              <a:latin typeface="Palatino Linotype" pitchFamily="18" charset="0"/>
            </a:endParaRPr>
          </a:p>
        </p:txBody>
      </p:sp>
      <p:pic>
        <p:nvPicPr>
          <p:cNvPr id="38915" name="Picture 3" descr="Orientation Biology Table"/>
          <p:cNvPicPr>
            <a:picLocks noChangeAspect="1" noChangeArrowheads="1"/>
          </p:cNvPicPr>
          <p:nvPr>
            <p:ph idx="1"/>
          </p:nvPr>
        </p:nvPicPr>
        <p:blipFill>
          <a:blip r:embed="rId3" cstate="print"/>
          <a:srcRect/>
          <a:stretch>
            <a:fillRect/>
          </a:stretch>
        </p:blipFill>
        <p:spPr>
          <a:xfrm>
            <a:off x="1185863" y="1490663"/>
            <a:ext cx="6743700" cy="5138737"/>
          </a:xfrm>
          <a:noFill/>
          <a:ln/>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71513" y="271463"/>
            <a:ext cx="7772400" cy="1143000"/>
          </a:xfrm>
        </p:spPr>
        <p:txBody>
          <a:bodyPr/>
          <a:lstStyle/>
          <a:p>
            <a:r>
              <a:rPr lang="en-US" sz="4000" dirty="0">
                <a:latin typeface="Palatino Linotype" pitchFamily="18" charset="0"/>
              </a:rPr>
              <a:t>Changing Attitudes</a:t>
            </a:r>
          </a:p>
        </p:txBody>
      </p:sp>
      <p:pic>
        <p:nvPicPr>
          <p:cNvPr id="40963" name="Picture 3" descr="MyersPsy8e_fig"/>
          <p:cNvPicPr>
            <a:picLocks noChangeAspect="1" noChangeArrowheads="1"/>
          </p:cNvPicPr>
          <p:nvPr>
            <p:ph idx="1"/>
          </p:nvPr>
        </p:nvPicPr>
        <p:blipFill>
          <a:blip r:embed="rId3" cstate="print"/>
          <a:srcRect/>
          <a:stretch>
            <a:fillRect/>
          </a:stretch>
        </p:blipFill>
        <p:spPr>
          <a:xfrm>
            <a:off x="1504950" y="1555750"/>
            <a:ext cx="6096000" cy="5124450"/>
          </a:xfrm>
          <a:noFill/>
          <a:ln/>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71513" y="271463"/>
            <a:ext cx="7772400" cy="1143000"/>
          </a:xfrm>
        </p:spPr>
        <p:txBody>
          <a:bodyPr/>
          <a:lstStyle/>
          <a:p>
            <a:r>
              <a:rPr lang="en-US" sz="4000" dirty="0">
                <a:latin typeface="Palatino Linotype" pitchFamily="18" charset="0"/>
              </a:rPr>
              <a:t>Sex and Human Values</a:t>
            </a:r>
          </a:p>
        </p:txBody>
      </p:sp>
      <p:sp>
        <p:nvSpPr>
          <p:cNvPr id="43011" name="Rectangle 3"/>
          <p:cNvSpPr>
            <a:spLocks noGrp="1" noChangeArrowheads="1"/>
          </p:cNvSpPr>
          <p:nvPr>
            <p:ph type="body" sz="half" idx="1"/>
          </p:nvPr>
        </p:nvSpPr>
        <p:spPr>
          <a:xfrm>
            <a:off x="628650" y="1585913"/>
            <a:ext cx="7848600" cy="1843087"/>
          </a:xfrm>
        </p:spPr>
        <p:txBody>
          <a:bodyPr/>
          <a:lstStyle/>
          <a:p>
            <a:pPr marL="0" indent="0" algn="ctr">
              <a:buFontTx/>
              <a:buNone/>
            </a:pPr>
            <a:r>
              <a:rPr lang="en-US" sz="2800" dirty="0">
                <a:latin typeface="Palatino Linotype" pitchFamily="18" charset="0"/>
              </a:rPr>
              <a:t>“Promiscuous recreational sex poses certain psychological, social, health, and moral problems that must be faced realistically” (</a:t>
            </a:r>
            <a:r>
              <a:rPr lang="en-US" sz="2800" dirty="0" err="1">
                <a:latin typeface="Palatino Linotype" pitchFamily="18" charset="0"/>
              </a:rPr>
              <a:t>Baumrind</a:t>
            </a:r>
            <a:r>
              <a:rPr lang="en-US" sz="2800" dirty="0">
                <a:latin typeface="Palatino Linotype" pitchFamily="18" charset="0"/>
              </a:rPr>
              <a:t>, 1982).</a:t>
            </a:r>
          </a:p>
        </p:txBody>
      </p:sp>
      <p:pic>
        <p:nvPicPr>
          <p:cNvPr id="43012" name="Picture 4" descr="MyersPsy8e_12UN17"/>
          <p:cNvPicPr>
            <a:picLocks noChangeAspect="1" noChangeArrowheads="1"/>
          </p:cNvPicPr>
          <p:nvPr>
            <p:ph sz="half" idx="2"/>
          </p:nvPr>
        </p:nvPicPr>
        <p:blipFill>
          <a:blip r:embed="rId3" cstate="print"/>
          <a:srcRect/>
          <a:stretch>
            <a:fillRect/>
          </a:stretch>
        </p:blipFill>
        <p:spPr>
          <a:xfrm>
            <a:off x="2500313" y="3595688"/>
            <a:ext cx="4114800" cy="2740025"/>
          </a:xfrm>
          <a:noFill/>
          <a:ln/>
        </p:spPr>
      </p:pic>
      <p:sp>
        <p:nvSpPr>
          <p:cNvPr id="43013" name="Text Box 5"/>
          <p:cNvSpPr txBox="1">
            <a:spLocks noChangeArrowheads="1"/>
          </p:cNvSpPr>
          <p:nvPr/>
        </p:nvSpPr>
        <p:spPr bwMode="auto">
          <a:xfrm rot="5400000">
            <a:off x="5846762" y="5354638"/>
            <a:ext cx="1793875" cy="228600"/>
          </a:xfrm>
          <a:prstGeom prst="rect">
            <a:avLst/>
          </a:prstGeom>
          <a:noFill/>
          <a:ln w="9525">
            <a:noFill/>
            <a:miter lim="800000"/>
            <a:headEnd/>
            <a:tailEnd/>
          </a:ln>
          <a:effectLst/>
        </p:spPr>
        <p:txBody>
          <a:bodyPr wrap="none">
            <a:spAutoFit/>
          </a:bodyPr>
          <a:lstStyle/>
          <a:p>
            <a:r>
              <a:rPr lang="en-US" sz="900">
                <a:latin typeface="Times New Roman" pitchFamily="-112" charset="0"/>
              </a:rPr>
              <a:t>Andreanna Seymore/ Getty Images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a:xfrm>
            <a:off x="671513" y="276225"/>
            <a:ext cx="7772400" cy="1143000"/>
          </a:xfrm>
        </p:spPr>
        <p:txBody>
          <a:bodyPr/>
          <a:lstStyle/>
          <a:p>
            <a:r>
              <a:rPr lang="en-US" sz="4000" dirty="0">
                <a:latin typeface="Palatino Linotype" pitchFamily="18" charset="0"/>
              </a:rPr>
              <a:t>Drives and Incentives</a:t>
            </a:r>
          </a:p>
        </p:txBody>
      </p:sp>
      <p:sp>
        <p:nvSpPr>
          <p:cNvPr id="552963" name="Rectangle 3"/>
          <p:cNvSpPr>
            <a:spLocks noGrp="1" noChangeArrowheads="1"/>
          </p:cNvSpPr>
          <p:nvPr>
            <p:ph type="body" sz="half" idx="1"/>
          </p:nvPr>
        </p:nvSpPr>
        <p:spPr>
          <a:xfrm>
            <a:off x="638175" y="1600200"/>
            <a:ext cx="7848600" cy="2514600"/>
          </a:xfrm>
        </p:spPr>
        <p:txBody>
          <a:bodyPr/>
          <a:lstStyle/>
          <a:p>
            <a:pPr marL="0" indent="0" algn="ctr">
              <a:buFont typeface="Wingdings" pitchFamily="2" charset="2"/>
              <a:buNone/>
            </a:pPr>
            <a:r>
              <a:rPr lang="en-US" altLang="en-US" sz="2800" dirty="0">
                <a:latin typeface="Palatino Linotype" pitchFamily="18" charset="0"/>
              </a:rPr>
              <a:t>When the instinct theory of motivation failed, it was replaced by the drive-reduction theory. A physiological need creates an aroused tension state (a drive) that motivates an organism to satisfy the need.</a:t>
            </a:r>
          </a:p>
        </p:txBody>
      </p:sp>
      <p:pic>
        <p:nvPicPr>
          <p:cNvPr id="552964" name="Picture 4" descr="figure-33-01"/>
          <p:cNvPicPr>
            <a:picLocks noGrp="1" noChangeAspect="1" noChangeArrowheads="1"/>
          </p:cNvPicPr>
          <p:nvPr>
            <p:ph sz="half" idx="2"/>
          </p:nvPr>
        </p:nvPicPr>
        <p:blipFill>
          <a:blip r:embed="rId3" cstate="print"/>
          <a:srcRect/>
          <a:stretch>
            <a:fillRect/>
          </a:stretch>
        </p:blipFill>
        <p:spPr>
          <a:xfrm>
            <a:off x="323850" y="4454525"/>
            <a:ext cx="8458200" cy="1260475"/>
          </a:xfrm>
          <a:noFill/>
          <a:ln/>
        </p:spPr>
      </p:pic>
      <p:sp>
        <p:nvSpPr>
          <p:cNvPr id="5" name="Slide Number Placeholder 6"/>
          <p:cNvSpPr>
            <a:spLocks noGrp="1"/>
          </p:cNvSpPr>
          <p:nvPr>
            <p:ph type="sldNum" sz="quarter" idx="12"/>
          </p:nvPr>
        </p:nvSpPr>
        <p:spPr/>
        <p:txBody>
          <a:bodyPr/>
          <a:lstStyle/>
          <a:p>
            <a:fld id="{185FD5C4-2D4C-4F9E-A314-B0E319CAFC86}" type="slidenum">
              <a:rPr lang="en-US"/>
              <a:pPr/>
              <a:t>6</a:t>
            </a:fld>
            <a:endParaRPr lang="en-US"/>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71513" y="271463"/>
            <a:ext cx="7772400" cy="1143000"/>
          </a:xfrm>
        </p:spPr>
        <p:txBody>
          <a:bodyPr/>
          <a:lstStyle/>
          <a:p>
            <a:r>
              <a:rPr lang="en-US" sz="4000" dirty="0">
                <a:latin typeface="Palatino Linotype" pitchFamily="18" charset="0"/>
              </a:rPr>
              <a:t>The Need to Belong</a:t>
            </a:r>
          </a:p>
        </p:txBody>
      </p:sp>
      <p:sp>
        <p:nvSpPr>
          <p:cNvPr id="45059" name="Rectangle 3"/>
          <p:cNvSpPr>
            <a:spLocks noGrp="1" noChangeArrowheads="1"/>
          </p:cNvSpPr>
          <p:nvPr>
            <p:ph type="body" sz="half" idx="1"/>
          </p:nvPr>
        </p:nvSpPr>
        <p:spPr>
          <a:xfrm>
            <a:off x="628650" y="1447800"/>
            <a:ext cx="7848600" cy="1462088"/>
          </a:xfrm>
        </p:spPr>
        <p:txBody>
          <a:bodyPr/>
          <a:lstStyle/>
          <a:p>
            <a:pPr marL="0" indent="0" algn="ctr">
              <a:buFontTx/>
              <a:buNone/>
            </a:pPr>
            <a:r>
              <a:rPr lang="en-US" sz="2800" dirty="0">
                <a:latin typeface="Palatino Linotype" pitchFamily="18" charset="0"/>
              </a:rPr>
              <a:t>“[Man] is a social animal,” (Aristotle).    Separation from others increases our need to belong.</a:t>
            </a:r>
          </a:p>
        </p:txBody>
      </p:sp>
      <p:pic>
        <p:nvPicPr>
          <p:cNvPr id="45060" name="Picture 4" descr="MyersPsy8e_12UN18"/>
          <p:cNvPicPr>
            <a:picLocks noChangeAspect="1" noChangeArrowheads="1"/>
          </p:cNvPicPr>
          <p:nvPr>
            <p:ph sz="half" idx="2"/>
          </p:nvPr>
        </p:nvPicPr>
        <p:blipFill>
          <a:blip r:embed="rId3" cstate="print"/>
          <a:srcRect/>
          <a:stretch>
            <a:fillRect/>
          </a:stretch>
        </p:blipFill>
        <p:spPr>
          <a:xfrm>
            <a:off x="2755900" y="2895600"/>
            <a:ext cx="3644900" cy="3082925"/>
          </a:xfrm>
          <a:noFill/>
          <a:ln/>
        </p:spPr>
      </p:pic>
      <p:sp>
        <p:nvSpPr>
          <p:cNvPr id="45061" name="Text Box 5"/>
          <p:cNvSpPr txBox="1">
            <a:spLocks noChangeArrowheads="1"/>
          </p:cNvSpPr>
          <p:nvPr/>
        </p:nvSpPr>
        <p:spPr bwMode="auto">
          <a:xfrm>
            <a:off x="2560638" y="5943600"/>
            <a:ext cx="4003675" cy="701675"/>
          </a:xfrm>
          <a:prstGeom prst="rect">
            <a:avLst/>
          </a:prstGeom>
          <a:noFill/>
          <a:ln w="9525">
            <a:noFill/>
            <a:miter lim="800000"/>
            <a:headEnd/>
            <a:tailEnd/>
          </a:ln>
          <a:effectLst/>
        </p:spPr>
        <p:txBody>
          <a:bodyPr wrap="none">
            <a:spAutoFit/>
          </a:bodyPr>
          <a:lstStyle/>
          <a:p>
            <a:pPr algn="ctr"/>
            <a:r>
              <a:rPr lang="en-US" sz="2000">
                <a:latin typeface="Palatino Linotype" pitchFamily="18" charset="0"/>
              </a:rPr>
              <a:t>“Cast Away,” Tom Hanks, suffers</a:t>
            </a:r>
          </a:p>
          <a:p>
            <a:pPr algn="ctr"/>
            <a:r>
              <a:rPr lang="en-US" sz="2000">
                <a:latin typeface="Palatino Linotype" pitchFamily="18" charset="0"/>
              </a:rPr>
              <a:t>from social starvation.</a:t>
            </a:r>
          </a:p>
        </p:txBody>
      </p:sp>
      <p:sp>
        <p:nvSpPr>
          <p:cNvPr id="45062" name="Text Box 6"/>
          <p:cNvSpPr txBox="1">
            <a:spLocks noChangeArrowheads="1"/>
          </p:cNvSpPr>
          <p:nvPr/>
        </p:nvSpPr>
        <p:spPr bwMode="auto">
          <a:xfrm rot="5400000">
            <a:off x="5183981" y="4417219"/>
            <a:ext cx="2662238" cy="228600"/>
          </a:xfrm>
          <a:prstGeom prst="rect">
            <a:avLst/>
          </a:prstGeom>
          <a:noFill/>
          <a:ln w="9525">
            <a:noFill/>
            <a:miter lim="800000"/>
            <a:headEnd/>
            <a:tailEnd/>
          </a:ln>
          <a:effectLst/>
        </p:spPr>
        <p:txBody>
          <a:bodyPr wrap="none">
            <a:spAutoFit/>
          </a:bodyPr>
          <a:lstStyle/>
          <a:p>
            <a:r>
              <a:rPr lang="en-US" sz="900">
                <a:latin typeface="Times New Roman" pitchFamily="-112" charset="0"/>
              </a:rPr>
              <a:t>20</a:t>
            </a:r>
            <a:r>
              <a:rPr lang="en-US" sz="900" baseline="30000">
                <a:latin typeface="Times New Roman" pitchFamily="-112" charset="0"/>
              </a:rPr>
              <a:t>th</a:t>
            </a:r>
            <a:r>
              <a:rPr lang="en-US" sz="900">
                <a:latin typeface="Times New Roman" pitchFamily="-112" charset="0"/>
              </a:rPr>
              <a:t> Century Fox/ Dreamworks/ The Kobal Collection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71513" y="276225"/>
            <a:ext cx="7772400" cy="1143000"/>
          </a:xfrm>
        </p:spPr>
        <p:txBody>
          <a:bodyPr/>
          <a:lstStyle/>
          <a:p>
            <a:r>
              <a:rPr lang="en-US" sz="4000" dirty="0">
                <a:latin typeface="Palatino Linotype" pitchFamily="18" charset="0"/>
              </a:rPr>
              <a:t>Aiding Survival</a:t>
            </a:r>
          </a:p>
        </p:txBody>
      </p:sp>
      <p:sp>
        <p:nvSpPr>
          <p:cNvPr id="47107" name="Rectangle 3"/>
          <p:cNvSpPr>
            <a:spLocks noChangeArrowheads="1"/>
          </p:cNvSpPr>
          <p:nvPr/>
        </p:nvSpPr>
        <p:spPr bwMode="auto">
          <a:xfrm>
            <a:off x="671513" y="1600200"/>
            <a:ext cx="7772400" cy="990600"/>
          </a:xfrm>
          <a:prstGeom prst="rect">
            <a:avLst/>
          </a:prstGeom>
          <a:noFill/>
          <a:ln w="9525">
            <a:noFill/>
            <a:miter lim="800000"/>
            <a:headEnd/>
            <a:tailEnd/>
          </a:ln>
          <a:effectLst/>
        </p:spPr>
        <p:txBody>
          <a:bodyPr/>
          <a:lstStyle/>
          <a:p>
            <a:pPr algn="ctr">
              <a:spcBef>
                <a:spcPct val="20000"/>
              </a:spcBef>
              <a:buFont typeface="Wingdings" pitchFamily="2" charset="2"/>
              <a:buNone/>
            </a:pPr>
            <a:r>
              <a:rPr lang="en-US" sz="2800" dirty="0">
                <a:latin typeface="Palatino Linotype" pitchFamily="18" charset="0"/>
              </a:rPr>
              <a:t>Social bonds boosted our ancestors’ survival rates. These bonds led to the following:</a:t>
            </a:r>
          </a:p>
        </p:txBody>
      </p:sp>
      <p:sp>
        <p:nvSpPr>
          <p:cNvPr id="47108" name="Rectangle 4"/>
          <p:cNvSpPr>
            <a:spLocks noChangeArrowheads="1"/>
          </p:cNvSpPr>
          <p:nvPr/>
        </p:nvSpPr>
        <p:spPr bwMode="auto">
          <a:xfrm>
            <a:off x="442913" y="3429000"/>
            <a:ext cx="8229600" cy="1600200"/>
          </a:xfrm>
          <a:prstGeom prst="rect">
            <a:avLst/>
          </a:prstGeom>
          <a:noFill/>
          <a:ln w="9525">
            <a:noFill/>
            <a:miter lim="800000"/>
            <a:headEnd/>
            <a:tailEnd/>
          </a:ln>
          <a:effectLst/>
        </p:spPr>
        <p:txBody>
          <a:bodyPr/>
          <a:lstStyle/>
          <a:p>
            <a:pPr marL="609600" indent="-609600">
              <a:spcBef>
                <a:spcPct val="20000"/>
              </a:spcBef>
              <a:buFont typeface="Wingdings" pitchFamily="2" charset="2"/>
              <a:buAutoNum type="arabicPeriod"/>
            </a:pPr>
            <a:r>
              <a:rPr lang="en-US" sz="2400" dirty="0">
                <a:latin typeface="Palatino Linotype" pitchFamily="18" charset="0"/>
              </a:rPr>
              <a:t>Protecting against predators, especially for the young.</a:t>
            </a:r>
          </a:p>
          <a:p>
            <a:pPr marL="609600" indent="-609600">
              <a:spcBef>
                <a:spcPct val="20000"/>
              </a:spcBef>
              <a:buFont typeface="Wingdings" pitchFamily="2" charset="2"/>
              <a:buAutoNum type="arabicPeriod"/>
            </a:pPr>
            <a:r>
              <a:rPr lang="en-US" sz="2400" dirty="0">
                <a:latin typeface="Palatino Linotype" pitchFamily="18" charset="0"/>
              </a:rPr>
              <a:t>Procuring food.</a:t>
            </a:r>
          </a:p>
          <a:p>
            <a:pPr marL="609600" indent="-609600">
              <a:spcBef>
                <a:spcPct val="20000"/>
              </a:spcBef>
              <a:buFont typeface="Wingdings" pitchFamily="2" charset="2"/>
              <a:buAutoNum type="arabicPeriod"/>
            </a:pPr>
            <a:r>
              <a:rPr lang="en-US" sz="2400" dirty="0">
                <a:latin typeface="Palatino Linotype" pitchFamily="18" charset="0"/>
              </a:rPr>
              <a:t>Reproducing the next offspring.</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71513" y="276225"/>
            <a:ext cx="7772400" cy="1143000"/>
          </a:xfrm>
        </p:spPr>
        <p:txBody>
          <a:bodyPr/>
          <a:lstStyle/>
          <a:p>
            <a:r>
              <a:rPr lang="en-US" sz="4000" dirty="0">
                <a:latin typeface="Palatino Linotype" pitchFamily="18" charset="0"/>
              </a:rPr>
              <a:t>Belongingness</a:t>
            </a:r>
          </a:p>
        </p:txBody>
      </p:sp>
      <p:sp>
        <p:nvSpPr>
          <p:cNvPr id="49155" name="Rectangle 3"/>
          <p:cNvSpPr>
            <a:spLocks noChangeArrowheads="1"/>
          </p:cNvSpPr>
          <p:nvPr/>
        </p:nvSpPr>
        <p:spPr bwMode="auto">
          <a:xfrm>
            <a:off x="671513" y="1600200"/>
            <a:ext cx="7772400" cy="4191000"/>
          </a:xfrm>
          <a:prstGeom prst="rect">
            <a:avLst/>
          </a:prstGeom>
          <a:noFill/>
          <a:ln w="9525">
            <a:noFill/>
            <a:miter lim="800000"/>
            <a:headEnd/>
            <a:tailEnd/>
          </a:ln>
          <a:effectLst/>
        </p:spPr>
        <p:txBody>
          <a:bodyPr/>
          <a:lstStyle/>
          <a:p>
            <a:pPr marL="609600" indent="-609600">
              <a:spcBef>
                <a:spcPct val="20000"/>
              </a:spcBef>
              <a:buFont typeface="Wingdings" pitchFamily="2" charset="2"/>
              <a:buAutoNum type="arabicPeriod"/>
            </a:pPr>
            <a:r>
              <a:rPr lang="en-US" altLang="en-US" sz="2400" dirty="0">
                <a:solidFill>
                  <a:srgbClr val="0000FF"/>
                </a:solidFill>
                <a:latin typeface="Palatino Linotype" pitchFamily="18" charset="0"/>
              </a:rPr>
              <a:t>Wanting to Belong:</a:t>
            </a:r>
            <a:r>
              <a:rPr lang="en-US" altLang="en-US" sz="2400" dirty="0">
                <a:latin typeface="Palatino Linotype" pitchFamily="18" charset="0"/>
              </a:rPr>
              <a:t> </a:t>
            </a:r>
            <a:r>
              <a:rPr lang="en-US" sz="2400" dirty="0">
                <a:latin typeface="Palatino Linotype" pitchFamily="18" charset="0"/>
              </a:rPr>
              <a:t>The need to belong colors our thinking and emotions.</a:t>
            </a:r>
          </a:p>
          <a:p>
            <a:pPr marL="609600" indent="-609600">
              <a:spcBef>
                <a:spcPct val="20000"/>
              </a:spcBef>
              <a:buFont typeface="Wingdings" pitchFamily="2" charset="2"/>
              <a:buAutoNum type="arabicPeriod"/>
            </a:pPr>
            <a:r>
              <a:rPr lang="en-US" sz="2400" dirty="0">
                <a:solidFill>
                  <a:srgbClr val="0000FF"/>
                </a:solidFill>
                <a:latin typeface="Palatino Linotype" pitchFamily="18" charset="0"/>
              </a:rPr>
              <a:t>Social Acceptance:</a:t>
            </a:r>
            <a:r>
              <a:rPr lang="en-US" sz="2400" dirty="0">
                <a:latin typeface="Palatino Linotype" pitchFamily="18" charset="0"/>
              </a:rPr>
              <a:t> A sense of belonging with others increases our self-esteem. Social segregation decreases it.</a:t>
            </a:r>
          </a:p>
          <a:p>
            <a:pPr marL="609600" indent="-609600">
              <a:spcBef>
                <a:spcPct val="20000"/>
              </a:spcBef>
              <a:buFont typeface="Wingdings" pitchFamily="2" charset="2"/>
              <a:buAutoNum type="arabicPeriod"/>
            </a:pPr>
            <a:r>
              <a:rPr lang="en-US" sz="2400" dirty="0">
                <a:solidFill>
                  <a:srgbClr val="0000FF"/>
                </a:solidFill>
                <a:latin typeface="Palatino Linotype" pitchFamily="18" charset="0"/>
              </a:rPr>
              <a:t>Maintaining Relationships:</a:t>
            </a:r>
            <a:r>
              <a:rPr lang="en-US" sz="2400" dirty="0">
                <a:latin typeface="Palatino Linotype" pitchFamily="18" charset="0"/>
              </a:rPr>
              <a:t> We resist breaking social bonds, even bad ones.</a:t>
            </a:r>
          </a:p>
          <a:p>
            <a:pPr marL="609600" indent="-609600">
              <a:spcBef>
                <a:spcPct val="20000"/>
              </a:spcBef>
              <a:buFont typeface="Wingdings" pitchFamily="2" charset="2"/>
              <a:buAutoNum type="arabicPeriod"/>
            </a:pPr>
            <a:r>
              <a:rPr lang="en-US" sz="2400" dirty="0">
                <a:solidFill>
                  <a:srgbClr val="0000FF"/>
                </a:solidFill>
                <a:latin typeface="Palatino Linotype" pitchFamily="18" charset="0"/>
              </a:rPr>
              <a:t>Ostracism:</a:t>
            </a:r>
            <a:r>
              <a:rPr lang="en-US" sz="2400" dirty="0">
                <a:latin typeface="Palatino Linotype" pitchFamily="18" charset="0"/>
              </a:rPr>
              <a:t> Social exclusion leads to demoralization, depression, and at times nasty behavior.</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381000" y="1981200"/>
            <a:ext cx="7772400" cy="1698625"/>
          </a:xfrm>
        </p:spPr>
        <p:txBody>
          <a:bodyPr/>
          <a:lstStyle/>
          <a:p>
            <a:r>
              <a:rPr lang="en-US" sz="2800" dirty="0" smtClean="0">
                <a:solidFill>
                  <a:srgbClr val="0000FF"/>
                </a:solidFill>
                <a:latin typeface="Palatino Linotype" pitchFamily="18" charset="0"/>
              </a:rPr>
              <a:t>Module 39 “Close-Up”</a:t>
            </a:r>
            <a:endParaRPr lang="en-US" sz="2800" dirty="0">
              <a:solidFill>
                <a:srgbClr val="0000FF"/>
              </a:solidFill>
              <a:latin typeface="Palatino Linotype" pitchFamily="18" charset="0"/>
            </a:endParaRPr>
          </a:p>
        </p:txBody>
      </p:sp>
      <p:sp>
        <p:nvSpPr>
          <p:cNvPr id="47107" name="Rectangle 3"/>
          <p:cNvSpPr>
            <a:spLocks noGrp="1" noChangeArrowheads="1"/>
          </p:cNvSpPr>
          <p:nvPr>
            <p:ph type="subTitle" idx="1"/>
          </p:nvPr>
        </p:nvSpPr>
        <p:spPr>
          <a:xfrm>
            <a:off x="2144713" y="4114800"/>
            <a:ext cx="4827587" cy="2419350"/>
          </a:xfrm>
        </p:spPr>
        <p:txBody>
          <a:bodyPr/>
          <a:lstStyle/>
          <a:p>
            <a:pPr>
              <a:lnSpc>
                <a:spcPct val="80000"/>
              </a:lnSpc>
            </a:pPr>
            <a:endParaRPr lang="en-US" sz="2400" dirty="0">
              <a:latin typeface="Palatino Linotype"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1219200" y="1066800"/>
            <a:ext cx="6624638" cy="4729163"/>
          </a:xfrm>
          <a:noFill/>
        </p:spPr>
        <p:txBody>
          <a:bodyPr/>
          <a:lstStyle/>
          <a:p>
            <a:pPr marL="0" indent="0">
              <a:spcAft>
                <a:spcPct val="20000"/>
              </a:spcAft>
              <a:buFont typeface="Wingdings" pitchFamily="2" charset="2"/>
              <a:buNone/>
            </a:pPr>
            <a:endParaRPr lang="en-US" altLang="en-US" sz="3600" dirty="0">
              <a:solidFill>
                <a:srgbClr val="0000FF"/>
              </a:solidFill>
              <a:latin typeface="Palatino Linotype" pitchFamily="18" charset="0"/>
            </a:endParaRPr>
          </a:p>
          <a:p>
            <a:pPr marL="0" indent="0">
              <a:spcAft>
                <a:spcPct val="20000"/>
              </a:spcAft>
              <a:buFont typeface="Wingdings" pitchFamily="2" charset="2"/>
              <a:buNone/>
            </a:pPr>
            <a:r>
              <a:rPr lang="en-US" altLang="en-US" sz="3600" dirty="0">
                <a:solidFill>
                  <a:srgbClr val="0000FF"/>
                </a:solidFill>
                <a:latin typeface="Palatino Linotype" pitchFamily="18" charset="0"/>
              </a:rPr>
              <a:t>Motivation at Work</a:t>
            </a:r>
            <a:endParaRPr lang="en-US" altLang="en-US" dirty="0">
              <a:latin typeface="Palatino Linotype" pitchFamily="18" charset="0"/>
            </a:endParaRPr>
          </a:p>
          <a:p>
            <a:pPr marL="381000" lvl="1" indent="-266700">
              <a:spcAft>
                <a:spcPct val="20000"/>
              </a:spcAft>
              <a:buFont typeface="Wingdings" pitchFamily="2" charset="2"/>
              <a:buChar char="§"/>
            </a:pPr>
            <a:r>
              <a:rPr lang="en-US" altLang="en-US" dirty="0">
                <a:latin typeface="Palatino Linotype" pitchFamily="18" charset="0"/>
              </a:rPr>
              <a:t>Personnel Psychology</a:t>
            </a:r>
          </a:p>
          <a:p>
            <a:pPr marL="381000" lvl="1" indent="-266700">
              <a:spcAft>
                <a:spcPct val="20000"/>
              </a:spcAft>
              <a:buFont typeface="Wingdings" pitchFamily="2" charset="2"/>
              <a:buChar char="§"/>
            </a:pPr>
            <a:r>
              <a:rPr lang="en-US" dirty="0">
                <a:latin typeface="Palatino Linotype" pitchFamily="18" charset="0"/>
              </a:rPr>
              <a:t>Organizational Psychology: Motivating Achievement</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71513" y="276225"/>
            <a:ext cx="7772400" cy="1143000"/>
          </a:xfrm>
        </p:spPr>
        <p:txBody>
          <a:bodyPr/>
          <a:lstStyle/>
          <a:p>
            <a:r>
              <a:rPr lang="en-US" sz="3600" dirty="0">
                <a:latin typeface="Palatino Linotype" pitchFamily="18" charset="0"/>
              </a:rPr>
              <a:t>Achievement Motivation </a:t>
            </a:r>
          </a:p>
        </p:txBody>
      </p:sp>
      <p:sp>
        <p:nvSpPr>
          <p:cNvPr id="3075" name="Rectangle 3"/>
          <p:cNvSpPr>
            <a:spLocks noGrp="1" noChangeArrowheads="1"/>
          </p:cNvSpPr>
          <p:nvPr>
            <p:ph type="body" sz="half" idx="1"/>
          </p:nvPr>
        </p:nvSpPr>
        <p:spPr>
          <a:xfrm>
            <a:off x="561975" y="1600200"/>
            <a:ext cx="8001000" cy="914400"/>
          </a:xfrm>
        </p:spPr>
        <p:txBody>
          <a:bodyPr/>
          <a:lstStyle/>
          <a:p>
            <a:pPr marL="0" indent="0" algn="ctr">
              <a:lnSpc>
                <a:spcPct val="90000"/>
              </a:lnSpc>
              <a:buFontTx/>
              <a:buNone/>
            </a:pPr>
            <a:r>
              <a:rPr lang="en-US" sz="2800" dirty="0">
                <a:latin typeface="Palatino Linotype" pitchFamily="18" charset="0"/>
              </a:rPr>
              <a:t>Achievement motivation is defined as a desire for significant accomplishment.</a:t>
            </a:r>
          </a:p>
        </p:txBody>
      </p:sp>
      <p:pic>
        <p:nvPicPr>
          <p:cNvPr id="3076" name="Picture 4" descr="MyersPsy8e_12UN22"/>
          <p:cNvPicPr>
            <a:picLocks noChangeAspect="1" noChangeArrowheads="1"/>
          </p:cNvPicPr>
          <p:nvPr>
            <p:ph sz="half" idx="2"/>
          </p:nvPr>
        </p:nvPicPr>
        <p:blipFill>
          <a:blip r:embed="rId3" cstate="print"/>
          <a:srcRect/>
          <a:stretch>
            <a:fillRect/>
          </a:stretch>
        </p:blipFill>
        <p:spPr>
          <a:xfrm>
            <a:off x="2176463" y="2438400"/>
            <a:ext cx="4760912" cy="3246438"/>
          </a:xfrm>
          <a:noFill/>
          <a:ln/>
        </p:spPr>
      </p:pic>
      <p:sp>
        <p:nvSpPr>
          <p:cNvPr id="3077" name="Text Box 5"/>
          <p:cNvSpPr txBox="1">
            <a:spLocks noChangeArrowheads="1"/>
          </p:cNvSpPr>
          <p:nvPr/>
        </p:nvSpPr>
        <p:spPr bwMode="auto">
          <a:xfrm>
            <a:off x="1889125" y="5661025"/>
            <a:ext cx="5357813" cy="1006475"/>
          </a:xfrm>
          <a:prstGeom prst="rect">
            <a:avLst/>
          </a:prstGeom>
          <a:noFill/>
          <a:ln w="9525">
            <a:noFill/>
            <a:miter lim="800000"/>
            <a:headEnd/>
            <a:tailEnd/>
          </a:ln>
          <a:effectLst/>
        </p:spPr>
        <p:txBody>
          <a:bodyPr wrap="none">
            <a:spAutoFit/>
          </a:bodyPr>
          <a:lstStyle/>
          <a:p>
            <a:pPr algn="ctr"/>
            <a:r>
              <a:rPr lang="en-US" sz="2000" dirty="0">
                <a:latin typeface="Palatino Linotype" pitchFamily="18" charset="0"/>
              </a:rPr>
              <a:t>Skinner devised a daily discipline schedule</a:t>
            </a:r>
          </a:p>
          <a:p>
            <a:pPr algn="ctr"/>
            <a:r>
              <a:rPr lang="en-US" sz="2000" dirty="0">
                <a:latin typeface="Palatino Linotype" pitchFamily="18" charset="0"/>
              </a:rPr>
              <a:t>that led him to become the 20</a:t>
            </a:r>
            <a:r>
              <a:rPr lang="en-US" sz="2000" baseline="30000" dirty="0">
                <a:latin typeface="Palatino Linotype" pitchFamily="18" charset="0"/>
              </a:rPr>
              <a:t>th</a:t>
            </a:r>
            <a:r>
              <a:rPr lang="en-US" sz="2000" dirty="0">
                <a:latin typeface="Palatino Linotype" pitchFamily="18" charset="0"/>
              </a:rPr>
              <a:t> century’s most</a:t>
            </a:r>
          </a:p>
          <a:p>
            <a:pPr algn="ctr"/>
            <a:r>
              <a:rPr lang="en-US" sz="2000" dirty="0">
                <a:latin typeface="Palatino Linotype" pitchFamily="18" charset="0"/>
              </a:rPr>
              <a:t>influential psychologist.</a:t>
            </a:r>
          </a:p>
        </p:txBody>
      </p:sp>
      <p:sp>
        <p:nvSpPr>
          <p:cNvPr id="3078" name="Text Box 6"/>
          <p:cNvSpPr txBox="1">
            <a:spLocks noChangeArrowheads="1"/>
          </p:cNvSpPr>
          <p:nvPr/>
        </p:nvSpPr>
        <p:spPr bwMode="auto">
          <a:xfrm rot="5400000">
            <a:off x="5799137" y="4564063"/>
            <a:ext cx="2193925" cy="228600"/>
          </a:xfrm>
          <a:prstGeom prst="rect">
            <a:avLst/>
          </a:prstGeom>
          <a:noFill/>
          <a:ln w="9525">
            <a:noFill/>
            <a:miter lim="800000"/>
            <a:headEnd/>
            <a:tailEnd/>
          </a:ln>
          <a:effectLst/>
        </p:spPr>
        <p:txBody>
          <a:bodyPr wrap="none">
            <a:spAutoFit/>
          </a:bodyPr>
          <a:lstStyle/>
          <a:p>
            <a:r>
              <a:rPr lang="en-US" sz="900">
                <a:latin typeface="Times New Roman" pitchFamily="-112" charset="0"/>
              </a:rPr>
              <a:t>Ken Heyman/ Woodfin Camp &amp; Associates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71513" y="276225"/>
            <a:ext cx="7772400" cy="1143000"/>
          </a:xfrm>
        </p:spPr>
        <p:txBody>
          <a:bodyPr/>
          <a:lstStyle/>
          <a:p>
            <a:r>
              <a:rPr lang="en-US" sz="4000" dirty="0">
                <a:latin typeface="Palatino Linotype" pitchFamily="18" charset="0"/>
              </a:rPr>
              <a:t>Achievement Motivation</a:t>
            </a:r>
          </a:p>
        </p:txBody>
      </p:sp>
      <p:sp>
        <p:nvSpPr>
          <p:cNvPr id="6147" name="Rectangle 3"/>
          <p:cNvSpPr>
            <a:spLocks noChangeArrowheads="1"/>
          </p:cNvSpPr>
          <p:nvPr/>
        </p:nvSpPr>
        <p:spPr bwMode="auto">
          <a:xfrm>
            <a:off x="533400" y="1676400"/>
            <a:ext cx="8077200" cy="1447800"/>
          </a:xfrm>
          <a:prstGeom prst="rect">
            <a:avLst/>
          </a:prstGeom>
          <a:noFill/>
          <a:ln w="9525">
            <a:noFill/>
            <a:miter lim="800000"/>
            <a:headEnd/>
            <a:tailEnd/>
          </a:ln>
          <a:effectLst/>
        </p:spPr>
        <p:txBody>
          <a:bodyPr/>
          <a:lstStyle/>
          <a:p>
            <a:pPr algn="ctr">
              <a:spcBef>
                <a:spcPct val="20000"/>
              </a:spcBef>
            </a:pPr>
            <a:r>
              <a:rPr lang="en-US" sz="2800" dirty="0">
                <a:latin typeface="Palatino Linotype" pitchFamily="18" charset="0"/>
              </a:rPr>
              <a:t>People with a high need to achieve tend to:</a:t>
            </a:r>
          </a:p>
        </p:txBody>
      </p:sp>
      <p:sp>
        <p:nvSpPr>
          <p:cNvPr id="6148" name="Rectangle 4"/>
          <p:cNvSpPr>
            <a:spLocks noChangeArrowheads="1"/>
          </p:cNvSpPr>
          <p:nvPr/>
        </p:nvSpPr>
        <p:spPr bwMode="auto">
          <a:xfrm>
            <a:off x="762000" y="2819400"/>
            <a:ext cx="7772400" cy="3124200"/>
          </a:xfrm>
          <a:prstGeom prst="rect">
            <a:avLst/>
          </a:prstGeom>
          <a:noFill/>
          <a:ln w="9525">
            <a:noFill/>
            <a:miter lim="800000"/>
            <a:headEnd/>
            <a:tailEnd/>
          </a:ln>
          <a:effectLst/>
        </p:spPr>
        <p:txBody>
          <a:bodyPr/>
          <a:lstStyle/>
          <a:p>
            <a:pPr marL="609600" indent="-609600">
              <a:spcBef>
                <a:spcPct val="20000"/>
              </a:spcBef>
              <a:buFont typeface="Wingdings" pitchFamily="2" charset="2"/>
              <a:buChar char="§"/>
            </a:pPr>
            <a:r>
              <a:rPr lang="en-US" altLang="en-US" sz="2400" dirty="0">
                <a:latin typeface="Palatino Linotype" pitchFamily="18" charset="0"/>
              </a:rPr>
              <a:t>choose tasks that allow for success, yet</a:t>
            </a:r>
            <a:endParaRPr lang="en-US" sz="2400" dirty="0">
              <a:latin typeface="Palatino Linotype" pitchFamily="18" charset="0"/>
            </a:endParaRPr>
          </a:p>
          <a:p>
            <a:pPr marL="609600" indent="-609600">
              <a:spcBef>
                <a:spcPct val="20000"/>
              </a:spcBef>
              <a:buFont typeface="Wingdings" pitchFamily="2" charset="2"/>
              <a:buChar char="§"/>
            </a:pPr>
            <a:r>
              <a:rPr lang="en-US" sz="2400" dirty="0">
                <a:latin typeface="Palatino Linotype" pitchFamily="18" charset="0"/>
              </a:rPr>
              <a:t>still require skill and effort, and</a:t>
            </a:r>
          </a:p>
          <a:p>
            <a:pPr marL="609600" indent="-609600">
              <a:spcBef>
                <a:spcPct val="20000"/>
              </a:spcBef>
              <a:buFont typeface="Wingdings" pitchFamily="2" charset="2"/>
              <a:buChar char="§"/>
            </a:pPr>
            <a:r>
              <a:rPr lang="en-US" sz="2400" dirty="0">
                <a:latin typeface="Palatino Linotype" pitchFamily="18" charset="0"/>
              </a:rPr>
              <a:t>keep persisting until success is achieved.</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400" dirty="0">
                <a:latin typeface="Palatino Linotype" pitchFamily="18" charset="0"/>
              </a:rPr>
              <a:t>Sources of Achievement Motivation</a:t>
            </a:r>
          </a:p>
        </p:txBody>
      </p:sp>
      <p:sp>
        <p:nvSpPr>
          <p:cNvPr id="8195" name="Text Box 3"/>
          <p:cNvSpPr txBox="1">
            <a:spLocks noChangeArrowheads="1"/>
          </p:cNvSpPr>
          <p:nvPr/>
        </p:nvSpPr>
        <p:spPr bwMode="auto">
          <a:xfrm>
            <a:off x="1066800" y="1828800"/>
            <a:ext cx="6477000" cy="1187450"/>
          </a:xfrm>
          <a:prstGeom prst="rect">
            <a:avLst/>
          </a:prstGeom>
          <a:noFill/>
          <a:ln w="9525">
            <a:noFill/>
            <a:miter lim="800000"/>
            <a:headEnd/>
            <a:tailEnd/>
          </a:ln>
          <a:effectLst/>
        </p:spPr>
        <p:txBody>
          <a:bodyPr>
            <a:spAutoFit/>
          </a:bodyPr>
          <a:lstStyle/>
          <a:p>
            <a:pPr>
              <a:spcBef>
                <a:spcPct val="50000"/>
              </a:spcBef>
            </a:pPr>
            <a:r>
              <a:rPr lang="en-US" sz="2400" dirty="0">
                <a:latin typeface="Palatino Linotype" pitchFamily="18" charset="0"/>
              </a:rPr>
              <a:t>Why does one person become more motivated to achieve than another? Parents and teachers have an influence on the roots of motivation.</a:t>
            </a:r>
          </a:p>
        </p:txBody>
      </p:sp>
      <p:sp>
        <p:nvSpPr>
          <p:cNvPr id="8196" name="Text Box 4"/>
          <p:cNvSpPr txBox="1">
            <a:spLocks noChangeArrowheads="1"/>
          </p:cNvSpPr>
          <p:nvPr/>
        </p:nvSpPr>
        <p:spPr bwMode="auto">
          <a:xfrm>
            <a:off x="1295400" y="3352800"/>
            <a:ext cx="6400800" cy="2100263"/>
          </a:xfrm>
          <a:prstGeom prst="rect">
            <a:avLst/>
          </a:prstGeom>
          <a:noFill/>
          <a:ln w="9525">
            <a:noFill/>
            <a:miter lim="800000"/>
            <a:headEnd/>
            <a:tailEnd/>
          </a:ln>
          <a:effectLst/>
        </p:spPr>
        <p:txBody>
          <a:bodyPr>
            <a:spAutoFit/>
          </a:bodyPr>
          <a:lstStyle/>
          <a:p>
            <a:pPr>
              <a:spcBef>
                <a:spcPct val="50000"/>
              </a:spcBef>
            </a:pPr>
            <a:r>
              <a:rPr lang="en-US" sz="2400" dirty="0">
                <a:solidFill>
                  <a:srgbClr val="0000FF"/>
                </a:solidFill>
                <a:latin typeface="Palatino Linotype" pitchFamily="18" charset="0"/>
              </a:rPr>
              <a:t>Emotional roots:</a:t>
            </a:r>
            <a:r>
              <a:rPr lang="en-US" sz="2400" dirty="0">
                <a:latin typeface="Palatino Linotype" pitchFamily="18" charset="0"/>
              </a:rPr>
              <a:t> learning to associate achievement with positive emotions.</a:t>
            </a:r>
          </a:p>
          <a:p>
            <a:pPr>
              <a:spcBef>
                <a:spcPct val="50000"/>
              </a:spcBef>
            </a:pPr>
            <a:r>
              <a:rPr lang="en-US" sz="2400" dirty="0">
                <a:solidFill>
                  <a:srgbClr val="0000FF"/>
                </a:solidFill>
                <a:latin typeface="Palatino Linotype" pitchFamily="18" charset="0"/>
              </a:rPr>
              <a:t>Cognitive roots: </a:t>
            </a:r>
            <a:r>
              <a:rPr lang="en-US" sz="2400" dirty="0">
                <a:latin typeface="Palatino Linotype" pitchFamily="18" charset="0"/>
              </a:rPr>
              <a:t>learning to attribute achievements to one’s own competence, thus raising expectations of oneself.  </a:t>
            </a:r>
            <a:endParaRPr lang="en-US" sz="2400" dirty="0">
              <a:solidFill>
                <a:srgbClr val="0000FF"/>
              </a:solidFill>
              <a:latin typeface="Palatino Linotype"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76225"/>
            <a:ext cx="7772400" cy="1143000"/>
          </a:xfrm>
        </p:spPr>
        <p:txBody>
          <a:bodyPr/>
          <a:lstStyle/>
          <a:p>
            <a:r>
              <a:rPr lang="en-US" sz="4000" dirty="0">
                <a:latin typeface="Palatino Linotype" pitchFamily="18" charset="0"/>
              </a:rPr>
              <a:t>Psychology at Work</a:t>
            </a:r>
          </a:p>
        </p:txBody>
      </p:sp>
      <p:sp>
        <p:nvSpPr>
          <p:cNvPr id="10243" name="Rectangle 3"/>
          <p:cNvSpPr>
            <a:spLocks noChangeArrowheads="1"/>
          </p:cNvSpPr>
          <p:nvPr/>
        </p:nvSpPr>
        <p:spPr bwMode="auto">
          <a:xfrm>
            <a:off x="671513" y="1600200"/>
            <a:ext cx="7772400" cy="990600"/>
          </a:xfrm>
          <a:prstGeom prst="rect">
            <a:avLst/>
          </a:prstGeom>
          <a:noFill/>
          <a:ln w="9525">
            <a:noFill/>
            <a:miter lim="800000"/>
            <a:headEnd/>
            <a:tailEnd/>
          </a:ln>
          <a:effectLst/>
        </p:spPr>
        <p:txBody>
          <a:bodyPr/>
          <a:lstStyle/>
          <a:p>
            <a:pPr algn="ctr">
              <a:spcBef>
                <a:spcPct val="20000"/>
              </a:spcBef>
              <a:buFont typeface="Wingdings" pitchFamily="2" charset="2"/>
              <a:buNone/>
            </a:pPr>
            <a:r>
              <a:rPr lang="en-US" sz="2800" dirty="0">
                <a:latin typeface="Palatino Linotype" pitchFamily="18" charset="0"/>
              </a:rPr>
              <a:t>The healthy life, said Sigmund Freud, is filled by love and work.</a:t>
            </a:r>
          </a:p>
        </p:txBody>
      </p:sp>
      <p:pic>
        <p:nvPicPr>
          <p:cNvPr id="10244" name="Picture 4" descr="12356_HCD2e_09UN03"/>
          <p:cNvPicPr>
            <a:picLocks noChangeAspect="1" noChangeArrowheads="1"/>
          </p:cNvPicPr>
          <p:nvPr>
            <p:ph idx="1"/>
          </p:nvPr>
        </p:nvPicPr>
        <p:blipFill>
          <a:blip r:embed="rId3" cstate="print"/>
          <a:srcRect/>
          <a:stretch>
            <a:fillRect/>
          </a:stretch>
        </p:blipFill>
        <p:spPr>
          <a:xfrm>
            <a:off x="3214688" y="2895600"/>
            <a:ext cx="2674937" cy="3429000"/>
          </a:xfrm>
          <a:noFill/>
          <a:ln/>
        </p:spPr>
      </p:pic>
      <p:sp>
        <p:nvSpPr>
          <p:cNvPr id="10245" name="Text Box 5"/>
          <p:cNvSpPr txBox="1">
            <a:spLocks noChangeArrowheads="1"/>
          </p:cNvSpPr>
          <p:nvPr/>
        </p:nvSpPr>
        <p:spPr bwMode="auto">
          <a:xfrm rot="5400000">
            <a:off x="5535612" y="5818188"/>
            <a:ext cx="892175" cy="228600"/>
          </a:xfrm>
          <a:prstGeom prst="rect">
            <a:avLst/>
          </a:prstGeom>
          <a:noFill/>
          <a:ln w="9525">
            <a:noFill/>
            <a:miter lim="800000"/>
            <a:headEnd/>
            <a:tailEnd/>
          </a:ln>
          <a:effectLst/>
        </p:spPr>
        <p:txBody>
          <a:bodyPr wrap="none">
            <a:spAutoFit/>
          </a:bodyPr>
          <a:lstStyle/>
          <a:p>
            <a:r>
              <a:rPr lang="en-US" sz="900">
                <a:latin typeface="Times New Roman" pitchFamily="-112" charset="0"/>
              </a:rPr>
              <a:t>Culver Pictures</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71513" y="276225"/>
            <a:ext cx="7772400" cy="1143000"/>
          </a:xfrm>
        </p:spPr>
        <p:txBody>
          <a:bodyPr/>
          <a:lstStyle/>
          <a:p>
            <a:r>
              <a:rPr lang="en-US" sz="4000" dirty="0">
                <a:latin typeface="Palatino Linotype" pitchFamily="18" charset="0"/>
              </a:rPr>
              <a:t>Attitudes Towards Work</a:t>
            </a:r>
          </a:p>
        </p:txBody>
      </p:sp>
      <p:sp>
        <p:nvSpPr>
          <p:cNvPr id="12291" name="Rectangle 3"/>
          <p:cNvSpPr>
            <a:spLocks noChangeArrowheads="1"/>
          </p:cNvSpPr>
          <p:nvPr/>
        </p:nvSpPr>
        <p:spPr bwMode="auto">
          <a:xfrm>
            <a:off x="671513" y="3200400"/>
            <a:ext cx="7772400" cy="2514600"/>
          </a:xfrm>
          <a:prstGeom prst="rect">
            <a:avLst/>
          </a:prstGeom>
          <a:noFill/>
          <a:ln w="9525">
            <a:noFill/>
            <a:miter lim="800000"/>
            <a:headEnd/>
            <a:tailEnd/>
          </a:ln>
          <a:effectLst/>
        </p:spPr>
        <p:txBody>
          <a:bodyPr/>
          <a:lstStyle/>
          <a:p>
            <a:pPr marL="609600" indent="-609600">
              <a:spcBef>
                <a:spcPct val="20000"/>
              </a:spcBef>
              <a:buFont typeface="Wingdings" pitchFamily="2" charset="2"/>
              <a:buAutoNum type="arabicPeriod"/>
            </a:pPr>
            <a:r>
              <a:rPr lang="en-US" altLang="en-US" sz="2400" dirty="0">
                <a:solidFill>
                  <a:srgbClr val="0000FF"/>
                </a:solidFill>
                <a:latin typeface="Palatino Linotype" pitchFamily="18" charset="0"/>
              </a:rPr>
              <a:t>Job:</a:t>
            </a:r>
            <a:r>
              <a:rPr lang="en-US" altLang="en-US" sz="2400" dirty="0">
                <a:latin typeface="Palatino Linotype" pitchFamily="18" charset="0"/>
              </a:rPr>
              <a:t> Necessary way to make money.</a:t>
            </a:r>
            <a:endParaRPr lang="en-US" sz="2400" dirty="0">
              <a:latin typeface="Palatino Linotype" pitchFamily="18" charset="0"/>
            </a:endParaRPr>
          </a:p>
          <a:p>
            <a:pPr marL="609600" indent="-609600">
              <a:spcBef>
                <a:spcPct val="20000"/>
              </a:spcBef>
              <a:buFont typeface="Wingdings" pitchFamily="2" charset="2"/>
              <a:buAutoNum type="arabicPeriod"/>
            </a:pPr>
            <a:r>
              <a:rPr lang="en-US" sz="2400" dirty="0">
                <a:solidFill>
                  <a:srgbClr val="0000FF"/>
                </a:solidFill>
                <a:latin typeface="Palatino Linotype" pitchFamily="18" charset="0"/>
              </a:rPr>
              <a:t>Career:</a:t>
            </a:r>
            <a:r>
              <a:rPr lang="en-US" sz="2400" dirty="0">
                <a:latin typeface="Palatino Linotype" pitchFamily="18" charset="0"/>
              </a:rPr>
              <a:t> Opportunity to advance from one position to another.</a:t>
            </a:r>
          </a:p>
          <a:p>
            <a:pPr marL="609600" indent="-609600">
              <a:spcBef>
                <a:spcPct val="20000"/>
              </a:spcBef>
              <a:buFont typeface="Wingdings" pitchFamily="2" charset="2"/>
              <a:buAutoNum type="arabicPeriod"/>
            </a:pPr>
            <a:r>
              <a:rPr lang="en-US" sz="2400" dirty="0">
                <a:solidFill>
                  <a:srgbClr val="0000FF"/>
                </a:solidFill>
                <a:latin typeface="Palatino Linotype" pitchFamily="18" charset="0"/>
              </a:rPr>
              <a:t>Calling:</a:t>
            </a:r>
            <a:r>
              <a:rPr lang="en-US" sz="2400" dirty="0">
                <a:latin typeface="Palatino Linotype" pitchFamily="18" charset="0"/>
              </a:rPr>
              <a:t> Fulfilling a socially useful activity.</a:t>
            </a:r>
          </a:p>
        </p:txBody>
      </p:sp>
      <p:sp>
        <p:nvSpPr>
          <p:cNvPr id="12292" name="Rectangle 4"/>
          <p:cNvSpPr>
            <a:spLocks noChangeArrowheads="1"/>
          </p:cNvSpPr>
          <p:nvPr/>
        </p:nvSpPr>
        <p:spPr bwMode="auto">
          <a:xfrm>
            <a:off x="671513" y="1600200"/>
            <a:ext cx="7772400" cy="990600"/>
          </a:xfrm>
          <a:prstGeom prst="rect">
            <a:avLst/>
          </a:prstGeom>
          <a:noFill/>
          <a:ln w="9525">
            <a:noFill/>
            <a:miter lim="800000"/>
            <a:headEnd/>
            <a:tailEnd/>
          </a:ln>
          <a:effectLst/>
        </p:spPr>
        <p:txBody>
          <a:bodyPr/>
          <a:lstStyle/>
          <a:p>
            <a:pPr algn="ctr">
              <a:spcBef>
                <a:spcPct val="20000"/>
              </a:spcBef>
              <a:buFont typeface="Wingdings" pitchFamily="2" charset="2"/>
              <a:buNone/>
            </a:pPr>
            <a:r>
              <a:rPr lang="en-US" sz="2800" dirty="0">
                <a:latin typeface="Palatino Linotype" pitchFamily="18" charset="0"/>
              </a:rPr>
              <a:t>People have different attitudes toward work. Some take it as 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a:xfrm>
            <a:off x="671513" y="280988"/>
            <a:ext cx="7772400" cy="1143000"/>
          </a:xfrm>
        </p:spPr>
        <p:txBody>
          <a:bodyPr/>
          <a:lstStyle/>
          <a:p>
            <a:r>
              <a:rPr lang="en-US" altLang="en-US" sz="4000" dirty="0">
                <a:solidFill>
                  <a:schemeClr val="tx1"/>
                </a:solidFill>
                <a:latin typeface="Palatino Linotype" pitchFamily="18" charset="0"/>
              </a:rPr>
              <a:t>Incentive</a:t>
            </a:r>
            <a:endParaRPr lang="en-US" sz="4000" dirty="0">
              <a:solidFill>
                <a:schemeClr val="tx1"/>
              </a:solidFill>
              <a:latin typeface="Palatino Linotype" pitchFamily="18" charset="0"/>
            </a:endParaRPr>
          </a:p>
        </p:txBody>
      </p:sp>
      <p:sp>
        <p:nvSpPr>
          <p:cNvPr id="5" name="Slide Number Placeholder 5"/>
          <p:cNvSpPr>
            <a:spLocks noGrp="1"/>
          </p:cNvSpPr>
          <p:nvPr>
            <p:ph type="sldNum" sz="quarter" idx="12"/>
          </p:nvPr>
        </p:nvSpPr>
        <p:spPr/>
        <p:txBody>
          <a:bodyPr/>
          <a:lstStyle/>
          <a:p>
            <a:fld id="{03DAA069-4D39-44A1-9DCD-BA81DF4CDF97}" type="slidenum">
              <a:rPr lang="en-US"/>
              <a:pPr/>
              <a:t>7</a:t>
            </a:fld>
            <a:endParaRPr lang="en-US"/>
          </a:p>
        </p:txBody>
      </p:sp>
      <p:sp>
        <p:nvSpPr>
          <p:cNvPr id="555012" name="Text Box 4"/>
          <p:cNvSpPr txBox="1">
            <a:spLocks noChangeArrowheads="1"/>
          </p:cNvSpPr>
          <p:nvPr/>
        </p:nvSpPr>
        <p:spPr bwMode="auto">
          <a:xfrm>
            <a:off x="533400" y="1581150"/>
            <a:ext cx="8077200" cy="946150"/>
          </a:xfrm>
          <a:prstGeom prst="rect">
            <a:avLst/>
          </a:prstGeom>
          <a:noFill/>
          <a:ln w="9525">
            <a:noFill/>
            <a:miter lim="800000"/>
            <a:headEnd/>
            <a:tailEnd/>
          </a:ln>
          <a:effectLst/>
        </p:spPr>
        <p:txBody>
          <a:bodyPr>
            <a:spAutoFit/>
          </a:bodyPr>
          <a:lstStyle/>
          <a:p>
            <a:pPr algn="ctr"/>
            <a:r>
              <a:rPr lang="en-US" altLang="en-US" sz="2800" dirty="0">
                <a:latin typeface="Palatino Linotype" pitchFamily="18" charset="0"/>
              </a:rPr>
              <a:t>Where our needs </a:t>
            </a:r>
            <a:r>
              <a:rPr lang="en-US" altLang="en-US" sz="2800" i="1" dirty="0">
                <a:latin typeface="Palatino Linotype" pitchFamily="18" charset="0"/>
              </a:rPr>
              <a:t>push,</a:t>
            </a:r>
            <a:r>
              <a:rPr lang="en-US" altLang="en-US" sz="2800" dirty="0">
                <a:latin typeface="Palatino Linotype" pitchFamily="18" charset="0"/>
              </a:rPr>
              <a:t> </a:t>
            </a:r>
            <a:r>
              <a:rPr lang="en-US" altLang="en-US" sz="2800" dirty="0">
                <a:solidFill>
                  <a:srgbClr val="0000FF"/>
                </a:solidFill>
                <a:latin typeface="Palatino Linotype" pitchFamily="18" charset="0"/>
              </a:rPr>
              <a:t>incentives</a:t>
            </a:r>
            <a:r>
              <a:rPr lang="en-US" altLang="en-US" sz="2800" dirty="0">
                <a:latin typeface="Palatino Linotype" pitchFamily="18" charset="0"/>
              </a:rPr>
              <a:t> (positive or negative stimuli) </a:t>
            </a:r>
            <a:r>
              <a:rPr lang="en-US" altLang="en-US" sz="2800" i="1" dirty="0">
                <a:latin typeface="Palatino Linotype" pitchFamily="18" charset="0"/>
              </a:rPr>
              <a:t>pull</a:t>
            </a:r>
            <a:r>
              <a:rPr lang="en-US" altLang="en-US" sz="2800" dirty="0">
                <a:latin typeface="Palatino Linotype" pitchFamily="18" charset="0"/>
              </a:rPr>
              <a:t> us in reducing our drives.</a:t>
            </a:r>
            <a:endParaRPr lang="en-US" sz="2800" dirty="0">
              <a:latin typeface="Palatino Linotype" pitchFamily="18" charset="0"/>
            </a:endParaRPr>
          </a:p>
        </p:txBody>
      </p:sp>
      <p:sp>
        <p:nvSpPr>
          <p:cNvPr id="555014" name="Rectangle 6"/>
          <p:cNvSpPr>
            <a:spLocks noChangeArrowheads="1"/>
          </p:cNvSpPr>
          <p:nvPr/>
        </p:nvSpPr>
        <p:spPr bwMode="auto">
          <a:xfrm>
            <a:off x="1104900" y="3438525"/>
            <a:ext cx="6899275" cy="822325"/>
          </a:xfrm>
          <a:prstGeom prst="rect">
            <a:avLst/>
          </a:prstGeom>
          <a:noFill/>
          <a:ln w="9525">
            <a:noFill/>
            <a:miter lim="800000"/>
            <a:headEnd/>
            <a:tailEnd/>
          </a:ln>
          <a:effectLst/>
        </p:spPr>
        <p:txBody>
          <a:bodyPr wrap="none">
            <a:spAutoFit/>
          </a:bodyPr>
          <a:lstStyle/>
          <a:p>
            <a:pPr algn="ctr"/>
            <a:r>
              <a:rPr lang="en-US" dirty="0">
                <a:latin typeface="Palatino Linotype" pitchFamily="18" charset="0"/>
              </a:rPr>
              <a:t>A food-deprived person who smells baking bread</a:t>
            </a:r>
          </a:p>
          <a:p>
            <a:pPr algn="ctr"/>
            <a:r>
              <a:rPr lang="en-US" dirty="0">
                <a:latin typeface="Palatino Linotype" pitchFamily="18" charset="0"/>
              </a:rPr>
              <a:t>(incentive) feels a strong hunger drive.</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71513" y="261938"/>
            <a:ext cx="7772400" cy="1143000"/>
          </a:xfrm>
        </p:spPr>
        <p:txBody>
          <a:bodyPr/>
          <a:lstStyle/>
          <a:p>
            <a:r>
              <a:rPr lang="en-US" sz="4000" dirty="0">
                <a:latin typeface="Palatino Linotype" pitchFamily="18" charset="0"/>
              </a:rPr>
              <a:t>Flow &amp; Rewards</a:t>
            </a:r>
          </a:p>
        </p:txBody>
      </p:sp>
      <p:sp>
        <p:nvSpPr>
          <p:cNvPr id="14339" name="Rectangle 3"/>
          <p:cNvSpPr>
            <a:spLocks noChangeArrowheads="1"/>
          </p:cNvSpPr>
          <p:nvPr/>
        </p:nvSpPr>
        <p:spPr bwMode="auto">
          <a:xfrm>
            <a:off x="685800" y="1600200"/>
            <a:ext cx="7772400" cy="1447800"/>
          </a:xfrm>
          <a:prstGeom prst="rect">
            <a:avLst/>
          </a:prstGeom>
          <a:noFill/>
          <a:ln w="9525">
            <a:noFill/>
            <a:miter lim="800000"/>
            <a:headEnd/>
            <a:tailEnd/>
          </a:ln>
          <a:effectLst/>
        </p:spPr>
        <p:txBody>
          <a:bodyPr/>
          <a:lstStyle/>
          <a:p>
            <a:pPr algn="ctr">
              <a:spcBef>
                <a:spcPct val="20000"/>
              </a:spcBef>
              <a:buFont typeface="Wingdings" pitchFamily="2" charset="2"/>
              <a:buNone/>
            </a:pPr>
            <a:r>
              <a:rPr lang="en-US" sz="2800" dirty="0">
                <a:latin typeface="Palatino Linotype" pitchFamily="18" charset="0"/>
              </a:rPr>
              <a:t>Flow is the experience between no work and a lot of work. Flow marks immersion into one’s work.</a:t>
            </a:r>
          </a:p>
        </p:txBody>
      </p:sp>
      <p:pic>
        <p:nvPicPr>
          <p:cNvPr id="14340" name="Picture 4" descr="Flow"/>
          <p:cNvPicPr>
            <a:picLocks noChangeAspect="1" noChangeArrowheads="1"/>
          </p:cNvPicPr>
          <p:nvPr>
            <p:ph idx="1"/>
          </p:nvPr>
        </p:nvPicPr>
        <p:blipFill>
          <a:blip r:embed="rId3" cstate="print"/>
          <a:srcRect t="9578" b="20537"/>
          <a:stretch>
            <a:fillRect/>
          </a:stretch>
        </p:blipFill>
        <p:spPr>
          <a:xfrm>
            <a:off x="457200" y="2857500"/>
            <a:ext cx="8229600" cy="1592263"/>
          </a:xfrm>
          <a:noFill/>
          <a:ln/>
        </p:spPr>
      </p:pic>
      <p:sp>
        <p:nvSpPr>
          <p:cNvPr id="14341" name="Rectangle 5"/>
          <p:cNvSpPr>
            <a:spLocks noChangeArrowheads="1"/>
          </p:cNvSpPr>
          <p:nvPr/>
        </p:nvSpPr>
        <p:spPr bwMode="auto">
          <a:xfrm>
            <a:off x="671513" y="4648200"/>
            <a:ext cx="7772400" cy="1600200"/>
          </a:xfrm>
          <a:prstGeom prst="rect">
            <a:avLst/>
          </a:prstGeom>
          <a:noFill/>
          <a:ln w="9525">
            <a:noFill/>
            <a:miter lim="800000"/>
            <a:headEnd/>
            <a:tailEnd/>
          </a:ln>
          <a:effectLst/>
        </p:spPr>
        <p:txBody>
          <a:bodyPr/>
          <a:lstStyle/>
          <a:p>
            <a:pPr algn="ctr">
              <a:spcBef>
                <a:spcPct val="20000"/>
              </a:spcBef>
              <a:buFont typeface="Wingdings" pitchFamily="2" charset="2"/>
              <a:buNone/>
            </a:pPr>
            <a:r>
              <a:rPr lang="en-US" sz="2400" dirty="0">
                <a:latin typeface="Palatino Linotype" pitchFamily="18" charset="0"/>
              </a:rPr>
              <a:t>People who “flow” in their work (artists, dancers, composers etc.) are driven less by extrinsic rewards (money, praise, promotion) and more by intrinsic rewards.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71513" y="276225"/>
            <a:ext cx="7772400" cy="1143000"/>
          </a:xfrm>
        </p:spPr>
        <p:txBody>
          <a:bodyPr/>
          <a:lstStyle/>
          <a:p>
            <a:r>
              <a:rPr lang="en-US" sz="4000" dirty="0">
                <a:latin typeface="Palatino Linotype" pitchFamily="18" charset="0"/>
              </a:rPr>
              <a:t>Work and Satisfaction</a:t>
            </a:r>
          </a:p>
        </p:txBody>
      </p:sp>
      <p:sp>
        <p:nvSpPr>
          <p:cNvPr id="16387" name="Rectangle 3"/>
          <p:cNvSpPr>
            <a:spLocks noGrp="1" noChangeArrowheads="1"/>
          </p:cNvSpPr>
          <p:nvPr>
            <p:ph type="body" sz="half" idx="1"/>
          </p:nvPr>
        </p:nvSpPr>
        <p:spPr>
          <a:xfrm>
            <a:off x="609600" y="1585913"/>
            <a:ext cx="7924800" cy="914400"/>
          </a:xfrm>
        </p:spPr>
        <p:txBody>
          <a:bodyPr>
            <a:normAutofit lnSpcReduction="10000"/>
          </a:bodyPr>
          <a:lstStyle/>
          <a:p>
            <a:pPr marL="0" indent="0" algn="ctr">
              <a:buFontTx/>
              <a:buNone/>
            </a:pPr>
            <a:r>
              <a:rPr lang="en-US" sz="2800" dirty="0">
                <a:latin typeface="Palatino Linotype" pitchFamily="18" charset="0"/>
              </a:rPr>
              <a:t>In industrialized countries work and satisfaction go hand-in-hand.</a:t>
            </a:r>
          </a:p>
        </p:txBody>
      </p:sp>
      <p:pic>
        <p:nvPicPr>
          <p:cNvPr id="16388" name="Picture 4" descr="MyersPsy8e_fig"/>
          <p:cNvPicPr>
            <a:picLocks noChangeAspect="1" noChangeArrowheads="1"/>
          </p:cNvPicPr>
          <p:nvPr>
            <p:ph sz="half" idx="2"/>
          </p:nvPr>
        </p:nvPicPr>
        <p:blipFill>
          <a:blip r:embed="rId3" cstate="print"/>
          <a:srcRect/>
          <a:stretch>
            <a:fillRect/>
          </a:stretch>
        </p:blipFill>
        <p:spPr>
          <a:xfrm>
            <a:off x="1600200" y="2667000"/>
            <a:ext cx="5943600" cy="3927475"/>
          </a:xfrm>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81000"/>
            <a:ext cx="7772400" cy="1143000"/>
          </a:xfrm>
        </p:spPr>
        <p:txBody>
          <a:bodyPr/>
          <a:lstStyle/>
          <a:p>
            <a:r>
              <a:rPr lang="en-US" sz="3600" dirty="0">
                <a:latin typeface="Palatino Linotype" pitchFamily="18" charset="0"/>
              </a:rPr>
              <a:t>Industrial-Organizational (I/O) Psychology</a:t>
            </a:r>
          </a:p>
        </p:txBody>
      </p:sp>
      <p:sp>
        <p:nvSpPr>
          <p:cNvPr id="18435" name="Rectangle 3"/>
          <p:cNvSpPr>
            <a:spLocks noGrp="1" noChangeArrowheads="1"/>
          </p:cNvSpPr>
          <p:nvPr>
            <p:ph type="body" idx="1"/>
          </p:nvPr>
        </p:nvSpPr>
        <p:spPr>
          <a:xfrm>
            <a:off x="685800" y="1752600"/>
            <a:ext cx="7772400" cy="533400"/>
          </a:xfrm>
        </p:spPr>
        <p:txBody>
          <a:bodyPr/>
          <a:lstStyle/>
          <a:p>
            <a:pPr algn="ctr">
              <a:lnSpc>
                <a:spcPct val="90000"/>
              </a:lnSpc>
              <a:buFontTx/>
              <a:buNone/>
            </a:pPr>
            <a:r>
              <a:rPr lang="en-US" sz="2400" dirty="0">
                <a:latin typeface="Palatino Linotype" pitchFamily="18" charset="0"/>
              </a:rPr>
              <a:t>Applies psychological principles to the workplace. </a:t>
            </a:r>
          </a:p>
        </p:txBody>
      </p:sp>
      <p:sp>
        <p:nvSpPr>
          <p:cNvPr id="18436" name="Rectangle 4"/>
          <p:cNvSpPr>
            <a:spLocks noChangeArrowheads="1"/>
          </p:cNvSpPr>
          <p:nvPr/>
        </p:nvSpPr>
        <p:spPr bwMode="auto">
          <a:xfrm>
            <a:off x="609600" y="2362200"/>
            <a:ext cx="7772400" cy="3124200"/>
          </a:xfrm>
          <a:prstGeom prst="rect">
            <a:avLst/>
          </a:prstGeom>
          <a:noFill/>
          <a:ln w="9525">
            <a:noFill/>
            <a:miter lim="800000"/>
            <a:headEnd/>
            <a:tailEnd/>
          </a:ln>
          <a:effectLst/>
        </p:spPr>
        <p:txBody>
          <a:bodyPr/>
          <a:lstStyle/>
          <a:p>
            <a:pPr marL="609600" indent="-609600">
              <a:spcBef>
                <a:spcPct val="20000"/>
              </a:spcBef>
              <a:buFont typeface="Wingdings" pitchFamily="2" charset="2"/>
              <a:buAutoNum type="arabicPeriod"/>
            </a:pPr>
            <a:r>
              <a:rPr lang="en-US" altLang="en-US" sz="2400" dirty="0">
                <a:solidFill>
                  <a:srgbClr val="0000FF"/>
                </a:solidFill>
                <a:latin typeface="Palatino Linotype" pitchFamily="18" charset="0"/>
              </a:rPr>
              <a:t>Personnel Psychology:</a:t>
            </a:r>
            <a:r>
              <a:rPr lang="en-US" altLang="en-US" sz="2400" dirty="0">
                <a:latin typeface="Palatino Linotype" pitchFamily="18" charset="0"/>
              </a:rPr>
              <a:t> Studies the principles of selecting and evaluating workers.</a:t>
            </a:r>
          </a:p>
          <a:p>
            <a:pPr marL="609600" indent="-609600">
              <a:spcBef>
                <a:spcPct val="20000"/>
              </a:spcBef>
              <a:buFont typeface="Wingdings" pitchFamily="2" charset="2"/>
              <a:buAutoNum type="arabicPeriod"/>
            </a:pPr>
            <a:endParaRPr lang="en-US" sz="2400" dirty="0">
              <a:latin typeface="Palatino Linotype" pitchFamily="18" charset="0"/>
            </a:endParaRPr>
          </a:p>
          <a:p>
            <a:pPr marL="609600" indent="-609600">
              <a:spcBef>
                <a:spcPct val="20000"/>
              </a:spcBef>
              <a:buFont typeface="Wingdings" pitchFamily="2" charset="2"/>
              <a:buAutoNum type="arabicPeriod"/>
            </a:pPr>
            <a:r>
              <a:rPr lang="en-US" sz="2400" dirty="0">
                <a:solidFill>
                  <a:srgbClr val="0000FF"/>
                </a:solidFill>
                <a:latin typeface="Palatino Linotype" pitchFamily="18" charset="0"/>
              </a:rPr>
              <a:t>Organizational Psychology:</a:t>
            </a:r>
            <a:r>
              <a:rPr lang="en-US" sz="2400" dirty="0">
                <a:latin typeface="Palatino Linotype" pitchFamily="18" charset="0"/>
              </a:rPr>
              <a:t> Studies how work environments and management styles influence worker motivation, satisfaction, and productivity.</a:t>
            </a:r>
          </a:p>
          <a:p>
            <a:pPr marL="609600" indent="-609600">
              <a:spcBef>
                <a:spcPct val="20000"/>
              </a:spcBef>
              <a:buFont typeface="Wingdings" pitchFamily="2" charset="2"/>
              <a:buAutoNum type="arabicPeriod"/>
            </a:pPr>
            <a:endParaRPr lang="en-US" sz="2400" dirty="0">
              <a:latin typeface="Palatino Linotype" pitchFamily="18" charset="0"/>
            </a:endParaRPr>
          </a:p>
          <a:p>
            <a:pPr marL="609600" indent="-609600">
              <a:spcBef>
                <a:spcPct val="20000"/>
              </a:spcBef>
              <a:buFont typeface="Wingdings" pitchFamily="2" charset="2"/>
              <a:buAutoNum type="arabicPeriod"/>
            </a:pPr>
            <a:r>
              <a:rPr lang="en-US" sz="2400" dirty="0">
                <a:solidFill>
                  <a:srgbClr val="0000FF"/>
                </a:solidFill>
                <a:latin typeface="Palatino Linotype" pitchFamily="18" charset="0"/>
              </a:rPr>
              <a:t>Human Factors Psychology:</a:t>
            </a:r>
            <a:r>
              <a:rPr lang="en-US" sz="2400" dirty="0">
                <a:latin typeface="Palatino Linotype" pitchFamily="18" charset="0"/>
              </a:rPr>
              <a:t> Explores how machines and environments can be designed to fit our natural perception.</a:t>
            </a:r>
            <a:endParaRPr lang="en-US" sz="2400" dirty="0">
              <a:solidFill>
                <a:srgbClr val="0000FF"/>
              </a:solidFill>
              <a:latin typeface="Palatino Linotype"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71513" y="257175"/>
            <a:ext cx="7772400" cy="1143000"/>
          </a:xfrm>
        </p:spPr>
        <p:txBody>
          <a:bodyPr/>
          <a:lstStyle/>
          <a:p>
            <a:r>
              <a:rPr lang="en-US" sz="4000" dirty="0">
                <a:latin typeface="Palatino Linotype" pitchFamily="18" charset="0"/>
              </a:rPr>
              <a:t>Personnel Psychology</a:t>
            </a:r>
          </a:p>
        </p:txBody>
      </p:sp>
      <p:sp>
        <p:nvSpPr>
          <p:cNvPr id="20483" name="Rectangle 3"/>
          <p:cNvSpPr>
            <a:spLocks noChangeArrowheads="1"/>
          </p:cNvSpPr>
          <p:nvPr/>
        </p:nvSpPr>
        <p:spPr bwMode="auto">
          <a:xfrm>
            <a:off x="633413" y="1581150"/>
            <a:ext cx="7848600" cy="1373188"/>
          </a:xfrm>
          <a:prstGeom prst="rect">
            <a:avLst/>
          </a:prstGeom>
          <a:noFill/>
          <a:ln w="9525">
            <a:noFill/>
            <a:miter lim="800000"/>
            <a:headEnd/>
            <a:tailEnd/>
          </a:ln>
          <a:effectLst/>
        </p:spPr>
        <p:txBody>
          <a:bodyPr>
            <a:spAutoFit/>
          </a:bodyPr>
          <a:lstStyle/>
          <a:p>
            <a:pPr algn="ctr" eaLnBrk="0" hangingPunct="0"/>
            <a:r>
              <a:rPr lang="en-US" sz="2800" dirty="0">
                <a:latin typeface="Palatino Linotype" pitchFamily="18" charset="0"/>
              </a:rPr>
              <a:t>Personnel psychologists assist organizations at various stages of selecting and assessing employees.</a:t>
            </a:r>
          </a:p>
        </p:txBody>
      </p:sp>
      <p:pic>
        <p:nvPicPr>
          <p:cNvPr id="20484" name="Picture 4" descr="MyersPsy8e_12UN21"/>
          <p:cNvPicPr>
            <a:picLocks noChangeAspect="1" noChangeArrowheads="1"/>
          </p:cNvPicPr>
          <p:nvPr>
            <p:ph idx="1"/>
          </p:nvPr>
        </p:nvPicPr>
        <p:blipFill>
          <a:blip r:embed="rId3" cstate="print"/>
          <a:srcRect/>
          <a:stretch>
            <a:fillRect/>
          </a:stretch>
        </p:blipFill>
        <p:spPr>
          <a:xfrm>
            <a:off x="3276600" y="3048000"/>
            <a:ext cx="2560638" cy="3276600"/>
          </a:xfrm>
          <a:noFill/>
          <a:ln/>
        </p:spPr>
      </p:pic>
      <p:sp>
        <p:nvSpPr>
          <p:cNvPr id="20485" name="Text Box 5"/>
          <p:cNvSpPr txBox="1">
            <a:spLocks noChangeArrowheads="1"/>
          </p:cNvSpPr>
          <p:nvPr/>
        </p:nvSpPr>
        <p:spPr bwMode="auto">
          <a:xfrm>
            <a:off x="3673475" y="6270625"/>
            <a:ext cx="1765300" cy="396875"/>
          </a:xfrm>
          <a:prstGeom prst="rect">
            <a:avLst/>
          </a:prstGeom>
          <a:noFill/>
          <a:ln w="9525">
            <a:noFill/>
            <a:miter lim="800000"/>
            <a:headEnd/>
            <a:tailEnd/>
          </a:ln>
          <a:effectLst/>
        </p:spPr>
        <p:txBody>
          <a:bodyPr wrap="none">
            <a:spAutoFit/>
          </a:bodyPr>
          <a:lstStyle/>
          <a:p>
            <a:r>
              <a:rPr lang="en-US" sz="2000">
                <a:latin typeface="Palatino Linotype" pitchFamily="18" charset="0"/>
              </a:rPr>
              <a:t>Henri Matisse</a:t>
            </a:r>
          </a:p>
        </p:txBody>
      </p:sp>
      <p:sp>
        <p:nvSpPr>
          <p:cNvPr id="20486" name="Text Box 6"/>
          <p:cNvSpPr txBox="1">
            <a:spLocks noChangeArrowheads="1"/>
          </p:cNvSpPr>
          <p:nvPr/>
        </p:nvSpPr>
        <p:spPr bwMode="auto">
          <a:xfrm rot="5400000">
            <a:off x="4248150" y="4667250"/>
            <a:ext cx="3300413" cy="214313"/>
          </a:xfrm>
          <a:prstGeom prst="rect">
            <a:avLst/>
          </a:prstGeom>
          <a:noFill/>
          <a:ln w="9525">
            <a:noFill/>
            <a:miter lim="800000"/>
            <a:headEnd/>
            <a:tailEnd/>
          </a:ln>
          <a:effectLst/>
        </p:spPr>
        <p:txBody>
          <a:bodyPr wrap="none">
            <a:spAutoFit/>
          </a:bodyPr>
          <a:lstStyle/>
          <a:p>
            <a:r>
              <a:rPr lang="en-US" sz="800">
                <a:latin typeface="Times New Roman" pitchFamily="-112" charset="0"/>
              </a:rPr>
              <a:t>© CNAC/ MNAM/ Dist. R</a:t>
            </a:r>
            <a:r>
              <a:rPr lang="en-US" sz="800">
                <a:latin typeface="Times New Roman" pitchFamily="-112" charset="0"/>
                <a:cs typeface="Times New Roman" pitchFamily="-112" charset="0"/>
              </a:rPr>
              <a:t>èunion des Musées Nationaux/ Art Resource, NY</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71513" y="257175"/>
            <a:ext cx="7772400" cy="1143000"/>
          </a:xfrm>
        </p:spPr>
        <p:txBody>
          <a:bodyPr/>
          <a:lstStyle/>
          <a:p>
            <a:r>
              <a:rPr lang="en-US" sz="4000" dirty="0">
                <a:latin typeface="Palatino Linotype" pitchFamily="18" charset="0"/>
              </a:rPr>
              <a:t>Harnessing Strengths</a:t>
            </a:r>
          </a:p>
        </p:txBody>
      </p:sp>
      <p:sp>
        <p:nvSpPr>
          <p:cNvPr id="22531" name="Rectangle 3"/>
          <p:cNvSpPr>
            <a:spLocks noChangeArrowheads="1"/>
          </p:cNvSpPr>
          <p:nvPr/>
        </p:nvSpPr>
        <p:spPr bwMode="auto">
          <a:xfrm>
            <a:off x="633413" y="1581150"/>
            <a:ext cx="7848600" cy="1800225"/>
          </a:xfrm>
          <a:prstGeom prst="rect">
            <a:avLst/>
          </a:prstGeom>
          <a:noFill/>
          <a:ln w="9525">
            <a:noFill/>
            <a:miter lim="800000"/>
            <a:headEnd/>
            <a:tailEnd/>
          </a:ln>
          <a:effectLst/>
        </p:spPr>
        <p:txBody>
          <a:bodyPr>
            <a:spAutoFit/>
          </a:bodyPr>
          <a:lstStyle/>
          <a:p>
            <a:pPr algn="ctr" eaLnBrk="0" hangingPunct="0"/>
            <a:r>
              <a:rPr lang="en-US" sz="2800" dirty="0">
                <a:latin typeface="Palatino Linotype" pitchFamily="18" charset="0"/>
              </a:rPr>
              <a:t>Identifying people’s strengths (analytical, disciplined, eager to learn etc.) and matching them to a particular area of work is the first step toward workplace effectiveness.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71513" y="257175"/>
            <a:ext cx="7772400" cy="1143000"/>
          </a:xfrm>
        </p:spPr>
        <p:txBody>
          <a:bodyPr>
            <a:normAutofit fontScale="90000"/>
          </a:bodyPr>
          <a:lstStyle/>
          <a:p>
            <a:r>
              <a:rPr lang="en-US" sz="4000" dirty="0">
                <a:latin typeface="Palatino Linotype" pitchFamily="18" charset="0"/>
              </a:rPr>
              <a:t>Do Interviews Predict Performance?</a:t>
            </a:r>
          </a:p>
        </p:txBody>
      </p:sp>
      <p:sp>
        <p:nvSpPr>
          <p:cNvPr id="24579" name="Rectangle 3"/>
          <p:cNvSpPr>
            <a:spLocks noChangeArrowheads="1"/>
          </p:cNvSpPr>
          <p:nvPr/>
        </p:nvSpPr>
        <p:spPr bwMode="auto">
          <a:xfrm>
            <a:off x="633413" y="1581150"/>
            <a:ext cx="7848600" cy="1800225"/>
          </a:xfrm>
          <a:prstGeom prst="rect">
            <a:avLst/>
          </a:prstGeom>
          <a:noFill/>
          <a:ln w="9525">
            <a:noFill/>
            <a:miter lim="800000"/>
            <a:headEnd/>
            <a:tailEnd/>
          </a:ln>
          <a:effectLst/>
        </p:spPr>
        <p:txBody>
          <a:bodyPr>
            <a:spAutoFit/>
          </a:bodyPr>
          <a:lstStyle/>
          <a:p>
            <a:pPr algn="ctr" eaLnBrk="0" hangingPunct="0"/>
            <a:r>
              <a:rPr lang="en-US" sz="2800" dirty="0">
                <a:latin typeface="Palatino Linotype" pitchFamily="18" charset="0"/>
              </a:rPr>
              <a:t>Interviewers are confident in their ability to predict long-term job performance. However, informal interviews are less informative than standardized tests.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71513" y="257175"/>
            <a:ext cx="7772400" cy="1143000"/>
          </a:xfrm>
        </p:spPr>
        <p:txBody>
          <a:bodyPr/>
          <a:lstStyle/>
          <a:p>
            <a:r>
              <a:rPr lang="en-US" altLang="en-US" sz="4000" dirty="0">
                <a:solidFill>
                  <a:schemeClr val="tx1"/>
                </a:solidFill>
                <a:latin typeface="Palatino Linotype" pitchFamily="18" charset="0"/>
              </a:rPr>
              <a:t>The Interviewer Illusion</a:t>
            </a:r>
            <a:endParaRPr lang="en-US" sz="4000" dirty="0">
              <a:solidFill>
                <a:schemeClr val="tx1"/>
              </a:solidFill>
              <a:latin typeface="Palatino Linotype" pitchFamily="18" charset="0"/>
            </a:endParaRPr>
          </a:p>
        </p:txBody>
      </p:sp>
      <p:sp>
        <p:nvSpPr>
          <p:cNvPr id="26627" name="Rectangle 3"/>
          <p:cNvSpPr>
            <a:spLocks noChangeArrowheads="1"/>
          </p:cNvSpPr>
          <p:nvPr/>
        </p:nvSpPr>
        <p:spPr bwMode="auto">
          <a:xfrm>
            <a:off x="633413" y="1581150"/>
            <a:ext cx="7848600" cy="519113"/>
          </a:xfrm>
          <a:prstGeom prst="rect">
            <a:avLst/>
          </a:prstGeom>
          <a:noFill/>
          <a:ln w="9525">
            <a:noFill/>
            <a:miter lim="800000"/>
            <a:headEnd/>
            <a:tailEnd/>
          </a:ln>
          <a:effectLst/>
        </p:spPr>
        <p:txBody>
          <a:bodyPr>
            <a:spAutoFit/>
          </a:bodyPr>
          <a:lstStyle/>
          <a:p>
            <a:pPr marL="457200" indent="-457200" algn="ctr">
              <a:spcBef>
                <a:spcPct val="20000"/>
              </a:spcBef>
              <a:buFont typeface="Wingdings" pitchFamily="2" charset="2"/>
              <a:buNone/>
            </a:pPr>
            <a:r>
              <a:rPr lang="en-US" altLang="en-US" sz="2800" dirty="0">
                <a:latin typeface="Palatino Linotype" pitchFamily="18" charset="0"/>
              </a:rPr>
              <a:t>Interviewers often overrate their discernment.</a:t>
            </a:r>
          </a:p>
        </p:txBody>
      </p:sp>
      <p:sp>
        <p:nvSpPr>
          <p:cNvPr id="26628" name="Rectangle 4"/>
          <p:cNvSpPr>
            <a:spLocks noChangeArrowheads="1"/>
          </p:cNvSpPr>
          <p:nvPr/>
        </p:nvSpPr>
        <p:spPr bwMode="auto">
          <a:xfrm>
            <a:off x="671513" y="2286000"/>
            <a:ext cx="7758112" cy="4038600"/>
          </a:xfrm>
          <a:prstGeom prst="rect">
            <a:avLst/>
          </a:prstGeom>
          <a:noFill/>
          <a:ln w="9525">
            <a:noFill/>
            <a:miter lim="800000"/>
            <a:headEnd/>
            <a:tailEnd/>
          </a:ln>
          <a:effectLst/>
        </p:spPr>
        <p:txBody>
          <a:bodyPr/>
          <a:lstStyle/>
          <a:p>
            <a:pPr marL="609600" indent="-609600">
              <a:spcBef>
                <a:spcPct val="20000"/>
              </a:spcBef>
              <a:buFont typeface="Wingdings" pitchFamily="2" charset="2"/>
              <a:buAutoNum type="arabicPeriod"/>
            </a:pPr>
            <a:r>
              <a:rPr lang="en-US" altLang="en-US" sz="2400" dirty="0">
                <a:solidFill>
                  <a:srgbClr val="0000FF"/>
                </a:solidFill>
                <a:latin typeface="Palatino Linotype" pitchFamily="18" charset="0"/>
              </a:rPr>
              <a:t>Intention vs. Habits:</a:t>
            </a:r>
            <a:r>
              <a:rPr lang="en-US" altLang="en-US" sz="2400" dirty="0">
                <a:latin typeface="Palatino Linotype" pitchFamily="18" charset="0"/>
              </a:rPr>
              <a:t> Intensions matter, but long- lasting habits matter even more.</a:t>
            </a:r>
          </a:p>
          <a:p>
            <a:pPr marL="609600" indent="-609600">
              <a:spcBef>
                <a:spcPct val="20000"/>
              </a:spcBef>
              <a:buFont typeface="Wingdings" pitchFamily="2" charset="2"/>
              <a:buAutoNum type="arabicPeriod"/>
            </a:pPr>
            <a:r>
              <a:rPr lang="en-US" sz="2400" dirty="0">
                <a:solidFill>
                  <a:srgbClr val="0000FF"/>
                </a:solidFill>
                <a:latin typeface="Palatino Linotype" pitchFamily="18" charset="0"/>
              </a:rPr>
              <a:t>Successful Employees:</a:t>
            </a:r>
            <a:r>
              <a:rPr lang="en-US" sz="2400" dirty="0">
                <a:latin typeface="Palatino Linotype" pitchFamily="18" charset="0"/>
              </a:rPr>
              <a:t> Interviewers are more likely to talk about those employees that turned out successful.</a:t>
            </a:r>
          </a:p>
          <a:p>
            <a:pPr marL="609600" indent="-609600">
              <a:spcBef>
                <a:spcPct val="20000"/>
              </a:spcBef>
              <a:buFont typeface="Wingdings" pitchFamily="2" charset="2"/>
              <a:buAutoNum type="arabicPeriod"/>
            </a:pPr>
            <a:r>
              <a:rPr lang="en-US" sz="2400" dirty="0">
                <a:solidFill>
                  <a:srgbClr val="0000FF"/>
                </a:solidFill>
                <a:latin typeface="Palatino Linotype" pitchFamily="18" charset="0"/>
              </a:rPr>
              <a:t>Presumptions about Candidates:</a:t>
            </a:r>
            <a:r>
              <a:rPr lang="en-US" sz="2400" dirty="0">
                <a:latin typeface="Palatino Linotype" pitchFamily="18" charset="0"/>
              </a:rPr>
              <a:t> Interviewers presume (wrongly) that what we see (candidate) is what we get.</a:t>
            </a:r>
          </a:p>
          <a:p>
            <a:pPr marL="609600" indent="-609600">
              <a:spcBef>
                <a:spcPct val="20000"/>
              </a:spcBef>
              <a:buFont typeface="Wingdings" pitchFamily="2" charset="2"/>
              <a:buAutoNum type="arabicPeriod"/>
            </a:pPr>
            <a:r>
              <a:rPr lang="en-US" sz="2400" dirty="0">
                <a:solidFill>
                  <a:srgbClr val="0000FF"/>
                </a:solidFill>
                <a:latin typeface="Palatino Linotype" pitchFamily="18" charset="0"/>
              </a:rPr>
              <a:t>Preconceptions:</a:t>
            </a:r>
            <a:r>
              <a:rPr lang="en-US" sz="2400" dirty="0">
                <a:latin typeface="Palatino Linotype" pitchFamily="18" charset="0"/>
              </a:rPr>
              <a:t> An interviewer’s prior knowledge about the candidate may affect her judgment.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71513" y="257175"/>
            <a:ext cx="7772400" cy="1143000"/>
          </a:xfrm>
        </p:spPr>
        <p:txBody>
          <a:bodyPr/>
          <a:lstStyle/>
          <a:p>
            <a:r>
              <a:rPr lang="en-US" sz="4000" dirty="0">
                <a:latin typeface="Palatino Linotype" pitchFamily="18" charset="0"/>
              </a:rPr>
              <a:t>Structured Interview</a:t>
            </a:r>
          </a:p>
        </p:txBody>
      </p:sp>
      <p:sp>
        <p:nvSpPr>
          <p:cNvPr id="28675" name="Rectangle 3"/>
          <p:cNvSpPr>
            <a:spLocks noChangeArrowheads="1"/>
          </p:cNvSpPr>
          <p:nvPr/>
        </p:nvSpPr>
        <p:spPr bwMode="auto">
          <a:xfrm>
            <a:off x="633413" y="1581150"/>
            <a:ext cx="7848600" cy="2227263"/>
          </a:xfrm>
          <a:prstGeom prst="rect">
            <a:avLst/>
          </a:prstGeom>
          <a:noFill/>
          <a:ln w="9525">
            <a:noFill/>
            <a:miter lim="800000"/>
            <a:headEnd/>
            <a:tailEnd/>
          </a:ln>
          <a:effectLst/>
        </p:spPr>
        <p:txBody>
          <a:bodyPr>
            <a:spAutoFit/>
          </a:bodyPr>
          <a:lstStyle/>
          <a:p>
            <a:pPr algn="ctr" eaLnBrk="0" hangingPunct="0"/>
            <a:r>
              <a:rPr lang="en-US" sz="2800" dirty="0">
                <a:latin typeface="Palatino Linotype" pitchFamily="18" charset="0"/>
              </a:rPr>
              <a:t>A formal and disciplined way of gathering information from the interviewee. Structured interviews pinpoint strengths (attitudes, behaviors, knowledge, and skills). The personnel psychologist may do the following:</a:t>
            </a:r>
          </a:p>
        </p:txBody>
      </p:sp>
      <p:sp>
        <p:nvSpPr>
          <p:cNvPr id="28676" name="Rectangle 4"/>
          <p:cNvSpPr>
            <a:spLocks noChangeArrowheads="1"/>
          </p:cNvSpPr>
          <p:nvPr/>
        </p:nvSpPr>
        <p:spPr bwMode="auto">
          <a:xfrm>
            <a:off x="2759075" y="4419600"/>
            <a:ext cx="3870325" cy="1371600"/>
          </a:xfrm>
          <a:prstGeom prst="rect">
            <a:avLst/>
          </a:prstGeom>
          <a:noFill/>
          <a:ln w="9525">
            <a:noFill/>
            <a:miter lim="800000"/>
            <a:headEnd/>
            <a:tailEnd/>
          </a:ln>
          <a:effectLst/>
        </p:spPr>
        <p:txBody>
          <a:bodyPr/>
          <a:lstStyle/>
          <a:p>
            <a:pPr marL="609600" indent="-609600">
              <a:spcBef>
                <a:spcPct val="20000"/>
              </a:spcBef>
              <a:buFont typeface="Wingdings" pitchFamily="2" charset="2"/>
              <a:buAutoNum type="arabicPeriod"/>
            </a:pPr>
            <a:r>
              <a:rPr lang="en-US" altLang="en-US" sz="2400" dirty="0">
                <a:solidFill>
                  <a:srgbClr val="0000FF"/>
                </a:solidFill>
                <a:latin typeface="Palatino Linotype" pitchFamily="18" charset="0"/>
              </a:rPr>
              <a:t>Analyze the job.</a:t>
            </a:r>
          </a:p>
          <a:p>
            <a:pPr marL="609600" indent="-609600">
              <a:spcBef>
                <a:spcPct val="20000"/>
              </a:spcBef>
              <a:buFont typeface="Wingdings" pitchFamily="2" charset="2"/>
              <a:buAutoNum type="arabicPeriod"/>
            </a:pPr>
            <a:r>
              <a:rPr lang="en-US" altLang="en-US" sz="2400" dirty="0">
                <a:solidFill>
                  <a:srgbClr val="0000FF"/>
                </a:solidFill>
                <a:latin typeface="Palatino Linotype" pitchFamily="18" charset="0"/>
              </a:rPr>
              <a:t>Script questions.</a:t>
            </a:r>
          </a:p>
          <a:p>
            <a:pPr marL="609600" indent="-609600">
              <a:spcBef>
                <a:spcPct val="20000"/>
              </a:spcBef>
              <a:buFont typeface="Wingdings" pitchFamily="2" charset="2"/>
              <a:buAutoNum type="arabicPeriod"/>
            </a:pPr>
            <a:r>
              <a:rPr lang="en-US" altLang="en-US" sz="2400" dirty="0">
                <a:solidFill>
                  <a:srgbClr val="0000FF"/>
                </a:solidFill>
                <a:latin typeface="Palatino Linotype" pitchFamily="18" charset="0"/>
              </a:rPr>
              <a:t>Train the interviewer.</a:t>
            </a:r>
            <a:endParaRPr lang="en-US" sz="2400" dirty="0">
              <a:latin typeface="Palatino Linotype"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71513" y="257175"/>
            <a:ext cx="7772400" cy="1143000"/>
          </a:xfrm>
        </p:spPr>
        <p:txBody>
          <a:bodyPr/>
          <a:lstStyle/>
          <a:p>
            <a:r>
              <a:rPr lang="en-US" sz="4000" dirty="0">
                <a:latin typeface="Palatino Linotype" pitchFamily="18" charset="0"/>
              </a:rPr>
              <a:t>Appraising Performance</a:t>
            </a:r>
          </a:p>
        </p:txBody>
      </p:sp>
      <p:sp>
        <p:nvSpPr>
          <p:cNvPr id="30723" name="Rectangle 3"/>
          <p:cNvSpPr>
            <a:spLocks noChangeArrowheads="1"/>
          </p:cNvSpPr>
          <p:nvPr/>
        </p:nvSpPr>
        <p:spPr bwMode="auto">
          <a:xfrm>
            <a:off x="609600" y="1219200"/>
            <a:ext cx="7848600" cy="1800225"/>
          </a:xfrm>
          <a:prstGeom prst="rect">
            <a:avLst/>
          </a:prstGeom>
          <a:noFill/>
          <a:ln w="9525">
            <a:noFill/>
            <a:miter lim="800000"/>
            <a:headEnd/>
            <a:tailEnd/>
          </a:ln>
          <a:effectLst/>
        </p:spPr>
        <p:txBody>
          <a:bodyPr>
            <a:spAutoFit/>
          </a:bodyPr>
          <a:lstStyle/>
          <a:p>
            <a:pPr algn="ctr" eaLnBrk="0" hangingPunct="0"/>
            <a:r>
              <a:rPr lang="en-US" sz="2800" dirty="0">
                <a:latin typeface="Palatino Linotype" pitchFamily="18" charset="0"/>
              </a:rPr>
              <a:t>Appraising performance serves the purposes of:  1) employee retention, 2) determining rewards/pay and 3) the encouragement of better performance. </a:t>
            </a:r>
          </a:p>
        </p:txBody>
      </p:sp>
      <p:pic>
        <p:nvPicPr>
          <p:cNvPr id="30724" name="Picture 4" descr="MyersPsy8e_fig"/>
          <p:cNvPicPr>
            <a:picLocks noChangeAspect="1" noChangeArrowheads="1"/>
          </p:cNvPicPr>
          <p:nvPr>
            <p:ph idx="1"/>
          </p:nvPr>
        </p:nvPicPr>
        <p:blipFill>
          <a:blip r:embed="rId3" cstate="print"/>
          <a:srcRect/>
          <a:stretch>
            <a:fillRect/>
          </a:stretch>
        </p:blipFill>
        <p:spPr>
          <a:xfrm>
            <a:off x="2216150" y="3028950"/>
            <a:ext cx="4683125" cy="3468688"/>
          </a:xfrm>
          <a:noFill/>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71513" y="257175"/>
            <a:ext cx="7772400" cy="1143000"/>
          </a:xfrm>
        </p:spPr>
        <p:txBody>
          <a:bodyPr>
            <a:normAutofit fontScale="90000"/>
          </a:bodyPr>
          <a:lstStyle/>
          <a:p>
            <a:r>
              <a:rPr lang="en-US" sz="4000" dirty="0">
                <a:latin typeface="Palatino Linotype" pitchFamily="18" charset="0"/>
              </a:rPr>
              <a:t>Personnel Psychologist’s Tasks</a:t>
            </a:r>
          </a:p>
        </p:txBody>
      </p:sp>
      <p:pic>
        <p:nvPicPr>
          <p:cNvPr id="32771" name="Picture 3" descr="MyersPsy8e_fig"/>
          <p:cNvPicPr>
            <a:picLocks noChangeAspect="1" noChangeArrowheads="1"/>
          </p:cNvPicPr>
          <p:nvPr>
            <p:ph idx="1"/>
          </p:nvPr>
        </p:nvPicPr>
        <p:blipFill>
          <a:blip r:embed="rId3" cstate="print"/>
          <a:srcRect/>
          <a:stretch>
            <a:fillRect/>
          </a:stretch>
        </p:blipFill>
        <p:spPr>
          <a:xfrm>
            <a:off x="304800" y="1600200"/>
            <a:ext cx="8534400" cy="3548063"/>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5" name="Rectangle 3"/>
          <p:cNvSpPr>
            <a:spLocks noGrp="1" noChangeArrowheads="1"/>
          </p:cNvSpPr>
          <p:nvPr>
            <p:ph type="title"/>
          </p:nvPr>
        </p:nvSpPr>
        <p:spPr>
          <a:xfrm>
            <a:off x="671513" y="276225"/>
            <a:ext cx="7772400" cy="1143000"/>
          </a:xfrm>
        </p:spPr>
        <p:txBody>
          <a:bodyPr/>
          <a:lstStyle/>
          <a:p>
            <a:r>
              <a:rPr lang="en-US" altLang="en-US" sz="4000" dirty="0">
                <a:solidFill>
                  <a:schemeClr val="tx1"/>
                </a:solidFill>
                <a:latin typeface="Palatino Linotype" pitchFamily="18" charset="0"/>
              </a:rPr>
              <a:t>Optimum Arousal</a:t>
            </a:r>
            <a:endParaRPr lang="en-US" sz="4000" dirty="0">
              <a:solidFill>
                <a:schemeClr val="tx1"/>
              </a:solidFill>
              <a:latin typeface="Palatino Linotype" pitchFamily="18" charset="0"/>
            </a:endParaRPr>
          </a:p>
        </p:txBody>
      </p:sp>
      <p:sp>
        <p:nvSpPr>
          <p:cNvPr id="556034" name="Rectangle 2"/>
          <p:cNvSpPr>
            <a:spLocks noGrp="1" noChangeArrowheads="1"/>
          </p:cNvSpPr>
          <p:nvPr>
            <p:ph type="body" sz="half" idx="1"/>
          </p:nvPr>
        </p:nvSpPr>
        <p:spPr>
          <a:xfrm>
            <a:off x="762000" y="1524000"/>
            <a:ext cx="7772400" cy="2209800"/>
          </a:xfrm>
        </p:spPr>
        <p:txBody>
          <a:bodyPr>
            <a:normAutofit lnSpcReduction="10000"/>
          </a:bodyPr>
          <a:lstStyle/>
          <a:p>
            <a:pPr marL="0" indent="0" algn="ctr">
              <a:buFont typeface="Wingdings" pitchFamily="2" charset="2"/>
              <a:buNone/>
            </a:pPr>
            <a:r>
              <a:rPr lang="en-US" altLang="en-US" sz="2800" dirty="0">
                <a:latin typeface="Palatino Linotype" pitchFamily="18" charset="0"/>
              </a:rPr>
              <a:t>Human motivation aims to seek optimum levels of arousal, not to eliminate it. Young monkeys and children are known to explore the environment in the absence of a need-based drive.</a:t>
            </a:r>
          </a:p>
        </p:txBody>
      </p:sp>
      <p:pic>
        <p:nvPicPr>
          <p:cNvPr id="556036" name="Picture 4" descr="MyersPsy8e_12UN04"/>
          <p:cNvPicPr>
            <a:picLocks noGrp="1" noChangeAspect="1" noChangeArrowheads="1"/>
          </p:cNvPicPr>
          <p:nvPr>
            <p:ph sz="half" idx="2"/>
          </p:nvPr>
        </p:nvPicPr>
        <p:blipFill>
          <a:blip r:embed="rId3" cstate="print"/>
          <a:srcRect/>
          <a:stretch>
            <a:fillRect/>
          </a:stretch>
        </p:blipFill>
        <p:spPr>
          <a:xfrm>
            <a:off x="1600200" y="3810000"/>
            <a:ext cx="6248400" cy="2490788"/>
          </a:xfrm>
          <a:noFill/>
          <a:ln/>
        </p:spPr>
      </p:pic>
      <p:sp>
        <p:nvSpPr>
          <p:cNvPr id="7" name="Slide Number Placeholder 6"/>
          <p:cNvSpPr>
            <a:spLocks noGrp="1"/>
          </p:cNvSpPr>
          <p:nvPr>
            <p:ph type="sldNum" sz="quarter" idx="12"/>
          </p:nvPr>
        </p:nvSpPr>
        <p:spPr/>
        <p:txBody>
          <a:bodyPr/>
          <a:lstStyle/>
          <a:p>
            <a:fld id="{27F9D4CE-5DFD-4539-BB27-139236AFD13C}" type="slidenum">
              <a:rPr lang="en-US"/>
              <a:pPr/>
              <a:t>8</a:t>
            </a:fld>
            <a:endParaRPr lang="en-US"/>
          </a:p>
        </p:txBody>
      </p:sp>
      <p:sp>
        <p:nvSpPr>
          <p:cNvPr id="556038" name="Text Box 6"/>
          <p:cNvSpPr txBox="1">
            <a:spLocks noChangeArrowheads="1"/>
          </p:cNvSpPr>
          <p:nvPr/>
        </p:nvSpPr>
        <p:spPr bwMode="auto">
          <a:xfrm rot="5400000">
            <a:off x="3277394" y="5104606"/>
            <a:ext cx="2346325" cy="214313"/>
          </a:xfrm>
          <a:prstGeom prst="rect">
            <a:avLst/>
          </a:prstGeom>
          <a:noFill/>
          <a:ln w="9525">
            <a:noFill/>
            <a:miter lim="800000"/>
            <a:headEnd/>
            <a:tailEnd/>
          </a:ln>
          <a:effectLst/>
        </p:spPr>
        <p:txBody>
          <a:bodyPr wrap="none">
            <a:spAutoFit/>
          </a:bodyPr>
          <a:lstStyle/>
          <a:p>
            <a:r>
              <a:rPr lang="en-US" sz="800"/>
              <a:t>Harlow Primate Laboratory, University of Wisconsin</a:t>
            </a:r>
          </a:p>
        </p:txBody>
      </p:sp>
      <p:sp>
        <p:nvSpPr>
          <p:cNvPr id="556039" name="Text Box 7"/>
          <p:cNvSpPr txBox="1">
            <a:spLocks noChangeArrowheads="1"/>
          </p:cNvSpPr>
          <p:nvPr/>
        </p:nvSpPr>
        <p:spPr bwMode="auto">
          <a:xfrm rot="5400000">
            <a:off x="7454107" y="5728493"/>
            <a:ext cx="1003300" cy="214313"/>
          </a:xfrm>
          <a:prstGeom prst="rect">
            <a:avLst/>
          </a:prstGeom>
          <a:noFill/>
          <a:ln w="9525">
            <a:noFill/>
            <a:miter lim="800000"/>
            <a:headEnd/>
            <a:tailEnd/>
          </a:ln>
          <a:effectLst/>
        </p:spPr>
        <p:txBody>
          <a:bodyPr wrap="none">
            <a:spAutoFit/>
          </a:bodyPr>
          <a:lstStyle/>
          <a:p>
            <a:r>
              <a:rPr lang="en-US" sz="800"/>
              <a:t>Randy Faris/ Corbis</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71513" y="276225"/>
            <a:ext cx="7772400" cy="1143000"/>
          </a:xfrm>
        </p:spPr>
        <p:txBody>
          <a:bodyPr/>
          <a:lstStyle/>
          <a:p>
            <a:r>
              <a:rPr lang="en-US" sz="3600" dirty="0">
                <a:latin typeface="Palatino Linotype" pitchFamily="18" charset="0"/>
              </a:rPr>
              <a:t>Organizational Psychology</a:t>
            </a:r>
          </a:p>
        </p:txBody>
      </p:sp>
      <p:sp>
        <p:nvSpPr>
          <p:cNvPr id="34819" name="Rectangle 3"/>
          <p:cNvSpPr>
            <a:spLocks noGrp="1" noChangeArrowheads="1"/>
          </p:cNvSpPr>
          <p:nvPr>
            <p:ph type="body" sz="half" idx="1"/>
          </p:nvPr>
        </p:nvSpPr>
        <p:spPr>
          <a:xfrm>
            <a:off x="533400" y="2438400"/>
            <a:ext cx="8001000" cy="914400"/>
          </a:xfrm>
        </p:spPr>
        <p:txBody>
          <a:bodyPr/>
          <a:lstStyle/>
          <a:p>
            <a:pPr marL="0" indent="0" algn="ctr">
              <a:lnSpc>
                <a:spcPct val="90000"/>
              </a:lnSpc>
              <a:buFontTx/>
              <a:buNone/>
            </a:pPr>
            <a:r>
              <a:rPr lang="en-US" sz="2800" dirty="0">
                <a:latin typeface="Palatino Linotype" pitchFamily="18" charset="0"/>
              </a:rPr>
              <a:t>Organizational psychologists look for ways to engage and motivate workers.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942975"/>
          </a:xfrm>
        </p:spPr>
        <p:txBody>
          <a:bodyPr>
            <a:normAutofit fontScale="90000"/>
          </a:bodyPr>
          <a:lstStyle/>
          <a:p>
            <a:r>
              <a:rPr lang="en-US" sz="4000" dirty="0">
                <a:latin typeface="Palatino Linotype" pitchFamily="18" charset="0"/>
              </a:rPr>
              <a:t>Satisfaction &amp; Engagement</a:t>
            </a:r>
          </a:p>
        </p:txBody>
      </p:sp>
      <p:pic>
        <p:nvPicPr>
          <p:cNvPr id="36867" name="Picture 3" descr="MyersPsy8e_12UN24"/>
          <p:cNvPicPr>
            <a:picLocks noChangeAspect="1" noChangeArrowheads="1"/>
          </p:cNvPicPr>
          <p:nvPr>
            <p:ph idx="1"/>
          </p:nvPr>
        </p:nvPicPr>
        <p:blipFill>
          <a:blip r:embed="rId3" cstate="print"/>
          <a:srcRect/>
          <a:stretch>
            <a:fillRect/>
          </a:stretch>
        </p:blipFill>
        <p:spPr>
          <a:xfrm>
            <a:off x="4876800" y="3124200"/>
            <a:ext cx="3697288" cy="2455863"/>
          </a:xfrm>
          <a:noFill/>
          <a:ln/>
        </p:spPr>
      </p:pic>
      <p:sp>
        <p:nvSpPr>
          <p:cNvPr id="36868" name="Rectangle 4"/>
          <p:cNvSpPr>
            <a:spLocks noChangeArrowheads="1"/>
          </p:cNvSpPr>
          <p:nvPr/>
        </p:nvSpPr>
        <p:spPr bwMode="auto">
          <a:xfrm>
            <a:off x="533400" y="1066800"/>
            <a:ext cx="8048625" cy="990600"/>
          </a:xfrm>
          <a:prstGeom prst="rect">
            <a:avLst/>
          </a:prstGeom>
          <a:noFill/>
          <a:ln w="9525">
            <a:noFill/>
            <a:miter lim="800000"/>
            <a:headEnd/>
            <a:tailEnd/>
          </a:ln>
          <a:effectLst/>
        </p:spPr>
        <p:txBody>
          <a:bodyPr/>
          <a:lstStyle/>
          <a:p>
            <a:pPr algn="ctr">
              <a:spcBef>
                <a:spcPct val="20000"/>
              </a:spcBef>
            </a:pPr>
            <a:r>
              <a:rPr lang="en-US" sz="2800" dirty="0">
                <a:latin typeface="Palatino Linotype" pitchFamily="18" charset="0"/>
              </a:rPr>
              <a:t>Harter et al., (2002) observed that </a:t>
            </a:r>
            <a:r>
              <a:rPr lang="en-US" sz="2800" dirty="0">
                <a:solidFill>
                  <a:srgbClr val="0000FF"/>
                </a:solidFill>
                <a:latin typeface="Palatino Linotype" pitchFamily="18" charset="0"/>
              </a:rPr>
              <a:t>employee engagement</a:t>
            </a:r>
            <a:r>
              <a:rPr lang="en-US" sz="2800" dirty="0">
                <a:latin typeface="Palatino Linotype" pitchFamily="18" charset="0"/>
              </a:rPr>
              <a:t> means that the worker:</a:t>
            </a:r>
          </a:p>
        </p:txBody>
      </p:sp>
      <p:sp>
        <p:nvSpPr>
          <p:cNvPr id="36869" name="Rectangle 5"/>
          <p:cNvSpPr>
            <a:spLocks noChangeArrowheads="1"/>
          </p:cNvSpPr>
          <p:nvPr/>
        </p:nvSpPr>
        <p:spPr bwMode="auto">
          <a:xfrm>
            <a:off x="304800" y="2133600"/>
            <a:ext cx="4114800" cy="4300538"/>
          </a:xfrm>
          <a:prstGeom prst="rect">
            <a:avLst/>
          </a:prstGeom>
          <a:noFill/>
          <a:ln w="9525">
            <a:noFill/>
            <a:miter lim="800000"/>
            <a:headEnd/>
            <a:tailEnd/>
          </a:ln>
          <a:effectLst/>
        </p:spPr>
        <p:txBody>
          <a:bodyPr>
            <a:spAutoFit/>
          </a:bodyPr>
          <a:lstStyle/>
          <a:p>
            <a:pPr marL="457200" indent="-457200">
              <a:spcBef>
                <a:spcPct val="20000"/>
              </a:spcBef>
              <a:buFontTx/>
              <a:buAutoNum type="arabicPeriod"/>
            </a:pPr>
            <a:r>
              <a:rPr lang="en-US" sz="2300" dirty="0">
                <a:latin typeface="Palatino Linotype" pitchFamily="18" charset="0"/>
              </a:rPr>
              <a:t>Knows what is expected of him.</a:t>
            </a:r>
          </a:p>
          <a:p>
            <a:pPr marL="457200" indent="-457200">
              <a:spcBef>
                <a:spcPct val="20000"/>
              </a:spcBef>
              <a:buFontTx/>
              <a:buAutoNum type="arabicPeriod"/>
            </a:pPr>
            <a:r>
              <a:rPr lang="en-US" sz="2300" dirty="0">
                <a:latin typeface="Palatino Linotype" pitchFamily="18" charset="0"/>
              </a:rPr>
              <a:t>Has what is needed to do the work.</a:t>
            </a:r>
          </a:p>
          <a:p>
            <a:pPr marL="457200" indent="-457200">
              <a:spcBef>
                <a:spcPct val="20000"/>
              </a:spcBef>
              <a:buFontTx/>
              <a:buAutoNum type="arabicPeriod"/>
            </a:pPr>
            <a:r>
              <a:rPr lang="en-US" sz="2300" dirty="0">
                <a:latin typeface="Palatino Linotype" pitchFamily="18" charset="0"/>
              </a:rPr>
              <a:t>Feels fulfilled at work.</a:t>
            </a:r>
          </a:p>
          <a:p>
            <a:pPr marL="457200" indent="-457200">
              <a:spcBef>
                <a:spcPct val="20000"/>
              </a:spcBef>
              <a:buFontTx/>
              <a:buAutoNum type="arabicPeriod"/>
            </a:pPr>
            <a:r>
              <a:rPr lang="en-US" sz="2300" dirty="0">
                <a:latin typeface="Palatino Linotype" pitchFamily="18" charset="0"/>
              </a:rPr>
              <a:t>Has opportunities to do his best.</a:t>
            </a:r>
          </a:p>
          <a:p>
            <a:pPr marL="457200" indent="-457200">
              <a:spcBef>
                <a:spcPct val="20000"/>
              </a:spcBef>
              <a:buFontTx/>
              <a:buAutoNum type="arabicPeriod"/>
            </a:pPr>
            <a:r>
              <a:rPr lang="en-US" sz="2300" dirty="0">
                <a:latin typeface="Palatino Linotype" pitchFamily="18" charset="0"/>
              </a:rPr>
              <a:t>Thinks himself to be a part of something significant.</a:t>
            </a:r>
          </a:p>
          <a:p>
            <a:pPr marL="457200" indent="-457200">
              <a:spcBef>
                <a:spcPct val="20000"/>
              </a:spcBef>
              <a:buFontTx/>
              <a:buAutoNum type="arabicPeriod"/>
            </a:pPr>
            <a:r>
              <a:rPr lang="en-US" sz="2300" dirty="0">
                <a:latin typeface="Palatino Linotype" pitchFamily="18" charset="0"/>
              </a:rPr>
              <a:t>Has opportunities to learn and develop.</a:t>
            </a:r>
          </a:p>
        </p:txBody>
      </p:sp>
      <p:sp>
        <p:nvSpPr>
          <p:cNvPr id="36870" name="Text Box 6"/>
          <p:cNvSpPr txBox="1">
            <a:spLocks noChangeArrowheads="1"/>
          </p:cNvSpPr>
          <p:nvPr/>
        </p:nvSpPr>
        <p:spPr bwMode="auto">
          <a:xfrm>
            <a:off x="3886200" y="5562600"/>
            <a:ext cx="5257800" cy="1006475"/>
          </a:xfrm>
          <a:prstGeom prst="rect">
            <a:avLst/>
          </a:prstGeom>
          <a:noFill/>
          <a:ln w="9525">
            <a:noFill/>
            <a:miter lim="800000"/>
            <a:headEnd/>
            <a:tailEnd/>
          </a:ln>
          <a:effectLst/>
        </p:spPr>
        <p:txBody>
          <a:bodyPr>
            <a:spAutoFit/>
          </a:bodyPr>
          <a:lstStyle/>
          <a:p>
            <a:pPr algn="ctr"/>
            <a:r>
              <a:rPr lang="en-US" sz="2000" dirty="0">
                <a:latin typeface="Palatino Linotype" pitchFamily="18" charset="0"/>
              </a:rPr>
              <a:t>Engaged workers are more productive</a:t>
            </a:r>
          </a:p>
          <a:p>
            <a:pPr algn="ctr"/>
            <a:r>
              <a:rPr lang="en-US" sz="2000" dirty="0">
                <a:latin typeface="Palatino Linotype" pitchFamily="18" charset="0"/>
              </a:rPr>
              <a:t>than non-engaged workers at different stores</a:t>
            </a:r>
          </a:p>
          <a:p>
            <a:pPr algn="ctr"/>
            <a:r>
              <a:rPr lang="en-US" sz="2000" dirty="0">
                <a:latin typeface="Palatino Linotype" pitchFamily="18" charset="0"/>
              </a:rPr>
              <a:t>of the same chain.</a:t>
            </a:r>
          </a:p>
        </p:txBody>
      </p:sp>
      <p:sp>
        <p:nvSpPr>
          <p:cNvPr id="36871" name="Text Box 7"/>
          <p:cNvSpPr txBox="1">
            <a:spLocks noChangeArrowheads="1"/>
          </p:cNvSpPr>
          <p:nvPr/>
        </p:nvSpPr>
        <p:spPr bwMode="auto">
          <a:xfrm rot="5400000">
            <a:off x="7305675" y="4200525"/>
            <a:ext cx="2686050" cy="228600"/>
          </a:xfrm>
          <a:prstGeom prst="rect">
            <a:avLst/>
          </a:prstGeom>
          <a:noFill/>
          <a:ln w="9525">
            <a:noFill/>
            <a:miter lim="800000"/>
            <a:headEnd/>
            <a:tailEnd/>
          </a:ln>
          <a:effectLst/>
        </p:spPr>
        <p:txBody>
          <a:bodyPr wrap="none">
            <a:spAutoFit/>
          </a:bodyPr>
          <a:lstStyle/>
          <a:p>
            <a:r>
              <a:rPr lang="en-US" sz="900">
                <a:latin typeface="Times New Roman" pitchFamily="-112" charset="0"/>
              </a:rPr>
              <a:t>Capital-Journal/ David Eulitt/ AP/ Wide World Photos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71513" y="276225"/>
            <a:ext cx="7772400" cy="1143000"/>
          </a:xfrm>
        </p:spPr>
        <p:txBody>
          <a:bodyPr/>
          <a:lstStyle/>
          <a:p>
            <a:r>
              <a:rPr lang="en-US" sz="4000" dirty="0">
                <a:latin typeface="Palatino Linotype" pitchFamily="18" charset="0"/>
              </a:rPr>
              <a:t>Managing Well</a:t>
            </a:r>
          </a:p>
        </p:txBody>
      </p:sp>
      <p:sp>
        <p:nvSpPr>
          <p:cNvPr id="38915" name="Rectangle 3"/>
          <p:cNvSpPr>
            <a:spLocks noChangeArrowheads="1"/>
          </p:cNvSpPr>
          <p:nvPr/>
        </p:nvSpPr>
        <p:spPr bwMode="auto">
          <a:xfrm>
            <a:off x="519113" y="1600200"/>
            <a:ext cx="8077200" cy="1447800"/>
          </a:xfrm>
          <a:prstGeom prst="rect">
            <a:avLst/>
          </a:prstGeom>
          <a:noFill/>
          <a:ln w="9525">
            <a:noFill/>
            <a:miter lim="800000"/>
            <a:headEnd/>
            <a:tailEnd/>
          </a:ln>
          <a:effectLst/>
        </p:spPr>
        <p:txBody>
          <a:bodyPr/>
          <a:lstStyle/>
          <a:p>
            <a:pPr algn="ctr">
              <a:spcBef>
                <a:spcPct val="20000"/>
              </a:spcBef>
            </a:pPr>
            <a:r>
              <a:rPr lang="en-US" sz="2800" dirty="0">
                <a:latin typeface="Palatino Linotype" pitchFamily="18" charset="0"/>
              </a:rPr>
              <a:t>Every leader dreams of managing in ways that enhance people’s satisfaction, engagement, and productivity in his or her organization.</a:t>
            </a:r>
          </a:p>
        </p:txBody>
      </p:sp>
      <p:sp>
        <p:nvSpPr>
          <p:cNvPr id="38916" name="Text Box 4"/>
          <p:cNvSpPr txBox="1">
            <a:spLocks noChangeArrowheads="1"/>
          </p:cNvSpPr>
          <p:nvPr/>
        </p:nvSpPr>
        <p:spPr bwMode="auto">
          <a:xfrm>
            <a:off x="976313" y="5699125"/>
            <a:ext cx="7162800" cy="701675"/>
          </a:xfrm>
          <a:prstGeom prst="rect">
            <a:avLst/>
          </a:prstGeom>
          <a:noFill/>
          <a:ln w="9525">
            <a:noFill/>
            <a:miter lim="800000"/>
            <a:headEnd/>
            <a:tailEnd/>
          </a:ln>
          <a:effectLst/>
        </p:spPr>
        <p:txBody>
          <a:bodyPr>
            <a:spAutoFit/>
          </a:bodyPr>
          <a:lstStyle/>
          <a:p>
            <a:pPr algn="ctr"/>
            <a:r>
              <a:rPr lang="en-US" sz="2000">
                <a:latin typeface="Palatino Linotype" pitchFamily="18" charset="0"/>
              </a:rPr>
              <a:t>Larry Brown offers 4-5 positive comments for every negative comment.</a:t>
            </a:r>
          </a:p>
        </p:txBody>
      </p:sp>
      <p:pic>
        <p:nvPicPr>
          <p:cNvPr id="38917" name="Picture 5" descr="MyersPsy8e_12UN25"/>
          <p:cNvPicPr>
            <a:picLocks noChangeAspect="1" noChangeArrowheads="1"/>
          </p:cNvPicPr>
          <p:nvPr>
            <p:ph idx="1"/>
          </p:nvPr>
        </p:nvPicPr>
        <p:blipFill>
          <a:blip r:embed="rId3" cstate="print"/>
          <a:srcRect/>
          <a:stretch>
            <a:fillRect/>
          </a:stretch>
        </p:blipFill>
        <p:spPr>
          <a:xfrm>
            <a:off x="2473325" y="2980055"/>
            <a:ext cx="3851275" cy="2727008"/>
          </a:xfrm>
          <a:noFill/>
          <a:ln/>
        </p:spPr>
      </p:pic>
      <p:sp>
        <p:nvSpPr>
          <p:cNvPr id="38918" name="Text Box 6"/>
          <p:cNvSpPr txBox="1">
            <a:spLocks noChangeArrowheads="1"/>
          </p:cNvSpPr>
          <p:nvPr/>
        </p:nvSpPr>
        <p:spPr bwMode="auto">
          <a:xfrm rot="5400000">
            <a:off x="5992812" y="4979988"/>
            <a:ext cx="1349375" cy="228600"/>
          </a:xfrm>
          <a:prstGeom prst="rect">
            <a:avLst/>
          </a:prstGeom>
          <a:noFill/>
          <a:ln w="9525">
            <a:noFill/>
            <a:miter lim="800000"/>
            <a:headEnd/>
            <a:tailEnd/>
          </a:ln>
          <a:effectLst/>
        </p:spPr>
        <p:txBody>
          <a:bodyPr wrap="none">
            <a:spAutoFit/>
          </a:bodyPr>
          <a:lstStyle/>
          <a:p>
            <a:r>
              <a:rPr lang="en-US" sz="900">
                <a:latin typeface="Times New Roman" pitchFamily="-112" charset="0"/>
              </a:rPr>
              <a:t>Ezra Shaw/ Getty Images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71513" y="276225"/>
            <a:ext cx="7772400" cy="1019175"/>
          </a:xfrm>
        </p:spPr>
        <p:txBody>
          <a:bodyPr>
            <a:normAutofit fontScale="90000"/>
          </a:bodyPr>
          <a:lstStyle/>
          <a:p>
            <a:r>
              <a:rPr lang="en-US" sz="3800" dirty="0">
                <a:latin typeface="Palatino Linotype" pitchFamily="18" charset="0"/>
              </a:rPr>
              <a:t>Harnessing Job-Relevant Strengths</a:t>
            </a:r>
          </a:p>
        </p:txBody>
      </p:sp>
      <p:sp>
        <p:nvSpPr>
          <p:cNvPr id="40963" name="Rectangle 3"/>
          <p:cNvSpPr>
            <a:spLocks noChangeArrowheads="1"/>
          </p:cNvSpPr>
          <p:nvPr/>
        </p:nvSpPr>
        <p:spPr bwMode="auto">
          <a:xfrm>
            <a:off x="457200" y="1371600"/>
            <a:ext cx="8077200" cy="1905000"/>
          </a:xfrm>
          <a:prstGeom prst="rect">
            <a:avLst/>
          </a:prstGeom>
          <a:noFill/>
          <a:ln w="9525">
            <a:noFill/>
            <a:miter lim="800000"/>
            <a:headEnd/>
            <a:tailEnd/>
          </a:ln>
          <a:effectLst/>
        </p:spPr>
        <p:txBody>
          <a:bodyPr/>
          <a:lstStyle/>
          <a:p>
            <a:pPr algn="ctr">
              <a:spcBef>
                <a:spcPct val="20000"/>
              </a:spcBef>
            </a:pPr>
            <a:r>
              <a:rPr lang="en-US" sz="2800" dirty="0">
                <a:latin typeface="Palatino Linotype" pitchFamily="18" charset="0"/>
              </a:rPr>
              <a:t>Effective leaders need to select the right people, determine their employees’ talents, adjust their work roles to their talents, and develop their talents and strengths.</a:t>
            </a:r>
          </a:p>
        </p:txBody>
      </p:sp>
      <p:pic>
        <p:nvPicPr>
          <p:cNvPr id="40964" name="Picture 4" descr="MyersPsy8e_fig"/>
          <p:cNvPicPr>
            <a:picLocks noChangeAspect="1" noChangeArrowheads="1"/>
          </p:cNvPicPr>
          <p:nvPr>
            <p:ph idx="1"/>
          </p:nvPr>
        </p:nvPicPr>
        <p:blipFill>
          <a:blip r:embed="rId3" cstate="print"/>
          <a:srcRect/>
          <a:stretch>
            <a:fillRect/>
          </a:stretch>
        </p:blipFill>
        <p:spPr>
          <a:xfrm>
            <a:off x="1087438" y="3444875"/>
            <a:ext cx="6938962" cy="2408238"/>
          </a:xfrm>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a:xfrm>
            <a:off x="671513" y="276225"/>
            <a:ext cx="7772400" cy="1143000"/>
          </a:xfrm>
        </p:spPr>
        <p:txBody>
          <a:bodyPr/>
          <a:lstStyle/>
          <a:p>
            <a:r>
              <a:rPr lang="en-US" sz="4000" dirty="0">
                <a:latin typeface="Palatino Linotype" pitchFamily="18" charset="0"/>
              </a:rPr>
              <a:t>A Hierarchy of Motives</a:t>
            </a:r>
          </a:p>
        </p:txBody>
      </p:sp>
      <p:sp>
        <p:nvSpPr>
          <p:cNvPr id="558083" name="Rectangle 3"/>
          <p:cNvSpPr>
            <a:spLocks noGrp="1" noChangeArrowheads="1"/>
          </p:cNvSpPr>
          <p:nvPr>
            <p:ph type="body" sz="half" idx="1"/>
          </p:nvPr>
        </p:nvSpPr>
        <p:spPr>
          <a:xfrm>
            <a:off x="381000" y="1600200"/>
            <a:ext cx="4191000" cy="4343400"/>
          </a:xfrm>
        </p:spPr>
        <p:txBody>
          <a:bodyPr/>
          <a:lstStyle/>
          <a:p>
            <a:pPr marL="0" indent="0" algn="ctr">
              <a:lnSpc>
                <a:spcPct val="90000"/>
              </a:lnSpc>
              <a:buFont typeface="Wingdings" pitchFamily="2" charset="2"/>
              <a:buNone/>
            </a:pPr>
            <a:r>
              <a:rPr lang="en-US" altLang="en-US" sz="2800" dirty="0">
                <a:latin typeface="Palatino Linotype" pitchFamily="18" charset="0"/>
              </a:rPr>
              <a:t>Abraham Maslow (1970) suggested that certain needs have priority over others. Physiological needs like breathing, thirst, and hunger come before psychological needs such as achievement, self-esteem, and the need for recognition.</a:t>
            </a:r>
          </a:p>
        </p:txBody>
      </p:sp>
      <p:pic>
        <p:nvPicPr>
          <p:cNvPr id="558084" name="Picture 4" descr="photo"/>
          <p:cNvPicPr>
            <a:picLocks noGrp="1" noChangeAspect="1" noChangeArrowheads="1"/>
          </p:cNvPicPr>
          <p:nvPr>
            <p:ph sz="half" idx="2"/>
          </p:nvPr>
        </p:nvPicPr>
        <p:blipFill>
          <a:blip r:embed="rId3" cstate="print"/>
          <a:srcRect/>
          <a:stretch>
            <a:fillRect/>
          </a:stretch>
        </p:blipFill>
        <p:spPr>
          <a:xfrm>
            <a:off x="5181600" y="1600200"/>
            <a:ext cx="3124200" cy="4191000"/>
          </a:xfrm>
          <a:noFill/>
          <a:ln/>
        </p:spPr>
      </p:pic>
      <p:sp>
        <p:nvSpPr>
          <p:cNvPr id="6" name="Slide Number Placeholder 6"/>
          <p:cNvSpPr>
            <a:spLocks noGrp="1"/>
          </p:cNvSpPr>
          <p:nvPr>
            <p:ph type="sldNum" sz="quarter" idx="12"/>
          </p:nvPr>
        </p:nvSpPr>
        <p:spPr/>
        <p:txBody>
          <a:bodyPr/>
          <a:lstStyle/>
          <a:p>
            <a:fld id="{72C86EE9-4008-43F9-B205-0949819E7F6E}" type="slidenum">
              <a:rPr lang="en-US"/>
              <a:pPr/>
              <a:t>9</a:t>
            </a:fld>
            <a:endParaRPr lang="en-US"/>
          </a:p>
        </p:txBody>
      </p:sp>
      <p:sp>
        <p:nvSpPr>
          <p:cNvPr id="558085" name="Text Box 5"/>
          <p:cNvSpPr txBox="1">
            <a:spLocks noChangeArrowheads="1"/>
          </p:cNvSpPr>
          <p:nvPr/>
        </p:nvSpPr>
        <p:spPr bwMode="auto">
          <a:xfrm>
            <a:off x="5897563" y="5791200"/>
            <a:ext cx="1708150" cy="457200"/>
          </a:xfrm>
          <a:prstGeom prst="rect">
            <a:avLst/>
          </a:prstGeom>
          <a:noFill/>
          <a:ln w="9525">
            <a:noFill/>
            <a:miter lim="800000"/>
            <a:headEnd/>
            <a:tailEnd/>
          </a:ln>
          <a:effectLst/>
        </p:spPr>
        <p:txBody>
          <a:bodyPr wrap="none">
            <a:spAutoFit/>
          </a:bodyPr>
          <a:lstStyle/>
          <a:p>
            <a:r>
              <a:rPr lang="en-US">
                <a:latin typeface="Palatino Linotype" pitchFamily="18" charset="0"/>
              </a:rPr>
              <a:t>(1908-1970)</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10703</TotalTime>
  <Words>3347</Words>
  <Application>Microsoft Office PowerPoint</Application>
  <PresentationFormat>Letter Paper (8.5x11 in)</PresentationFormat>
  <Paragraphs>433</Paragraphs>
  <Slides>83</Slides>
  <Notes>83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83</vt:i4>
      </vt:variant>
    </vt:vector>
  </HeadingPairs>
  <TitlesOfParts>
    <vt:vector size="89" baseType="lpstr">
      <vt:lpstr>Times New Roman</vt:lpstr>
      <vt:lpstr>Palatino Linotype</vt:lpstr>
      <vt:lpstr>Times</vt:lpstr>
      <vt:lpstr>Wingdings</vt:lpstr>
      <vt:lpstr>Arial</vt:lpstr>
      <vt:lpstr>Opulent</vt:lpstr>
      <vt:lpstr>Motivation and Work  Ms. C. Fahey </vt:lpstr>
      <vt:lpstr>Slide 2</vt:lpstr>
      <vt:lpstr>Motivation</vt:lpstr>
      <vt:lpstr>Perspectives on Motivation</vt:lpstr>
      <vt:lpstr>Instincts &amp; Evolutionary Psychology</vt:lpstr>
      <vt:lpstr>Drives and Incentives</vt:lpstr>
      <vt:lpstr>Incentive</vt:lpstr>
      <vt:lpstr>Optimum Arousal</vt:lpstr>
      <vt:lpstr>A Hierarchy of Motives</vt:lpstr>
      <vt:lpstr>Hierarchy of Needs</vt:lpstr>
      <vt:lpstr>Slide 11</vt:lpstr>
      <vt:lpstr>Hunger</vt:lpstr>
      <vt:lpstr>The Physiology of Hunger</vt:lpstr>
      <vt:lpstr>Stomachs Removed</vt:lpstr>
      <vt:lpstr>Body Chemistry &amp; the Brain</vt:lpstr>
      <vt:lpstr>Hypothalamic Centers</vt:lpstr>
      <vt:lpstr>Hypothalamic Centers</vt:lpstr>
      <vt:lpstr>Hypothalamus &amp; Hormones</vt:lpstr>
      <vt:lpstr>Set Point</vt:lpstr>
      <vt:lpstr>The Psychology of Hunger</vt:lpstr>
      <vt:lpstr>Taste Preference: Biology or Culture?</vt:lpstr>
      <vt:lpstr>Hot Cultures like Hot Spices</vt:lpstr>
      <vt:lpstr>Eating Disorders</vt:lpstr>
      <vt:lpstr>Eating Disorders</vt:lpstr>
      <vt:lpstr>Reasons for Eating Disorders</vt:lpstr>
      <vt:lpstr>Obesity and Weight Control</vt:lpstr>
      <vt:lpstr>Obesity</vt:lpstr>
      <vt:lpstr>Body Mass Index (BMI)</vt:lpstr>
      <vt:lpstr>Obesity and Mortality</vt:lpstr>
      <vt:lpstr>Social Effects of Obesity</vt:lpstr>
      <vt:lpstr>Physiology of Obesity</vt:lpstr>
      <vt:lpstr>Set Point and Metabolism</vt:lpstr>
      <vt:lpstr>The Genetic Factor</vt:lpstr>
      <vt:lpstr>Activity</vt:lpstr>
      <vt:lpstr>Food Consumption</vt:lpstr>
      <vt:lpstr>Losing Weight</vt:lpstr>
      <vt:lpstr>Plan to Lose Weight</vt:lpstr>
      <vt:lpstr>Summary</vt:lpstr>
      <vt:lpstr>Slide 39</vt:lpstr>
      <vt:lpstr>Sexual Motivation</vt:lpstr>
      <vt:lpstr>The Physiology of Sex</vt:lpstr>
      <vt:lpstr>Sexual Problems</vt:lpstr>
      <vt:lpstr>Hormones and Sexual Behavior</vt:lpstr>
      <vt:lpstr>Estrogen</vt:lpstr>
      <vt:lpstr>Testosterone</vt:lpstr>
      <vt:lpstr>The Psychology of Sex</vt:lpstr>
      <vt:lpstr>External Stimuli</vt:lpstr>
      <vt:lpstr>Imagined Stimuli</vt:lpstr>
      <vt:lpstr>Adolescent Sexuality</vt:lpstr>
      <vt:lpstr>Contraception</vt:lpstr>
      <vt:lpstr>Sexually Transmitted Infections</vt:lpstr>
      <vt:lpstr>Sexual Orientation</vt:lpstr>
      <vt:lpstr>Sexual Orientation Statistics</vt:lpstr>
      <vt:lpstr>Origins of Sexual Orientation</vt:lpstr>
      <vt:lpstr>Animal Homosexuality</vt:lpstr>
      <vt:lpstr>Genes &amp; Sexual Orientation</vt:lpstr>
      <vt:lpstr>Sexual Orientation: Biology</vt:lpstr>
      <vt:lpstr>Changing Attitudes</vt:lpstr>
      <vt:lpstr>Sex and Human Values</vt:lpstr>
      <vt:lpstr>The Need to Belong</vt:lpstr>
      <vt:lpstr>Aiding Survival</vt:lpstr>
      <vt:lpstr>Belongingness</vt:lpstr>
      <vt:lpstr>Module 39 “Close-Up”</vt:lpstr>
      <vt:lpstr>Slide 64</vt:lpstr>
      <vt:lpstr>Achievement Motivation </vt:lpstr>
      <vt:lpstr>Achievement Motivation</vt:lpstr>
      <vt:lpstr>Sources of Achievement Motivation</vt:lpstr>
      <vt:lpstr>Psychology at Work</vt:lpstr>
      <vt:lpstr>Attitudes Towards Work</vt:lpstr>
      <vt:lpstr>Flow &amp; Rewards</vt:lpstr>
      <vt:lpstr>Work and Satisfaction</vt:lpstr>
      <vt:lpstr>Industrial-Organizational (I/O) Psychology</vt:lpstr>
      <vt:lpstr>Personnel Psychology</vt:lpstr>
      <vt:lpstr>Harnessing Strengths</vt:lpstr>
      <vt:lpstr>Do Interviews Predict Performance?</vt:lpstr>
      <vt:lpstr>The Interviewer Illusion</vt:lpstr>
      <vt:lpstr>Structured Interview</vt:lpstr>
      <vt:lpstr>Appraising Performance</vt:lpstr>
      <vt:lpstr>Personnel Psychologist’s Tasks</vt:lpstr>
      <vt:lpstr>Organizational Psychology</vt:lpstr>
      <vt:lpstr>Satisfaction &amp; Engagement</vt:lpstr>
      <vt:lpstr>Managing Well</vt:lpstr>
      <vt:lpstr>Harnessing Job-Relevant Strengths</vt:lpstr>
    </vt:vector>
  </TitlesOfParts>
  <Company>Henderson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dc:title>
  <dc:creator>HSU</dc:creator>
  <cp:lastModifiedBy>Corrina Fahey</cp:lastModifiedBy>
  <cp:revision>796</cp:revision>
  <dcterms:created xsi:type="dcterms:W3CDTF">2001-10-15T00:32:17Z</dcterms:created>
  <dcterms:modified xsi:type="dcterms:W3CDTF">2015-02-05T02:39:35Z</dcterms:modified>
</cp:coreProperties>
</file>