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1"/>
  </p:handoutMasterIdLst>
  <p:sldIdLst>
    <p:sldId id="256" r:id="rId2"/>
    <p:sldId id="257" r:id="rId3"/>
    <p:sldId id="333" r:id="rId4"/>
    <p:sldId id="334" r:id="rId5"/>
    <p:sldId id="258" r:id="rId6"/>
    <p:sldId id="259" r:id="rId7"/>
    <p:sldId id="337" r:id="rId8"/>
    <p:sldId id="260" r:id="rId9"/>
    <p:sldId id="338" r:id="rId10"/>
    <p:sldId id="261" r:id="rId11"/>
    <p:sldId id="263" r:id="rId12"/>
    <p:sldId id="339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3" r:id="rId26"/>
    <p:sldId id="284" r:id="rId27"/>
    <p:sldId id="285" r:id="rId28"/>
    <p:sldId id="335" r:id="rId29"/>
    <p:sldId id="286" r:id="rId30"/>
    <p:sldId id="33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11" r:id="rId42"/>
    <p:sldId id="312" r:id="rId43"/>
    <p:sldId id="313" r:id="rId44"/>
    <p:sldId id="314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6" r:id="rId54"/>
    <p:sldId id="327" r:id="rId55"/>
    <p:sldId id="328" r:id="rId56"/>
    <p:sldId id="329" r:id="rId57"/>
    <p:sldId id="330" r:id="rId58"/>
    <p:sldId id="331" r:id="rId59"/>
    <p:sldId id="332" r:id="rId6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377" autoAdjust="0"/>
  </p:normalViewPr>
  <p:slideViewPr>
    <p:cSldViewPr>
      <p:cViewPr varScale="1">
        <p:scale>
          <a:sx n="78" d="100"/>
          <a:sy n="78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75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6D0E9-C062-42F5-A986-DF463CB4C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F642A1-6F82-47D8-965C-D2F1FCE59C9D}">
      <dgm:prSet phldrT="[Text]" custT="1"/>
      <dgm:spPr/>
      <dgm:t>
        <a:bodyPr/>
        <a:lstStyle/>
        <a:p>
          <a:r>
            <a:rPr lang="en-US" sz="1400" b="1" dirty="0" smtClean="0"/>
            <a:t>Long Term Memory</a:t>
          </a:r>
          <a:endParaRPr lang="en-US" sz="1400" b="1" dirty="0"/>
        </a:p>
      </dgm:t>
    </dgm:pt>
    <dgm:pt modelId="{17784482-6F38-43F8-897F-8BB6FB9F959B}" type="parTrans" cxnId="{8F91D978-1985-48DB-B3A2-6062710AC427}">
      <dgm:prSet/>
      <dgm:spPr/>
      <dgm:t>
        <a:bodyPr/>
        <a:lstStyle/>
        <a:p>
          <a:endParaRPr lang="en-US"/>
        </a:p>
      </dgm:t>
    </dgm:pt>
    <dgm:pt modelId="{1FB56CB9-4D48-4754-9C05-10B93D426CB3}" type="sibTrans" cxnId="{8F91D978-1985-48DB-B3A2-6062710AC427}">
      <dgm:prSet/>
      <dgm:spPr/>
      <dgm:t>
        <a:bodyPr/>
        <a:lstStyle/>
        <a:p>
          <a:endParaRPr lang="en-US"/>
        </a:p>
      </dgm:t>
    </dgm:pt>
    <dgm:pt modelId="{8617EC4D-059C-4F28-8A37-D72622EACE5E}">
      <dgm:prSet phldrT="[Text]" custT="1"/>
      <dgm:spPr/>
      <dgm:t>
        <a:bodyPr/>
        <a:lstStyle/>
        <a:p>
          <a:r>
            <a:rPr lang="en-US" sz="1500" b="1" dirty="0" smtClean="0"/>
            <a:t>Declarative Memory</a:t>
          </a:r>
        </a:p>
        <a:p>
          <a:r>
            <a:rPr lang="en-US" sz="1500" b="1" dirty="0" smtClean="0"/>
            <a:t>(Explicitly Memory)</a:t>
          </a:r>
          <a:endParaRPr lang="en-US" sz="1200" dirty="0" smtClean="0"/>
        </a:p>
        <a:p>
          <a:r>
            <a:rPr lang="en-US" sz="1200" dirty="0" smtClean="0"/>
            <a:t>(knowing what)</a:t>
          </a:r>
          <a:endParaRPr lang="en-US" sz="1200" dirty="0"/>
        </a:p>
      </dgm:t>
    </dgm:pt>
    <dgm:pt modelId="{D038AFB0-18E2-45EC-9E61-B5784B453D0C}" type="parTrans" cxnId="{F9F13EE9-0853-4E73-AD61-032DEE88EC17}">
      <dgm:prSet/>
      <dgm:spPr/>
      <dgm:t>
        <a:bodyPr/>
        <a:lstStyle/>
        <a:p>
          <a:endParaRPr lang="en-US"/>
        </a:p>
      </dgm:t>
    </dgm:pt>
    <dgm:pt modelId="{3719A8DF-4F08-42D0-BB99-768B99D42241}" type="sibTrans" cxnId="{F9F13EE9-0853-4E73-AD61-032DEE88EC17}">
      <dgm:prSet/>
      <dgm:spPr/>
      <dgm:t>
        <a:bodyPr/>
        <a:lstStyle/>
        <a:p>
          <a:endParaRPr lang="en-US"/>
        </a:p>
      </dgm:t>
    </dgm:pt>
    <dgm:pt modelId="{F1A6C9B2-AFBA-47D7-9B7F-E5A07B174408}">
      <dgm:prSet phldrT="[Text]"/>
      <dgm:spPr/>
      <dgm:t>
        <a:bodyPr/>
        <a:lstStyle/>
        <a:p>
          <a:r>
            <a:rPr lang="en-US" b="1" dirty="0" smtClean="0"/>
            <a:t>Semantic Memory:</a:t>
          </a:r>
        </a:p>
        <a:p>
          <a:r>
            <a:rPr lang="en-US" dirty="0" smtClean="0"/>
            <a:t>-language</a:t>
          </a:r>
        </a:p>
        <a:p>
          <a:r>
            <a:rPr lang="en-US" dirty="0" smtClean="0"/>
            <a:t>-Facts</a:t>
          </a:r>
        </a:p>
        <a:p>
          <a:r>
            <a:rPr lang="en-US" dirty="0" smtClean="0"/>
            <a:t>-General Knowledge</a:t>
          </a:r>
          <a:endParaRPr lang="en-US" dirty="0"/>
        </a:p>
      </dgm:t>
    </dgm:pt>
    <dgm:pt modelId="{61447C14-2CB7-46D3-A9C5-07102A342B23}" type="parTrans" cxnId="{D3F94C57-670C-4C2C-A19A-BB137C70A521}">
      <dgm:prSet/>
      <dgm:spPr/>
      <dgm:t>
        <a:bodyPr/>
        <a:lstStyle/>
        <a:p>
          <a:endParaRPr lang="en-US"/>
        </a:p>
      </dgm:t>
    </dgm:pt>
    <dgm:pt modelId="{4E58E9B2-EF2C-4B7D-8F6F-A526B229271C}" type="sibTrans" cxnId="{D3F94C57-670C-4C2C-A19A-BB137C70A521}">
      <dgm:prSet/>
      <dgm:spPr/>
      <dgm:t>
        <a:bodyPr/>
        <a:lstStyle/>
        <a:p>
          <a:endParaRPr lang="en-US"/>
        </a:p>
      </dgm:t>
    </dgm:pt>
    <dgm:pt modelId="{CDFA0B77-8440-48A0-A400-06CDE120B82D}">
      <dgm:prSet phldrT="[Text]"/>
      <dgm:spPr/>
      <dgm:t>
        <a:bodyPr/>
        <a:lstStyle/>
        <a:p>
          <a:r>
            <a:rPr lang="en-US" b="1" dirty="0" smtClean="0"/>
            <a:t>Episodic Memory</a:t>
          </a:r>
        </a:p>
        <a:p>
          <a:r>
            <a:rPr lang="en-US" dirty="0" smtClean="0"/>
            <a:t>-Events</a:t>
          </a:r>
        </a:p>
        <a:p>
          <a:r>
            <a:rPr lang="en-US" dirty="0" smtClean="0"/>
            <a:t>-Personal Experiences</a:t>
          </a:r>
          <a:endParaRPr lang="en-US" dirty="0"/>
        </a:p>
      </dgm:t>
    </dgm:pt>
    <dgm:pt modelId="{AE638DA3-0BA8-479C-AFFC-0334E7E8951B}" type="parTrans" cxnId="{5E784B1E-1A90-4603-91AB-CB1F4D272D32}">
      <dgm:prSet/>
      <dgm:spPr/>
      <dgm:t>
        <a:bodyPr/>
        <a:lstStyle/>
        <a:p>
          <a:endParaRPr lang="en-US"/>
        </a:p>
      </dgm:t>
    </dgm:pt>
    <dgm:pt modelId="{49D31872-4A87-4459-99D8-E9260AC22FD2}" type="sibTrans" cxnId="{5E784B1E-1A90-4603-91AB-CB1F4D272D32}">
      <dgm:prSet/>
      <dgm:spPr/>
      <dgm:t>
        <a:bodyPr/>
        <a:lstStyle/>
        <a:p>
          <a:endParaRPr lang="en-US"/>
        </a:p>
      </dgm:t>
    </dgm:pt>
    <dgm:pt modelId="{7ED159D6-F96F-471A-8305-5D401F9FED2C}">
      <dgm:prSet phldrT="[Text]" custT="1"/>
      <dgm:spPr/>
      <dgm:t>
        <a:bodyPr/>
        <a:lstStyle/>
        <a:p>
          <a:r>
            <a:rPr lang="en-US" sz="1500" b="1" dirty="0" smtClean="0"/>
            <a:t>Procedural Memory</a:t>
          </a:r>
        </a:p>
        <a:p>
          <a:r>
            <a:rPr lang="en-US" sz="1500" b="1" dirty="0" smtClean="0"/>
            <a:t>(Implicit Memory)</a:t>
          </a:r>
        </a:p>
        <a:p>
          <a:r>
            <a:rPr lang="en-US" sz="1200" dirty="0" smtClean="0"/>
            <a:t>(knowing how)</a:t>
          </a:r>
          <a:endParaRPr lang="en-US" sz="1200" dirty="0"/>
        </a:p>
      </dgm:t>
    </dgm:pt>
    <dgm:pt modelId="{ADBC449F-E7FE-475E-A75B-1626C157606D}" type="parTrans" cxnId="{E8417B63-7C77-47CF-8C5C-81E14844DC17}">
      <dgm:prSet/>
      <dgm:spPr/>
      <dgm:t>
        <a:bodyPr/>
        <a:lstStyle/>
        <a:p>
          <a:endParaRPr lang="en-US"/>
        </a:p>
      </dgm:t>
    </dgm:pt>
    <dgm:pt modelId="{BBE4993D-22AD-4B8D-B802-B51E2727E00F}" type="sibTrans" cxnId="{E8417B63-7C77-47CF-8C5C-81E14844DC17}">
      <dgm:prSet/>
      <dgm:spPr/>
      <dgm:t>
        <a:bodyPr/>
        <a:lstStyle/>
        <a:p>
          <a:endParaRPr lang="en-US"/>
        </a:p>
      </dgm:t>
    </dgm:pt>
    <dgm:pt modelId="{C6ACAAA1-8D97-4166-B66D-2F88CC32DE64}">
      <dgm:prSet phldrT="[Text]"/>
      <dgm:spPr/>
      <dgm:t>
        <a:bodyPr/>
        <a:lstStyle/>
        <a:p>
          <a:r>
            <a:rPr lang="en-US" i="1" u="sng" dirty="0" smtClean="0"/>
            <a:t>Includes:</a:t>
          </a:r>
        </a:p>
        <a:p>
          <a:r>
            <a:rPr lang="en-US" dirty="0" smtClean="0"/>
            <a:t>-Motor skills</a:t>
          </a:r>
        </a:p>
        <a:p>
          <a:r>
            <a:rPr lang="en-US" dirty="0" smtClean="0"/>
            <a:t>-Operant Conditioning</a:t>
          </a:r>
        </a:p>
        <a:p>
          <a:r>
            <a:rPr lang="en-US" dirty="0" smtClean="0"/>
            <a:t>-Classical Conditioning</a:t>
          </a:r>
          <a:endParaRPr lang="en-US" dirty="0"/>
        </a:p>
      </dgm:t>
    </dgm:pt>
    <dgm:pt modelId="{4D4CFF72-4382-4EF5-A665-90F8BDEF8254}" type="parTrans" cxnId="{0B726DA2-B8ED-4B20-A672-A41660F5AA9C}">
      <dgm:prSet/>
      <dgm:spPr/>
      <dgm:t>
        <a:bodyPr/>
        <a:lstStyle/>
        <a:p>
          <a:endParaRPr lang="en-US"/>
        </a:p>
      </dgm:t>
    </dgm:pt>
    <dgm:pt modelId="{E7A5968C-8D21-4EB7-B55E-54C569EA5CDF}" type="sibTrans" cxnId="{0B726DA2-B8ED-4B20-A672-A41660F5AA9C}">
      <dgm:prSet/>
      <dgm:spPr/>
      <dgm:t>
        <a:bodyPr/>
        <a:lstStyle/>
        <a:p>
          <a:endParaRPr lang="en-US"/>
        </a:p>
      </dgm:t>
    </dgm:pt>
    <dgm:pt modelId="{75E6239D-1B43-4FD1-B784-DC9349FCCBE5}" type="pres">
      <dgm:prSet presAssocID="{6F66D0E9-C062-42F5-A986-DF463CB4C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CC4A9C-00FD-4928-B9E0-1C47E0B0A8AA}" type="pres">
      <dgm:prSet presAssocID="{DBF642A1-6F82-47D8-965C-D2F1FCE59C9D}" presName="hierRoot1" presStyleCnt="0"/>
      <dgm:spPr/>
    </dgm:pt>
    <dgm:pt modelId="{850CF6A9-9CFE-4A8E-994D-AE99249FE11C}" type="pres">
      <dgm:prSet presAssocID="{DBF642A1-6F82-47D8-965C-D2F1FCE59C9D}" presName="composite" presStyleCnt="0"/>
      <dgm:spPr/>
    </dgm:pt>
    <dgm:pt modelId="{1B347C0B-331F-4310-ABB9-F37A9372419A}" type="pres">
      <dgm:prSet presAssocID="{DBF642A1-6F82-47D8-965C-D2F1FCE59C9D}" presName="background" presStyleLbl="node0" presStyleIdx="0" presStyleCnt="1"/>
      <dgm:spPr/>
    </dgm:pt>
    <dgm:pt modelId="{A6151454-816D-4509-981E-9A30F4022D7A}" type="pres">
      <dgm:prSet presAssocID="{DBF642A1-6F82-47D8-965C-D2F1FCE59C9D}" presName="text" presStyleLbl="fgAcc0" presStyleIdx="0" presStyleCnt="1" custLinFactNeighborY="-4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83084A-BB94-42C5-A440-43FE44F2CCAA}" type="pres">
      <dgm:prSet presAssocID="{DBF642A1-6F82-47D8-965C-D2F1FCE59C9D}" presName="hierChild2" presStyleCnt="0"/>
      <dgm:spPr/>
    </dgm:pt>
    <dgm:pt modelId="{D1A264BA-83EF-4C9E-8C01-20079D72EB7D}" type="pres">
      <dgm:prSet presAssocID="{D038AFB0-18E2-45EC-9E61-B5784B453D0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4EC10D8-B731-49C4-9B66-2717A49B6D5B}" type="pres">
      <dgm:prSet presAssocID="{8617EC4D-059C-4F28-8A37-D72622EACE5E}" presName="hierRoot2" presStyleCnt="0"/>
      <dgm:spPr/>
    </dgm:pt>
    <dgm:pt modelId="{11768967-B9C5-4805-9731-058E6CA7FAF1}" type="pres">
      <dgm:prSet presAssocID="{8617EC4D-059C-4F28-8A37-D72622EACE5E}" presName="composite2" presStyleCnt="0"/>
      <dgm:spPr/>
    </dgm:pt>
    <dgm:pt modelId="{962A5A1B-2B1C-4785-9105-42180D302251}" type="pres">
      <dgm:prSet presAssocID="{8617EC4D-059C-4F28-8A37-D72622EACE5E}" presName="background2" presStyleLbl="node2" presStyleIdx="0" presStyleCnt="2"/>
      <dgm:spPr/>
    </dgm:pt>
    <dgm:pt modelId="{E08AE5DB-E7FF-4CA8-B180-246B058E9567}" type="pres">
      <dgm:prSet presAssocID="{8617EC4D-059C-4F28-8A37-D72622EACE5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A6570-09FC-42DA-ABBB-B8817DA1683C}" type="pres">
      <dgm:prSet presAssocID="{8617EC4D-059C-4F28-8A37-D72622EACE5E}" presName="hierChild3" presStyleCnt="0"/>
      <dgm:spPr/>
    </dgm:pt>
    <dgm:pt modelId="{DD541CC7-51BA-4A00-A3B4-868B64EE7633}" type="pres">
      <dgm:prSet presAssocID="{61447C14-2CB7-46D3-A9C5-07102A342B23}" presName="Name17" presStyleLbl="parChTrans1D3" presStyleIdx="0" presStyleCnt="3"/>
      <dgm:spPr/>
      <dgm:t>
        <a:bodyPr/>
        <a:lstStyle/>
        <a:p>
          <a:endParaRPr lang="en-US"/>
        </a:p>
      </dgm:t>
    </dgm:pt>
    <dgm:pt modelId="{055045A8-3327-4332-8817-3C500AAE9A3A}" type="pres">
      <dgm:prSet presAssocID="{F1A6C9B2-AFBA-47D7-9B7F-E5A07B174408}" presName="hierRoot3" presStyleCnt="0"/>
      <dgm:spPr/>
    </dgm:pt>
    <dgm:pt modelId="{EEFC51F2-B0B4-4342-BD5D-5612C38A83E0}" type="pres">
      <dgm:prSet presAssocID="{F1A6C9B2-AFBA-47D7-9B7F-E5A07B174408}" presName="composite3" presStyleCnt="0"/>
      <dgm:spPr/>
    </dgm:pt>
    <dgm:pt modelId="{E9E7E4FA-A335-48F4-95EA-FB40FF652E06}" type="pres">
      <dgm:prSet presAssocID="{F1A6C9B2-AFBA-47D7-9B7F-E5A07B174408}" presName="background3" presStyleLbl="node3" presStyleIdx="0" presStyleCnt="3"/>
      <dgm:spPr/>
    </dgm:pt>
    <dgm:pt modelId="{6AA3DE29-07F5-40E6-A649-6E957F5D54F7}" type="pres">
      <dgm:prSet presAssocID="{F1A6C9B2-AFBA-47D7-9B7F-E5A07B17440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0D9CF4-4872-4AE0-B53A-9012033DDDF8}" type="pres">
      <dgm:prSet presAssocID="{F1A6C9B2-AFBA-47D7-9B7F-E5A07B174408}" presName="hierChild4" presStyleCnt="0"/>
      <dgm:spPr/>
    </dgm:pt>
    <dgm:pt modelId="{783C74F9-8EB4-466A-B8B3-6324DFA87784}" type="pres">
      <dgm:prSet presAssocID="{AE638DA3-0BA8-479C-AFFC-0334E7E8951B}" presName="Name17" presStyleLbl="parChTrans1D3" presStyleIdx="1" presStyleCnt="3"/>
      <dgm:spPr/>
      <dgm:t>
        <a:bodyPr/>
        <a:lstStyle/>
        <a:p>
          <a:endParaRPr lang="en-US"/>
        </a:p>
      </dgm:t>
    </dgm:pt>
    <dgm:pt modelId="{A0BF86DD-95DB-4319-B817-4ECF46BF88CD}" type="pres">
      <dgm:prSet presAssocID="{CDFA0B77-8440-48A0-A400-06CDE120B82D}" presName="hierRoot3" presStyleCnt="0"/>
      <dgm:spPr/>
    </dgm:pt>
    <dgm:pt modelId="{ABA7B4E5-6223-4E64-AFF1-D13C60B72561}" type="pres">
      <dgm:prSet presAssocID="{CDFA0B77-8440-48A0-A400-06CDE120B82D}" presName="composite3" presStyleCnt="0"/>
      <dgm:spPr/>
    </dgm:pt>
    <dgm:pt modelId="{1B9CEE6D-8C48-4D28-8E6D-C30977ADF225}" type="pres">
      <dgm:prSet presAssocID="{CDFA0B77-8440-48A0-A400-06CDE120B82D}" presName="background3" presStyleLbl="node3" presStyleIdx="1" presStyleCnt="3"/>
      <dgm:spPr/>
    </dgm:pt>
    <dgm:pt modelId="{BEBF3F42-A3DB-4644-AFAD-D113D9B8B3D5}" type="pres">
      <dgm:prSet presAssocID="{CDFA0B77-8440-48A0-A400-06CDE120B82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29A422-551D-4298-A39F-C302FD87777F}" type="pres">
      <dgm:prSet presAssocID="{CDFA0B77-8440-48A0-A400-06CDE120B82D}" presName="hierChild4" presStyleCnt="0"/>
      <dgm:spPr/>
    </dgm:pt>
    <dgm:pt modelId="{DA6A8A23-E2F9-49A2-9459-5874AA6DC8E3}" type="pres">
      <dgm:prSet presAssocID="{ADBC449F-E7FE-475E-A75B-1626C157606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DE71463-F1A9-4038-8730-7C2BF95094EC}" type="pres">
      <dgm:prSet presAssocID="{7ED159D6-F96F-471A-8305-5D401F9FED2C}" presName="hierRoot2" presStyleCnt="0"/>
      <dgm:spPr/>
    </dgm:pt>
    <dgm:pt modelId="{7BC2D281-11BC-482B-A005-EA7F935AFAAA}" type="pres">
      <dgm:prSet presAssocID="{7ED159D6-F96F-471A-8305-5D401F9FED2C}" presName="composite2" presStyleCnt="0"/>
      <dgm:spPr/>
    </dgm:pt>
    <dgm:pt modelId="{04C39098-A991-431F-BC74-25EBB749CA81}" type="pres">
      <dgm:prSet presAssocID="{7ED159D6-F96F-471A-8305-5D401F9FED2C}" presName="background2" presStyleLbl="node2" presStyleIdx="1" presStyleCnt="2"/>
      <dgm:spPr/>
    </dgm:pt>
    <dgm:pt modelId="{0894F14C-95F3-416B-A896-A863DBAAED0F}" type="pres">
      <dgm:prSet presAssocID="{7ED159D6-F96F-471A-8305-5D401F9FED2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57011-1107-496A-9498-F59C69CA3B48}" type="pres">
      <dgm:prSet presAssocID="{7ED159D6-F96F-471A-8305-5D401F9FED2C}" presName="hierChild3" presStyleCnt="0"/>
      <dgm:spPr/>
    </dgm:pt>
    <dgm:pt modelId="{CA73EE2F-A3BE-455A-8ACE-FE3EFA2F5F50}" type="pres">
      <dgm:prSet presAssocID="{4D4CFF72-4382-4EF5-A665-90F8BDEF8254}" presName="Name17" presStyleLbl="parChTrans1D3" presStyleIdx="2" presStyleCnt="3"/>
      <dgm:spPr/>
      <dgm:t>
        <a:bodyPr/>
        <a:lstStyle/>
        <a:p>
          <a:endParaRPr lang="en-US"/>
        </a:p>
      </dgm:t>
    </dgm:pt>
    <dgm:pt modelId="{B0BE4BCE-A9D7-4B11-8BF7-5D97C7EFED57}" type="pres">
      <dgm:prSet presAssocID="{C6ACAAA1-8D97-4166-B66D-2F88CC32DE64}" presName="hierRoot3" presStyleCnt="0"/>
      <dgm:spPr/>
    </dgm:pt>
    <dgm:pt modelId="{83B04EE7-B334-44E4-9635-9DAE0E5700E1}" type="pres">
      <dgm:prSet presAssocID="{C6ACAAA1-8D97-4166-B66D-2F88CC32DE64}" presName="composite3" presStyleCnt="0"/>
      <dgm:spPr/>
    </dgm:pt>
    <dgm:pt modelId="{3146D57E-08E6-4F7C-9112-151881B37254}" type="pres">
      <dgm:prSet presAssocID="{C6ACAAA1-8D97-4166-B66D-2F88CC32DE64}" presName="background3" presStyleLbl="node3" presStyleIdx="2" presStyleCnt="3"/>
      <dgm:spPr/>
    </dgm:pt>
    <dgm:pt modelId="{8F795181-8D35-4B2F-8D6B-91AB22B515F4}" type="pres">
      <dgm:prSet presAssocID="{C6ACAAA1-8D97-4166-B66D-2F88CC32DE64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E6BD7-FD6D-4155-BA99-6D4C131CCF5B}" type="pres">
      <dgm:prSet presAssocID="{C6ACAAA1-8D97-4166-B66D-2F88CC32DE64}" presName="hierChild4" presStyleCnt="0"/>
      <dgm:spPr/>
    </dgm:pt>
  </dgm:ptLst>
  <dgm:cxnLst>
    <dgm:cxn modelId="{0B726DA2-B8ED-4B20-A672-A41660F5AA9C}" srcId="{7ED159D6-F96F-471A-8305-5D401F9FED2C}" destId="{C6ACAAA1-8D97-4166-B66D-2F88CC32DE64}" srcOrd="0" destOrd="0" parTransId="{4D4CFF72-4382-4EF5-A665-90F8BDEF8254}" sibTransId="{E7A5968C-8D21-4EB7-B55E-54C569EA5CDF}"/>
    <dgm:cxn modelId="{67E87ADF-FBA0-4DB7-9009-8CB79B49EB5B}" type="presOf" srcId="{6F66D0E9-C062-42F5-A986-DF463CB4C2A2}" destId="{75E6239D-1B43-4FD1-B784-DC9349FCCBE5}" srcOrd="0" destOrd="0" presId="urn:microsoft.com/office/officeart/2005/8/layout/hierarchy1"/>
    <dgm:cxn modelId="{621952DC-251D-4BC1-84FC-9643F3A128A7}" type="presOf" srcId="{ADBC449F-E7FE-475E-A75B-1626C157606D}" destId="{DA6A8A23-E2F9-49A2-9459-5874AA6DC8E3}" srcOrd="0" destOrd="0" presId="urn:microsoft.com/office/officeart/2005/8/layout/hierarchy1"/>
    <dgm:cxn modelId="{5E784B1E-1A90-4603-91AB-CB1F4D272D32}" srcId="{8617EC4D-059C-4F28-8A37-D72622EACE5E}" destId="{CDFA0B77-8440-48A0-A400-06CDE120B82D}" srcOrd="1" destOrd="0" parTransId="{AE638DA3-0BA8-479C-AFFC-0334E7E8951B}" sibTransId="{49D31872-4A87-4459-99D8-E9260AC22FD2}"/>
    <dgm:cxn modelId="{23C0B608-9727-45A9-8146-6AC190D6A9DB}" type="presOf" srcId="{8617EC4D-059C-4F28-8A37-D72622EACE5E}" destId="{E08AE5DB-E7FF-4CA8-B180-246B058E9567}" srcOrd="0" destOrd="0" presId="urn:microsoft.com/office/officeart/2005/8/layout/hierarchy1"/>
    <dgm:cxn modelId="{8F91D978-1985-48DB-B3A2-6062710AC427}" srcId="{6F66D0E9-C062-42F5-A986-DF463CB4C2A2}" destId="{DBF642A1-6F82-47D8-965C-D2F1FCE59C9D}" srcOrd="0" destOrd="0" parTransId="{17784482-6F38-43F8-897F-8BB6FB9F959B}" sibTransId="{1FB56CB9-4D48-4754-9C05-10B93D426CB3}"/>
    <dgm:cxn modelId="{9FA12543-DDE6-4915-B11A-1453D21C2DED}" type="presOf" srcId="{61447C14-2CB7-46D3-A9C5-07102A342B23}" destId="{DD541CC7-51BA-4A00-A3B4-868B64EE7633}" srcOrd="0" destOrd="0" presId="urn:microsoft.com/office/officeart/2005/8/layout/hierarchy1"/>
    <dgm:cxn modelId="{D3F94C57-670C-4C2C-A19A-BB137C70A521}" srcId="{8617EC4D-059C-4F28-8A37-D72622EACE5E}" destId="{F1A6C9B2-AFBA-47D7-9B7F-E5A07B174408}" srcOrd="0" destOrd="0" parTransId="{61447C14-2CB7-46D3-A9C5-07102A342B23}" sibTransId="{4E58E9B2-EF2C-4B7D-8F6F-A526B229271C}"/>
    <dgm:cxn modelId="{F9F13EE9-0853-4E73-AD61-032DEE88EC17}" srcId="{DBF642A1-6F82-47D8-965C-D2F1FCE59C9D}" destId="{8617EC4D-059C-4F28-8A37-D72622EACE5E}" srcOrd="0" destOrd="0" parTransId="{D038AFB0-18E2-45EC-9E61-B5784B453D0C}" sibTransId="{3719A8DF-4F08-42D0-BB99-768B99D42241}"/>
    <dgm:cxn modelId="{07119D3C-CAFB-4C1E-A90F-71126A87477E}" type="presOf" srcId="{4D4CFF72-4382-4EF5-A665-90F8BDEF8254}" destId="{CA73EE2F-A3BE-455A-8ACE-FE3EFA2F5F50}" srcOrd="0" destOrd="0" presId="urn:microsoft.com/office/officeart/2005/8/layout/hierarchy1"/>
    <dgm:cxn modelId="{E8417B63-7C77-47CF-8C5C-81E14844DC17}" srcId="{DBF642A1-6F82-47D8-965C-D2F1FCE59C9D}" destId="{7ED159D6-F96F-471A-8305-5D401F9FED2C}" srcOrd="1" destOrd="0" parTransId="{ADBC449F-E7FE-475E-A75B-1626C157606D}" sibTransId="{BBE4993D-22AD-4B8D-B802-B51E2727E00F}"/>
    <dgm:cxn modelId="{BF32EAF3-3305-4D19-B15D-3AB4F4DD58FA}" type="presOf" srcId="{F1A6C9B2-AFBA-47D7-9B7F-E5A07B174408}" destId="{6AA3DE29-07F5-40E6-A649-6E957F5D54F7}" srcOrd="0" destOrd="0" presId="urn:microsoft.com/office/officeart/2005/8/layout/hierarchy1"/>
    <dgm:cxn modelId="{C458B730-B6BF-4FA4-BFE3-DF4F2CBD92C6}" type="presOf" srcId="{CDFA0B77-8440-48A0-A400-06CDE120B82D}" destId="{BEBF3F42-A3DB-4644-AFAD-D113D9B8B3D5}" srcOrd="0" destOrd="0" presId="urn:microsoft.com/office/officeart/2005/8/layout/hierarchy1"/>
    <dgm:cxn modelId="{C77258B0-46BB-4AA9-A466-F606F44B0483}" type="presOf" srcId="{D038AFB0-18E2-45EC-9E61-B5784B453D0C}" destId="{D1A264BA-83EF-4C9E-8C01-20079D72EB7D}" srcOrd="0" destOrd="0" presId="urn:microsoft.com/office/officeart/2005/8/layout/hierarchy1"/>
    <dgm:cxn modelId="{D2752604-6FD2-4365-B946-01E7D09F1661}" type="presOf" srcId="{C6ACAAA1-8D97-4166-B66D-2F88CC32DE64}" destId="{8F795181-8D35-4B2F-8D6B-91AB22B515F4}" srcOrd="0" destOrd="0" presId="urn:microsoft.com/office/officeart/2005/8/layout/hierarchy1"/>
    <dgm:cxn modelId="{DEB7C64C-549B-4D75-91A4-3B34CD1FE6ED}" type="presOf" srcId="{DBF642A1-6F82-47D8-965C-D2F1FCE59C9D}" destId="{A6151454-816D-4509-981E-9A30F4022D7A}" srcOrd="0" destOrd="0" presId="urn:microsoft.com/office/officeart/2005/8/layout/hierarchy1"/>
    <dgm:cxn modelId="{695DAD1D-CF78-487B-BA99-20F26158BBD7}" type="presOf" srcId="{AE638DA3-0BA8-479C-AFFC-0334E7E8951B}" destId="{783C74F9-8EB4-466A-B8B3-6324DFA87784}" srcOrd="0" destOrd="0" presId="urn:microsoft.com/office/officeart/2005/8/layout/hierarchy1"/>
    <dgm:cxn modelId="{3D039A0E-C966-486B-8C7F-9E0B005671C1}" type="presOf" srcId="{7ED159D6-F96F-471A-8305-5D401F9FED2C}" destId="{0894F14C-95F3-416B-A896-A863DBAAED0F}" srcOrd="0" destOrd="0" presId="urn:microsoft.com/office/officeart/2005/8/layout/hierarchy1"/>
    <dgm:cxn modelId="{56763E16-16CD-4D72-B011-3244AAC3FA50}" type="presParOf" srcId="{75E6239D-1B43-4FD1-B784-DC9349FCCBE5}" destId="{ECCC4A9C-00FD-4928-B9E0-1C47E0B0A8AA}" srcOrd="0" destOrd="0" presId="urn:microsoft.com/office/officeart/2005/8/layout/hierarchy1"/>
    <dgm:cxn modelId="{EFC96DCC-C536-422D-BD9E-28A413228CC1}" type="presParOf" srcId="{ECCC4A9C-00FD-4928-B9E0-1C47E0B0A8AA}" destId="{850CF6A9-9CFE-4A8E-994D-AE99249FE11C}" srcOrd="0" destOrd="0" presId="urn:microsoft.com/office/officeart/2005/8/layout/hierarchy1"/>
    <dgm:cxn modelId="{C55A23CD-2235-42A2-990F-2D3310F1EDAA}" type="presParOf" srcId="{850CF6A9-9CFE-4A8E-994D-AE99249FE11C}" destId="{1B347C0B-331F-4310-ABB9-F37A9372419A}" srcOrd="0" destOrd="0" presId="urn:microsoft.com/office/officeart/2005/8/layout/hierarchy1"/>
    <dgm:cxn modelId="{BAF27A45-0F4C-492C-A75B-04E413C6A3F9}" type="presParOf" srcId="{850CF6A9-9CFE-4A8E-994D-AE99249FE11C}" destId="{A6151454-816D-4509-981E-9A30F4022D7A}" srcOrd="1" destOrd="0" presId="urn:microsoft.com/office/officeart/2005/8/layout/hierarchy1"/>
    <dgm:cxn modelId="{B4918F3E-6E29-4A2E-9336-1390418C8B44}" type="presParOf" srcId="{ECCC4A9C-00FD-4928-B9E0-1C47E0B0A8AA}" destId="{D683084A-BB94-42C5-A440-43FE44F2CCAA}" srcOrd="1" destOrd="0" presId="urn:microsoft.com/office/officeart/2005/8/layout/hierarchy1"/>
    <dgm:cxn modelId="{96A20F76-CF66-4E7E-9880-7A64B7B1BC45}" type="presParOf" srcId="{D683084A-BB94-42C5-A440-43FE44F2CCAA}" destId="{D1A264BA-83EF-4C9E-8C01-20079D72EB7D}" srcOrd="0" destOrd="0" presId="urn:microsoft.com/office/officeart/2005/8/layout/hierarchy1"/>
    <dgm:cxn modelId="{A00C07F8-205E-41DE-BA84-E6247724DAF8}" type="presParOf" srcId="{D683084A-BB94-42C5-A440-43FE44F2CCAA}" destId="{64EC10D8-B731-49C4-9B66-2717A49B6D5B}" srcOrd="1" destOrd="0" presId="urn:microsoft.com/office/officeart/2005/8/layout/hierarchy1"/>
    <dgm:cxn modelId="{3245039E-AEB1-4DE3-85FF-075C77D474DF}" type="presParOf" srcId="{64EC10D8-B731-49C4-9B66-2717A49B6D5B}" destId="{11768967-B9C5-4805-9731-058E6CA7FAF1}" srcOrd="0" destOrd="0" presId="urn:microsoft.com/office/officeart/2005/8/layout/hierarchy1"/>
    <dgm:cxn modelId="{AAA4807A-8899-4BF8-BB10-F9B9F3A72228}" type="presParOf" srcId="{11768967-B9C5-4805-9731-058E6CA7FAF1}" destId="{962A5A1B-2B1C-4785-9105-42180D302251}" srcOrd="0" destOrd="0" presId="urn:microsoft.com/office/officeart/2005/8/layout/hierarchy1"/>
    <dgm:cxn modelId="{08ED51DA-F2DD-42EC-94EA-355425A74F10}" type="presParOf" srcId="{11768967-B9C5-4805-9731-058E6CA7FAF1}" destId="{E08AE5DB-E7FF-4CA8-B180-246B058E9567}" srcOrd="1" destOrd="0" presId="urn:microsoft.com/office/officeart/2005/8/layout/hierarchy1"/>
    <dgm:cxn modelId="{DFCBC908-7B13-4CCA-8FD6-6C107B063D5C}" type="presParOf" srcId="{64EC10D8-B731-49C4-9B66-2717A49B6D5B}" destId="{1C3A6570-09FC-42DA-ABBB-B8817DA1683C}" srcOrd="1" destOrd="0" presId="urn:microsoft.com/office/officeart/2005/8/layout/hierarchy1"/>
    <dgm:cxn modelId="{212D0AD5-DF81-4152-BB39-495AB2B530E7}" type="presParOf" srcId="{1C3A6570-09FC-42DA-ABBB-B8817DA1683C}" destId="{DD541CC7-51BA-4A00-A3B4-868B64EE7633}" srcOrd="0" destOrd="0" presId="urn:microsoft.com/office/officeart/2005/8/layout/hierarchy1"/>
    <dgm:cxn modelId="{7E879D52-01B2-4019-A865-F821344F098B}" type="presParOf" srcId="{1C3A6570-09FC-42DA-ABBB-B8817DA1683C}" destId="{055045A8-3327-4332-8817-3C500AAE9A3A}" srcOrd="1" destOrd="0" presId="urn:microsoft.com/office/officeart/2005/8/layout/hierarchy1"/>
    <dgm:cxn modelId="{F639400C-C106-426A-9AE6-D7570C429AE7}" type="presParOf" srcId="{055045A8-3327-4332-8817-3C500AAE9A3A}" destId="{EEFC51F2-B0B4-4342-BD5D-5612C38A83E0}" srcOrd="0" destOrd="0" presId="urn:microsoft.com/office/officeart/2005/8/layout/hierarchy1"/>
    <dgm:cxn modelId="{391B23EE-33A6-4BE7-B59E-ECDA252E24BF}" type="presParOf" srcId="{EEFC51F2-B0B4-4342-BD5D-5612C38A83E0}" destId="{E9E7E4FA-A335-48F4-95EA-FB40FF652E06}" srcOrd="0" destOrd="0" presId="urn:microsoft.com/office/officeart/2005/8/layout/hierarchy1"/>
    <dgm:cxn modelId="{937C69FD-7CCD-4588-A109-677DC1115E5B}" type="presParOf" srcId="{EEFC51F2-B0B4-4342-BD5D-5612C38A83E0}" destId="{6AA3DE29-07F5-40E6-A649-6E957F5D54F7}" srcOrd="1" destOrd="0" presId="urn:microsoft.com/office/officeart/2005/8/layout/hierarchy1"/>
    <dgm:cxn modelId="{1F97A90A-AE62-4DF7-A6E7-B8500995FDD9}" type="presParOf" srcId="{055045A8-3327-4332-8817-3C500AAE9A3A}" destId="{4A0D9CF4-4872-4AE0-B53A-9012033DDDF8}" srcOrd="1" destOrd="0" presId="urn:microsoft.com/office/officeart/2005/8/layout/hierarchy1"/>
    <dgm:cxn modelId="{AF769A97-18B4-4BCE-8972-B6F43145D779}" type="presParOf" srcId="{1C3A6570-09FC-42DA-ABBB-B8817DA1683C}" destId="{783C74F9-8EB4-466A-B8B3-6324DFA87784}" srcOrd="2" destOrd="0" presId="urn:microsoft.com/office/officeart/2005/8/layout/hierarchy1"/>
    <dgm:cxn modelId="{86F1F356-CED9-49AA-AD6A-EDCF3910BD06}" type="presParOf" srcId="{1C3A6570-09FC-42DA-ABBB-B8817DA1683C}" destId="{A0BF86DD-95DB-4319-B817-4ECF46BF88CD}" srcOrd="3" destOrd="0" presId="urn:microsoft.com/office/officeart/2005/8/layout/hierarchy1"/>
    <dgm:cxn modelId="{3EC27FCC-00DD-4184-ADEA-9EDF7C745AB0}" type="presParOf" srcId="{A0BF86DD-95DB-4319-B817-4ECF46BF88CD}" destId="{ABA7B4E5-6223-4E64-AFF1-D13C60B72561}" srcOrd="0" destOrd="0" presId="urn:microsoft.com/office/officeart/2005/8/layout/hierarchy1"/>
    <dgm:cxn modelId="{56206D3B-7557-47EE-AC10-D0D06A6BB31F}" type="presParOf" srcId="{ABA7B4E5-6223-4E64-AFF1-D13C60B72561}" destId="{1B9CEE6D-8C48-4D28-8E6D-C30977ADF225}" srcOrd="0" destOrd="0" presId="urn:microsoft.com/office/officeart/2005/8/layout/hierarchy1"/>
    <dgm:cxn modelId="{A42EFB31-F7E1-43F1-BB6E-50DECAB65AA5}" type="presParOf" srcId="{ABA7B4E5-6223-4E64-AFF1-D13C60B72561}" destId="{BEBF3F42-A3DB-4644-AFAD-D113D9B8B3D5}" srcOrd="1" destOrd="0" presId="urn:microsoft.com/office/officeart/2005/8/layout/hierarchy1"/>
    <dgm:cxn modelId="{D1050728-E8E4-40A4-916B-56A5480995B9}" type="presParOf" srcId="{A0BF86DD-95DB-4319-B817-4ECF46BF88CD}" destId="{FA29A422-551D-4298-A39F-C302FD87777F}" srcOrd="1" destOrd="0" presId="urn:microsoft.com/office/officeart/2005/8/layout/hierarchy1"/>
    <dgm:cxn modelId="{BB9501B1-7C78-4207-97E9-412BDFC5206A}" type="presParOf" srcId="{D683084A-BB94-42C5-A440-43FE44F2CCAA}" destId="{DA6A8A23-E2F9-49A2-9459-5874AA6DC8E3}" srcOrd="2" destOrd="0" presId="urn:microsoft.com/office/officeart/2005/8/layout/hierarchy1"/>
    <dgm:cxn modelId="{B9D6D097-AE86-4F12-8630-634C8F3FDE05}" type="presParOf" srcId="{D683084A-BB94-42C5-A440-43FE44F2CCAA}" destId="{BDE71463-F1A9-4038-8730-7C2BF95094EC}" srcOrd="3" destOrd="0" presId="urn:microsoft.com/office/officeart/2005/8/layout/hierarchy1"/>
    <dgm:cxn modelId="{8D6C4FB1-2571-4B88-B253-6212CADDA0BE}" type="presParOf" srcId="{BDE71463-F1A9-4038-8730-7C2BF95094EC}" destId="{7BC2D281-11BC-482B-A005-EA7F935AFAAA}" srcOrd="0" destOrd="0" presId="urn:microsoft.com/office/officeart/2005/8/layout/hierarchy1"/>
    <dgm:cxn modelId="{86661343-C28D-42D5-B6CD-9DD68138BDFC}" type="presParOf" srcId="{7BC2D281-11BC-482B-A005-EA7F935AFAAA}" destId="{04C39098-A991-431F-BC74-25EBB749CA81}" srcOrd="0" destOrd="0" presId="urn:microsoft.com/office/officeart/2005/8/layout/hierarchy1"/>
    <dgm:cxn modelId="{F5EFA965-FDE1-4DAC-9734-A5DFDF1F5723}" type="presParOf" srcId="{7BC2D281-11BC-482B-A005-EA7F935AFAAA}" destId="{0894F14C-95F3-416B-A896-A863DBAAED0F}" srcOrd="1" destOrd="0" presId="urn:microsoft.com/office/officeart/2005/8/layout/hierarchy1"/>
    <dgm:cxn modelId="{874330F9-5B0D-4387-BC70-2ACC7790A057}" type="presParOf" srcId="{BDE71463-F1A9-4038-8730-7C2BF95094EC}" destId="{A1957011-1107-496A-9498-F59C69CA3B48}" srcOrd="1" destOrd="0" presId="urn:microsoft.com/office/officeart/2005/8/layout/hierarchy1"/>
    <dgm:cxn modelId="{FF6F038E-F2DD-4FE0-B035-305B6F45EA8C}" type="presParOf" srcId="{A1957011-1107-496A-9498-F59C69CA3B48}" destId="{CA73EE2F-A3BE-455A-8ACE-FE3EFA2F5F50}" srcOrd="0" destOrd="0" presId="urn:microsoft.com/office/officeart/2005/8/layout/hierarchy1"/>
    <dgm:cxn modelId="{1AF0FEC8-8C12-479E-97C9-B582177C5702}" type="presParOf" srcId="{A1957011-1107-496A-9498-F59C69CA3B48}" destId="{B0BE4BCE-A9D7-4B11-8BF7-5D97C7EFED57}" srcOrd="1" destOrd="0" presId="urn:microsoft.com/office/officeart/2005/8/layout/hierarchy1"/>
    <dgm:cxn modelId="{8901DE31-9B14-4675-9EF7-F53B44BD6221}" type="presParOf" srcId="{B0BE4BCE-A9D7-4B11-8BF7-5D97C7EFED57}" destId="{83B04EE7-B334-44E4-9635-9DAE0E5700E1}" srcOrd="0" destOrd="0" presId="urn:microsoft.com/office/officeart/2005/8/layout/hierarchy1"/>
    <dgm:cxn modelId="{34114E50-DA12-4835-8CF7-59A474F60142}" type="presParOf" srcId="{83B04EE7-B334-44E4-9635-9DAE0E5700E1}" destId="{3146D57E-08E6-4F7C-9112-151881B37254}" srcOrd="0" destOrd="0" presId="urn:microsoft.com/office/officeart/2005/8/layout/hierarchy1"/>
    <dgm:cxn modelId="{832429B8-E3F5-46C5-9AF4-07557C3391E4}" type="presParOf" srcId="{83B04EE7-B334-44E4-9635-9DAE0E5700E1}" destId="{8F795181-8D35-4B2F-8D6B-91AB22B515F4}" srcOrd="1" destOrd="0" presId="urn:microsoft.com/office/officeart/2005/8/layout/hierarchy1"/>
    <dgm:cxn modelId="{0FE1C8D9-95FA-472C-847B-02A0585E43C9}" type="presParOf" srcId="{B0BE4BCE-A9D7-4B11-8BF7-5D97C7EFED57}" destId="{621E6BD7-FD6D-4155-BA99-6D4C131CCF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73EE2F-A3BE-455A-8ACE-FE3EFA2F5F50}">
      <dsp:nvSpPr>
        <dsp:cNvPr id="0" name=""/>
        <dsp:cNvSpPr/>
      </dsp:nvSpPr>
      <dsp:spPr>
        <a:xfrm>
          <a:off x="6911697" y="3395242"/>
          <a:ext cx="91440" cy="632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64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A8A23-E2F9-49A2-9459-5874AA6DC8E3}">
      <dsp:nvSpPr>
        <dsp:cNvPr id="0" name=""/>
        <dsp:cNvSpPr/>
      </dsp:nvSpPr>
      <dsp:spPr>
        <a:xfrm>
          <a:off x="4963417" y="1320567"/>
          <a:ext cx="1993999" cy="693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862"/>
              </a:lnTo>
              <a:lnTo>
                <a:pt x="1993999" y="491862"/>
              </a:lnTo>
              <a:lnTo>
                <a:pt x="1993999" y="69337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C74F9-8EB4-466A-B8B3-6324DFA87784}">
      <dsp:nvSpPr>
        <dsp:cNvPr id="0" name=""/>
        <dsp:cNvSpPr/>
      </dsp:nvSpPr>
      <dsp:spPr>
        <a:xfrm>
          <a:off x="2969418" y="3395242"/>
          <a:ext cx="1329332" cy="632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126"/>
              </a:lnTo>
              <a:lnTo>
                <a:pt x="1329332" y="431126"/>
              </a:lnTo>
              <a:lnTo>
                <a:pt x="1329332" y="63264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41CC7-51BA-4A00-A3B4-868B64EE7633}">
      <dsp:nvSpPr>
        <dsp:cNvPr id="0" name=""/>
        <dsp:cNvSpPr/>
      </dsp:nvSpPr>
      <dsp:spPr>
        <a:xfrm>
          <a:off x="1640085" y="3395242"/>
          <a:ext cx="1329332" cy="632641"/>
        </a:xfrm>
        <a:custGeom>
          <a:avLst/>
          <a:gdLst/>
          <a:ahLst/>
          <a:cxnLst/>
          <a:rect l="0" t="0" r="0" b="0"/>
          <a:pathLst>
            <a:path>
              <a:moveTo>
                <a:pt x="1329332" y="0"/>
              </a:moveTo>
              <a:lnTo>
                <a:pt x="1329332" y="431126"/>
              </a:lnTo>
              <a:lnTo>
                <a:pt x="0" y="431126"/>
              </a:lnTo>
              <a:lnTo>
                <a:pt x="0" y="63264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264BA-83EF-4C9E-8C01-20079D72EB7D}">
      <dsp:nvSpPr>
        <dsp:cNvPr id="0" name=""/>
        <dsp:cNvSpPr/>
      </dsp:nvSpPr>
      <dsp:spPr>
        <a:xfrm>
          <a:off x="2969418" y="1320567"/>
          <a:ext cx="1993999" cy="693377"/>
        </a:xfrm>
        <a:custGeom>
          <a:avLst/>
          <a:gdLst/>
          <a:ahLst/>
          <a:cxnLst/>
          <a:rect l="0" t="0" r="0" b="0"/>
          <a:pathLst>
            <a:path>
              <a:moveTo>
                <a:pt x="1993999" y="0"/>
              </a:moveTo>
              <a:lnTo>
                <a:pt x="1993999" y="491862"/>
              </a:lnTo>
              <a:lnTo>
                <a:pt x="0" y="491862"/>
              </a:lnTo>
              <a:lnTo>
                <a:pt x="0" y="69337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47C0B-331F-4310-ABB9-F37A9372419A}">
      <dsp:nvSpPr>
        <dsp:cNvPr id="0" name=""/>
        <dsp:cNvSpPr/>
      </dsp:nvSpPr>
      <dsp:spPr>
        <a:xfrm>
          <a:off x="3875782" y="-60729"/>
          <a:ext cx="2175271" cy="1381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51454-816D-4509-981E-9A30F4022D7A}">
      <dsp:nvSpPr>
        <dsp:cNvPr id="0" name=""/>
        <dsp:cNvSpPr/>
      </dsp:nvSpPr>
      <dsp:spPr>
        <a:xfrm>
          <a:off x="4117478" y="168882"/>
          <a:ext cx="2175271" cy="138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Long Term Memory</a:t>
          </a:r>
          <a:endParaRPr lang="en-US" sz="1400" b="1" kern="1200" dirty="0"/>
        </a:p>
      </dsp:txBody>
      <dsp:txXfrm>
        <a:off x="4117478" y="168882"/>
        <a:ext cx="2175271" cy="1381297"/>
      </dsp:txXfrm>
    </dsp:sp>
    <dsp:sp modelId="{962A5A1B-2B1C-4785-9105-42180D302251}">
      <dsp:nvSpPr>
        <dsp:cNvPr id="0" name=""/>
        <dsp:cNvSpPr/>
      </dsp:nvSpPr>
      <dsp:spPr>
        <a:xfrm>
          <a:off x="1881782" y="2013945"/>
          <a:ext cx="2175271" cy="1381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AE5DB-E7FF-4CA8-B180-246B058E9567}">
      <dsp:nvSpPr>
        <dsp:cNvPr id="0" name=""/>
        <dsp:cNvSpPr/>
      </dsp:nvSpPr>
      <dsp:spPr>
        <a:xfrm>
          <a:off x="2123479" y="2243557"/>
          <a:ext cx="2175271" cy="138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Declarative Memory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(Explicitly Memory)</a:t>
          </a:r>
          <a:endParaRPr lang="en-US" sz="12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(knowing what)</a:t>
          </a:r>
          <a:endParaRPr lang="en-US" sz="1200" kern="1200" dirty="0"/>
        </a:p>
      </dsp:txBody>
      <dsp:txXfrm>
        <a:off x="2123479" y="2243557"/>
        <a:ext cx="2175271" cy="1381297"/>
      </dsp:txXfrm>
    </dsp:sp>
    <dsp:sp modelId="{E9E7E4FA-A335-48F4-95EA-FB40FF652E06}">
      <dsp:nvSpPr>
        <dsp:cNvPr id="0" name=""/>
        <dsp:cNvSpPr/>
      </dsp:nvSpPr>
      <dsp:spPr>
        <a:xfrm>
          <a:off x="552450" y="4027884"/>
          <a:ext cx="2175271" cy="1381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3DE29-07F5-40E6-A649-6E957F5D54F7}">
      <dsp:nvSpPr>
        <dsp:cNvPr id="0" name=""/>
        <dsp:cNvSpPr/>
      </dsp:nvSpPr>
      <dsp:spPr>
        <a:xfrm>
          <a:off x="794146" y="4257496"/>
          <a:ext cx="2175271" cy="138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Semantic Memory: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-language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-Facts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-General Knowledge</a:t>
          </a:r>
          <a:endParaRPr lang="en-US" sz="1500" kern="1200" dirty="0"/>
        </a:p>
      </dsp:txBody>
      <dsp:txXfrm>
        <a:off x="794146" y="4257496"/>
        <a:ext cx="2175271" cy="1381297"/>
      </dsp:txXfrm>
    </dsp:sp>
    <dsp:sp modelId="{1B9CEE6D-8C48-4D28-8E6D-C30977ADF225}">
      <dsp:nvSpPr>
        <dsp:cNvPr id="0" name=""/>
        <dsp:cNvSpPr/>
      </dsp:nvSpPr>
      <dsp:spPr>
        <a:xfrm>
          <a:off x="3211115" y="4027884"/>
          <a:ext cx="2175271" cy="1381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F3F42-A3DB-4644-AFAD-D113D9B8B3D5}">
      <dsp:nvSpPr>
        <dsp:cNvPr id="0" name=""/>
        <dsp:cNvSpPr/>
      </dsp:nvSpPr>
      <dsp:spPr>
        <a:xfrm>
          <a:off x="3452812" y="4257496"/>
          <a:ext cx="2175271" cy="138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Episodic Memory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-Events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-Personal Experiences</a:t>
          </a:r>
          <a:endParaRPr lang="en-US" sz="1500" kern="1200" dirty="0"/>
        </a:p>
      </dsp:txBody>
      <dsp:txXfrm>
        <a:off x="3452812" y="4257496"/>
        <a:ext cx="2175271" cy="1381297"/>
      </dsp:txXfrm>
    </dsp:sp>
    <dsp:sp modelId="{04C39098-A991-431F-BC74-25EBB749CA81}">
      <dsp:nvSpPr>
        <dsp:cNvPr id="0" name=""/>
        <dsp:cNvSpPr/>
      </dsp:nvSpPr>
      <dsp:spPr>
        <a:xfrm>
          <a:off x="5869781" y="2013945"/>
          <a:ext cx="2175271" cy="1381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4F14C-95F3-416B-A896-A863DBAAED0F}">
      <dsp:nvSpPr>
        <dsp:cNvPr id="0" name=""/>
        <dsp:cNvSpPr/>
      </dsp:nvSpPr>
      <dsp:spPr>
        <a:xfrm>
          <a:off x="6111478" y="2243557"/>
          <a:ext cx="2175271" cy="138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Procedural Memory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(Implicit Memory)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(knowing how)</a:t>
          </a:r>
          <a:endParaRPr lang="en-US" sz="1200" kern="1200" dirty="0"/>
        </a:p>
      </dsp:txBody>
      <dsp:txXfrm>
        <a:off x="6111478" y="2243557"/>
        <a:ext cx="2175271" cy="1381297"/>
      </dsp:txXfrm>
    </dsp:sp>
    <dsp:sp modelId="{3146D57E-08E6-4F7C-9112-151881B37254}">
      <dsp:nvSpPr>
        <dsp:cNvPr id="0" name=""/>
        <dsp:cNvSpPr/>
      </dsp:nvSpPr>
      <dsp:spPr>
        <a:xfrm>
          <a:off x="5869781" y="4027884"/>
          <a:ext cx="2175271" cy="1381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95181-8D35-4B2F-8D6B-91AB22B515F4}">
      <dsp:nvSpPr>
        <dsp:cNvPr id="0" name=""/>
        <dsp:cNvSpPr/>
      </dsp:nvSpPr>
      <dsp:spPr>
        <a:xfrm>
          <a:off x="6111478" y="4257496"/>
          <a:ext cx="2175271" cy="138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u="sng" kern="1200" dirty="0" smtClean="0"/>
            <a:t>Includes: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-Motor skills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-Operant Conditioning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-Classical Conditioning</a:t>
          </a:r>
          <a:endParaRPr lang="en-US" sz="1500" kern="1200" dirty="0"/>
        </a:p>
      </dsp:txBody>
      <dsp:txXfrm>
        <a:off x="6111478" y="4257496"/>
        <a:ext cx="2175271" cy="1381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-112" charset="-128"/>
              </a:defRPr>
            </a:lvl1pPr>
          </a:lstStyle>
          <a:p>
            <a:pPr>
              <a:defRPr/>
            </a:pPr>
            <a:fld id="{F4FDEB83-4677-456E-AFAC-87AB27DAABCA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-112" charset="-128"/>
              </a:defRPr>
            </a:lvl1pPr>
          </a:lstStyle>
          <a:p>
            <a:pPr>
              <a:defRPr/>
            </a:pPr>
            <a:fld id="{F1AF7D19-E2AA-4B1F-8985-878D6044D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0C39C9-78B7-48F9-8057-8EA0A65F8D9C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B8F038-7FA1-45D2-9A7B-7F13A6DEC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755F-7E11-4CEF-8C23-BECB4471A976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9D71-E056-4A8E-9AEF-DF23795D6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F2BA35-3A88-46D2-9A33-840198ABDD9F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4C874-3E70-4F1B-A682-7C09A6CB4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4CAA-D133-4E6C-90F8-1177E2EC5005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14221-9F4A-4643-93CE-A4019F408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A70612-B5EA-45C1-9FE2-532288B5056C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F7EF82-7772-4EC2-AC63-4D0C74353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1735-68ED-487D-B074-280A693C1763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9F7F-66B2-434D-BA43-F37FE560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E061-FD3E-4A3E-86C1-ACC3C16A70C5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1CFD-0763-4C92-AD65-D09321368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68D3-3FAF-4D62-8BA0-3FEE1BDC7DCE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C534-EF1C-42AE-B425-1BEBC5099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03CE-8DAD-4760-B0D0-E3A6EECD77D3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87DD-71B4-4C29-8C9D-95287E480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/>
          <a:lstStyle>
            <a:lvl1pPr algn="l">
              <a:buNone/>
              <a:defRPr lang="en-US" sz="2400" baseline="0" smtClean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7450C-CE37-40D6-AFA5-1B2148FB5EA6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60D8-D0AD-4CA8-BEC9-E0DF96C6D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>
            <a:solidFill>
              <a:srgbClr val="EAEAEA"/>
            </a:solidFill>
            <a:miter lim="800000"/>
            <a:headEnd/>
            <a:tailEnd/>
          </a:ln>
          <a:effectLst>
            <a:outerShdw blurRad="63500" dist="127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rebuchet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>
            <a:solidFill>
              <a:srgbClr val="EAEAEA"/>
            </a:solidFill>
            <a:miter lim="800000"/>
            <a:headEnd/>
            <a:tailEnd/>
          </a:ln>
          <a:effectLst>
            <a:outerShdw blurRad="63500" dist="12700" dir="54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rebuchet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C3EC9B-BC6D-4A5C-A5D2-C49F17079B95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1EC-8BF7-4697-961B-A196E357C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Trebuchet MS" pitchFamily="34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53D5E9BE-1831-4491-94A3-71EC78446CC5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tx2"/>
                </a:solidFill>
                <a:latin typeface="Trebuchet MS" pitchFamily="34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6C1022AF-4285-4A37-A2B9-BF12C0526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6" r:id="rId2"/>
    <p:sldLayoutId id="2147483894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5" r:id="rId9"/>
    <p:sldLayoutId id="2147483892" r:id="rId10"/>
    <p:sldLayoutId id="21474838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D8B25C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ＭＳ Ｐゴシック" pitchFamily="-106" charset="-128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ＭＳ Ｐゴシック" pitchFamily="-106" charset="-128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..%5CVideos%5CAmnesia-Finding%20Nemo.m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om/imgres?imgurl=http://www.ibiblio.org/riverat/archiving/VE98/suspect.jpg&amp;imgrefurl=http://www.ibiblio.org/riverat/archiving/VE98/indexing.htm&amp;usg=__zw9hud0e7Lhub7UF3gw1bMsSwqQ=&amp;h=577&amp;w=432&amp;sz=12&amp;hl=en&amp;start=4&amp;um=1&amp;tbnid=aK0CSZzisM5HyM:&amp;tbnh=134&amp;tbnw=100&amp;prev=/images?q=police+sketch&amp;um=1&amp;hl=en&amp;sa=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images.google.com/imgres?imgurl=http://i153.photobucket.com/albums/s226/catso6666/The_Usual_Suspects_1995_Stephen_Bal.jpg&amp;imgrefurl=http://ipb.quicksilverscreen.com/index.php?act=Print&amp;client=printer&amp;f=54&amp;t=96940&amp;usg=__54DilpJ6Ncdh_6sWFz3gf4pBvh0=&amp;h=768&amp;w=1024&amp;sz=144&amp;hl=en&amp;start=30&amp;um=1&amp;tbnid=x4pXkDRhu0seMM:&amp;tbnh=113&amp;tbnw=150&amp;prev=/images?q=police+lineup&amp;start=20&amp;ndsp=20&amp;um=1&amp;hl=en&amp;sa=N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532" y="228600"/>
            <a:ext cx="6338668" cy="304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600" dirty="0" smtClean="0">
                <a:ea typeface="+mj-ea"/>
                <a:cs typeface="+mj-cs"/>
              </a:rPr>
              <a:t>Memory: 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400" dirty="0" smtClean="0">
                <a:ea typeface="+mj-ea"/>
                <a:cs typeface="+mj-cs"/>
              </a:rPr>
              <a:t>Memory and its Parts</a:t>
            </a:r>
            <a:br>
              <a:rPr lang="en-US" sz="3400" dirty="0" smtClean="0">
                <a:ea typeface="+mj-ea"/>
                <a:cs typeface="+mj-cs"/>
              </a:rPr>
            </a:br>
            <a:endParaRPr lang="en-US" sz="3400" dirty="0">
              <a:ea typeface="+mj-ea"/>
              <a:cs typeface="+mj-cs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354388" y="4156075"/>
            <a:ext cx="5114925" cy="1101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Unit </a:t>
            </a:r>
            <a:r>
              <a:rPr lang="en-US" dirty="0" smtClean="0">
                <a:ea typeface="ＭＳ Ｐゴシック" pitchFamily="34" charset="-128"/>
              </a:rPr>
              <a:t>7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AP Psychology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Ms. Fahey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Encoding-3 types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When we are exposed to stimuli and encode information, we do it in three ways:</a:t>
            </a:r>
          </a:p>
          <a:p>
            <a:pPr marL="704850" lvl="1" indent="-457200">
              <a:lnSpc>
                <a:spcPct val="90000"/>
              </a:lnSpc>
              <a:buFont typeface="Trebuchet MS" pitchFamily="34" charset="0"/>
              <a:buAutoNum type="arabicPeriod"/>
            </a:pPr>
            <a:r>
              <a:rPr lang="en-US" sz="2400" dirty="0" smtClean="0">
                <a:solidFill>
                  <a:srgbClr val="6600CC"/>
                </a:solidFill>
                <a:ea typeface="ＭＳ Ｐゴシック" pitchFamily="34" charset="-128"/>
              </a:rPr>
              <a:t>Semantic Encoding</a:t>
            </a:r>
            <a:endParaRPr lang="en-US" sz="2400" dirty="0" smtClean="0">
              <a:ea typeface="ＭＳ Ｐゴシック" pitchFamily="34" charset="-128"/>
            </a:endParaRPr>
          </a:p>
          <a:p>
            <a:pPr marL="987425" lvl="2" indent="-457200">
              <a:lnSpc>
                <a:spcPct val="90000"/>
              </a:lnSpc>
            </a:pPr>
            <a:r>
              <a:rPr lang="en-US" sz="1900" dirty="0" smtClean="0">
                <a:ea typeface="ＭＳ Ｐゴシック" pitchFamily="34" charset="-128"/>
              </a:rPr>
              <a:t>encoding of meaning</a:t>
            </a:r>
          </a:p>
          <a:p>
            <a:pPr marL="987425" lvl="2" indent="-457200">
              <a:lnSpc>
                <a:spcPct val="90000"/>
              </a:lnSpc>
            </a:pPr>
            <a:r>
              <a:rPr lang="en-US" sz="1900" dirty="0" smtClean="0">
                <a:ea typeface="ＭＳ Ｐゴシック" pitchFamily="34" charset="-128"/>
              </a:rPr>
              <a:t>including meaning of words</a:t>
            </a:r>
          </a:p>
          <a:p>
            <a:pPr marL="704850" lvl="1" indent="-457200">
              <a:lnSpc>
                <a:spcPct val="90000"/>
              </a:lnSpc>
              <a:buFont typeface="Trebuchet MS" pitchFamily="34" charset="0"/>
              <a:buAutoNum type="arabicPeriod"/>
            </a:pPr>
            <a:r>
              <a:rPr lang="en-US" sz="2400" dirty="0" smtClean="0">
                <a:solidFill>
                  <a:srgbClr val="6600CC"/>
                </a:solidFill>
                <a:ea typeface="ＭＳ Ｐゴシック" pitchFamily="34" charset="-128"/>
              </a:rPr>
              <a:t>Acoustic Encoding</a:t>
            </a:r>
            <a:endParaRPr lang="en-US" sz="2400" dirty="0" smtClean="0">
              <a:ea typeface="ＭＳ Ｐゴシック" pitchFamily="34" charset="-128"/>
            </a:endParaRPr>
          </a:p>
          <a:p>
            <a:pPr marL="987425" lvl="2" indent="-457200">
              <a:lnSpc>
                <a:spcPct val="90000"/>
              </a:lnSpc>
            </a:pPr>
            <a:r>
              <a:rPr lang="en-US" sz="1900" dirty="0" smtClean="0">
                <a:ea typeface="ＭＳ Ｐゴシック" pitchFamily="34" charset="-128"/>
              </a:rPr>
              <a:t>encoding of sound</a:t>
            </a:r>
          </a:p>
          <a:p>
            <a:pPr marL="987425" lvl="2" indent="-457200">
              <a:lnSpc>
                <a:spcPct val="90000"/>
              </a:lnSpc>
            </a:pPr>
            <a:r>
              <a:rPr lang="en-US" sz="1900" dirty="0" smtClean="0">
                <a:ea typeface="ＭＳ Ｐゴシック" pitchFamily="34" charset="-128"/>
              </a:rPr>
              <a:t>especially sound of words</a:t>
            </a:r>
          </a:p>
          <a:p>
            <a:pPr marL="704850" lvl="1" indent="-457200">
              <a:lnSpc>
                <a:spcPct val="90000"/>
              </a:lnSpc>
              <a:buFont typeface="Trebuchet MS" pitchFamily="34" charset="0"/>
              <a:buAutoNum type="arabicPeriod"/>
            </a:pPr>
            <a:r>
              <a:rPr lang="en-US" sz="2400" dirty="0" smtClean="0">
                <a:solidFill>
                  <a:srgbClr val="6600CC"/>
                </a:solidFill>
                <a:ea typeface="ＭＳ Ｐゴシック" pitchFamily="34" charset="-128"/>
              </a:rPr>
              <a:t>Visual Encoding</a:t>
            </a:r>
            <a:endParaRPr lang="en-US" sz="2400" dirty="0" smtClean="0">
              <a:ea typeface="ＭＳ Ｐゴシック" pitchFamily="34" charset="-128"/>
            </a:endParaRPr>
          </a:p>
          <a:p>
            <a:pPr marL="987425" lvl="2" indent="-457200">
              <a:lnSpc>
                <a:spcPct val="90000"/>
              </a:lnSpc>
            </a:pPr>
            <a:r>
              <a:rPr lang="en-US" sz="1900" dirty="0" smtClean="0">
                <a:ea typeface="ＭＳ Ｐゴシック" pitchFamily="34" charset="-128"/>
              </a:rPr>
              <a:t>encoding of picture images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Encoding-Levels of Processing</a:t>
            </a:r>
            <a:endParaRPr lang="en-US" dirty="0"/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 cstate="print"/>
          <a:srcRect r="1869"/>
          <a:stretch>
            <a:fillRect/>
          </a:stretch>
        </p:blipFill>
        <p:spPr bwMode="auto">
          <a:xfrm>
            <a:off x="-76200" y="1676400"/>
            <a:ext cx="81819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257800" y="4724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Processing a word by its meaning (semantic encoding) produces better recognition of it lat a later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Encoding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Effortful </a:t>
            </a:r>
            <a:r>
              <a:rPr lang="en-US" dirty="0" smtClean="0"/>
              <a:t>Processing </a:t>
            </a:r>
          </a:p>
          <a:p>
            <a:pPr>
              <a:buNone/>
            </a:pPr>
            <a:r>
              <a:rPr lang="en-US" dirty="0" smtClean="0"/>
              <a:t>	requires </a:t>
            </a:r>
            <a:r>
              <a:rPr lang="en-US" dirty="0" smtClean="0"/>
              <a:t>attention and conscious effort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Rehearsal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conscious </a:t>
            </a:r>
            <a:r>
              <a:rPr lang="en-US" dirty="0" smtClean="0"/>
              <a:t>repetition of information </a:t>
            </a:r>
            <a:r>
              <a:rPr lang="en-US" dirty="0" smtClean="0"/>
              <a:t>to </a:t>
            </a:r>
            <a:r>
              <a:rPr lang="en-US" dirty="0" smtClean="0"/>
              <a:t>maintain it in consciousness </a:t>
            </a:r>
            <a:r>
              <a:rPr lang="en-US" dirty="0" smtClean="0"/>
              <a:t>to </a:t>
            </a:r>
            <a:r>
              <a:rPr lang="en-US" dirty="0" smtClean="0"/>
              <a:t>encode it for storage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3 basic parts: storage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34" charset="-128"/>
              </a:rPr>
              <a:t>Storage: </a:t>
            </a:r>
            <a:r>
              <a:rPr lang="en-US" dirty="0" smtClean="0">
                <a:ea typeface="ＭＳ Ｐゴシック" pitchFamily="34" charset="-128"/>
              </a:rPr>
              <a:t>the retention of encoding material over time.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In terms of storing material, we have three stages of memory</a:t>
            </a:r>
          </a:p>
          <a:p>
            <a:pPr lvl="3" eaLnBrk="1" hangingPunct="1"/>
            <a:r>
              <a:rPr lang="en-US" dirty="0" smtClean="0">
                <a:solidFill>
                  <a:srgbClr val="660066"/>
                </a:solidFill>
                <a:ea typeface="ＭＳ Ｐゴシック" pitchFamily="34" charset="-128"/>
              </a:rPr>
              <a:t>Sensory Memory</a:t>
            </a:r>
          </a:p>
          <a:p>
            <a:pPr lvl="3" eaLnBrk="1" hangingPunct="1"/>
            <a:r>
              <a:rPr lang="en-US" dirty="0" smtClean="0">
                <a:solidFill>
                  <a:srgbClr val="660066"/>
                </a:solidFill>
                <a:ea typeface="ＭＳ Ｐゴシック" pitchFamily="34" charset="-128"/>
              </a:rPr>
              <a:t>Working Memory (short-term memory)</a:t>
            </a:r>
          </a:p>
          <a:p>
            <a:pPr lvl="3" eaLnBrk="1" hangingPunct="1"/>
            <a:r>
              <a:rPr lang="en-US" dirty="0" smtClean="0">
                <a:solidFill>
                  <a:srgbClr val="660066"/>
                </a:solidFill>
                <a:ea typeface="ＭＳ Ｐゴシック" pitchFamily="34" charset="-128"/>
              </a:rPr>
              <a:t>Long-term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5888"/>
            <a:ext cx="7239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Synaptic Changes and storage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73163"/>
            <a:ext cx="7239000" cy="4846637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One physical change in the brain during memory storage is in the synapses. </a:t>
            </a:r>
          </a:p>
          <a:p>
            <a:r>
              <a:rPr lang="en-US" sz="2400" dirty="0" smtClean="0">
                <a:ea typeface="ＭＳ Ｐゴシック" pitchFamily="34" charset="-128"/>
              </a:rPr>
              <a:t>Memories begin as impulses whizzing through the brain circuits, leaving a semi-permanent trace.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The more a memory is utilized, the more potential strength that neuron has, called long-term </a:t>
            </a:r>
            <a:r>
              <a:rPr lang="en-US" sz="2200" dirty="0" err="1" smtClean="0">
                <a:ea typeface="ＭＳ Ｐゴシック" pitchFamily="34" charset="-128"/>
              </a:rPr>
              <a:t>potentiation</a:t>
            </a:r>
            <a:r>
              <a:rPr lang="en-US" sz="2200" dirty="0" smtClean="0">
                <a:ea typeface="ＭＳ Ｐゴシック" pitchFamily="34" charset="-128"/>
              </a:rPr>
              <a:t>.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Neural basis for learning and remembering associations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4349750"/>
            <a:ext cx="441166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524000" y="5983288"/>
            <a:ext cx="190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FF"/>
                </a:solidFill>
              </a:rPr>
              <a:t>This stuff gets super complicated…keep it simple for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Strengthening </a:t>
            </a:r>
            <a:r>
              <a:rPr lang="en-US" dirty="0" err="1" smtClean="0"/>
              <a:t>Ltp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Research suggests that the best way to remember things is to study them and then sleep!</a:t>
            </a:r>
          </a:p>
          <a:p>
            <a:endParaRPr lang="en-US" sz="12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Once LTP </a:t>
            </a:r>
            <a:r>
              <a:rPr lang="en-US" sz="2400" dirty="0" smtClean="0">
                <a:ea typeface="ＭＳ Ｐゴシック" pitchFamily="34" charset="-128"/>
              </a:rPr>
              <a:t>(Long-Term </a:t>
            </a:r>
            <a:r>
              <a:rPr lang="en-US" sz="2400" dirty="0" err="1" smtClean="0">
                <a:ea typeface="ＭＳ Ｐゴシック" pitchFamily="34" charset="-128"/>
              </a:rPr>
              <a:t>Potentiation</a:t>
            </a:r>
            <a:r>
              <a:rPr lang="en-US" sz="2400" dirty="0" smtClean="0">
                <a:ea typeface="ＭＳ Ｐゴシック" pitchFamily="34" charset="-128"/>
              </a:rPr>
              <a:t>) has </a:t>
            </a:r>
            <a:r>
              <a:rPr lang="en-US" sz="2400" dirty="0" smtClean="0">
                <a:ea typeface="ＭＳ Ｐゴシック" pitchFamily="34" charset="-128"/>
              </a:rPr>
              <a:t>occurred, even passing an electrical current through the brain will not erase well stored memories.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More recent memories will be </a:t>
            </a:r>
            <a:r>
              <a:rPr lang="en-US" sz="2200" dirty="0" err="1" smtClean="0">
                <a:ea typeface="ＭＳ Ｐゴシック" pitchFamily="34" charset="-128"/>
              </a:rPr>
              <a:t>be</a:t>
            </a:r>
            <a:r>
              <a:rPr lang="en-US" sz="2200" dirty="0" smtClean="0">
                <a:ea typeface="ＭＳ Ｐゴシック" pitchFamily="34" charset="-128"/>
              </a:rPr>
              <a:t> wiped out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People who have a concussion and cannot remember what happened just before or after the injury have not had a chance to “consolidate” their memories to the long-term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3 basic parts: retrieval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Retrieval: The locating and recovering of information from memory.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While some memories return to us in a split second, other seemed to be hidden deeper, and still others are never “recovered” correctly.</a:t>
            </a:r>
          </a:p>
        </p:txBody>
      </p:sp>
      <p:pic>
        <p:nvPicPr>
          <p:cNvPr id="16388" name="Picture 5" descr="http://memory.psych.upenn.edu/Research?action=AttachFile&amp;do=get&amp;target=gamma_enc_ret.jpg"/>
          <p:cNvPicPr>
            <a:picLocks noChangeAspect="1" noChangeArrowheads="1"/>
          </p:cNvPicPr>
          <p:nvPr/>
        </p:nvPicPr>
        <p:blipFill>
          <a:blip r:embed="rId2" cstate="print"/>
          <a:srcRect t="14366"/>
          <a:stretch>
            <a:fillRect/>
          </a:stretch>
        </p:blipFill>
        <p:spPr bwMode="auto">
          <a:xfrm>
            <a:off x="1600200" y="4252913"/>
            <a:ext cx="4876800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Eidetic imagery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Eidetic imagery is a technical term for a photographic memory.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Eidetic imagery can recall a memory in minute detail and portray the most interesting and meaningful parts most accurately. These images can last as short as a brief moment, or as long as days.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Eidetic imagery tends to be more common in children, and seems to decline as a person’s language abilities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3 stages of memory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ea typeface="ＭＳ Ｐゴシック" pitchFamily="34" charset="-128"/>
              </a:rPr>
              <a:t>We encode information and store it in one of three types of memory, depending on what we need the information for.</a:t>
            </a:r>
          </a:p>
          <a:p>
            <a:pPr eaLnBrk="1" hangingPunct="1"/>
            <a:endParaRPr lang="en-US" sz="22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200" dirty="0" smtClean="0">
                <a:ea typeface="ＭＳ Ｐゴシック" pitchFamily="34" charset="-128"/>
              </a:rPr>
              <a:t>Our memory works like an assembly line, and before information can make it to our long-term memory, it must first pass through sensory memory and working memory.</a:t>
            </a:r>
          </a:p>
        </p:txBody>
      </p:sp>
      <p:grpSp>
        <p:nvGrpSpPr>
          <p:cNvPr id="18436" name="Group 2077"/>
          <p:cNvGrpSpPr>
            <a:grpSpLocks/>
          </p:cNvGrpSpPr>
          <p:nvPr/>
        </p:nvGrpSpPr>
        <p:grpSpPr bwMode="auto">
          <a:xfrm>
            <a:off x="152400" y="4800600"/>
            <a:ext cx="8763000" cy="1890713"/>
            <a:chOff x="144" y="1440"/>
            <a:chExt cx="5520" cy="1191"/>
          </a:xfrm>
        </p:grpSpPr>
        <p:sp>
          <p:nvSpPr>
            <p:cNvPr id="18437" name="Rectangle 2055"/>
            <p:cNvSpPr>
              <a:spLocks noChangeArrowheads="1"/>
            </p:cNvSpPr>
            <p:nvPr/>
          </p:nvSpPr>
          <p:spPr bwMode="auto">
            <a:xfrm>
              <a:off x="144" y="2016"/>
              <a:ext cx="816" cy="528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External</a:t>
              </a:r>
            </a:p>
            <a:p>
              <a:pPr algn="ctr"/>
              <a:r>
                <a:rPr lang="en-US" b="1"/>
                <a:t>events</a:t>
              </a:r>
            </a:p>
          </p:txBody>
        </p:sp>
        <p:sp>
          <p:nvSpPr>
            <p:cNvPr id="18438" name="Rectangle 2057"/>
            <p:cNvSpPr>
              <a:spLocks noChangeArrowheads="1"/>
            </p:cNvSpPr>
            <p:nvPr/>
          </p:nvSpPr>
          <p:spPr bwMode="auto">
            <a:xfrm>
              <a:off x="1632" y="2016"/>
              <a:ext cx="816" cy="528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Sensory</a:t>
              </a:r>
            </a:p>
            <a:p>
              <a:pPr algn="ctr"/>
              <a:r>
                <a:rPr lang="en-US" b="1"/>
                <a:t>memory</a:t>
              </a:r>
            </a:p>
          </p:txBody>
        </p:sp>
        <p:sp>
          <p:nvSpPr>
            <p:cNvPr id="18439" name="Rectangle 2058"/>
            <p:cNvSpPr>
              <a:spLocks noChangeArrowheads="1"/>
            </p:cNvSpPr>
            <p:nvPr/>
          </p:nvSpPr>
          <p:spPr bwMode="auto">
            <a:xfrm>
              <a:off x="3264" y="2016"/>
              <a:ext cx="816" cy="528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Short-term</a:t>
              </a:r>
            </a:p>
            <a:p>
              <a:pPr algn="ctr"/>
              <a:r>
                <a:rPr lang="en-US" b="1"/>
                <a:t>memory</a:t>
              </a:r>
            </a:p>
          </p:txBody>
        </p:sp>
        <p:sp>
          <p:nvSpPr>
            <p:cNvPr id="18440" name="Rectangle 2059"/>
            <p:cNvSpPr>
              <a:spLocks noChangeArrowheads="1"/>
            </p:cNvSpPr>
            <p:nvPr/>
          </p:nvSpPr>
          <p:spPr bwMode="auto">
            <a:xfrm>
              <a:off x="4848" y="2016"/>
              <a:ext cx="816" cy="528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Long-term</a:t>
              </a:r>
            </a:p>
            <a:p>
              <a:pPr algn="ctr"/>
              <a:r>
                <a:rPr lang="en-US" b="1"/>
                <a:t>memory</a:t>
              </a:r>
            </a:p>
          </p:txBody>
        </p:sp>
        <p:sp>
          <p:nvSpPr>
            <p:cNvPr id="18441" name="Line 2060"/>
            <p:cNvSpPr>
              <a:spLocks noChangeShapeType="1"/>
            </p:cNvSpPr>
            <p:nvPr/>
          </p:nvSpPr>
          <p:spPr bwMode="auto">
            <a:xfrm>
              <a:off x="960" y="2112"/>
              <a:ext cx="672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Line 2061"/>
            <p:cNvSpPr>
              <a:spLocks noChangeShapeType="1"/>
            </p:cNvSpPr>
            <p:nvPr/>
          </p:nvSpPr>
          <p:spPr bwMode="auto">
            <a:xfrm>
              <a:off x="960" y="2256"/>
              <a:ext cx="672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2062"/>
            <p:cNvSpPr>
              <a:spLocks noChangeShapeType="1"/>
            </p:cNvSpPr>
            <p:nvPr/>
          </p:nvSpPr>
          <p:spPr bwMode="auto">
            <a:xfrm>
              <a:off x="960" y="2400"/>
              <a:ext cx="672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Line 2063"/>
            <p:cNvSpPr>
              <a:spLocks noChangeShapeType="1"/>
            </p:cNvSpPr>
            <p:nvPr/>
          </p:nvSpPr>
          <p:spPr bwMode="auto">
            <a:xfrm>
              <a:off x="2448" y="2256"/>
              <a:ext cx="816" cy="0"/>
            </a:xfrm>
            <a:prstGeom prst="line">
              <a:avLst/>
            </a:prstGeom>
            <a:noFill/>
            <a:ln w="38100">
              <a:solidFill>
                <a:srgbClr val="33CC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Line 2064"/>
            <p:cNvSpPr>
              <a:spLocks noChangeShapeType="1"/>
            </p:cNvSpPr>
            <p:nvPr/>
          </p:nvSpPr>
          <p:spPr bwMode="auto">
            <a:xfrm>
              <a:off x="4080" y="2160"/>
              <a:ext cx="768" cy="0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Line 2065"/>
            <p:cNvSpPr>
              <a:spLocks noChangeShapeType="1"/>
            </p:cNvSpPr>
            <p:nvPr/>
          </p:nvSpPr>
          <p:spPr bwMode="auto">
            <a:xfrm flipH="1">
              <a:off x="4080" y="2400"/>
              <a:ext cx="768" cy="0"/>
            </a:xfrm>
            <a:prstGeom prst="line">
              <a:avLst/>
            </a:prstGeom>
            <a:noFill/>
            <a:ln w="38100">
              <a:solidFill>
                <a:srgbClr val="FFCC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2066"/>
            <p:cNvSpPr>
              <a:spLocks noChangeShapeType="1"/>
            </p:cNvSpPr>
            <p:nvPr/>
          </p:nvSpPr>
          <p:spPr bwMode="auto">
            <a:xfrm>
              <a:off x="144" y="2016"/>
              <a:ext cx="816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Line 2067"/>
            <p:cNvSpPr>
              <a:spLocks noChangeShapeType="1"/>
            </p:cNvSpPr>
            <p:nvPr/>
          </p:nvSpPr>
          <p:spPr bwMode="auto">
            <a:xfrm>
              <a:off x="4848" y="2016"/>
              <a:ext cx="816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Line 2068"/>
            <p:cNvSpPr>
              <a:spLocks noChangeShapeType="1"/>
            </p:cNvSpPr>
            <p:nvPr/>
          </p:nvSpPr>
          <p:spPr bwMode="auto">
            <a:xfrm>
              <a:off x="3264" y="2016"/>
              <a:ext cx="816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Line 2069"/>
            <p:cNvSpPr>
              <a:spLocks noChangeShapeType="1"/>
            </p:cNvSpPr>
            <p:nvPr/>
          </p:nvSpPr>
          <p:spPr bwMode="auto">
            <a:xfrm>
              <a:off x="1632" y="2016"/>
              <a:ext cx="816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Text Box 2070"/>
            <p:cNvSpPr txBox="1">
              <a:spLocks noChangeArrowheads="1"/>
            </p:cNvSpPr>
            <p:nvPr/>
          </p:nvSpPr>
          <p:spPr bwMode="auto">
            <a:xfrm>
              <a:off x="720" y="1584"/>
              <a:ext cx="10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Sensory input</a:t>
              </a:r>
            </a:p>
          </p:txBody>
        </p:sp>
        <p:sp>
          <p:nvSpPr>
            <p:cNvPr id="18452" name="Line 2071"/>
            <p:cNvSpPr>
              <a:spLocks noChangeShapeType="1"/>
            </p:cNvSpPr>
            <p:nvPr/>
          </p:nvSpPr>
          <p:spPr bwMode="auto">
            <a:xfrm>
              <a:off x="1248" y="182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Text Box 2072"/>
            <p:cNvSpPr txBox="1">
              <a:spLocks noChangeArrowheads="1"/>
            </p:cNvSpPr>
            <p:nvPr/>
          </p:nvSpPr>
          <p:spPr bwMode="auto">
            <a:xfrm>
              <a:off x="2016" y="1440"/>
              <a:ext cx="16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Attention to important</a:t>
              </a:r>
            </a:p>
            <a:p>
              <a:pPr algn="ctr"/>
              <a:r>
                <a:rPr lang="en-US" b="1"/>
                <a:t>or novel information</a:t>
              </a:r>
            </a:p>
          </p:txBody>
        </p:sp>
        <p:sp>
          <p:nvSpPr>
            <p:cNvPr id="18454" name="Line 2073"/>
            <p:cNvSpPr>
              <a:spLocks noChangeShapeType="1"/>
            </p:cNvSpPr>
            <p:nvPr/>
          </p:nvSpPr>
          <p:spPr bwMode="auto">
            <a:xfrm>
              <a:off x="2832" y="182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Text Box 2074"/>
            <p:cNvSpPr txBox="1">
              <a:spLocks noChangeArrowheads="1"/>
            </p:cNvSpPr>
            <p:nvPr/>
          </p:nvSpPr>
          <p:spPr bwMode="auto">
            <a:xfrm>
              <a:off x="2496" y="2400"/>
              <a:ext cx="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Encoding</a:t>
              </a:r>
            </a:p>
          </p:txBody>
        </p:sp>
        <p:sp>
          <p:nvSpPr>
            <p:cNvPr id="18456" name="Text Box 2075"/>
            <p:cNvSpPr txBox="1">
              <a:spLocks noChangeArrowheads="1"/>
            </p:cNvSpPr>
            <p:nvPr/>
          </p:nvSpPr>
          <p:spPr bwMode="auto">
            <a:xfrm>
              <a:off x="4076" y="1929"/>
              <a:ext cx="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Encoding</a:t>
              </a:r>
            </a:p>
          </p:txBody>
        </p:sp>
        <p:sp>
          <p:nvSpPr>
            <p:cNvPr id="18457" name="Text Box 2076"/>
            <p:cNvSpPr txBox="1">
              <a:spLocks noChangeArrowheads="1"/>
            </p:cNvSpPr>
            <p:nvPr/>
          </p:nvSpPr>
          <p:spPr bwMode="auto">
            <a:xfrm>
              <a:off x="4076" y="2400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Retrieving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Sensory memory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Sensory memory is the shortest of our memories and generally holds sights, sounds, smells, textures and other sensory information for a fraction of a second.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Sensory memory holds a large amount of information, far more than ever reaches consciousness.</a:t>
            </a:r>
          </a:p>
          <a:p>
            <a:pPr marL="795338" lvl="4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1700" dirty="0" err="1" smtClean="0">
                <a:ea typeface="ＭＳ Ｐゴシック" pitchFamily="34" charset="-128"/>
              </a:rPr>
              <a:t>Sperling’s</a:t>
            </a:r>
            <a:r>
              <a:rPr lang="en-US" sz="1700" dirty="0" smtClean="0">
                <a:ea typeface="ＭＳ Ｐゴシック" pitchFamily="34" charset="-128"/>
              </a:rPr>
              <a:t> experiment: letters in rows, tone to indicate which row to recall.</a:t>
            </a:r>
          </a:p>
          <a:p>
            <a:pPr marL="795338" lvl="4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en-US" sz="17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Sensory memories lasts just long enough to dissolve into the next one, giving us the impression of a constant flow.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Memory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Memory: A system that encodes, stores and retrieves information.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67050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Documents and Settings\ttusow\Local Settings\Temporary Internet Files\Content.IE5\U0H8QM70\MCj04348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7338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410200" y="3200400"/>
            <a:ext cx="2362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latin typeface="Trebuchet MS" pitchFamily="34" charset="0"/>
              </a:rPr>
              <a:t>While we are learning more about memory every day, psychologists still are unsure exactly what parts of the brain are involved and where it is all stored.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Sperling’s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419600" y="1609725"/>
            <a:ext cx="3276600" cy="4867275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George </a:t>
            </a:r>
            <a:r>
              <a:rPr lang="en-US" sz="2000" dirty="0" err="1" smtClean="0">
                <a:ea typeface="ＭＳ Ｐゴシック" pitchFamily="34" charset="-128"/>
              </a:rPr>
              <a:t>Sperling</a:t>
            </a:r>
            <a:r>
              <a:rPr lang="en-US" sz="2000" dirty="0" smtClean="0">
                <a:ea typeface="ＭＳ Ｐゴシック" pitchFamily="34" charset="-128"/>
              </a:rPr>
              <a:t> flashed a group of letters (see left) for 1/20 of a second. People could recall only about half of the letters</a:t>
            </a:r>
          </a:p>
          <a:p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When he signaled to recall a particular row immediately after the letters disappeared with a specific tone, they could do so with near-perfect accuracy.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438400"/>
          <a:ext cx="3124200" cy="2743200"/>
        </p:xfrm>
        <a:graphic>
          <a:graphicData uri="http://schemas.openxmlformats.org/drawingml/2006/table">
            <a:tbl>
              <a:tblPr/>
              <a:tblGrid>
                <a:gridCol w="1041400"/>
                <a:gridCol w="1041400"/>
                <a:gridCol w="10414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112" charset="-128"/>
                        </a:rPr>
                        <a:t>K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A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112" charset="-128"/>
                        </a:rPr>
                        <a:t>Z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A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112" charset="-128"/>
                        </a:rPr>
                        <a:t>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AF72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112" charset="-128"/>
                        </a:rPr>
                        <a:t>Q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A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112" charset="-128"/>
                        </a:rPr>
                        <a:t>B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A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112" charset="-128"/>
                        </a:rPr>
                        <a:t>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AF72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112" charset="-128"/>
                        </a:rPr>
                        <a:t>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A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112" charset="-128"/>
                        </a:rPr>
                        <a:t>G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A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112" charset="-128"/>
                        </a:rPr>
                        <a:t>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AF7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Sensory Memory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3555" name="Content Placeholder 7"/>
          <p:cNvSpPr>
            <a:spLocks noGrp="1"/>
          </p:cNvSpPr>
          <p:nvPr>
            <p:ph sz="half" idx="1"/>
          </p:nvPr>
        </p:nvSpPr>
        <p:spPr>
          <a:xfrm>
            <a:off x="457200" y="4343400"/>
            <a:ext cx="72390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300" b="1" dirty="0" smtClean="0">
                <a:ea typeface="ＭＳ Ｐゴシック" pitchFamily="34" charset="-128"/>
              </a:rPr>
              <a:t>Visual Stimulation-iconic memory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3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300" b="1" dirty="0" smtClean="0">
                <a:ea typeface="ＭＳ Ｐゴシック" pitchFamily="34" charset="-128"/>
              </a:rPr>
              <a:t>Auditory Stimulation-echoic memory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3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300" b="1" dirty="0" smtClean="0">
                <a:ea typeface="ＭＳ Ｐゴシック" pitchFamily="34" charset="-128"/>
              </a:rPr>
              <a:t>Tactile Stimulation-tactile sensory memory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3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300" b="1" dirty="0" smtClean="0">
                <a:ea typeface="ＭＳ Ｐゴシック" pitchFamily="34" charset="-128"/>
              </a:rPr>
              <a:t>Olfactory Stimulation-olfactory memory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3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300" b="1" dirty="0" smtClean="0">
                <a:ea typeface="ＭＳ Ｐゴシック" pitchFamily="34" charset="-128"/>
              </a:rPr>
              <a:t>Gustatory Stimulation-gustatory memory</a:t>
            </a:r>
          </a:p>
        </p:txBody>
      </p:sp>
      <p:sp>
        <p:nvSpPr>
          <p:cNvPr id="21508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7242175" cy="2239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Not all sensory memory consists of images, each sensory receptor has its own sensory register.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Also, sensory images have no meaning associated with them, that is the job of the next stage, working memory.</a:t>
            </a:r>
          </a:p>
        </p:txBody>
      </p:sp>
      <p:sp>
        <p:nvSpPr>
          <p:cNvPr id="23557" name="TextBox 11"/>
          <p:cNvSpPr txBox="1">
            <a:spLocks noChangeArrowheads="1"/>
          </p:cNvSpPr>
          <p:nvPr/>
        </p:nvSpPr>
        <p:spPr bwMode="auto">
          <a:xfrm>
            <a:off x="4495800" y="5105400"/>
            <a:ext cx="1143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>
                <a:latin typeface="Trebuchet MS" pitchFamily="34" charset="0"/>
              </a:rPr>
              <a:t>Working Memory</a:t>
            </a: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6400800" y="5105400"/>
            <a:ext cx="1143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>
                <a:latin typeface="Trebuchet MS" pitchFamily="34" charset="0"/>
              </a:rPr>
              <a:t>Long Term Memory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48000" y="4495800"/>
            <a:ext cx="14478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2800" y="4953000"/>
            <a:ext cx="1066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86200" y="5410200"/>
            <a:ext cx="609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81400" y="5638800"/>
            <a:ext cx="8382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57600" y="5715000"/>
            <a:ext cx="9906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34000" y="5334000"/>
            <a:ext cx="914400" cy="17463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1000" y="4114800"/>
            <a:ext cx="731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7" grpId="0"/>
      <p:bldP spid="235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Working Memory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Working memory is often known as short term memory. It is the place where we sort and encode information before transferring it to long-term memory, or forgetting it.</a:t>
            </a: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Generally, it holds information for about 20 seconds, far longer than sensory memory.</a:t>
            </a: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Most research suggest that we can hold seven pieces of information in our working memory, though it varies slightly.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Working memory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Working memory is subject to two limitations:</a:t>
            </a:r>
            <a:r>
              <a:rPr lang="en-US" i="1" dirty="0" smtClean="0">
                <a:ea typeface="ＭＳ Ｐゴシック" pitchFamily="34" charset="-128"/>
              </a:rPr>
              <a:t> limited capacity </a:t>
            </a:r>
            <a:r>
              <a:rPr lang="en-US" dirty="0" smtClean="0">
                <a:ea typeface="ＭＳ Ｐゴシック" pitchFamily="34" charset="-128"/>
              </a:rPr>
              <a:t>and </a:t>
            </a:r>
            <a:r>
              <a:rPr lang="en-US" i="1" dirty="0" smtClean="0">
                <a:ea typeface="ＭＳ Ｐゴシック" pitchFamily="34" charset="-128"/>
              </a:rPr>
              <a:t>short duration</a:t>
            </a:r>
            <a:r>
              <a:rPr lang="en-US" dirty="0" smtClean="0">
                <a:ea typeface="ＭＳ Ｐゴシック" pitchFamily="34" charset="-128"/>
              </a:rPr>
              <a:t>. 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We do have coping mechanisms, however: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Chunking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Rehearsal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Chunking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A chunk is any memory pattern or meaningful unit of memory. </a:t>
            </a: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By creating these chunks, a process called chunking, we can fit more information into the seven available slots of working memory.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Example: 5036574100 vs. 503-657-4100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Rehearsal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Another memory technique is called maintenance rehearsal. This is a process where information is repeated to keep it from fading while in working memory.</a:t>
            </a:r>
          </a:p>
          <a:p>
            <a:pPr lvl="1" eaLnBrk="1" hangingPunct="1"/>
            <a:r>
              <a:rPr lang="en-US" sz="2200" dirty="0" smtClean="0">
                <a:ea typeface="ＭＳ Ｐゴシック" pitchFamily="34" charset="-128"/>
              </a:rPr>
              <a:t>This process does not involve active elaboration-assigning meaning to the information.</a:t>
            </a:r>
          </a:p>
        </p:txBody>
      </p:sp>
      <p:pic>
        <p:nvPicPr>
          <p:cNvPr id="26628" name="Picture 5" descr="http://1.bp.blogspot.com/_hbkCu31kZBA/SOO2NoLBotI/AAAAAAAAAFY/W56ihrMnYuw/s320/psyc+4.jpg"/>
          <p:cNvPicPr>
            <a:picLocks noChangeAspect="1" noChangeArrowheads="1"/>
          </p:cNvPicPr>
          <p:nvPr/>
        </p:nvPicPr>
        <p:blipFill>
          <a:blip r:embed="rId2" cstate="print"/>
          <a:srcRect t="19666" b="20084"/>
          <a:stretch>
            <a:fillRect/>
          </a:stretch>
        </p:blipFill>
        <p:spPr bwMode="auto">
          <a:xfrm>
            <a:off x="1905000" y="4419600"/>
            <a:ext cx="44704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Levels of Processing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ea typeface="ＭＳ Ｐゴシック" pitchFamily="34" charset="-128"/>
              </a:rPr>
              <a:t>In working memory, information can be elaborated on, or connected with long term memories. </a:t>
            </a:r>
          </a:p>
          <a:p>
            <a:pPr lvl="1" eaLnBrk="1" hangingPunct="1"/>
            <a:r>
              <a:rPr lang="en-US" sz="1900" dirty="0" smtClean="0">
                <a:ea typeface="ＭＳ Ｐゴシック" pitchFamily="34" charset="-128"/>
              </a:rPr>
              <a:t>The </a:t>
            </a:r>
            <a:r>
              <a:rPr lang="en-US" sz="1900" i="1" dirty="0" smtClean="0">
                <a:ea typeface="ＭＳ Ｐゴシック" pitchFamily="34" charset="-128"/>
              </a:rPr>
              <a:t>Levels-of-processing theory </a:t>
            </a:r>
            <a:r>
              <a:rPr lang="en-US" sz="1900" dirty="0" smtClean="0">
                <a:ea typeface="ＭＳ Ｐゴシック" pitchFamily="34" charset="-128"/>
              </a:rPr>
              <a:t>says that information that is more thoroughly connected to meaningful items in long term memory will be remembered better.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21113"/>
            <a:ext cx="44958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838200" y="58674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rebuchet MS" pitchFamily="34" charset="0"/>
              </a:rPr>
              <a:t>Levels of Processing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Working memory: location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While the location in the brain of all three stages of memory are still not fully understood, the likely location for the working memory is in the frontal cortex.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657600"/>
            <a:ext cx="4191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Working </a:t>
            </a:r>
            <a:r>
              <a:rPr lang="en-US" dirty="0" smtClean="0"/>
              <a:t>memory </a:t>
            </a:r>
            <a:r>
              <a:rPr lang="en-US" dirty="0" smtClean="0"/>
              <a:t>associates </a:t>
            </a:r>
            <a:r>
              <a:rPr lang="en-US" dirty="0" smtClean="0"/>
              <a:t>new and old information </a:t>
            </a:r>
            <a:r>
              <a:rPr lang="en-US" dirty="0" smtClean="0"/>
              <a:t>(</a:t>
            </a:r>
            <a:r>
              <a:rPr lang="en-US" dirty="0" smtClean="0"/>
              <a:t>from LTM) </a:t>
            </a:r>
            <a:r>
              <a:rPr lang="en-US" dirty="0" smtClean="0"/>
              <a:t>and </a:t>
            </a:r>
            <a:r>
              <a:rPr lang="en-US" dirty="0" smtClean="0"/>
              <a:t>solves problems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72199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Long term memory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ea typeface="ＭＳ Ｐゴシック" pitchFamily="34" charset="-128"/>
              </a:rPr>
              <a:t>As far as anyone knows, there is no limit to the duration or capacity of the long term memory.</a:t>
            </a:r>
          </a:p>
          <a:p>
            <a:pPr eaLnBrk="1" hangingPunct="1"/>
            <a:endParaRPr lang="en-US" sz="22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200" dirty="0" smtClean="0">
                <a:ea typeface="ＭＳ Ｐゴシック" pitchFamily="34" charset="-128"/>
              </a:rPr>
              <a:t>Long term memory is essentially all of your knowledge of yourself and the world around you. Unless an injury or illness occurs, this memory is limitless.</a:t>
            </a:r>
          </a:p>
        </p:txBody>
      </p:sp>
      <p:pic>
        <p:nvPicPr>
          <p:cNvPr id="29700" name="Picture 5" descr="http://www.abacon.com/slavin/images/t6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248150"/>
            <a:ext cx="6096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Memory</a:t>
            </a:r>
          </a:p>
          <a:p>
            <a:pPr>
              <a:buNone/>
            </a:pPr>
            <a:r>
              <a:rPr lang="en-US" dirty="0" smtClean="0"/>
              <a:t> persistence of learning over time</a:t>
            </a:r>
          </a:p>
          <a:p>
            <a:pPr>
              <a:buNone/>
            </a:pPr>
            <a:r>
              <a:rPr lang="en-US" dirty="0" smtClean="0"/>
              <a:t>via the storage and retrieval of</a:t>
            </a:r>
          </a:p>
          <a:p>
            <a:pPr>
              <a:buNone/>
            </a:pPr>
            <a:r>
              <a:rPr lang="en-US" dirty="0" smtClean="0"/>
              <a:t>Information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Flashbulb Memory</a:t>
            </a:r>
          </a:p>
          <a:p>
            <a:pPr>
              <a:buNone/>
            </a:pPr>
            <a:r>
              <a:rPr lang="en-US" dirty="0" smtClean="0"/>
              <a:t> a clear memory of an</a:t>
            </a:r>
          </a:p>
          <a:p>
            <a:pPr>
              <a:buNone/>
            </a:pPr>
            <a:r>
              <a:rPr lang="en-US" dirty="0" smtClean="0"/>
              <a:t>emotionally significant moment</a:t>
            </a:r>
          </a:p>
          <a:p>
            <a:pPr>
              <a:buNone/>
            </a:pPr>
            <a:r>
              <a:rPr lang="en-US" dirty="0" smtClean="0"/>
              <a:t>or event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 </a:t>
            </a:r>
            <a:r>
              <a:rPr lang="en-US" dirty="0" smtClean="0"/>
              <a:t>Memory </a:t>
            </a:r>
          </a:p>
          <a:p>
            <a:pPr>
              <a:buNone/>
            </a:pPr>
            <a:r>
              <a:rPr lang="en-US" dirty="0" smtClean="0"/>
              <a:t>	-activated </a:t>
            </a:r>
            <a:r>
              <a:rPr lang="en-US" dirty="0" smtClean="0"/>
              <a:t>memory that holds a few </a:t>
            </a:r>
            <a:r>
              <a:rPr lang="en-US" dirty="0" smtClean="0"/>
              <a:t>items briefly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-look </a:t>
            </a:r>
            <a:r>
              <a:rPr lang="en-US" dirty="0" smtClean="0"/>
              <a:t>up a phone number, then quickly dial before the information is forgotten </a:t>
            </a:r>
          </a:p>
          <a:p>
            <a:r>
              <a:rPr lang="en-US" dirty="0" smtClean="0"/>
              <a:t>Long-Term </a:t>
            </a:r>
            <a:r>
              <a:rPr lang="en-US" dirty="0" smtClean="0"/>
              <a:t>Memory </a:t>
            </a:r>
          </a:p>
          <a:p>
            <a:pPr>
              <a:buNone/>
            </a:pPr>
            <a:r>
              <a:rPr lang="en-US" dirty="0" smtClean="0"/>
              <a:t>	the </a:t>
            </a:r>
            <a:r>
              <a:rPr lang="en-US" dirty="0" smtClean="0"/>
              <a:t>relatively permanent and limitless storehouse of the memory system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Structure and Function of LTM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-228600" y="9906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Long Term memory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34" charset="-128"/>
              </a:rPr>
              <a:t>Procedural memory (implicit) </a:t>
            </a:r>
            <a:r>
              <a:rPr lang="en-US" dirty="0" smtClean="0">
                <a:ea typeface="ＭＳ Ｐゴシック" pitchFamily="34" charset="-128"/>
              </a:rPr>
              <a:t>is the part of long term memory where we store memories of how things are done.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1748" name="Picture 5" descr="http://tip.psychology.org/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3771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Long Term memory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34" charset="-128"/>
              </a:rPr>
              <a:t>Declarative memory (explicit) </a:t>
            </a:r>
            <a:r>
              <a:rPr lang="en-US" dirty="0" smtClean="0">
                <a:ea typeface="ＭＳ Ｐゴシック" pitchFamily="34" charset="-128"/>
              </a:rPr>
              <a:t>is the part of long term memory where we store specific information such as facts and events.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More often than procedural memory, declarative memory requires some conscious mental effort.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2772" name="Picture 5" descr="http://tip.psychology.org/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86200"/>
            <a:ext cx="3771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Declarative Memory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Declarative memory has two divisions:</a:t>
            </a:r>
          </a:p>
          <a:p>
            <a:pPr lvl="1" eaLnBrk="1" hangingPunct="1"/>
            <a:r>
              <a:rPr lang="en-US" i="1" dirty="0" smtClean="0">
                <a:ea typeface="ＭＳ Ｐゴシック" pitchFamily="34" charset="-128"/>
              </a:rPr>
              <a:t>Episodic Memory: </a:t>
            </a:r>
            <a:r>
              <a:rPr lang="en-US" dirty="0" smtClean="0">
                <a:ea typeface="ＭＳ Ｐゴシック" pitchFamily="34" charset="-128"/>
              </a:rPr>
              <a:t>This is the portion of memory that stores personal events or “episodes.”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This is the storage of things like time and place.</a:t>
            </a: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34" charset="-128"/>
              </a:rPr>
              <a:t>Semantic Memory: </a:t>
            </a:r>
            <a:r>
              <a:rPr lang="en-US" dirty="0" smtClean="0">
                <a:ea typeface="ＭＳ Ｐゴシック" pitchFamily="34" charset="-128"/>
              </a:rPr>
              <a:t>This portion of memory stores general knowledge, facts and language meaning.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This is specifically where all the information you “know” is stored.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Studies: implicit </a:t>
            </a:r>
            <a:r>
              <a:rPr lang="en-US" sz="2000" dirty="0" smtClean="0"/>
              <a:t>vs.</a:t>
            </a:r>
            <a:r>
              <a:rPr lang="en-US" dirty="0" smtClean="0"/>
              <a:t> explicit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People with amnesia who read a story once, will read it faster a second time, showing implicit memory.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There is no explicit memory though as they cannot recall having seen the text before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People with Alzheimer's who are repeatedly shown the word </a:t>
            </a:r>
            <a:r>
              <a:rPr lang="en-US" sz="2400" i="1" dirty="0" smtClean="0">
                <a:ea typeface="ＭＳ Ｐゴシック" pitchFamily="34" charset="-128"/>
              </a:rPr>
              <a:t>perfume</a:t>
            </a:r>
            <a:r>
              <a:rPr lang="en-US" sz="2400" dirty="0" smtClean="0">
                <a:ea typeface="ＭＳ Ｐゴシック" pitchFamily="34" charset="-128"/>
              </a:rPr>
              <a:t> will not recall having seen it.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If asked the first word that comes to mind in response to the letters </a:t>
            </a:r>
            <a:r>
              <a:rPr lang="en-US" sz="2000" i="1" dirty="0" smtClean="0">
                <a:ea typeface="ＭＳ Ｐゴシック" pitchFamily="34" charset="-128"/>
              </a:rPr>
              <a:t>per</a:t>
            </a:r>
            <a:r>
              <a:rPr lang="en-US" sz="2000" dirty="0" smtClean="0">
                <a:ea typeface="ＭＳ Ｐゴシック" pitchFamily="34" charset="-128"/>
              </a:rPr>
              <a:t>, the say perfume readily displaying learning.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Flashbulb memory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365250"/>
            <a:ext cx="7239000" cy="38004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Of all our forms of memory, a few are exceptionally clear and vivid. We call these </a:t>
            </a:r>
            <a:r>
              <a:rPr lang="en-US" sz="2400" i="1" dirty="0" smtClean="0">
                <a:ea typeface="ＭＳ Ｐゴシック" pitchFamily="34" charset="-128"/>
              </a:rPr>
              <a:t>flashbulb memories. </a:t>
            </a:r>
            <a:endParaRPr lang="en-US" sz="2400" dirty="0" smtClean="0">
              <a:ea typeface="ＭＳ Ｐゴシック" pitchFamily="34" charset="-128"/>
            </a:endParaRPr>
          </a:p>
          <a:p>
            <a:pPr lvl="1" eaLnBrk="1" hangingPunct="1"/>
            <a:endParaRPr lang="en-US" sz="21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100" dirty="0" smtClean="0">
                <a:ea typeface="ＭＳ Ｐゴシック" pitchFamily="34" charset="-128"/>
              </a:rPr>
              <a:t>These tend to be memories of highly emotional events. Typically people remember exactly where they were when the event happened, what they were doing and the emotions they felt.</a:t>
            </a:r>
          </a:p>
          <a:p>
            <a:pPr lvl="3" eaLnBrk="1" hangingPunct="1"/>
            <a:r>
              <a:rPr lang="en-US" sz="1900" dirty="0" smtClean="0">
                <a:ea typeface="ＭＳ Ｐゴシック" pitchFamily="34" charset="-128"/>
              </a:rPr>
              <a:t>JFK’s Assassination</a:t>
            </a:r>
          </a:p>
          <a:p>
            <a:pPr lvl="3" eaLnBrk="1" hangingPunct="1"/>
            <a:r>
              <a:rPr lang="en-US" sz="1900" dirty="0" smtClean="0">
                <a:ea typeface="ＭＳ Ｐゴシック" pitchFamily="34" charset="-128"/>
              </a:rPr>
              <a:t>Ex. 9/11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419600"/>
            <a:ext cx="22002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4506913"/>
            <a:ext cx="178117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Engram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The </a:t>
            </a:r>
            <a:r>
              <a:rPr lang="en-US" sz="2400" dirty="0" err="1" smtClean="0">
                <a:ea typeface="ＭＳ Ｐゴシック" pitchFamily="34" charset="-128"/>
              </a:rPr>
              <a:t>engram</a:t>
            </a:r>
            <a:r>
              <a:rPr lang="en-US" sz="2400" dirty="0" smtClean="0">
                <a:ea typeface="ＭＳ Ｐゴシック" pitchFamily="34" charset="-128"/>
              </a:rPr>
              <a:t> is the biological basis for long-term memory. It is also known as the memory trace.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Psychologists have been trying to identify exactly where exactly memory is stored. There are currently two theories; one involving the neural circuitry and the other at biological changes in synapses.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Parts of the brain used in memory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4267200" cy="4867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Two parts of the brain psychologists know for sure are involved in memory are the hippocampus and the </a:t>
            </a:r>
            <a:r>
              <a:rPr lang="en-US" sz="2200" dirty="0" err="1" smtClean="0">
                <a:ea typeface="ＭＳ Ｐゴシック" pitchFamily="34" charset="-128"/>
              </a:rPr>
              <a:t>amygdala</a:t>
            </a:r>
            <a:r>
              <a:rPr lang="en-US" sz="2200" dirty="0" smtClean="0">
                <a:ea typeface="ＭＳ Ｐゴシック" pitchFamily="34" charset="-128"/>
              </a:rPr>
              <a:t>.  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In a process called consolidation, information in the working memory is gradually changed over to long term memories.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The </a:t>
            </a:r>
            <a:r>
              <a:rPr lang="en-US" sz="2200" dirty="0" err="1" smtClean="0">
                <a:ea typeface="ＭＳ Ｐゴシック" pitchFamily="34" charset="-128"/>
              </a:rPr>
              <a:t>amygdala</a:t>
            </a:r>
            <a:r>
              <a:rPr lang="en-US" sz="2200" dirty="0" smtClean="0">
                <a:ea typeface="ＭＳ Ｐゴシック" pitchFamily="34" charset="-128"/>
              </a:rPr>
              <a:t> seems to play a role in strengthening memories that have strong emotional connections.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32908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Two types of forgetting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3495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i="1" dirty="0" smtClean="0">
                <a:ea typeface="ＭＳ Ｐゴシック" pitchFamily="34" charset="-128"/>
              </a:rPr>
              <a:t>Retrograde Amnesia</a:t>
            </a:r>
            <a:r>
              <a:rPr lang="en-US" sz="2400" dirty="0" smtClean="0">
                <a:ea typeface="ＭＳ Ｐゴシック" pitchFamily="34" charset="-128"/>
              </a:rPr>
              <a:t>: The inability to remember information previously stored in memory.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err="1" smtClean="0">
                <a:ea typeface="ＭＳ Ｐゴシック" pitchFamily="34" charset="-128"/>
              </a:rPr>
              <a:t>Anterograde</a:t>
            </a:r>
            <a:r>
              <a:rPr lang="en-US" sz="2400" i="1" dirty="0" smtClean="0">
                <a:ea typeface="ＭＳ Ｐゴシック" pitchFamily="34" charset="-128"/>
              </a:rPr>
              <a:t> Amnesia: </a:t>
            </a:r>
            <a:r>
              <a:rPr lang="en-US" sz="2400" dirty="0" smtClean="0">
                <a:ea typeface="ＭＳ Ｐゴシック" pitchFamily="34" charset="-128"/>
              </a:rPr>
              <a:t>The inability to form memories from new material.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>
                <a:ea typeface="ＭＳ Ｐゴシック" pitchFamily="34" charset="-128"/>
              </a:rPr>
              <a:t>As memories form, neurotransmitters collect at the synapses, (before absolute threshold is crossed). These are called memory traces. A sharp blow to the head, or electric shock can prevent these traces from consolidating, making it hard to recall that information.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953000"/>
            <a:ext cx="1282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725" y="4876800"/>
            <a:ext cx="1355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5163" y="4865688"/>
            <a:ext cx="12906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as Information Processing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similar to a computer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write to file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save to disk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read from disk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Types of Amnesia and forgetting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46638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Retrograde amnesia is a form of amnesia where someone will be unable to recall events that occurred before the development of amnesia.</a:t>
            </a:r>
          </a:p>
          <a:p>
            <a:r>
              <a:rPr lang="en-US" sz="1800" dirty="0" err="1" smtClean="0">
                <a:ea typeface="ＭＳ Ｐゴシック" pitchFamily="34" charset="-128"/>
              </a:rPr>
              <a:t>Anterograde</a:t>
            </a:r>
            <a:r>
              <a:rPr lang="en-US" sz="1800" dirty="0" smtClean="0">
                <a:ea typeface="ＭＳ Ｐゴシック" pitchFamily="34" charset="-128"/>
              </a:rPr>
              <a:t> amnesia is a loss of the ability to create memories after the event that caused the amnesia occurs</a:t>
            </a:r>
          </a:p>
          <a:p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39940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429000"/>
            <a:ext cx="80010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688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Types of memory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49363"/>
            <a:ext cx="7239000" cy="4694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When dealing with long term memory retrieval, there are two types of memory: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ea typeface="ＭＳ Ｐゴシック" pitchFamily="34" charset="-128"/>
              </a:rPr>
              <a:t>Implicit memory: a memory that was not deliberately learned-no conscious awareness</a:t>
            </a:r>
          </a:p>
          <a:p>
            <a:pPr lvl="3">
              <a:lnSpc>
                <a:spcPct val="90000"/>
              </a:lnSpc>
            </a:pPr>
            <a:r>
              <a:rPr lang="en-US" sz="1700" dirty="0" smtClean="0">
                <a:ea typeface="ＭＳ Ｐゴシック" pitchFamily="34" charset="-128"/>
              </a:rPr>
              <a:t>Ex. Muscle memory—throwing a ball</a:t>
            </a:r>
          </a:p>
          <a:p>
            <a:pPr lvl="3">
              <a:lnSpc>
                <a:spcPct val="90000"/>
              </a:lnSpc>
            </a:pPr>
            <a:endParaRPr lang="en-US" sz="19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ea typeface="ＭＳ Ｐゴシック" pitchFamily="34" charset="-128"/>
              </a:rPr>
              <a:t>Explicit memory: a memory that had been processed with attention and can be consciously recalled.</a:t>
            </a:r>
          </a:p>
          <a:p>
            <a:pPr lvl="3">
              <a:lnSpc>
                <a:spcPct val="90000"/>
              </a:lnSpc>
            </a:pPr>
            <a:r>
              <a:rPr lang="en-US" sz="1700" dirty="0" smtClean="0">
                <a:ea typeface="ＭＳ Ｐゴシック" pitchFamily="34" charset="-128"/>
              </a:rPr>
              <a:t>Ex. The three stages of memory</a:t>
            </a:r>
          </a:p>
          <a:p>
            <a:pPr lvl="3">
              <a:lnSpc>
                <a:spcPct val="90000"/>
              </a:lnSpc>
            </a:pPr>
            <a:endParaRPr lang="en-US" sz="19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sz="1900" dirty="0" smtClean="0">
                <a:ea typeface="ＭＳ Ｐゴシック" pitchFamily="34" charset="-128"/>
              </a:rPr>
              <a:t>General rule: a memory is implicit if it can affect behavior or mental processes without becoming fully conscious. Explicit memories always involve consciousness.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Retrieval clues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Retrieval clues are the search terms we use to activate memory—think of a Google search. The more specific you are, the better the results will be.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Some memories are easily remembered, while others are much harder to bring up. For example, if you draw a blank on a test, it may be a result of the wording on the test not being the same as the wording you used while studying.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RECALL AND RECOGNITION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Memories can be cued in two ways:</a:t>
            </a:r>
          </a:p>
          <a:p>
            <a:pPr lvl="1"/>
            <a:r>
              <a:rPr lang="en-US" b="1" dirty="0" smtClean="0">
                <a:ea typeface="ＭＳ Ｐゴシック" pitchFamily="34" charset="-128"/>
              </a:rPr>
              <a:t>Recall: </a:t>
            </a:r>
            <a:r>
              <a:rPr lang="en-US" dirty="0" smtClean="0">
                <a:ea typeface="ＭＳ Ｐゴシック" pitchFamily="34" charset="-128"/>
              </a:rPr>
              <a:t>a retrieval method in which one must reproduce previously presented material.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Ex. Essay test; police sketch of a suspect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Recognition: </a:t>
            </a:r>
            <a:r>
              <a:rPr lang="en-US" dirty="0" smtClean="0">
                <a:ea typeface="ＭＳ Ｐゴシック" pitchFamily="34" charset="-128"/>
              </a:rPr>
              <a:t>a retrieval method in which one must identify information that is provided, which has previously been presented.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Ex. Multiple choice test; police line-up</a:t>
            </a:r>
          </a:p>
        </p:txBody>
      </p:sp>
      <p:pic>
        <p:nvPicPr>
          <p:cNvPr id="43012" name="Picture 2" descr="http://tbn0.google.com/images?q=tbn:aK0CSZzisM5HyM:http://www.ibiblio.org/riverat/archiving/VE98/suspec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24450"/>
            <a:ext cx="11430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http://tbn0.google.com/images?q=tbn:x4pXkDRhu0seMM:http://i153.photobucket.com/albums/s226/catso6666/The_Usual_Suspects_1995_Stephen_B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162550"/>
            <a:ext cx="19812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a typeface="+mj-ea"/>
                <a:cs typeface="+mj-cs"/>
              </a:rPr>
              <a:t>Other factors affecting retrieval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Encoding specificity principal: the more closely the retrieval clues match way the information was encoded, the better the information will be remembered.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Think Google search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Mood-congruent memory: a theory which says we tend to selectively remember memories that match (are congruent with) our current mood.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Has an affect on how people are treated for medical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Memory Construction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We often construct our memories as we encode them, and we may also alter our memories as we withdraw them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We infer our past from stored information and what we assume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 By filtering information and filling in missing pieces, our schemas (understanding of specific settings) direct our memory construction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Misinformation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As memory fades with time following an event, the injection of misinformation becomes easier.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Misinformation effect: incorporating misleading information into one’s memory of an event.</a:t>
            </a:r>
          </a:p>
          <a:p>
            <a:r>
              <a:rPr lang="en-US" dirty="0" smtClean="0">
                <a:ea typeface="ＭＳ Ｐゴシック" pitchFamily="34" charset="-128"/>
              </a:rPr>
              <a:t>Imagination inflation occurs because visualizing something and actually perceiving it activate similar brain areas.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Misinformation effect</a:t>
            </a:r>
            <a:endParaRPr lang="en-US" dirty="0"/>
          </a:p>
        </p:txBody>
      </p:sp>
      <p:grpSp>
        <p:nvGrpSpPr>
          <p:cNvPr id="47107" name="Group 12"/>
          <p:cNvGrpSpPr>
            <a:grpSpLocks/>
          </p:cNvGrpSpPr>
          <p:nvPr/>
        </p:nvGrpSpPr>
        <p:grpSpPr bwMode="auto">
          <a:xfrm>
            <a:off x="152400" y="1600200"/>
            <a:ext cx="7953375" cy="5181600"/>
            <a:chOff x="96" y="1056"/>
            <a:chExt cx="5010" cy="3264"/>
          </a:xfrm>
        </p:grpSpPr>
        <p:pic>
          <p:nvPicPr>
            <p:cNvPr id="4710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2" y="2736"/>
              <a:ext cx="3312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152"/>
              <a:ext cx="3312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1" name="Text Box 9"/>
            <p:cNvSpPr txBox="1">
              <a:spLocks noChangeArrowheads="1"/>
            </p:cNvSpPr>
            <p:nvPr/>
          </p:nvSpPr>
          <p:spPr bwMode="auto">
            <a:xfrm>
              <a:off x="192" y="1056"/>
              <a:ext cx="20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Depiction of actual accident</a:t>
              </a:r>
            </a:p>
          </p:txBody>
        </p:sp>
        <p:sp>
          <p:nvSpPr>
            <p:cNvPr id="47112" name="Text Box 10"/>
            <p:cNvSpPr txBox="1">
              <a:spLocks noChangeArrowheads="1"/>
            </p:cNvSpPr>
            <p:nvPr/>
          </p:nvSpPr>
          <p:spPr bwMode="auto">
            <a:xfrm>
              <a:off x="336" y="2567"/>
              <a:ext cx="2570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Leading question:</a:t>
              </a:r>
            </a:p>
            <a:p>
              <a:r>
                <a:rPr lang="en-US" sz="2000"/>
                <a:t>“About how fast were the cars</a:t>
              </a:r>
            </a:p>
            <a:p>
              <a:r>
                <a:rPr lang="en-US" sz="2000"/>
                <a:t>going when they </a:t>
              </a:r>
              <a:r>
                <a:rPr lang="en-US" sz="2000" b="1" i="1"/>
                <a:t>smashed</a:t>
              </a:r>
              <a:r>
                <a:rPr lang="en-US" sz="2000"/>
                <a:t> into</a:t>
              </a:r>
            </a:p>
            <a:p>
              <a:r>
                <a:rPr lang="en-US" sz="2000"/>
                <a:t>each other?”</a:t>
              </a:r>
              <a:endParaRPr lang="en-US" b="1"/>
            </a:p>
          </p:txBody>
        </p:sp>
        <p:sp>
          <p:nvSpPr>
            <p:cNvPr id="47113" name="Text Box 11"/>
            <p:cNvSpPr txBox="1">
              <a:spLocks noChangeArrowheads="1"/>
            </p:cNvSpPr>
            <p:nvPr/>
          </p:nvSpPr>
          <p:spPr bwMode="auto">
            <a:xfrm>
              <a:off x="4118" y="3671"/>
              <a:ext cx="9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Memory</a:t>
              </a:r>
            </a:p>
            <a:p>
              <a:r>
                <a:rPr lang="en-US" b="1"/>
                <a:t>construction</a:t>
              </a:r>
            </a:p>
          </p:txBody>
        </p:sp>
      </p:grpSp>
      <p:sp>
        <p:nvSpPr>
          <p:cNvPr id="47108" name="Rectangle 3"/>
          <p:cNvSpPr txBox="1">
            <a:spLocks noChangeArrowheads="1"/>
          </p:cNvSpPr>
          <p:nvPr/>
        </p:nvSpPr>
        <p:spPr bwMode="auto">
          <a:xfrm>
            <a:off x="5638800" y="18288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000">
                <a:latin typeface="Trebuchet MS" pitchFamily="34" charset="0"/>
              </a:rPr>
              <a:t>Eyewitnesses reconstruct memories when questioned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-112" charset="2"/>
              <a:buChar char="z"/>
            </a:pPr>
            <a:endParaRPr kumimoji="1" lang="en-US" sz="280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Repressed Memories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During the 1990s, the idea of repressing painful memories became a big topic.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While some psychoanalysts still support the idea of repressed memories, most psychologists agree that events that are traumatic are typically etched on the mind as vivid, persistent, haunting memories.</a:t>
            </a:r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114800"/>
            <a:ext cx="16129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forgetting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As you know, not all the information you learn will stick in your brain. According to Daniel </a:t>
            </a:r>
            <a:r>
              <a:rPr lang="en-US" dirty="0" err="1" smtClean="0">
                <a:ea typeface="ＭＳ Ｐゴシック" pitchFamily="34" charset="-128"/>
              </a:rPr>
              <a:t>Schacter</a:t>
            </a:r>
            <a:r>
              <a:rPr lang="en-US" dirty="0" smtClean="0">
                <a:ea typeface="ＭＳ Ｐゴシック" pitchFamily="34" charset="-128"/>
              </a:rPr>
              <a:t>, this is the result of one of the “seven sins of memory:”</a:t>
            </a:r>
          </a:p>
          <a:p>
            <a:pPr lvl="3">
              <a:lnSpc>
                <a:spcPct val="90000"/>
              </a:lnSpc>
            </a:pPr>
            <a:endParaRPr lang="en-US" sz="2200" dirty="0" smtClean="0">
              <a:ea typeface="ＭＳ Ｐゴシック" pitchFamily="34" charset="-128"/>
            </a:endParaRPr>
          </a:p>
          <a:p>
            <a:pPr lvl="3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Transience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Absent-mindedness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Blocking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Misattribution 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Suggestibility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Bias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Persistence</a:t>
            </a:r>
          </a:p>
          <a:p>
            <a:pPr lvl="2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Memory’s Three Basic Tasks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According to the </a:t>
            </a:r>
            <a:r>
              <a:rPr lang="en-US" b="1" i="1" dirty="0" smtClean="0">
                <a:ea typeface="ＭＳ Ｐゴシック" pitchFamily="34" charset="-128"/>
              </a:rPr>
              <a:t>information-processing model</a:t>
            </a:r>
            <a:r>
              <a:rPr lang="en-US" dirty="0" smtClean="0">
                <a:ea typeface="ＭＳ Ｐゴシック" pitchFamily="34" charset="-128"/>
              </a:rPr>
              <a:t>, the human brain takes essentially meaningless information and turns it into meaningful patterns.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It does this through three steps: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Encoding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Storage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Retrieval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219700"/>
            <a:ext cx="3810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1) transience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212850"/>
            <a:ext cx="7239000" cy="4846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Transience: the impermanence of long-term memories-based on the idea that memories gradually fade in strength over time-also known as “decay theory.”</a:t>
            </a:r>
          </a:p>
          <a:p>
            <a:pPr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sz="1900" dirty="0" err="1" smtClean="0">
                <a:ea typeface="ＭＳ Ｐゴシック" pitchFamily="34" charset="-128"/>
              </a:rPr>
              <a:t>Ebbinghaus’s</a:t>
            </a:r>
            <a:r>
              <a:rPr lang="en-US" sz="1900" dirty="0" smtClean="0">
                <a:ea typeface="ＭＳ Ｐゴシック" pitchFamily="34" charset="-128"/>
              </a:rPr>
              <a:t> Forgetting Curve</a:t>
            </a:r>
          </a:p>
          <a:p>
            <a:pPr lvl="2">
              <a:lnSpc>
                <a:spcPct val="90000"/>
              </a:lnSpc>
            </a:pPr>
            <a:endParaRPr lang="en-US" sz="19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endParaRPr lang="en-US" sz="19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endParaRPr lang="en-US" sz="19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endParaRPr lang="en-US" sz="19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endParaRPr lang="en-US" sz="19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endParaRPr lang="en-US" sz="19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endParaRPr lang="en-US" sz="19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endParaRPr lang="en-US" sz="19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endParaRPr lang="en-US" sz="17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1700" dirty="0" smtClean="0">
                <a:ea typeface="ＭＳ Ｐゴシック" pitchFamily="34" charset="-128"/>
              </a:rPr>
              <a:t>	For most memories, there is a sharp decline in memory, followed by declining rate of loss</a:t>
            </a:r>
          </a:p>
        </p:txBody>
      </p:sp>
      <p:pic>
        <p:nvPicPr>
          <p:cNvPr id="50180" name="Picture 2" descr="http://www.stanford.edu/group/SHR/4-2/images/INTERVW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365500"/>
            <a:ext cx="4191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2) Absent-mindedness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Absent-mindedness: forgetting caused by lapses in attention.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Ex. Forgetting where you parked; losing your keys</a:t>
            </a:r>
          </a:p>
        </p:txBody>
      </p:sp>
      <p:pic>
        <p:nvPicPr>
          <p:cNvPr id="51204" name="Picture 4" descr="http://www.coyoteblog.com/photos/uncategorized/parking_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00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3) blocking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Blocking: forgetting when a memory cannot be retrieved because of interference.</a:t>
            </a:r>
          </a:p>
          <a:p>
            <a:pPr lvl="1"/>
            <a:r>
              <a:rPr lang="en-US" i="1" dirty="0" smtClean="0">
                <a:ea typeface="ＭＳ Ｐゴシック" pitchFamily="34" charset="-128"/>
              </a:rPr>
              <a:t>Proactive Interference: </a:t>
            </a:r>
            <a:r>
              <a:rPr lang="en-US" dirty="0" smtClean="0">
                <a:ea typeface="ＭＳ Ｐゴシック" pitchFamily="34" charset="-128"/>
              </a:rPr>
              <a:t>When an old memory disrupts  the learning and remembering of a new memory.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Ex. Trying to put the dishes away at a new house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i="1" dirty="0" smtClean="0">
                <a:ea typeface="ＭＳ Ｐゴシック" pitchFamily="34" charset="-128"/>
              </a:rPr>
              <a:t>Retroactive Memory</a:t>
            </a:r>
            <a:r>
              <a:rPr lang="en-US" dirty="0" smtClean="0">
                <a:ea typeface="ＭＳ Ｐゴシック" pitchFamily="34" charset="-128"/>
              </a:rPr>
              <a:t>: When a new memory blocks the retrieval of an old memory.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Ex. Driving an automatic after driving a manual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Serial Position effect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The serial position effect is a form of interference related to the sequence in which material is presented.</a:t>
            </a:r>
          </a:p>
          <a:p>
            <a:pPr lvl="2">
              <a:lnSpc>
                <a:spcPct val="80000"/>
              </a:lnSpc>
            </a:pPr>
            <a:endParaRPr lang="en-US" sz="19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900" dirty="0" smtClean="0">
                <a:ea typeface="ＭＳ Ｐゴシック" pitchFamily="34" charset="-128"/>
              </a:rPr>
              <a:t>Generally items in the middle are remembered less.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100" i="1" dirty="0" smtClean="0">
                <a:ea typeface="ＭＳ Ｐゴシック" pitchFamily="34" charset="-128"/>
              </a:rPr>
              <a:t>Primacy: </a:t>
            </a:r>
            <a:r>
              <a:rPr lang="en-US" sz="2100" dirty="0" smtClean="0">
                <a:ea typeface="ＭＳ Ｐゴシック" pitchFamily="34" charset="-128"/>
              </a:rPr>
              <a:t>relative ease of remembering the first information in a series.</a:t>
            </a:r>
          </a:p>
          <a:p>
            <a:pPr lvl="1">
              <a:lnSpc>
                <a:spcPct val="80000"/>
              </a:lnSpc>
            </a:pPr>
            <a:r>
              <a:rPr lang="en-US" sz="2100" i="1" dirty="0" err="1" smtClean="0">
                <a:ea typeface="ＭＳ Ｐゴシック" pitchFamily="34" charset="-128"/>
              </a:rPr>
              <a:t>Recency</a:t>
            </a:r>
            <a:r>
              <a:rPr lang="en-US" sz="2100" dirty="0" smtClean="0">
                <a:ea typeface="ＭＳ Ｐゴシック" pitchFamily="34" charset="-128"/>
              </a:rPr>
              <a:t>: Strong memories of the most recent information in a series</a:t>
            </a:r>
          </a:p>
          <a:p>
            <a:pPr lvl="3">
              <a:lnSpc>
                <a:spcPct val="80000"/>
              </a:lnSpc>
            </a:pPr>
            <a:endParaRPr lang="en-US" sz="1900" dirty="0" smtClean="0">
              <a:ea typeface="ＭＳ Ｐゴシック" pitchFamily="34" charset="-128"/>
            </a:endParaRPr>
          </a:p>
          <a:p>
            <a:pPr lvl="3">
              <a:lnSpc>
                <a:spcPct val="80000"/>
              </a:lnSpc>
            </a:pPr>
            <a:r>
              <a:rPr lang="en-US" sz="1900" dirty="0" smtClean="0">
                <a:ea typeface="ＭＳ Ｐゴシック" pitchFamily="34" charset="-128"/>
              </a:rPr>
              <a:t>Info in the middle is exposed to both retroactively and proactively.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>
                <a:ea typeface="ＭＳ Ｐゴシック" pitchFamily="34" charset="-128"/>
              </a:rPr>
              <a:t>	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CC00"/>
                </a:solidFill>
              </a:rPr>
              <a:t>Encoding: Serial Position Effect</a:t>
            </a:r>
            <a:endParaRPr lang="en-US" sz="3600" dirty="0">
              <a:solidFill>
                <a:srgbClr val="FFCC00"/>
              </a:solidFill>
            </a:endParaRPr>
          </a:p>
        </p:txBody>
      </p:sp>
      <p:grpSp>
        <p:nvGrpSpPr>
          <p:cNvPr id="54275" name="Group 67"/>
          <p:cNvGrpSpPr>
            <a:grpSpLocks/>
          </p:cNvGrpSpPr>
          <p:nvPr/>
        </p:nvGrpSpPr>
        <p:grpSpPr bwMode="auto">
          <a:xfrm>
            <a:off x="76200" y="1905000"/>
            <a:ext cx="6154738" cy="4756150"/>
            <a:chOff x="144" y="1200"/>
            <a:chExt cx="5595" cy="2996"/>
          </a:xfrm>
        </p:grpSpPr>
        <p:sp>
          <p:nvSpPr>
            <p:cNvPr id="54280" name="Text Box 3"/>
            <p:cNvSpPr txBox="1">
              <a:spLocks noChangeArrowheads="1"/>
            </p:cNvSpPr>
            <p:nvPr/>
          </p:nvSpPr>
          <p:spPr bwMode="auto">
            <a:xfrm>
              <a:off x="5340" y="3600"/>
              <a:ext cx="3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12</a:t>
              </a:r>
              <a:endParaRPr lang="en-US">
                <a:latin typeface="Times" pitchFamily="-112" charset="0"/>
              </a:endParaRPr>
            </a:p>
          </p:txBody>
        </p:sp>
        <p:grpSp>
          <p:nvGrpSpPr>
            <p:cNvPr id="54281" name="Group 4"/>
            <p:cNvGrpSpPr>
              <a:grpSpLocks/>
            </p:cNvGrpSpPr>
            <p:nvPr/>
          </p:nvGrpSpPr>
          <p:grpSpPr bwMode="auto">
            <a:xfrm>
              <a:off x="1488" y="1200"/>
              <a:ext cx="4032" cy="2400"/>
              <a:chOff x="1056" y="960"/>
              <a:chExt cx="4032" cy="2400"/>
            </a:xfrm>
          </p:grpSpPr>
          <p:sp>
            <p:nvSpPr>
              <p:cNvPr id="54322" name="Rectangle 5"/>
              <p:cNvSpPr>
                <a:spLocks noChangeArrowheads="1"/>
              </p:cNvSpPr>
              <p:nvPr/>
            </p:nvSpPr>
            <p:spPr bwMode="auto">
              <a:xfrm>
                <a:off x="1056" y="960"/>
                <a:ext cx="4032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3" name="Line 6"/>
              <p:cNvSpPr>
                <a:spLocks noChangeShapeType="1"/>
              </p:cNvSpPr>
              <p:nvPr/>
            </p:nvSpPr>
            <p:spPr bwMode="auto">
              <a:xfrm>
                <a:off x="1728" y="960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4" name="Line 7"/>
              <p:cNvSpPr>
                <a:spLocks noChangeShapeType="1"/>
              </p:cNvSpPr>
              <p:nvPr/>
            </p:nvSpPr>
            <p:spPr bwMode="auto">
              <a:xfrm>
                <a:off x="1392" y="960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5" name="Line 8"/>
              <p:cNvSpPr>
                <a:spLocks noChangeShapeType="1"/>
              </p:cNvSpPr>
              <p:nvPr/>
            </p:nvSpPr>
            <p:spPr bwMode="auto">
              <a:xfrm>
                <a:off x="2064" y="960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6" name="Line 9"/>
              <p:cNvSpPr>
                <a:spLocks noChangeShapeType="1"/>
              </p:cNvSpPr>
              <p:nvPr/>
            </p:nvSpPr>
            <p:spPr bwMode="auto">
              <a:xfrm>
                <a:off x="2400" y="960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7" name="Line 10"/>
              <p:cNvSpPr>
                <a:spLocks noChangeShapeType="1"/>
              </p:cNvSpPr>
              <p:nvPr/>
            </p:nvSpPr>
            <p:spPr bwMode="auto">
              <a:xfrm>
                <a:off x="2736" y="960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8" name="Line 11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9" name="Line 12"/>
              <p:cNvSpPr>
                <a:spLocks noChangeShapeType="1"/>
              </p:cNvSpPr>
              <p:nvPr/>
            </p:nvSpPr>
            <p:spPr bwMode="auto">
              <a:xfrm>
                <a:off x="3408" y="960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0" name="Line 13"/>
              <p:cNvSpPr>
                <a:spLocks noChangeShapeType="1"/>
              </p:cNvSpPr>
              <p:nvPr/>
            </p:nvSpPr>
            <p:spPr bwMode="auto">
              <a:xfrm>
                <a:off x="3744" y="960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1" name="Line 14"/>
              <p:cNvSpPr>
                <a:spLocks noChangeShapeType="1"/>
              </p:cNvSpPr>
              <p:nvPr/>
            </p:nvSpPr>
            <p:spPr bwMode="auto">
              <a:xfrm>
                <a:off x="4080" y="960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2" name="Line 15"/>
              <p:cNvSpPr>
                <a:spLocks noChangeShapeType="1"/>
              </p:cNvSpPr>
              <p:nvPr/>
            </p:nvSpPr>
            <p:spPr bwMode="auto">
              <a:xfrm>
                <a:off x="4416" y="960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3" name="Line 16"/>
              <p:cNvSpPr>
                <a:spLocks noChangeShapeType="1"/>
              </p:cNvSpPr>
              <p:nvPr/>
            </p:nvSpPr>
            <p:spPr bwMode="auto">
              <a:xfrm>
                <a:off x="4752" y="960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4" name="Line 17"/>
              <p:cNvSpPr>
                <a:spLocks noChangeShapeType="1"/>
              </p:cNvSpPr>
              <p:nvPr/>
            </p:nvSpPr>
            <p:spPr bwMode="auto">
              <a:xfrm>
                <a:off x="1056" y="312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5" name="Line 18"/>
              <p:cNvSpPr>
                <a:spLocks noChangeShapeType="1"/>
              </p:cNvSpPr>
              <p:nvPr/>
            </p:nvSpPr>
            <p:spPr bwMode="auto">
              <a:xfrm>
                <a:off x="1056" y="288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6" name="Line 19"/>
              <p:cNvSpPr>
                <a:spLocks noChangeShapeType="1"/>
              </p:cNvSpPr>
              <p:nvPr/>
            </p:nvSpPr>
            <p:spPr bwMode="auto">
              <a:xfrm>
                <a:off x="1056" y="264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7" name="Line 20"/>
              <p:cNvSpPr>
                <a:spLocks noChangeShapeType="1"/>
              </p:cNvSpPr>
              <p:nvPr/>
            </p:nvSpPr>
            <p:spPr bwMode="auto">
              <a:xfrm>
                <a:off x="1056" y="240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8" name="Line 21"/>
              <p:cNvSpPr>
                <a:spLocks noChangeShapeType="1"/>
              </p:cNvSpPr>
              <p:nvPr/>
            </p:nvSpPr>
            <p:spPr bwMode="auto">
              <a:xfrm>
                <a:off x="1056" y="216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9" name="Line 22"/>
              <p:cNvSpPr>
                <a:spLocks noChangeShapeType="1"/>
              </p:cNvSpPr>
              <p:nvPr/>
            </p:nvSpPr>
            <p:spPr bwMode="auto">
              <a:xfrm>
                <a:off x="1056" y="192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0" name="Line 23"/>
              <p:cNvSpPr>
                <a:spLocks noChangeShapeType="1"/>
              </p:cNvSpPr>
              <p:nvPr/>
            </p:nvSpPr>
            <p:spPr bwMode="auto">
              <a:xfrm>
                <a:off x="1056" y="168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1" name="Line 24"/>
              <p:cNvSpPr>
                <a:spLocks noChangeShapeType="1"/>
              </p:cNvSpPr>
              <p:nvPr/>
            </p:nvSpPr>
            <p:spPr bwMode="auto">
              <a:xfrm>
                <a:off x="1056" y="144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2" name="Line 25"/>
              <p:cNvSpPr>
                <a:spLocks noChangeShapeType="1"/>
              </p:cNvSpPr>
              <p:nvPr/>
            </p:nvSpPr>
            <p:spPr bwMode="auto">
              <a:xfrm>
                <a:off x="1056" y="120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282" name="Text Box 26"/>
            <p:cNvSpPr txBox="1">
              <a:spLocks noChangeArrowheads="1"/>
            </p:cNvSpPr>
            <p:nvPr/>
          </p:nvSpPr>
          <p:spPr bwMode="auto">
            <a:xfrm>
              <a:off x="144" y="1362"/>
              <a:ext cx="96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Percentage of </a:t>
              </a:r>
            </a:p>
            <a:p>
              <a:pPr algn="ctr"/>
              <a:r>
                <a:rPr lang="en-US" b="1"/>
                <a:t>words recalled</a:t>
              </a:r>
            </a:p>
          </p:txBody>
        </p:sp>
        <p:sp>
          <p:nvSpPr>
            <p:cNvPr id="54283" name="Text Box 27"/>
            <p:cNvSpPr txBox="1">
              <a:spLocks noChangeArrowheads="1"/>
            </p:cNvSpPr>
            <p:nvPr/>
          </p:nvSpPr>
          <p:spPr bwMode="auto">
            <a:xfrm>
              <a:off x="1248" y="3504"/>
              <a:ext cx="2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84" name="Text Box 28"/>
            <p:cNvSpPr txBox="1">
              <a:spLocks noChangeArrowheads="1"/>
            </p:cNvSpPr>
            <p:nvPr/>
          </p:nvSpPr>
          <p:spPr bwMode="auto">
            <a:xfrm>
              <a:off x="1153" y="1344"/>
              <a:ext cx="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90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85" name="Text Box 29"/>
            <p:cNvSpPr txBox="1">
              <a:spLocks noChangeArrowheads="1"/>
            </p:cNvSpPr>
            <p:nvPr/>
          </p:nvSpPr>
          <p:spPr bwMode="auto">
            <a:xfrm>
              <a:off x="1153" y="1584"/>
              <a:ext cx="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86" name="Text Box 30"/>
            <p:cNvSpPr txBox="1">
              <a:spLocks noChangeArrowheads="1"/>
            </p:cNvSpPr>
            <p:nvPr/>
          </p:nvSpPr>
          <p:spPr bwMode="auto">
            <a:xfrm>
              <a:off x="1153" y="1824"/>
              <a:ext cx="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87" name="Text Box 31"/>
            <p:cNvSpPr txBox="1">
              <a:spLocks noChangeArrowheads="1"/>
            </p:cNvSpPr>
            <p:nvPr/>
          </p:nvSpPr>
          <p:spPr bwMode="auto">
            <a:xfrm>
              <a:off x="1153" y="2064"/>
              <a:ext cx="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60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88" name="Text Box 32"/>
            <p:cNvSpPr txBox="1">
              <a:spLocks noChangeArrowheads="1"/>
            </p:cNvSpPr>
            <p:nvPr/>
          </p:nvSpPr>
          <p:spPr bwMode="auto">
            <a:xfrm>
              <a:off x="1153" y="2304"/>
              <a:ext cx="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50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89" name="Text Box 33"/>
            <p:cNvSpPr txBox="1">
              <a:spLocks noChangeArrowheads="1"/>
            </p:cNvSpPr>
            <p:nvPr/>
          </p:nvSpPr>
          <p:spPr bwMode="auto">
            <a:xfrm>
              <a:off x="1153" y="2544"/>
              <a:ext cx="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40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90" name="Text Box 34"/>
            <p:cNvSpPr txBox="1">
              <a:spLocks noChangeArrowheads="1"/>
            </p:cNvSpPr>
            <p:nvPr/>
          </p:nvSpPr>
          <p:spPr bwMode="auto">
            <a:xfrm>
              <a:off x="1153" y="2784"/>
              <a:ext cx="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91" name="Text Box 35"/>
            <p:cNvSpPr txBox="1">
              <a:spLocks noChangeArrowheads="1"/>
            </p:cNvSpPr>
            <p:nvPr/>
          </p:nvSpPr>
          <p:spPr bwMode="auto">
            <a:xfrm>
              <a:off x="1153" y="3024"/>
              <a:ext cx="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92" name="Text Box 36"/>
            <p:cNvSpPr txBox="1">
              <a:spLocks noChangeArrowheads="1"/>
            </p:cNvSpPr>
            <p:nvPr/>
          </p:nvSpPr>
          <p:spPr bwMode="auto">
            <a:xfrm>
              <a:off x="1153" y="3264"/>
              <a:ext cx="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93" name="Text Box 37"/>
            <p:cNvSpPr txBox="1">
              <a:spLocks noChangeArrowheads="1"/>
            </p:cNvSpPr>
            <p:nvPr/>
          </p:nvSpPr>
          <p:spPr bwMode="auto">
            <a:xfrm>
              <a:off x="2783" y="3792"/>
              <a:ext cx="168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Position of word in list</a:t>
              </a:r>
            </a:p>
          </p:txBody>
        </p:sp>
        <p:sp>
          <p:nvSpPr>
            <p:cNvPr id="54294" name="Text Box 38"/>
            <p:cNvSpPr txBox="1">
              <a:spLocks noChangeArrowheads="1"/>
            </p:cNvSpPr>
            <p:nvPr/>
          </p:nvSpPr>
          <p:spPr bwMode="auto">
            <a:xfrm>
              <a:off x="1692" y="3600"/>
              <a:ext cx="2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95" name="Text Box 39"/>
            <p:cNvSpPr txBox="1">
              <a:spLocks noChangeArrowheads="1"/>
            </p:cNvSpPr>
            <p:nvPr/>
          </p:nvSpPr>
          <p:spPr bwMode="auto">
            <a:xfrm>
              <a:off x="2029" y="3600"/>
              <a:ext cx="2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96" name="Text Box 40"/>
            <p:cNvSpPr txBox="1">
              <a:spLocks noChangeArrowheads="1"/>
            </p:cNvSpPr>
            <p:nvPr/>
          </p:nvSpPr>
          <p:spPr bwMode="auto">
            <a:xfrm>
              <a:off x="2363" y="3600"/>
              <a:ext cx="2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97" name="Text Box 41"/>
            <p:cNvSpPr txBox="1">
              <a:spLocks noChangeArrowheads="1"/>
            </p:cNvSpPr>
            <p:nvPr/>
          </p:nvSpPr>
          <p:spPr bwMode="auto">
            <a:xfrm>
              <a:off x="2700" y="3600"/>
              <a:ext cx="2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4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98" name="Text Box 42"/>
            <p:cNvSpPr txBox="1">
              <a:spLocks noChangeArrowheads="1"/>
            </p:cNvSpPr>
            <p:nvPr/>
          </p:nvSpPr>
          <p:spPr bwMode="auto">
            <a:xfrm>
              <a:off x="3036" y="3600"/>
              <a:ext cx="2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5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299" name="Text Box 43"/>
            <p:cNvSpPr txBox="1">
              <a:spLocks noChangeArrowheads="1"/>
            </p:cNvSpPr>
            <p:nvPr/>
          </p:nvSpPr>
          <p:spPr bwMode="auto">
            <a:xfrm>
              <a:off x="3372" y="3600"/>
              <a:ext cx="2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6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300" name="Text Box 44"/>
            <p:cNvSpPr txBox="1">
              <a:spLocks noChangeArrowheads="1"/>
            </p:cNvSpPr>
            <p:nvPr/>
          </p:nvSpPr>
          <p:spPr bwMode="auto">
            <a:xfrm>
              <a:off x="3708" y="3600"/>
              <a:ext cx="2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301" name="Text Box 45"/>
            <p:cNvSpPr txBox="1">
              <a:spLocks noChangeArrowheads="1"/>
            </p:cNvSpPr>
            <p:nvPr/>
          </p:nvSpPr>
          <p:spPr bwMode="auto">
            <a:xfrm>
              <a:off x="4045" y="3600"/>
              <a:ext cx="2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302" name="Text Box 46"/>
            <p:cNvSpPr txBox="1">
              <a:spLocks noChangeArrowheads="1"/>
            </p:cNvSpPr>
            <p:nvPr/>
          </p:nvSpPr>
          <p:spPr bwMode="auto">
            <a:xfrm>
              <a:off x="4379" y="3600"/>
              <a:ext cx="2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9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303" name="Text Box 47"/>
            <p:cNvSpPr txBox="1">
              <a:spLocks noChangeArrowheads="1"/>
            </p:cNvSpPr>
            <p:nvPr/>
          </p:nvSpPr>
          <p:spPr bwMode="auto">
            <a:xfrm>
              <a:off x="4716" y="3600"/>
              <a:ext cx="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304" name="Text Box 48"/>
            <p:cNvSpPr txBox="1">
              <a:spLocks noChangeArrowheads="1"/>
            </p:cNvSpPr>
            <p:nvPr/>
          </p:nvSpPr>
          <p:spPr bwMode="auto">
            <a:xfrm>
              <a:off x="5052" y="3600"/>
              <a:ext cx="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11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54305" name="Line 49"/>
            <p:cNvSpPr>
              <a:spLocks noChangeShapeType="1"/>
            </p:cNvSpPr>
            <p:nvPr/>
          </p:nvSpPr>
          <p:spPr bwMode="auto">
            <a:xfrm>
              <a:off x="1824" y="2640"/>
              <a:ext cx="672" cy="2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6" name="Line 50"/>
            <p:cNvSpPr>
              <a:spLocks noChangeShapeType="1"/>
            </p:cNvSpPr>
            <p:nvPr/>
          </p:nvSpPr>
          <p:spPr bwMode="auto">
            <a:xfrm>
              <a:off x="2496" y="2880"/>
              <a:ext cx="672" cy="432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7" name="Line 51"/>
            <p:cNvSpPr>
              <a:spLocks noChangeShapeType="1"/>
            </p:cNvSpPr>
            <p:nvPr/>
          </p:nvSpPr>
          <p:spPr bwMode="auto">
            <a:xfrm flipV="1">
              <a:off x="3168" y="3168"/>
              <a:ext cx="336" cy="14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8" name="Line 52"/>
            <p:cNvSpPr>
              <a:spLocks noChangeShapeType="1"/>
            </p:cNvSpPr>
            <p:nvPr/>
          </p:nvSpPr>
          <p:spPr bwMode="auto">
            <a:xfrm flipV="1">
              <a:off x="3504" y="3120"/>
              <a:ext cx="336" cy="4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9" name="Line 53"/>
            <p:cNvSpPr>
              <a:spLocks noChangeShapeType="1"/>
            </p:cNvSpPr>
            <p:nvPr/>
          </p:nvSpPr>
          <p:spPr bwMode="auto">
            <a:xfrm>
              <a:off x="3840" y="3120"/>
              <a:ext cx="336" cy="9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0" name="Line 54"/>
            <p:cNvSpPr>
              <a:spLocks noChangeShapeType="1"/>
            </p:cNvSpPr>
            <p:nvPr/>
          </p:nvSpPr>
          <p:spPr bwMode="auto">
            <a:xfrm flipV="1">
              <a:off x="4176" y="3072"/>
              <a:ext cx="336" cy="14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1" name="Line 55"/>
            <p:cNvSpPr>
              <a:spLocks noChangeShapeType="1"/>
            </p:cNvSpPr>
            <p:nvPr/>
          </p:nvSpPr>
          <p:spPr bwMode="auto">
            <a:xfrm>
              <a:off x="4512" y="3072"/>
              <a:ext cx="336" cy="28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Line 56"/>
            <p:cNvSpPr>
              <a:spLocks noChangeShapeType="1"/>
            </p:cNvSpPr>
            <p:nvPr/>
          </p:nvSpPr>
          <p:spPr bwMode="auto">
            <a:xfrm flipV="1">
              <a:off x="4848" y="3312"/>
              <a:ext cx="336" cy="4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Line 57"/>
            <p:cNvSpPr>
              <a:spLocks noChangeShapeType="1"/>
            </p:cNvSpPr>
            <p:nvPr/>
          </p:nvSpPr>
          <p:spPr bwMode="auto">
            <a:xfrm>
              <a:off x="5184" y="3312"/>
              <a:ext cx="336" cy="9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Line 58"/>
            <p:cNvSpPr>
              <a:spLocks noChangeShapeType="1"/>
            </p:cNvSpPr>
            <p:nvPr/>
          </p:nvSpPr>
          <p:spPr bwMode="auto">
            <a:xfrm>
              <a:off x="1824" y="1920"/>
              <a:ext cx="1344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5" name="Line 59"/>
            <p:cNvSpPr>
              <a:spLocks noChangeShapeType="1"/>
            </p:cNvSpPr>
            <p:nvPr/>
          </p:nvSpPr>
          <p:spPr bwMode="auto">
            <a:xfrm>
              <a:off x="3168" y="2880"/>
              <a:ext cx="336" cy="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Line 60"/>
            <p:cNvSpPr>
              <a:spLocks noChangeShapeType="1"/>
            </p:cNvSpPr>
            <p:nvPr/>
          </p:nvSpPr>
          <p:spPr bwMode="auto">
            <a:xfrm flipV="1">
              <a:off x="3504" y="2832"/>
              <a:ext cx="336" cy="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7" name="Line 61"/>
            <p:cNvSpPr>
              <a:spLocks noChangeShapeType="1"/>
            </p:cNvSpPr>
            <p:nvPr/>
          </p:nvSpPr>
          <p:spPr bwMode="auto">
            <a:xfrm>
              <a:off x="3840" y="2832"/>
              <a:ext cx="336" cy="2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Line 62"/>
            <p:cNvSpPr>
              <a:spLocks noChangeShapeType="1"/>
            </p:cNvSpPr>
            <p:nvPr/>
          </p:nvSpPr>
          <p:spPr bwMode="auto">
            <a:xfrm flipV="1">
              <a:off x="4176" y="1488"/>
              <a:ext cx="336" cy="15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9" name="Line 63"/>
            <p:cNvSpPr>
              <a:spLocks noChangeShapeType="1"/>
            </p:cNvSpPr>
            <p:nvPr/>
          </p:nvSpPr>
          <p:spPr bwMode="auto">
            <a:xfrm flipV="1">
              <a:off x="4512" y="1440"/>
              <a:ext cx="336" cy="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0" name="Line 64"/>
            <p:cNvSpPr>
              <a:spLocks noChangeShapeType="1"/>
            </p:cNvSpPr>
            <p:nvPr/>
          </p:nvSpPr>
          <p:spPr bwMode="auto">
            <a:xfrm flipV="1">
              <a:off x="4848" y="1392"/>
              <a:ext cx="336" cy="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1" name="Line 65"/>
            <p:cNvSpPr>
              <a:spLocks noChangeShapeType="1"/>
            </p:cNvSpPr>
            <p:nvPr/>
          </p:nvSpPr>
          <p:spPr bwMode="auto">
            <a:xfrm>
              <a:off x="5184" y="1392"/>
              <a:ext cx="336" cy="19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6" name="Text Box 69"/>
          <p:cNvSpPr txBox="1">
            <a:spLocks noChangeArrowheads="1"/>
          </p:cNvSpPr>
          <p:nvPr/>
        </p:nvSpPr>
        <p:spPr bwMode="auto">
          <a:xfrm>
            <a:off x="6172200" y="2667000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latin typeface="Tahoma" pitchFamily="34" charset="0"/>
              </a:rPr>
              <a:t>Serial Position Effect</a:t>
            </a:r>
            <a:r>
              <a:rPr lang="en-US">
                <a:latin typeface="Tahoma" pitchFamily="34" charset="0"/>
              </a:rPr>
              <a:t>--tendency to recall best the last items in a list</a:t>
            </a:r>
          </a:p>
        </p:txBody>
      </p:sp>
      <p:sp>
        <p:nvSpPr>
          <p:cNvPr id="54277" name="TextBox 68"/>
          <p:cNvSpPr txBox="1">
            <a:spLocks noChangeArrowheads="1"/>
          </p:cNvSpPr>
          <p:nvPr/>
        </p:nvSpPr>
        <p:spPr bwMode="auto">
          <a:xfrm>
            <a:off x="6705600" y="51816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Immediate recall</a:t>
            </a:r>
          </a:p>
          <a:p>
            <a:endParaRPr lang="en-US" sz="1200"/>
          </a:p>
          <a:p>
            <a:r>
              <a:rPr lang="en-US" sz="1200"/>
              <a:t>Later recall</a:t>
            </a:r>
          </a:p>
        </p:txBody>
      </p:sp>
      <p:cxnSp>
        <p:nvCxnSpPr>
          <p:cNvPr id="54278" name="Straight Connector 70"/>
          <p:cNvCxnSpPr>
            <a:cxnSpLocks noChangeShapeType="1"/>
          </p:cNvCxnSpPr>
          <p:nvPr/>
        </p:nvCxnSpPr>
        <p:spPr bwMode="auto">
          <a:xfrm>
            <a:off x="6248400" y="5334000"/>
            <a:ext cx="4572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4279" name="Straight Connector 73"/>
          <p:cNvCxnSpPr>
            <a:cxnSpLocks noChangeShapeType="1"/>
          </p:cNvCxnSpPr>
          <p:nvPr/>
        </p:nvCxnSpPr>
        <p:spPr bwMode="auto">
          <a:xfrm>
            <a:off x="6248400" y="5713413"/>
            <a:ext cx="457200" cy="15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</p:cxn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4) misattribution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Misattribution: Memory faults that occur when memories are retrieved, but are associated with the wrong time, place or person.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Ex. Psychologist Donald Thompson accused of rape. Alibi was airtight as he was giving a TV interview the victim had been watching just prior to the assault.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cartoonstock.com/newscartoons/cartoonists/mgt/lowres/mgtn60l.jpg"/>
          <p:cNvPicPr>
            <a:picLocks noChangeAspect="1" noChangeArrowheads="1"/>
          </p:cNvPicPr>
          <p:nvPr/>
        </p:nvPicPr>
        <p:blipFill>
          <a:blip r:embed="rId2" cstate="print"/>
          <a:srcRect l="10385" t="4762" r="8401" b="9525"/>
          <a:stretch>
            <a:fillRect/>
          </a:stretch>
        </p:blipFill>
        <p:spPr bwMode="auto">
          <a:xfrm>
            <a:off x="0" y="3925888"/>
            <a:ext cx="23622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5) suggestibility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6324" name="Content Placeholder 2"/>
          <p:cNvSpPr>
            <a:spLocks noGrp="1"/>
          </p:cNvSpPr>
          <p:nvPr>
            <p:ph idx="1"/>
          </p:nvPr>
        </p:nvSpPr>
        <p:spPr>
          <a:xfrm>
            <a:off x="1295400" y="1609725"/>
            <a:ext cx="6705600" cy="4846638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Suggestibility: The process of memory distortion as the result of deliberate or inadvertent suggestion.</a:t>
            </a:r>
          </a:p>
          <a:p>
            <a:pPr lvl="3"/>
            <a:endParaRPr lang="en-US" dirty="0" smtClean="0">
              <a:ea typeface="ＭＳ Ｐゴシック" pitchFamily="34" charset="-128"/>
            </a:endParaRPr>
          </a:p>
          <a:p>
            <a:pPr lvl="4"/>
            <a:r>
              <a:rPr lang="en-US" dirty="0" smtClean="0">
                <a:ea typeface="ＭＳ Ｐゴシック" pitchFamily="34" charset="-128"/>
              </a:rPr>
              <a:t>Eyewitness accounts are one a large part of our legal system. Unfortunately they can be incredibly faulty. </a:t>
            </a:r>
          </a:p>
          <a:p>
            <a:pPr lvl="4"/>
            <a:r>
              <a:rPr lang="en-US" dirty="0" smtClean="0">
                <a:ea typeface="ＭＳ Ｐゴシック" pitchFamily="34" charset="-128"/>
              </a:rPr>
              <a:t>With the </a:t>
            </a:r>
            <a:r>
              <a:rPr lang="en-US" i="1" dirty="0" smtClean="0">
                <a:ea typeface="ＭＳ Ｐゴシック" pitchFamily="34" charset="-128"/>
              </a:rPr>
              <a:t>misinformation effect</a:t>
            </a:r>
            <a:r>
              <a:rPr lang="en-US" dirty="0" smtClean="0">
                <a:ea typeface="ＭＳ Ｐゴシック" pitchFamily="34" charset="-128"/>
              </a:rPr>
              <a:t>, memories can be embellished or even created by cues and suggestions.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6) bias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Bias: The influence of personal beliefs, attitudes and experiences on memory.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i="1" dirty="0" smtClean="0">
                <a:ea typeface="ＭＳ Ｐゴシック" pitchFamily="34" charset="-128"/>
              </a:rPr>
              <a:t>Expectancy Bias: </a:t>
            </a:r>
            <a:r>
              <a:rPr lang="en-US" dirty="0" smtClean="0">
                <a:ea typeface="ＭＳ Ｐゴシック" pitchFamily="34" charset="-128"/>
              </a:rPr>
              <a:t>A memory tendency to distort recalled events to fit one’s expectations.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i="1" dirty="0" smtClean="0">
                <a:ea typeface="ＭＳ Ｐゴシック" pitchFamily="34" charset="-128"/>
              </a:rPr>
              <a:t>Self-consistency Bias: </a:t>
            </a:r>
            <a:r>
              <a:rPr lang="en-US" dirty="0" smtClean="0">
                <a:ea typeface="ＭＳ Ｐゴシック" pitchFamily="34" charset="-128"/>
              </a:rPr>
              <a:t>A commonly held idea that we are more consistent in our attitudes and beliefs, over time, than we actually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7) persistence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Persistence: A memory problem where unwanted memories cannot be put out of our mind.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  <a:ea typeface="ＭＳ Ｐゴシック" pitchFamily="34" charset="-128"/>
              </a:rPr>
              <a:t>Depressed people cannot stop thinking about how bad their life is and how unhappy they are. It can create a self-fulfilling problem.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Psychologists think that emotions strengthen the physical changes in the synapses that hold our memories, thus highly emotional memories can be harder to put out of mind.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Forgetting isn’t all bad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28600" y="1609725"/>
            <a:ext cx="7772400" cy="4846638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According to </a:t>
            </a:r>
            <a:r>
              <a:rPr lang="en-US" sz="2400" dirty="0" err="1" smtClean="0">
                <a:ea typeface="ＭＳ Ｐゴシック" pitchFamily="34" charset="-128"/>
              </a:rPr>
              <a:t>Schacter</a:t>
            </a:r>
            <a:r>
              <a:rPr lang="en-US" sz="2400" dirty="0" smtClean="0">
                <a:ea typeface="ＭＳ Ｐゴシック" pitchFamily="34" charset="-128"/>
              </a:rPr>
              <a:t>, the “seven sins” are actually a normal part of human memory, and are the results of adaptive features in our memories.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200" dirty="0" smtClean="0">
                <a:ea typeface="ＭＳ Ｐゴシック" pitchFamily="34" charset="-128"/>
              </a:rPr>
              <a:t>According to </a:t>
            </a:r>
            <a:r>
              <a:rPr lang="en-US" sz="2200" dirty="0" err="1" smtClean="0">
                <a:ea typeface="ＭＳ Ｐゴシック" pitchFamily="34" charset="-128"/>
              </a:rPr>
              <a:t>Schacter</a:t>
            </a:r>
            <a:r>
              <a:rPr lang="en-US" sz="2200" dirty="0" smtClean="0">
                <a:ea typeface="ＭＳ Ｐゴシック" pitchFamily="34" charset="-128"/>
              </a:rPr>
              <a:t>, each of the “sins” is for a reason:</a:t>
            </a:r>
          </a:p>
          <a:p>
            <a:pPr lvl="2"/>
            <a:r>
              <a:rPr lang="en-US" i="1" dirty="0" smtClean="0">
                <a:ea typeface="ＭＳ Ｐゴシック" pitchFamily="34" charset="-128"/>
              </a:rPr>
              <a:t>Transience</a:t>
            </a:r>
            <a:r>
              <a:rPr lang="en-US" dirty="0" smtClean="0">
                <a:ea typeface="ＭＳ Ｐゴシック" pitchFamily="34" charset="-128"/>
              </a:rPr>
              <a:t>-to prevent memory overload</a:t>
            </a:r>
          </a:p>
          <a:p>
            <a:pPr lvl="2"/>
            <a:r>
              <a:rPr lang="en-US" i="1" dirty="0" smtClean="0">
                <a:ea typeface="ＭＳ Ｐゴシック" pitchFamily="34" charset="-128"/>
              </a:rPr>
              <a:t>Blocking</a:t>
            </a:r>
            <a:r>
              <a:rPr lang="en-US" dirty="0" smtClean="0">
                <a:ea typeface="ＭＳ Ｐゴシック" pitchFamily="34" charset="-128"/>
              </a:rPr>
              <a:t>-to focus on task at hand</a:t>
            </a:r>
          </a:p>
          <a:p>
            <a:pPr lvl="2"/>
            <a:r>
              <a:rPr lang="en-US" i="1" dirty="0" smtClean="0">
                <a:ea typeface="ＭＳ Ｐゴシック" pitchFamily="34" charset="-128"/>
              </a:rPr>
              <a:t>Absent-mindedness</a:t>
            </a:r>
            <a:r>
              <a:rPr lang="en-US" dirty="0" smtClean="0">
                <a:ea typeface="ＭＳ Ｐゴシック" pitchFamily="34" charset="-128"/>
              </a:rPr>
              <a:t>-ability to shift attention</a:t>
            </a:r>
          </a:p>
          <a:p>
            <a:pPr lvl="2"/>
            <a:r>
              <a:rPr lang="en-US" i="1" dirty="0" smtClean="0">
                <a:ea typeface="ＭＳ Ｐゴシック" pitchFamily="34" charset="-128"/>
              </a:rPr>
              <a:t>Misattribution/bias/suggestibility</a:t>
            </a:r>
            <a:r>
              <a:rPr lang="en-US" dirty="0" smtClean="0">
                <a:ea typeface="ＭＳ Ｐゴシック" pitchFamily="34" charset="-128"/>
              </a:rPr>
              <a:t>-to focus on meaning and not detail</a:t>
            </a:r>
          </a:p>
          <a:p>
            <a:pPr lvl="2"/>
            <a:r>
              <a:rPr lang="en-US" i="1" dirty="0" smtClean="0">
                <a:ea typeface="ＭＳ Ｐゴシック" pitchFamily="34" charset="-128"/>
              </a:rPr>
              <a:t>Persistence</a:t>
            </a:r>
            <a:r>
              <a:rPr lang="en-US" dirty="0" smtClean="0">
                <a:ea typeface="ＭＳ Ｐゴシック" pitchFamily="34" charset="-128"/>
              </a:rPr>
              <a:t>-to remember especially emotional memories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3 Basic parts: encoding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34" charset="-128"/>
              </a:rPr>
              <a:t>Encoding: </a:t>
            </a:r>
            <a:r>
              <a:rPr lang="en-US" dirty="0" smtClean="0">
                <a:ea typeface="ＭＳ Ｐゴシック" pitchFamily="34" charset="-128"/>
              </a:rPr>
              <a:t>the modification of information to fit the preferred format for the memory system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r>
              <a:rPr lang="en-US" dirty="0" smtClean="0"/>
              <a:t>Encoding</a:t>
            </a:r>
          </a:p>
          <a:p>
            <a:pPr>
              <a:buNone/>
            </a:pPr>
            <a:r>
              <a:rPr lang="en-US" dirty="0" smtClean="0"/>
              <a:t>	-the processing of information into the</a:t>
            </a:r>
          </a:p>
          <a:p>
            <a:pPr>
              <a:buNone/>
            </a:pPr>
            <a:r>
              <a:rPr lang="en-US" dirty="0" smtClean="0"/>
              <a:t>	-memory system</a:t>
            </a:r>
          </a:p>
          <a:p>
            <a:pPr>
              <a:buNone/>
            </a:pPr>
            <a:r>
              <a:rPr lang="en-US" dirty="0" smtClean="0"/>
              <a:t>	-i.e., extracting meaning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In most cases, encoding is automatic and happens without our awareness. Other encoding, however, like these notes, require extra encoding effort called </a:t>
            </a:r>
            <a:r>
              <a:rPr lang="en-US" b="1" i="1" dirty="0" smtClean="0">
                <a:ea typeface="ＭＳ Ｐゴシック" pitchFamily="34" charset="-128"/>
              </a:rPr>
              <a:t>elaboration</a:t>
            </a:r>
            <a:r>
              <a:rPr lang="en-US" dirty="0" smtClean="0">
                <a:ea typeface="ＭＳ Ｐゴシック" pitchFamily="34" charset="-128"/>
              </a:rPr>
              <a:t> to make the memory useful.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Encoding: Getting Information In </a:t>
            </a:r>
            <a:endParaRPr lang="en-US" dirty="0"/>
          </a:p>
        </p:txBody>
      </p:sp>
      <p:pic>
        <p:nvPicPr>
          <p:cNvPr id="4" name="Content Placeholder 3" descr="encod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3681"/>
            <a:ext cx="7239000" cy="46987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Encoding</a:t>
            </a:r>
            <a:endParaRPr lang="en-US" dirty="0"/>
          </a:p>
        </p:txBody>
      </p:sp>
      <p:grpSp>
        <p:nvGrpSpPr>
          <p:cNvPr id="10243" name="Group 1066"/>
          <p:cNvGrpSpPr>
            <a:grpSpLocks/>
          </p:cNvGrpSpPr>
          <p:nvPr/>
        </p:nvGrpSpPr>
        <p:grpSpPr bwMode="auto">
          <a:xfrm>
            <a:off x="381000" y="1752600"/>
            <a:ext cx="7683500" cy="4938713"/>
            <a:chOff x="240" y="1104"/>
            <a:chExt cx="4840" cy="3111"/>
          </a:xfrm>
        </p:grpSpPr>
        <p:sp>
          <p:nvSpPr>
            <p:cNvPr id="10246" name="Line 1027"/>
            <p:cNvSpPr>
              <a:spLocks noChangeShapeType="1"/>
            </p:cNvSpPr>
            <p:nvPr/>
          </p:nvSpPr>
          <p:spPr bwMode="auto">
            <a:xfrm>
              <a:off x="1296" y="1440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1028"/>
            <p:cNvSpPr>
              <a:spLocks noChangeShapeType="1"/>
            </p:cNvSpPr>
            <p:nvPr/>
          </p:nvSpPr>
          <p:spPr bwMode="auto">
            <a:xfrm>
              <a:off x="1296" y="3456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Line 1029"/>
            <p:cNvSpPr>
              <a:spLocks noChangeShapeType="1"/>
            </p:cNvSpPr>
            <p:nvPr/>
          </p:nvSpPr>
          <p:spPr bwMode="auto">
            <a:xfrm>
              <a:off x="1296" y="1776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1030"/>
            <p:cNvSpPr>
              <a:spLocks noChangeShapeType="1"/>
            </p:cNvSpPr>
            <p:nvPr/>
          </p:nvSpPr>
          <p:spPr bwMode="auto">
            <a:xfrm>
              <a:off x="1296" y="2112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Line 1031"/>
            <p:cNvSpPr>
              <a:spLocks noChangeShapeType="1"/>
            </p:cNvSpPr>
            <p:nvPr/>
          </p:nvSpPr>
          <p:spPr bwMode="auto">
            <a:xfrm>
              <a:off x="1296" y="2448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Line 1032"/>
            <p:cNvSpPr>
              <a:spLocks noChangeShapeType="1"/>
            </p:cNvSpPr>
            <p:nvPr/>
          </p:nvSpPr>
          <p:spPr bwMode="auto">
            <a:xfrm>
              <a:off x="1296" y="2784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Line 1033"/>
            <p:cNvSpPr>
              <a:spLocks noChangeShapeType="1"/>
            </p:cNvSpPr>
            <p:nvPr/>
          </p:nvSpPr>
          <p:spPr bwMode="auto">
            <a:xfrm>
              <a:off x="1296" y="3120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034"/>
            <p:cNvSpPr>
              <a:spLocks noChangeShapeType="1"/>
            </p:cNvSpPr>
            <p:nvPr/>
          </p:nvSpPr>
          <p:spPr bwMode="auto">
            <a:xfrm>
              <a:off x="1872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Line 1035"/>
            <p:cNvSpPr>
              <a:spLocks noChangeShapeType="1"/>
            </p:cNvSpPr>
            <p:nvPr/>
          </p:nvSpPr>
          <p:spPr bwMode="auto">
            <a:xfrm>
              <a:off x="2448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Line 1036"/>
            <p:cNvSpPr>
              <a:spLocks noChangeShapeType="1"/>
            </p:cNvSpPr>
            <p:nvPr/>
          </p:nvSpPr>
          <p:spPr bwMode="auto">
            <a:xfrm>
              <a:off x="3072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1037"/>
            <p:cNvSpPr>
              <a:spLocks noChangeShapeType="1"/>
            </p:cNvSpPr>
            <p:nvPr/>
          </p:nvSpPr>
          <p:spPr bwMode="auto">
            <a:xfrm>
              <a:off x="3696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1038"/>
            <p:cNvSpPr>
              <a:spLocks noChangeShapeType="1"/>
            </p:cNvSpPr>
            <p:nvPr/>
          </p:nvSpPr>
          <p:spPr bwMode="auto">
            <a:xfrm>
              <a:off x="4320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1039"/>
            <p:cNvSpPr>
              <a:spLocks noChangeShapeType="1"/>
            </p:cNvSpPr>
            <p:nvPr/>
          </p:nvSpPr>
          <p:spPr bwMode="auto">
            <a:xfrm>
              <a:off x="1296" y="1152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Line 1040"/>
            <p:cNvSpPr>
              <a:spLocks noChangeShapeType="1"/>
            </p:cNvSpPr>
            <p:nvPr/>
          </p:nvSpPr>
          <p:spPr bwMode="auto">
            <a:xfrm>
              <a:off x="1296" y="3744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Line 1041"/>
            <p:cNvSpPr>
              <a:spLocks noChangeShapeType="1"/>
            </p:cNvSpPr>
            <p:nvPr/>
          </p:nvSpPr>
          <p:spPr bwMode="auto">
            <a:xfrm flipV="1">
              <a:off x="4944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1042"/>
            <p:cNvSpPr>
              <a:spLocks noChangeShapeType="1"/>
            </p:cNvSpPr>
            <p:nvPr/>
          </p:nvSpPr>
          <p:spPr bwMode="auto">
            <a:xfrm flipH="1">
              <a:off x="1296" y="1152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Line 1043"/>
            <p:cNvSpPr>
              <a:spLocks noChangeShapeType="1"/>
            </p:cNvSpPr>
            <p:nvPr/>
          </p:nvSpPr>
          <p:spPr bwMode="auto">
            <a:xfrm>
              <a:off x="1296" y="350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044"/>
            <p:cNvSpPr>
              <a:spLocks noChangeShapeType="1"/>
            </p:cNvSpPr>
            <p:nvPr/>
          </p:nvSpPr>
          <p:spPr bwMode="auto">
            <a:xfrm flipH="1">
              <a:off x="1200" y="350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1045"/>
            <p:cNvSpPr>
              <a:spLocks noChangeShapeType="1"/>
            </p:cNvSpPr>
            <p:nvPr/>
          </p:nvSpPr>
          <p:spPr bwMode="auto">
            <a:xfrm>
              <a:off x="1200" y="3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Line 1046"/>
            <p:cNvSpPr>
              <a:spLocks noChangeShapeType="1"/>
            </p:cNvSpPr>
            <p:nvPr/>
          </p:nvSpPr>
          <p:spPr bwMode="auto">
            <a:xfrm>
              <a:off x="1296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Text Box 1047"/>
            <p:cNvSpPr txBox="1">
              <a:spLocks noChangeArrowheads="1"/>
            </p:cNvSpPr>
            <p:nvPr/>
          </p:nvSpPr>
          <p:spPr bwMode="auto">
            <a:xfrm>
              <a:off x="1020" y="134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67" name="Text Box 1048"/>
            <p:cNvSpPr txBox="1">
              <a:spLocks noChangeArrowheads="1"/>
            </p:cNvSpPr>
            <p:nvPr/>
          </p:nvSpPr>
          <p:spPr bwMode="auto">
            <a:xfrm>
              <a:off x="1020" y="1977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15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68" name="Text Box 1049"/>
            <p:cNvSpPr txBox="1">
              <a:spLocks noChangeArrowheads="1"/>
            </p:cNvSpPr>
            <p:nvPr/>
          </p:nvSpPr>
          <p:spPr bwMode="auto">
            <a:xfrm>
              <a:off x="1020" y="268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69" name="Text Box 1050"/>
            <p:cNvSpPr txBox="1">
              <a:spLocks noChangeArrowheads="1"/>
            </p:cNvSpPr>
            <p:nvPr/>
          </p:nvSpPr>
          <p:spPr bwMode="auto">
            <a:xfrm>
              <a:off x="1100" y="33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5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70" name="Text Box 1051"/>
            <p:cNvSpPr txBox="1">
              <a:spLocks noChangeArrowheads="1"/>
            </p:cNvSpPr>
            <p:nvPr/>
          </p:nvSpPr>
          <p:spPr bwMode="auto">
            <a:xfrm>
              <a:off x="1100" y="36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0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71" name="Text Box 1052"/>
            <p:cNvSpPr txBox="1">
              <a:spLocks noChangeArrowheads="1"/>
            </p:cNvSpPr>
            <p:nvPr/>
          </p:nvSpPr>
          <p:spPr bwMode="auto">
            <a:xfrm>
              <a:off x="1196" y="37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72" name="Text Box 1053"/>
            <p:cNvSpPr txBox="1">
              <a:spLocks noChangeArrowheads="1"/>
            </p:cNvSpPr>
            <p:nvPr/>
          </p:nvSpPr>
          <p:spPr bwMode="auto">
            <a:xfrm>
              <a:off x="1728" y="374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16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73" name="Text Box 1054"/>
            <p:cNvSpPr txBox="1">
              <a:spLocks noChangeArrowheads="1"/>
            </p:cNvSpPr>
            <p:nvPr/>
          </p:nvSpPr>
          <p:spPr bwMode="auto">
            <a:xfrm>
              <a:off x="2300" y="374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24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74" name="Text Box 1055"/>
            <p:cNvSpPr txBox="1">
              <a:spLocks noChangeArrowheads="1"/>
            </p:cNvSpPr>
            <p:nvPr/>
          </p:nvSpPr>
          <p:spPr bwMode="auto">
            <a:xfrm>
              <a:off x="2924" y="374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75" name="Text Box 1056"/>
            <p:cNvSpPr txBox="1">
              <a:spLocks noChangeArrowheads="1"/>
            </p:cNvSpPr>
            <p:nvPr/>
          </p:nvSpPr>
          <p:spPr bwMode="auto">
            <a:xfrm>
              <a:off x="3548" y="374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42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76" name="Text Box 1057"/>
            <p:cNvSpPr txBox="1">
              <a:spLocks noChangeArrowheads="1"/>
            </p:cNvSpPr>
            <p:nvPr/>
          </p:nvSpPr>
          <p:spPr bwMode="auto">
            <a:xfrm>
              <a:off x="4176" y="374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53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77" name="Text Box 1058"/>
            <p:cNvSpPr txBox="1">
              <a:spLocks noChangeArrowheads="1"/>
            </p:cNvSpPr>
            <p:nvPr/>
          </p:nvSpPr>
          <p:spPr bwMode="auto">
            <a:xfrm>
              <a:off x="4804" y="374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64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78" name="Text Box 1059"/>
            <p:cNvSpPr txBox="1">
              <a:spLocks noChangeArrowheads="1"/>
            </p:cNvSpPr>
            <p:nvPr/>
          </p:nvSpPr>
          <p:spPr bwMode="auto">
            <a:xfrm>
              <a:off x="240" y="1104"/>
              <a:ext cx="816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Time in minutes</a:t>
              </a:r>
            </a:p>
            <a:p>
              <a:r>
                <a:rPr lang="en-US" b="1"/>
                <a:t>taken to relearn</a:t>
              </a:r>
            </a:p>
            <a:p>
              <a:r>
                <a:rPr lang="en-US" b="1"/>
                <a:t>list on day 2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79" name="Text Box 1060"/>
            <p:cNvSpPr txBox="1">
              <a:spLocks noChangeArrowheads="1"/>
            </p:cNvSpPr>
            <p:nvPr/>
          </p:nvSpPr>
          <p:spPr bwMode="auto">
            <a:xfrm>
              <a:off x="1824" y="3984"/>
              <a:ext cx="29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Number of repetitions of list on day 1</a:t>
              </a:r>
              <a:endParaRPr lang="en-US">
                <a:latin typeface="Times" pitchFamily="-112" charset="0"/>
              </a:endParaRPr>
            </a:p>
          </p:txBody>
        </p:sp>
        <p:sp>
          <p:nvSpPr>
            <p:cNvPr id="10280" name="Line 1061"/>
            <p:cNvSpPr>
              <a:spLocks noChangeShapeType="1"/>
            </p:cNvSpPr>
            <p:nvPr/>
          </p:nvSpPr>
          <p:spPr bwMode="auto">
            <a:xfrm>
              <a:off x="1296" y="1440"/>
              <a:ext cx="576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Line 1062"/>
            <p:cNvSpPr>
              <a:spLocks noChangeShapeType="1"/>
            </p:cNvSpPr>
            <p:nvPr/>
          </p:nvSpPr>
          <p:spPr bwMode="auto">
            <a:xfrm>
              <a:off x="1872" y="1776"/>
              <a:ext cx="576" cy="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Line 1063"/>
            <p:cNvSpPr>
              <a:spLocks noChangeShapeType="1"/>
            </p:cNvSpPr>
            <p:nvPr/>
          </p:nvSpPr>
          <p:spPr bwMode="auto">
            <a:xfrm>
              <a:off x="2448" y="1872"/>
              <a:ext cx="1248" cy="67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Line 1064"/>
            <p:cNvSpPr>
              <a:spLocks noChangeShapeType="1"/>
            </p:cNvSpPr>
            <p:nvPr/>
          </p:nvSpPr>
          <p:spPr bwMode="auto">
            <a:xfrm>
              <a:off x="3696" y="2544"/>
              <a:ext cx="624" cy="2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Line 1065"/>
            <p:cNvSpPr>
              <a:spLocks noChangeShapeType="1"/>
            </p:cNvSpPr>
            <p:nvPr/>
          </p:nvSpPr>
          <p:spPr bwMode="auto">
            <a:xfrm>
              <a:off x="4320" y="2784"/>
              <a:ext cx="624" cy="3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4" name="TextBox 42"/>
          <p:cNvSpPr txBox="1">
            <a:spLocks noChangeArrowheads="1"/>
          </p:cNvSpPr>
          <p:nvPr/>
        </p:nvSpPr>
        <p:spPr bwMode="auto">
          <a:xfrm>
            <a:off x="76200" y="5405438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Using 16 unrelated 3 letter sequences</a:t>
            </a:r>
          </a:p>
        </p:txBody>
      </p:sp>
      <p:sp>
        <p:nvSpPr>
          <p:cNvPr id="10245" name="TextBox 43"/>
          <p:cNvSpPr txBox="1">
            <a:spLocks noChangeArrowheads="1"/>
          </p:cNvSpPr>
          <p:nvPr/>
        </p:nvSpPr>
        <p:spPr bwMode="auto">
          <a:xfrm>
            <a:off x="1676400" y="1030288"/>
            <a:ext cx="601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more time we spend learning novel information, the more we remember.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Encoding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  <a:r>
              <a:rPr lang="en-US" dirty="0" smtClean="0"/>
              <a:t>Processing </a:t>
            </a:r>
          </a:p>
          <a:p>
            <a:r>
              <a:rPr lang="en-US" dirty="0" smtClean="0"/>
              <a:t>unconscious encoding of incidental information </a:t>
            </a:r>
          </a:p>
          <a:p>
            <a:r>
              <a:rPr lang="en-US" dirty="0" smtClean="0"/>
              <a:t>Space (where you left off reading) </a:t>
            </a:r>
          </a:p>
          <a:p>
            <a:r>
              <a:rPr lang="en-US" dirty="0" smtClean="0"/>
              <a:t>Time (retrace your steps) </a:t>
            </a:r>
          </a:p>
          <a:p>
            <a:r>
              <a:rPr lang="en-US" dirty="0" smtClean="0"/>
              <a:t>Frequency ( how often you run into a person) </a:t>
            </a:r>
          </a:p>
          <a:p>
            <a:r>
              <a:rPr lang="en-US" dirty="0" smtClean="0"/>
              <a:t>well-learned information </a:t>
            </a:r>
          </a:p>
          <a:p>
            <a:r>
              <a:rPr lang="en-US" dirty="0" smtClean="0"/>
              <a:t>word meanings </a:t>
            </a:r>
          </a:p>
          <a:p>
            <a:r>
              <a:rPr lang="en-US" dirty="0" smtClean="0"/>
              <a:t>we can learn automatic processing </a:t>
            </a:r>
          </a:p>
          <a:p>
            <a:endParaRPr lang="en-US" dirty="0"/>
          </a:p>
        </p:txBody>
      </p:sp>
      <p:pic>
        <p:nvPicPr>
          <p:cNvPr id="5" name="Picture 4" descr="backwar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252282"/>
            <a:ext cx="5943601" cy="60571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2871</Words>
  <Application>Microsoft Office PowerPoint</Application>
  <PresentationFormat>On-screen Show (4:3)</PresentationFormat>
  <Paragraphs>420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Arial</vt:lpstr>
      <vt:lpstr>ＭＳ Ｐゴシック</vt:lpstr>
      <vt:lpstr>Trebuchet MS</vt:lpstr>
      <vt:lpstr>Wingdings 2</vt:lpstr>
      <vt:lpstr>Wingdings</vt:lpstr>
      <vt:lpstr>Calibri</vt:lpstr>
      <vt:lpstr>Times</vt:lpstr>
      <vt:lpstr>Monotype Sorts</vt:lpstr>
      <vt:lpstr>Tahoma</vt:lpstr>
      <vt:lpstr>Trebuchet MS (Body)</vt:lpstr>
      <vt:lpstr>Opulent</vt:lpstr>
      <vt:lpstr>Memory:  Memory and its Parts </vt:lpstr>
      <vt:lpstr>Memory</vt:lpstr>
      <vt:lpstr>Slide 3</vt:lpstr>
      <vt:lpstr>Slide 4</vt:lpstr>
      <vt:lpstr>Memory’s Three Basic Tasks</vt:lpstr>
      <vt:lpstr>3 Basic parts: encoding</vt:lpstr>
      <vt:lpstr> Encoding: Getting Information In </vt:lpstr>
      <vt:lpstr>Encoding</vt:lpstr>
      <vt:lpstr> Encoding </vt:lpstr>
      <vt:lpstr>Encoding-3 types</vt:lpstr>
      <vt:lpstr>Encoding-Levels of Processing</vt:lpstr>
      <vt:lpstr> Encoding </vt:lpstr>
      <vt:lpstr>3 basic parts: storage</vt:lpstr>
      <vt:lpstr>Synaptic Changes and storage</vt:lpstr>
      <vt:lpstr>Strengthening Ltp</vt:lpstr>
      <vt:lpstr>3 basic parts: retrieval</vt:lpstr>
      <vt:lpstr>Eidetic imagery</vt:lpstr>
      <vt:lpstr>3 stages of memory</vt:lpstr>
      <vt:lpstr>Sensory memory</vt:lpstr>
      <vt:lpstr>Sperling’s Test</vt:lpstr>
      <vt:lpstr>Sensory Memory</vt:lpstr>
      <vt:lpstr>Working Memory</vt:lpstr>
      <vt:lpstr>Working memory</vt:lpstr>
      <vt:lpstr>Chunking</vt:lpstr>
      <vt:lpstr>Rehearsal </vt:lpstr>
      <vt:lpstr>Levels of Processing </vt:lpstr>
      <vt:lpstr>Working memory: location</vt:lpstr>
      <vt:lpstr>Slide 28</vt:lpstr>
      <vt:lpstr>Long term memory</vt:lpstr>
      <vt:lpstr>Slide 30</vt:lpstr>
      <vt:lpstr>Structure and Function of LTM</vt:lpstr>
      <vt:lpstr>Long Term memory</vt:lpstr>
      <vt:lpstr>Long Term memory</vt:lpstr>
      <vt:lpstr>Declarative Memory</vt:lpstr>
      <vt:lpstr>Studies: implicit vs. explicit</vt:lpstr>
      <vt:lpstr>Flashbulb memory</vt:lpstr>
      <vt:lpstr>Engram</vt:lpstr>
      <vt:lpstr>Parts of the brain used in memory</vt:lpstr>
      <vt:lpstr>Two types of forgetting</vt:lpstr>
      <vt:lpstr>Types of Amnesia and forgetting</vt:lpstr>
      <vt:lpstr>Types of memory</vt:lpstr>
      <vt:lpstr>Retrieval clues</vt:lpstr>
      <vt:lpstr>RECALL AND RECOGNITION</vt:lpstr>
      <vt:lpstr>Other factors affecting retrieval</vt:lpstr>
      <vt:lpstr>Memory Construction</vt:lpstr>
      <vt:lpstr>Misinformation</vt:lpstr>
      <vt:lpstr>Misinformation effect</vt:lpstr>
      <vt:lpstr>Repressed Memories</vt:lpstr>
      <vt:lpstr>forgetting</vt:lpstr>
      <vt:lpstr>1) transience</vt:lpstr>
      <vt:lpstr>2) Absent-mindedness</vt:lpstr>
      <vt:lpstr>3) blocking</vt:lpstr>
      <vt:lpstr>Serial Position effect</vt:lpstr>
      <vt:lpstr>Encoding: Serial Position Effect</vt:lpstr>
      <vt:lpstr>4) misattribution</vt:lpstr>
      <vt:lpstr>5) suggestibility</vt:lpstr>
      <vt:lpstr>6) bias</vt:lpstr>
      <vt:lpstr>7) persistence</vt:lpstr>
      <vt:lpstr>Forgetting isn’t all bad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Cognition: Memory and its Parts</dc:title>
  <dc:creator>TTusow</dc:creator>
  <cp:lastModifiedBy>cfahey</cp:lastModifiedBy>
  <cp:revision>68</cp:revision>
  <dcterms:created xsi:type="dcterms:W3CDTF">2009-04-07T07:15:16Z</dcterms:created>
  <dcterms:modified xsi:type="dcterms:W3CDTF">2014-12-03T15:53:40Z</dcterms:modified>
</cp:coreProperties>
</file>