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AF07E80D-23B7-48E0-A109-BF61DB1B6D05}" type="datetimeFigureOut">
              <a:rPr lang="en-CA" smtClean="0"/>
              <a:t>2014-10-21</a:t>
            </a:fld>
            <a:endParaRPr lang="en-CA"/>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CA"/>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81B7A53D-311F-497B-A240-26391161A6FE}"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07E80D-23B7-48E0-A109-BF61DB1B6D05}" type="datetimeFigureOut">
              <a:rPr lang="en-CA" smtClean="0"/>
              <a:t>2014-10-21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81B7A53D-311F-497B-A240-26391161A6FE}"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AF07E80D-23B7-48E0-A109-BF61DB1B6D05}" type="datetimeFigureOut">
              <a:rPr lang="en-CA" smtClean="0"/>
              <a:t>2014-10-21</a:t>
            </a:fld>
            <a:endParaRPr lang="en-CA"/>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CA"/>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81B7A53D-311F-497B-A240-26391161A6FE}"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F07E80D-23B7-48E0-A109-BF61DB1B6D05}" type="datetimeFigureOut">
              <a:rPr lang="en-CA" smtClean="0"/>
              <a:t>2014-10-21</a:t>
            </a:fld>
            <a:endParaRPr lang="en-CA"/>
          </a:p>
        </p:txBody>
      </p:sp>
      <p:sp>
        <p:nvSpPr>
          <p:cNvPr id="5" name="Footer Placeholder 4"/>
          <p:cNvSpPr>
            <a:spLocks noGrp="1"/>
          </p:cNvSpPr>
          <p:nvPr>
            <p:ph type="ftr" sz="quarter" idx="11"/>
          </p:nvPr>
        </p:nvSpPr>
        <p:spPr/>
        <p:txBody>
          <a:bodyPr/>
          <a:lstStyle>
            <a:extLst/>
          </a:lstStyle>
          <a:p>
            <a:endParaRPr lang="en-CA"/>
          </a:p>
        </p:txBody>
      </p:sp>
      <p:sp>
        <p:nvSpPr>
          <p:cNvPr id="6" name="Slide Number Placeholder 5"/>
          <p:cNvSpPr>
            <a:spLocks noGrp="1"/>
          </p:cNvSpPr>
          <p:nvPr>
            <p:ph type="sldNum" sz="quarter" idx="12"/>
          </p:nvPr>
        </p:nvSpPr>
        <p:spPr/>
        <p:txBody>
          <a:bodyPr/>
          <a:lstStyle>
            <a:extLst/>
          </a:lstStyle>
          <a:p>
            <a:fld id="{81B7A53D-311F-497B-A240-26391161A6FE}"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AF07E80D-23B7-48E0-A109-BF61DB1B6D05}" type="datetimeFigureOut">
              <a:rPr lang="en-CA" smtClean="0"/>
              <a:t>2014-10-21</a:t>
            </a:fld>
            <a:endParaRPr lang="en-CA"/>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CA"/>
          </a:p>
        </p:txBody>
      </p:sp>
      <p:sp>
        <p:nvSpPr>
          <p:cNvPr id="6" name="Slide Number Placeholder 5"/>
          <p:cNvSpPr>
            <a:spLocks noGrp="1"/>
          </p:cNvSpPr>
          <p:nvPr>
            <p:ph type="sldNum" sz="quarter" idx="12"/>
          </p:nvPr>
        </p:nvSpPr>
        <p:spPr>
          <a:xfrm>
            <a:off x="6733952" y="6555112"/>
            <a:ext cx="588336" cy="228600"/>
          </a:xfrm>
        </p:spPr>
        <p:txBody>
          <a:bodyPr/>
          <a:lstStyle>
            <a:extLst/>
          </a:lstStyle>
          <a:p>
            <a:fld id="{81B7A53D-311F-497B-A240-26391161A6FE}" type="slidenum">
              <a:rPr lang="en-CA" smtClean="0"/>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07E80D-23B7-48E0-A109-BF61DB1B6D05}" type="datetimeFigureOut">
              <a:rPr lang="en-CA" smtClean="0"/>
              <a:t>2014-10-21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81B7A53D-311F-497B-A240-26391161A6FE}" type="slidenum">
              <a:rPr lang="en-CA" smtClean="0"/>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F07E80D-23B7-48E0-A109-BF61DB1B6D05}" type="datetimeFigureOut">
              <a:rPr lang="en-CA" smtClean="0"/>
              <a:t>2014-10-21</a:t>
            </a:fld>
            <a:endParaRPr lang="en-CA"/>
          </a:p>
        </p:txBody>
      </p:sp>
      <p:sp>
        <p:nvSpPr>
          <p:cNvPr id="8" name="Footer Placeholder 7"/>
          <p:cNvSpPr>
            <a:spLocks noGrp="1"/>
          </p:cNvSpPr>
          <p:nvPr>
            <p:ph type="ftr" sz="quarter" idx="11"/>
          </p:nvPr>
        </p:nvSpPr>
        <p:spPr/>
        <p:txBody>
          <a:bodyPr/>
          <a:lstStyle>
            <a:extLst/>
          </a:lstStyle>
          <a:p>
            <a:endParaRPr lang="en-CA"/>
          </a:p>
        </p:txBody>
      </p:sp>
      <p:sp>
        <p:nvSpPr>
          <p:cNvPr id="9" name="Slide Number Placeholder 8"/>
          <p:cNvSpPr>
            <a:spLocks noGrp="1"/>
          </p:cNvSpPr>
          <p:nvPr>
            <p:ph type="sldNum" sz="quarter" idx="12"/>
          </p:nvPr>
        </p:nvSpPr>
        <p:spPr/>
        <p:txBody>
          <a:bodyPr/>
          <a:lstStyle>
            <a:extLst/>
          </a:lstStyle>
          <a:p>
            <a:fld id="{81B7A53D-311F-497B-A240-26391161A6FE}" type="slidenum">
              <a:rPr lang="en-CA" smtClean="0"/>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AF07E80D-23B7-48E0-A109-BF61DB1B6D05}" type="datetimeFigureOut">
              <a:rPr lang="en-CA" smtClean="0"/>
              <a:t>2014-10-21</a:t>
            </a:fld>
            <a:endParaRPr lang="en-CA"/>
          </a:p>
        </p:txBody>
      </p:sp>
      <p:sp>
        <p:nvSpPr>
          <p:cNvPr id="4" name="Footer Placeholder 3"/>
          <p:cNvSpPr>
            <a:spLocks noGrp="1"/>
          </p:cNvSpPr>
          <p:nvPr>
            <p:ph type="ftr" sz="quarter" idx="11"/>
          </p:nvPr>
        </p:nvSpPr>
        <p:spPr/>
        <p:txBody>
          <a:bodyPr/>
          <a:lstStyle>
            <a:extLst/>
          </a:lstStyle>
          <a:p>
            <a:endParaRPr lang="en-CA"/>
          </a:p>
        </p:txBody>
      </p:sp>
      <p:sp>
        <p:nvSpPr>
          <p:cNvPr id="5" name="Slide Number Placeholder 4"/>
          <p:cNvSpPr>
            <a:spLocks noGrp="1"/>
          </p:cNvSpPr>
          <p:nvPr>
            <p:ph type="sldNum" sz="quarter" idx="12"/>
          </p:nvPr>
        </p:nvSpPr>
        <p:spPr/>
        <p:txBody>
          <a:bodyPr/>
          <a:lstStyle>
            <a:extLst/>
          </a:lstStyle>
          <a:p>
            <a:fld id="{81B7A53D-311F-497B-A240-26391161A6FE}"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AF07E80D-23B7-48E0-A109-BF61DB1B6D05}" type="datetimeFigureOut">
              <a:rPr lang="en-CA" smtClean="0"/>
              <a:t>2014-10-21</a:t>
            </a:fld>
            <a:endParaRPr lang="en-CA"/>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CA"/>
          </a:p>
        </p:txBody>
      </p:sp>
      <p:sp>
        <p:nvSpPr>
          <p:cNvPr id="4" name="Slide Number Placeholder 3"/>
          <p:cNvSpPr>
            <a:spLocks noGrp="1"/>
          </p:cNvSpPr>
          <p:nvPr>
            <p:ph type="sldNum" sz="quarter" idx="12"/>
          </p:nvPr>
        </p:nvSpPr>
        <p:spPr/>
        <p:txBody>
          <a:bodyPr/>
          <a:lstStyle>
            <a:extLst/>
          </a:lstStyle>
          <a:p>
            <a:fld id="{81B7A53D-311F-497B-A240-26391161A6FE}"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F07E80D-23B7-48E0-A109-BF61DB1B6D05}" type="datetimeFigureOut">
              <a:rPr lang="en-CA" smtClean="0"/>
              <a:t>2014-10-21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81B7A53D-311F-497B-A240-26391161A6FE}"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AF07E80D-23B7-48E0-A109-BF61DB1B6D05}" type="datetimeFigureOut">
              <a:rPr lang="en-CA" smtClean="0"/>
              <a:t>2014-10-21</a:t>
            </a:fld>
            <a:endParaRPr lang="en-CA"/>
          </a:p>
        </p:txBody>
      </p:sp>
      <p:sp>
        <p:nvSpPr>
          <p:cNvPr id="6" name="Footer Placeholder 5"/>
          <p:cNvSpPr>
            <a:spLocks noGrp="1"/>
          </p:cNvSpPr>
          <p:nvPr>
            <p:ph type="ftr" sz="quarter" idx="11"/>
          </p:nvPr>
        </p:nvSpPr>
        <p:spPr/>
        <p:txBody>
          <a:bodyPr/>
          <a:lstStyle>
            <a:extLst/>
          </a:lstStyle>
          <a:p>
            <a:endParaRPr lang="en-CA"/>
          </a:p>
        </p:txBody>
      </p:sp>
      <p:sp>
        <p:nvSpPr>
          <p:cNvPr id="7" name="Slide Number Placeholder 6"/>
          <p:cNvSpPr>
            <a:spLocks noGrp="1"/>
          </p:cNvSpPr>
          <p:nvPr>
            <p:ph type="sldNum" sz="quarter" idx="12"/>
          </p:nvPr>
        </p:nvSpPr>
        <p:spPr/>
        <p:txBody>
          <a:bodyPr/>
          <a:lstStyle>
            <a:extLst/>
          </a:lstStyle>
          <a:p>
            <a:fld id="{81B7A53D-311F-497B-A240-26391161A6FE}" type="slidenum">
              <a:rPr lang="en-CA" smtClean="0"/>
              <a:t>‹#›</a:t>
            </a:fld>
            <a:endParaRPr lang="en-CA"/>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AF07E80D-23B7-48E0-A109-BF61DB1B6D05}" type="datetimeFigureOut">
              <a:rPr lang="en-CA" smtClean="0"/>
              <a:t>2014-10-21</a:t>
            </a:fld>
            <a:endParaRPr lang="en-CA"/>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CA"/>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81B7A53D-311F-497B-A240-26391161A6FE}" type="slidenum">
              <a:rPr lang="en-CA" smtClean="0"/>
              <a:t>‹#›</a:t>
            </a:fld>
            <a:endParaRPr lang="en-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Module 15</a:t>
            </a:r>
            <a:endParaRPr lang="en-CA" dirty="0"/>
          </a:p>
        </p:txBody>
      </p:sp>
      <p:sp>
        <p:nvSpPr>
          <p:cNvPr id="3" name="Content Placeholder 2"/>
          <p:cNvSpPr>
            <a:spLocks noGrp="1"/>
          </p:cNvSpPr>
          <p:nvPr>
            <p:ph idx="1"/>
          </p:nvPr>
        </p:nvSpPr>
        <p:spPr/>
        <p:txBody>
          <a:bodyPr>
            <a:normAutofit/>
          </a:bodyPr>
          <a:lstStyle/>
          <a:p>
            <a:r>
              <a:rPr lang="en-CA" sz="3200" b="1" dirty="0" smtClean="0"/>
              <a:t>Adolescence</a:t>
            </a:r>
            <a:endParaRPr lang="en-CA"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dirty="0">
              <a:effectLst>
                <a:outerShdw blurRad="38100" dist="38100" dir="2700000" algn="tl">
                  <a:srgbClr val="0064E2"/>
                </a:outerShdw>
              </a:effectLst>
              <a:ea typeface="ＭＳ Ｐゴシック" pitchFamily="-112" charset="-128"/>
              <a:cs typeface="ＭＳ Ｐゴシック" pitchFamily="-112" charset="-128"/>
            </a:endParaRPr>
          </a:p>
        </p:txBody>
      </p:sp>
      <p:sp>
        <p:nvSpPr>
          <p:cNvPr id="3" name="Content Placeholder 2"/>
          <p:cNvSpPr>
            <a:spLocks noGrp="1"/>
          </p:cNvSpPr>
          <p:nvPr>
            <p:ph idx="1"/>
          </p:nvPr>
        </p:nvSpPr>
        <p:spPr/>
        <p:txBody>
          <a:bodyPr/>
          <a:lstStyle/>
          <a:p>
            <a:pPr>
              <a:defRPr/>
            </a:pPr>
            <a:endParaRPr lang="en-US" smtClean="0">
              <a:effectLst>
                <a:outerShdw blurRad="38100" dist="38100" dir="2700000" algn="tl">
                  <a:srgbClr val="0064E2"/>
                </a:outerShdw>
              </a:effectLst>
              <a:ea typeface="ＭＳ Ｐゴシック" charset="-128"/>
            </a:endParaRPr>
          </a:p>
        </p:txBody>
      </p:sp>
      <p:graphicFrame>
        <p:nvGraphicFramePr>
          <p:cNvPr id="1026" name="Object 2"/>
          <p:cNvGraphicFramePr>
            <a:graphicFrameLocks noChangeAspect="1"/>
          </p:cNvGraphicFramePr>
          <p:nvPr/>
        </p:nvGraphicFramePr>
        <p:xfrm>
          <a:off x="0" y="152400"/>
          <a:ext cx="9264650" cy="6629400"/>
        </p:xfrm>
        <a:graphic>
          <a:graphicData uri="http://schemas.openxmlformats.org/presentationml/2006/ole">
            <p:oleObj spid="_x0000_s1026" name="Document" r:id="rId3" imgW="8928100" imgH="6388100" progId="Word.Document.12">
              <p:link updateAutomatic="1"/>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06400" y="228600"/>
            <a:ext cx="6985000" cy="1143000"/>
          </a:xfrm>
        </p:spPr>
        <p:txBody>
          <a:bodyPr/>
          <a:lstStyle/>
          <a:p>
            <a:pPr>
              <a:defRPr/>
            </a:pPr>
            <a:r>
              <a:rPr lang="en-US" sz="3200" dirty="0" smtClean="0">
                <a:solidFill>
                  <a:srgbClr val="FFFFFF"/>
                </a:solidFill>
                <a:effectLst>
                  <a:outerShdw blurRad="38100" dist="38100" dir="2700000" algn="tl">
                    <a:srgbClr val="0064E2"/>
                  </a:outerShdw>
                </a:effectLst>
                <a:ea typeface="ＭＳ Ｐゴシック" charset="-128"/>
              </a:rPr>
              <a:t>Erikson’s Stages of Psychosocial Development</a:t>
            </a:r>
          </a:p>
        </p:txBody>
      </p:sp>
      <p:grpSp>
        <p:nvGrpSpPr>
          <p:cNvPr id="2" name="Group 11"/>
          <p:cNvGrpSpPr>
            <a:grpSpLocks/>
          </p:cNvGrpSpPr>
          <p:nvPr/>
        </p:nvGrpSpPr>
        <p:grpSpPr bwMode="auto">
          <a:xfrm>
            <a:off x="288925" y="1763713"/>
            <a:ext cx="8855075" cy="4851400"/>
            <a:chOff x="182" y="1111"/>
            <a:chExt cx="5578" cy="3056"/>
          </a:xfrm>
        </p:grpSpPr>
        <p:sp>
          <p:nvSpPr>
            <p:cNvPr id="63492" name="Text Box 6"/>
            <p:cNvSpPr txBox="1">
              <a:spLocks noChangeArrowheads="1"/>
            </p:cNvSpPr>
            <p:nvPr/>
          </p:nvSpPr>
          <p:spPr bwMode="auto">
            <a:xfrm>
              <a:off x="182" y="1111"/>
              <a:ext cx="5578" cy="3056"/>
            </a:xfrm>
            <a:prstGeom prst="rect">
              <a:avLst/>
            </a:prstGeom>
            <a:noFill/>
            <a:ln w="9525">
              <a:noFill/>
              <a:miter lim="800000"/>
              <a:headEnd/>
              <a:tailEnd/>
            </a:ln>
          </p:spPr>
          <p:txBody>
            <a:bodyPr>
              <a:spAutoFit/>
            </a:bodyPr>
            <a:lstStyle/>
            <a:p>
              <a:r>
                <a:rPr lang="en-US" sz="2000" b="1">
                  <a:latin typeface="Arial" charset="0"/>
                </a:rPr>
                <a:t>Approximate</a:t>
              </a:r>
            </a:p>
            <a:p>
              <a:r>
                <a:rPr lang="en-US" sz="2000" b="1">
                  <a:latin typeface="Arial" charset="0"/>
                </a:rPr>
                <a:t>age		Stage		         Description of Task</a:t>
              </a:r>
            </a:p>
            <a:p>
              <a:endParaRPr lang="en-US" sz="2000" b="1">
                <a:latin typeface="Arial" charset="0"/>
              </a:endParaRPr>
            </a:p>
            <a:p>
              <a:r>
                <a:rPr lang="en-US" sz="1800" b="1">
                  <a:latin typeface="Arial" charset="0"/>
                </a:rPr>
                <a:t>Infancy		Trust vs. mistrust         If needs are dependably met, infants</a:t>
              </a:r>
            </a:p>
            <a:p>
              <a:r>
                <a:rPr lang="en-US" sz="1800" b="1">
                  <a:latin typeface="Arial" charset="0"/>
                </a:rPr>
                <a:t>(1st year)			          develop a sense of basic trust.</a:t>
              </a:r>
            </a:p>
            <a:p>
              <a:r>
                <a:rPr lang="en-US" sz="1800" b="1">
                  <a:latin typeface="Arial" charset="0"/>
                </a:rPr>
                <a:t>	</a:t>
              </a:r>
            </a:p>
            <a:p>
              <a:r>
                <a:rPr lang="en-US" sz="1800" b="1">
                  <a:latin typeface="Arial" charset="0"/>
                </a:rPr>
                <a:t>Toddler		Autonomy vs. shame   Toddlers learn to exercise will and </a:t>
              </a:r>
            </a:p>
            <a:p>
              <a:r>
                <a:rPr lang="en-US" sz="1800" b="1">
                  <a:latin typeface="Arial" charset="0"/>
                </a:rPr>
                <a:t>(2nd year)	and doubt	          do things for themselves, or they 					          doubt their abilities.</a:t>
              </a:r>
            </a:p>
            <a:p>
              <a:endParaRPr lang="en-US" sz="1800" b="1">
                <a:latin typeface="Arial" charset="0"/>
              </a:endParaRPr>
            </a:p>
            <a:p>
              <a:r>
                <a:rPr lang="en-US" sz="1800" b="1">
                  <a:latin typeface="Arial" charset="0"/>
                </a:rPr>
                <a:t>Preschooler	Initiative vs. guilt          Preschoolers learn to initiate tasks</a:t>
              </a:r>
            </a:p>
            <a:p>
              <a:r>
                <a:rPr lang="en-US" sz="1800" b="1">
                  <a:latin typeface="Arial" charset="0"/>
                </a:rPr>
                <a:t>(3-5 years)			          and carry out plans, or they feel</a:t>
              </a:r>
            </a:p>
            <a:p>
              <a:r>
                <a:rPr lang="en-US" sz="1800" b="1">
                  <a:latin typeface="Arial" charset="0"/>
                </a:rPr>
                <a:t>				          guilty about efforts to be independent.</a:t>
              </a:r>
            </a:p>
            <a:p>
              <a:endParaRPr lang="en-US" sz="1800" b="1">
                <a:latin typeface="Arial" charset="0"/>
              </a:endParaRPr>
            </a:p>
            <a:p>
              <a:r>
                <a:rPr lang="en-US" sz="1800" b="1">
                  <a:latin typeface="Arial" charset="0"/>
                </a:rPr>
                <a:t>Elementary	Competence vs.	          Children learn the pleasure of applying</a:t>
              </a:r>
            </a:p>
            <a:p>
              <a:r>
                <a:rPr lang="en-US" sz="1800" b="1">
                  <a:latin typeface="Arial" charset="0"/>
                </a:rPr>
                <a:t>(6 years-	inferiority	          themselves to tasks, or they feel </a:t>
              </a:r>
            </a:p>
            <a:p>
              <a:r>
                <a:rPr lang="en-US" sz="1800" b="1">
                  <a:latin typeface="Arial" charset="0"/>
                </a:rPr>
                <a:t>puberty)			          inferior.		</a:t>
              </a:r>
              <a:endParaRPr lang="en-US" sz="2000" b="1">
                <a:latin typeface="Arial" charset="0"/>
              </a:endParaRPr>
            </a:p>
          </p:txBody>
        </p:sp>
        <p:sp>
          <p:nvSpPr>
            <p:cNvPr id="63493" name="Line 7"/>
            <p:cNvSpPr>
              <a:spLocks noChangeShapeType="1"/>
            </p:cNvSpPr>
            <p:nvPr/>
          </p:nvSpPr>
          <p:spPr bwMode="auto">
            <a:xfrm>
              <a:off x="192" y="1584"/>
              <a:ext cx="5376" cy="0"/>
            </a:xfrm>
            <a:prstGeom prst="line">
              <a:avLst/>
            </a:prstGeom>
            <a:noFill/>
            <a:ln w="57150">
              <a:solidFill>
                <a:schemeClr val="bg2"/>
              </a:solidFill>
              <a:round/>
              <a:headEnd/>
              <a:tailEnd/>
            </a:ln>
          </p:spPr>
          <p:txBody>
            <a:bodyPr wrap="none" anchor="ctr"/>
            <a:lstStyle/>
            <a:p>
              <a:endParaRPr lang="en-CA"/>
            </a:p>
          </p:txBody>
        </p:sp>
        <p:sp>
          <p:nvSpPr>
            <p:cNvPr id="63494" name="Line 8"/>
            <p:cNvSpPr>
              <a:spLocks noChangeShapeType="1"/>
            </p:cNvSpPr>
            <p:nvPr/>
          </p:nvSpPr>
          <p:spPr bwMode="auto">
            <a:xfrm>
              <a:off x="192" y="2160"/>
              <a:ext cx="5376" cy="0"/>
            </a:xfrm>
            <a:prstGeom prst="line">
              <a:avLst/>
            </a:prstGeom>
            <a:noFill/>
            <a:ln w="57150">
              <a:solidFill>
                <a:schemeClr val="accent1"/>
              </a:solidFill>
              <a:round/>
              <a:headEnd/>
              <a:tailEnd/>
            </a:ln>
          </p:spPr>
          <p:txBody>
            <a:bodyPr wrap="none" anchor="ctr"/>
            <a:lstStyle/>
            <a:p>
              <a:endParaRPr lang="en-CA"/>
            </a:p>
          </p:txBody>
        </p:sp>
        <p:sp>
          <p:nvSpPr>
            <p:cNvPr id="63495" name="Line 9"/>
            <p:cNvSpPr>
              <a:spLocks noChangeShapeType="1"/>
            </p:cNvSpPr>
            <p:nvPr/>
          </p:nvSpPr>
          <p:spPr bwMode="auto">
            <a:xfrm>
              <a:off x="192" y="3504"/>
              <a:ext cx="5376" cy="0"/>
            </a:xfrm>
            <a:prstGeom prst="line">
              <a:avLst/>
            </a:prstGeom>
            <a:noFill/>
            <a:ln w="57150">
              <a:solidFill>
                <a:schemeClr val="accent1"/>
              </a:solidFill>
              <a:round/>
              <a:headEnd/>
              <a:tailEnd/>
            </a:ln>
          </p:spPr>
          <p:txBody>
            <a:bodyPr wrap="none" anchor="ctr"/>
            <a:lstStyle/>
            <a:p>
              <a:endParaRPr lang="en-CA"/>
            </a:p>
          </p:txBody>
        </p:sp>
        <p:sp>
          <p:nvSpPr>
            <p:cNvPr id="63496" name="Line 10"/>
            <p:cNvSpPr>
              <a:spLocks noChangeShapeType="1"/>
            </p:cNvSpPr>
            <p:nvPr/>
          </p:nvSpPr>
          <p:spPr bwMode="auto">
            <a:xfrm>
              <a:off x="192" y="2832"/>
              <a:ext cx="5376" cy="0"/>
            </a:xfrm>
            <a:prstGeom prst="line">
              <a:avLst/>
            </a:prstGeom>
            <a:noFill/>
            <a:ln w="57150">
              <a:solidFill>
                <a:schemeClr val="accent1"/>
              </a:solidFill>
              <a:round/>
              <a:headEnd/>
              <a:tailEnd/>
            </a:ln>
          </p:spPr>
          <p:txBody>
            <a:bodyPr wrap="none" anchor="ctr"/>
            <a:lstStyle/>
            <a:p>
              <a:endParaRPr lang="en-CA"/>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06400" y="228600"/>
            <a:ext cx="6985000" cy="1143000"/>
          </a:xfrm>
        </p:spPr>
        <p:txBody>
          <a:bodyPr/>
          <a:lstStyle/>
          <a:p>
            <a:pPr>
              <a:defRPr/>
            </a:pPr>
            <a:r>
              <a:rPr lang="en-US" sz="3200" dirty="0" smtClean="0">
                <a:solidFill>
                  <a:srgbClr val="FFFFFF"/>
                </a:solidFill>
                <a:effectLst>
                  <a:outerShdw blurRad="38100" dist="38100" dir="2700000" algn="tl">
                    <a:srgbClr val="0064E2"/>
                  </a:outerShdw>
                </a:effectLst>
                <a:ea typeface="ＭＳ Ｐゴシック" charset="-128"/>
              </a:rPr>
              <a:t>Erikson’s Stages of Psychosocial Development</a:t>
            </a:r>
          </a:p>
        </p:txBody>
      </p:sp>
      <p:grpSp>
        <p:nvGrpSpPr>
          <p:cNvPr id="2" name="Group 8"/>
          <p:cNvGrpSpPr>
            <a:grpSpLocks/>
          </p:cNvGrpSpPr>
          <p:nvPr/>
        </p:nvGrpSpPr>
        <p:grpSpPr bwMode="auto">
          <a:xfrm>
            <a:off x="228600" y="1684338"/>
            <a:ext cx="8915400" cy="5173662"/>
            <a:chOff x="144" y="1061"/>
            <a:chExt cx="5616" cy="3259"/>
          </a:xfrm>
        </p:grpSpPr>
        <p:sp>
          <p:nvSpPr>
            <p:cNvPr id="64516" name="Text Box 3"/>
            <p:cNvSpPr txBox="1">
              <a:spLocks noChangeArrowheads="1"/>
            </p:cNvSpPr>
            <p:nvPr/>
          </p:nvSpPr>
          <p:spPr bwMode="auto">
            <a:xfrm>
              <a:off x="182" y="1061"/>
              <a:ext cx="5578" cy="3259"/>
            </a:xfrm>
            <a:prstGeom prst="rect">
              <a:avLst/>
            </a:prstGeom>
            <a:noFill/>
            <a:ln w="9525">
              <a:noFill/>
              <a:miter lim="800000"/>
              <a:headEnd/>
              <a:tailEnd/>
            </a:ln>
          </p:spPr>
          <p:txBody>
            <a:bodyPr>
              <a:spAutoFit/>
            </a:bodyPr>
            <a:lstStyle/>
            <a:p>
              <a:r>
                <a:rPr lang="en-US" sz="2000" b="1">
                  <a:latin typeface="Arial" charset="0"/>
                </a:rPr>
                <a:t>Approximate</a:t>
              </a:r>
            </a:p>
            <a:p>
              <a:r>
                <a:rPr lang="en-US" sz="2000" b="1">
                  <a:latin typeface="Arial" charset="0"/>
                </a:rPr>
                <a:t>age	           Stage		Description of Task</a:t>
              </a:r>
            </a:p>
            <a:p>
              <a:pPr>
                <a:lnSpc>
                  <a:spcPct val="80000"/>
                </a:lnSpc>
              </a:pPr>
              <a:endParaRPr lang="en-US" sz="2000" b="1">
                <a:latin typeface="Arial" charset="0"/>
              </a:endParaRPr>
            </a:p>
            <a:p>
              <a:r>
                <a:rPr lang="en-US" sz="1800" b="1">
                  <a:latin typeface="Arial" charset="0"/>
                </a:rPr>
                <a:t>Adolescence    Identity vs. role	Teenagers work at refining a sense of self by</a:t>
              </a:r>
            </a:p>
            <a:p>
              <a:r>
                <a:rPr lang="en-US" sz="1800" b="1">
                  <a:latin typeface="Arial" charset="0"/>
                </a:rPr>
                <a:t>(teens into        confusion	testing roles and then integrating them to </a:t>
              </a:r>
            </a:p>
            <a:p>
              <a:r>
                <a:rPr lang="en-US" sz="1800" b="1">
                  <a:latin typeface="Arial" charset="0"/>
                </a:rPr>
                <a:t>20’s)				form a single identity, or they become</a:t>
              </a:r>
            </a:p>
            <a:p>
              <a:r>
                <a:rPr lang="en-US" sz="1800" b="1">
                  <a:latin typeface="Arial" charset="0"/>
                </a:rPr>
                <a:t>				confused about who they are.		</a:t>
              </a:r>
            </a:p>
            <a:p>
              <a:pPr>
                <a:lnSpc>
                  <a:spcPct val="80000"/>
                </a:lnSpc>
              </a:pPr>
              <a:r>
                <a:rPr lang="en-US" sz="1800" b="1">
                  <a:latin typeface="Arial" charset="0"/>
                </a:rPr>
                <a:t>	</a:t>
              </a:r>
            </a:p>
            <a:p>
              <a:r>
                <a:rPr lang="en-US" sz="1800" b="1">
                  <a:latin typeface="Arial" charset="0"/>
                </a:rPr>
                <a:t>Young Adult     Intimacy vs.	Young adults struggle to form close relation- </a:t>
              </a:r>
            </a:p>
            <a:p>
              <a:r>
                <a:rPr lang="en-US" sz="1800" b="1">
                  <a:latin typeface="Arial" charset="0"/>
                </a:rPr>
                <a:t>(20’s to early    isolation	 	ships and to gain the capacity for intimate </a:t>
              </a:r>
            </a:p>
            <a:p>
              <a:r>
                <a:rPr lang="en-US" sz="1800" b="1">
                  <a:latin typeface="Arial" charset="0"/>
                </a:rPr>
                <a:t>40’s) 				love, or they feel socially isolated.</a:t>
              </a:r>
            </a:p>
            <a:p>
              <a:pPr>
                <a:lnSpc>
                  <a:spcPct val="80000"/>
                </a:lnSpc>
              </a:pPr>
              <a:endParaRPr lang="en-US" sz="1800" b="1">
                <a:latin typeface="Arial" charset="0"/>
              </a:endParaRPr>
            </a:p>
            <a:p>
              <a:r>
                <a:rPr lang="en-US" sz="1800" b="1">
                  <a:latin typeface="Arial" charset="0"/>
                </a:rPr>
                <a:t>Middle Adult     Generativity vs. 	The middle-aged discover a sense of contri-</a:t>
              </a:r>
            </a:p>
            <a:p>
              <a:r>
                <a:rPr lang="en-US" sz="1800" b="1">
                  <a:latin typeface="Arial" charset="0"/>
                </a:rPr>
                <a:t>(40’s to 60’s)     stagnation	 buting to the world, usually through family</a:t>
              </a:r>
            </a:p>
            <a:p>
              <a:r>
                <a:rPr lang="en-US" sz="1800" b="1">
                  <a:latin typeface="Arial" charset="0"/>
                </a:rPr>
                <a:t>				and work, or they may feel a lack of purpose.</a:t>
              </a:r>
            </a:p>
            <a:p>
              <a:pPr>
                <a:lnSpc>
                  <a:spcPct val="80000"/>
                </a:lnSpc>
              </a:pPr>
              <a:endParaRPr lang="en-US" sz="1800" b="1">
                <a:latin typeface="Arial" charset="0"/>
              </a:endParaRPr>
            </a:p>
            <a:p>
              <a:r>
                <a:rPr lang="en-US" sz="1800" b="1">
                  <a:latin typeface="Arial" charset="0"/>
                </a:rPr>
                <a:t>Late Adult         Integrity vs.	When reflecting on his or her life, the older</a:t>
              </a:r>
            </a:p>
            <a:p>
              <a:r>
                <a:rPr lang="en-US" sz="1800" b="1">
                  <a:latin typeface="Arial" charset="0"/>
                </a:rPr>
                <a:t>(late 60’s and    despair		adult may feel a sense of satisfaction or</a:t>
              </a:r>
            </a:p>
            <a:p>
              <a:r>
                <a:rPr lang="en-US" sz="1800" b="1">
                  <a:latin typeface="Arial" charset="0"/>
                </a:rPr>
                <a:t>up)				 failure.				</a:t>
              </a:r>
            </a:p>
          </p:txBody>
        </p:sp>
        <p:sp>
          <p:nvSpPr>
            <p:cNvPr id="64517" name="Line 4"/>
            <p:cNvSpPr>
              <a:spLocks noChangeShapeType="1"/>
            </p:cNvSpPr>
            <p:nvPr/>
          </p:nvSpPr>
          <p:spPr bwMode="auto">
            <a:xfrm>
              <a:off x="192" y="1536"/>
              <a:ext cx="5376" cy="0"/>
            </a:xfrm>
            <a:prstGeom prst="line">
              <a:avLst/>
            </a:prstGeom>
            <a:noFill/>
            <a:ln w="57150">
              <a:solidFill>
                <a:schemeClr val="bg2"/>
              </a:solidFill>
              <a:round/>
              <a:headEnd/>
              <a:tailEnd/>
            </a:ln>
          </p:spPr>
          <p:txBody>
            <a:bodyPr wrap="none" anchor="ctr"/>
            <a:lstStyle/>
            <a:p>
              <a:endParaRPr lang="en-CA"/>
            </a:p>
          </p:txBody>
        </p:sp>
        <p:sp>
          <p:nvSpPr>
            <p:cNvPr id="64518" name="Line 5"/>
            <p:cNvSpPr>
              <a:spLocks noChangeShapeType="1"/>
            </p:cNvSpPr>
            <p:nvPr/>
          </p:nvSpPr>
          <p:spPr bwMode="auto">
            <a:xfrm>
              <a:off x="192" y="2400"/>
              <a:ext cx="5376" cy="0"/>
            </a:xfrm>
            <a:prstGeom prst="line">
              <a:avLst/>
            </a:prstGeom>
            <a:noFill/>
            <a:ln w="57150">
              <a:solidFill>
                <a:schemeClr val="accent1"/>
              </a:solidFill>
              <a:round/>
              <a:headEnd/>
              <a:tailEnd/>
            </a:ln>
          </p:spPr>
          <p:txBody>
            <a:bodyPr wrap="none" anchor="ctr"/>
            <a:lstStyle/>
            <a:p>
              <a:endParaRPr lang="en-CA"/>
            </a:p>
          </p:txBody>
        </p:sp>
        <p:sp>
          <p:nvSpPr>
            <p:cNvPr id="64519" name="Line 6"/>
            <p:cNvSpPr>
              <a:spLocks noChangeShapeType="1"/>
            </p:cNvSpPr>
            <p:nvPr/>
          </p:nvSpPr>
          <p:spPr bwMode="auto">
            <a:xfrm>
              <a:off x="192" y="3696"/>
              <a:ext cx="5376" cy="0"/>
            </a:xfrm>
            <a:prstGeom prst="line">
              <a:avLst/>
            </a:prstGeom>
            <a:noFill/>
            <a:ln w="57150">
              <a:solidFill>
                <a:schemeClr val="accent1"/>
              </a:solidFill>
              <a:round/>
              <a:headEnd/>
              <a:tailEnd/>
            </a:ln>
          </p:spPr>
          <p:txBody>
            <a:bodyPr wrap="none" anchor="ctr"/>
            <a:lstStyle/>
            <a:p>
              <a:endParaRPr lang="en-CA"/>
            </a:p>
          </p:txBody>
        </p:sp>
        <p:sp>
          <p:nvSpPr>
            <p:cNvPr id="64520" name="Line 7"/>
            <p:cNvSpPr>
              <a:spLocks noChangeShapeType="1"/>
            </p:cNvSpPr>
            <p:nvPr/>
          </p:nvSpPr>
          <p:spPr bwMode="auto">
            <a:xfrm>
              <a:off x="144" y="3024"/>
              <a:ext cx="5376" cy="0"/>
            </a:xfrm>
            <a:prstGeom prst="line">
              <a:avLst/>
            </a:prstGeom>
            <a:noFill/>
            <a:ln w="57150">
              <a:solidFill>
                <a:schemeClr val="accent1"/>
              </a:solidFill>
              <a:round/>
              <a:headEnd/>
              <a:tailEnd/>
            </a:ln>
          </p:spPr>
          <p:txBody>
            <a:bodyPr wrap="none" anchor="ctr"/>
            <a:lstStyle/>
            <a:p>
              <a:endParaRPr lang="en-CA"/>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outerShdw blurRad="38100" dist="38100" dir="2700000" algn="tl">
                    <a:srgbClr val="0064E2"/>
                  </a:outerShdw>
                </a:effectLst>
                <a:ea typeface="ＭＳ Ｐゴシック" pitchFamily="-112" charset="-128"/>
                <a:cs typeface="ＭＳ Ｐゴシック" pitchFamily="-112" charset="-128"/>
              </a:rPr>
              <a:t>Erikson and Freud</a:t>
            </a:r>
          </a:p>
        </p:txBody>
      </p:sp>
      <p:sp>
        <p:nvSpPr>
          <p:cNvPr id="3" name="Content Placeholder 2"/>
          <p:cNvSpPr>
            <a:spLocks noGrp="1"/>
          </p:cNvSpPr>
          <p:nvPr>
            <p:ph idx="1"/>
          </p:nvPr>
        </p:nvSpPr>
        <p:spPr/>
        <p:txBody>
          <a:bodyPr/>
          <a:lstStyle/>
          <a:p>
            <a:pPr>
              <a:defRPr/>
            </a:pPr>
            <a:r>
              <a:rPr lang="en-US" dirty="0" smtClean="0">
                <a:effectLst>
                  <a:outerShdw blurRad="38100" dist="38100" dir="2700000" algn="tl">
                    <a:srgbClr val="0064E2"/>
                  </a:outerShdw>
                </a:effectLst>
                <a:ea typeface="ＭＳ Ｐゴシック" charset="-128"/>
              </a:rPr>
              <a:t>Like Freud and many others, Erik Erikson maintained that personality develops in a predetermined order. Instead of focusing on sexual development, however, he was interested in how children socialize and how this affects their sense of self.</a:t>
            </a:r>
          </a:p>
          <a:p>
            <a:pPr>
              <a:defRPr/>
            </a:pPr>
            <a:endParaRPr lang="en-US" dirty="0" smtClean="0">
              <a:effectLst>
                <a:outerShdw blurRad="38100" dist="38100" dir="2700000" algn="tl">
                  <a:srgbClr val="0064E2"/>
                </a:outerShdw>
              </a:effectLst>
              <a:ea typeface="ＭＳ Ｐゴシック" charset="-128"/>
            </a:endParaRPr>
          </a:p>
          <a:p>
            <a:pPr>
              <a:defRPr/>
            </a:pPr>
            <a:r>
              <a:rPr lang="en-US" dirty="0" smtClean="0">
                <a:effectLst>
                  <a:outerShdw blurRad="38100" dist="38100" dir="2700000" algn="tl">
                    <a:srgbClr val="0064E2"/>
                  </a:outerShdw>
                </a:effectLst>
                <a:ea typeface="ＭＳ Ｐゴシック" charset="-128"/>
              </a:rPr>
              <a:t>He saw personality as developing throughout the lifetime and looked at identity crises at the focal point for each stage of human development.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Erikson and Freud</a:t>
            </a:r>
            <a:endParaRPr lang="en-US" dirty="0"/>
          </a:p>
        </p:txBody>
      </p:sp>
      <p:sp>
        <p:nvSpPr>
          <p:cNvPr id="3" name="Content Placeholder 2"/>
          <p:cNvSpPr>
            <a:spLocks noGrp="1"/>
          </p:cNvSpPr>
          <p:nvPr>
            <p:ph idx="1"/>
          </p:nvPr>
        </p:nvSpPr>
        <p:spPr/>
        <p:txBody>
          <a:bodyPr/>
          <a:lstStyle/>
          <a:p>
            <a:pPr>
              <a:defRPr/>
            </a:pPr>
            <a:endParaRPr lang="en-US"/>
          </a:p>
        </p:txBody>
      </p:sp>
      <p:pic>
        <p:nvPicPr>
          <p:cNvPr id="66564" name="Picture 2"/>
          <p:cNvPicPr>
            <a:picLocks noChangeAspect="1" noChangeArrowheads="1"/>
          </p:cNvPicPr>
          <p:nvPr/>
        </p:nvPicPr>
        <p:blipFill>
          <a:blip r:embed="rId2" cstate="print"/>
          <a:srcRect/>
          <a:stretch>
            <a:fillRect/>
          </a:stretch>
        </p:blipFill>
        <p:spPr bwMode="auto">
          <a:xfrm>
            <a:off x="533400" y="1752600"/>
            <a:ext cx="8001000" cy="47069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effectLst>
                  <a:outerShdw blurRad="38100" dist="38100" dir="2700000" algn="tl">
                    <a:srgbClr val="0064E2"/>
                  </a:outerShdw>
                </a:effectLst>
                <a:ea typeface="ＭＳ Ｐゴシック" pitchFamily="-112" charset="-128"/>
                <a:cs typeface="ＭＳ Ｐゴシック" pitchFamily="-112" charset="-128"/>
              </a:rPr>
              <a:t>Erikson Summarized</a:t>
            </a:r>
          </a:p>
        </p:txBody>
      </p:sp>
      <p:sp>
        <p:nvSpPr>
          <p:cNvPr id="3" name="Content Placeholder 2"/>
          <p:cNvSpPr>
            <a:spLocks noGrp="1"/>
          </p:cNvSpPr>
          <p:nvPr>
            <p:ph idx="1"/>
          </p:nvPr>
        </p:nvSpPr>
        <p:spPr/>
        <p:txBody>
          <a:bodyPr/>
          <a:lstStyle/>
          <a:p>
            <a:pPr>
              <a:lnSpc>
                <a:spcPct val="80000"/>
              </a:lnSpc>
              <a:defRPr/>
            </a:pPr>
            <a:r>
              <a:rPr lang="en-US" sz="2200" dirty="0" smtClean="0">
                <a:effectLst>
                  <a:outerShdw blurRad="38100" dist="38100" dir="2700000" algn="tl">
                    <a:srgbClr val="0064E2"/>
                  </a:outerShdw>
                </a:effectLst>
                <a:ea typeface="ＭＳ Ｐゴシック" charset="-128"/>
              </a:rPr>
              <a:t>His model was a lifespan model of development, taking in 5 stages up to the age of 18 years and three in adulthood.</a:t>
            </a:r>
          </a:p>
          <a:p>
            <a:pPr lvl="1">
              <a:lnSpc>
                <a:spcPct val="80000"/>
              </a:lnSpc>
              <a:defRPr/>
            </a:pPr>
            <a:r>
              <a:rPr lang="en-US" sz="2000" dirty="0" smtClean="0">
                <a:effectLst>
                  <a:outerShdw blurRad="38100" dist="38100" dir="2700000" algn="tl">
                    <a:srgbClr val="0064E2"/>
                  </a:outerShdw>
                </a:effectLst>
                <a:ea typeface="ＭＳ Ｐゴシック" charset="-128"/>
              </a:rPr>
              <a:t>There is still plenty of room for continued growth and development throughout one’s life.</a:t>
            </a:r>
          </a:p>
          <a:p>
            <a:pPr>
              <a:lnSpc>
                <a:spcPct val="80000"/>
              </a:lnSpc>
              <a:defRPr/>
            </a:pPr>
            <a:r>
              <a:rPr lang="en-US" sz="2200" dirty="0" smtClean="0">
                <a:effectLst>
                  <a:outerShdw blurRad="38100" dist="38100" dir="2700000" algn="tl">
                    <a:srgbClr val="0064E2"/>
                  </a:outerShdw>
                </a:effectLst>
                <a:ea typeface="ＭＳ Ｐゴシック" charset="-128"/>
              </a:rPr>
              <a:t>According to the theory, successful completion of each stage results in a healthy personality and successful interactions with others.</a:t>
            </a:r>
          </a:p>
          <a:p>
            <a:pPr>
              <a:lnSpc>
                <a:spcPct val="80000"/>
              </a:lnSpc>
              <a:defRPr/>
            </a:pPr>
            <a:r>
              <a:rPr lang="en-US" sz="2200" dirty="0" smtClean="0">
                <a:effectLst>
                  <a:outerShdw blurRad="38100" dist="38100" dir="2700000" algn="tl">
                    <a:srgbClr val="0064E2"/>
                  </a:outerShdw>
                </a:effectLst>
                <a:ea typeface="ＭＳ Ｐゴシック" charset="-128"/>
              </a:rPr>
              <a:t>Failure to complete a stage can result in a reduced ability to complete further stages and resulting in an unhealthy personality and sense of self.</a:t>
            </a:r>
          </a:p>
          <a:p>
            <a:pPr lvl="1">
              <a:lnSpc>
                <a:spcPct val="80000"/>
              </a:lnSpc>
              <a:defRPr/>
            </a:pPr>
            <a:r>
              <a:rPr lang="en-US" sz="2000" dirty="0" smtClean="0">
                <a:effectLst>
                  <a:outerShdw blurRad="38100" dist="38100" dir="2700000" algn="tl">
                    <a:srgbClr val="0064E2"/>
                  </a:outerShdw>
                </a:effectLst>
                <a:ea typeface="ＭＳ Ｐゴシック" charset="-128"/>
              </a:rPr>
              <a:t>Stages can be resolved successfully at a later time.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Criticisms of Erikson</a:t>
            </a:r>
          </a:p>
        </p:txBody>
      </p:sp>
      <p:sp>
        <p:nvSpPr>
          <p:cNvPr id="53251" name="Rectangle 3"/>
          <p:cNvSpPr>
            <a:spLocks noGrp="1" noChangeArrowheads="1"/>
          </p:cNvSpPr>
          <p:nvPr>
            <p:ph idx="1"/>
          </p:nvPr>
        </p:nvSpPr>
        <p:spPr/>
        <p:txBody>
          <a:bodyPr/>
          <a:lstStyle/>
          <a:p>
            <a:pPr eaLnBrk="1" hangingPunct="1">
              <a:lnSpc>
                <a:spcPct val="80000"/>
              </a:lnSpc>
              <a:defRPr/>
            </a:pPr>
            <a:r>
              <a:rPr lang="en-US" sz="2600" dirty="0" smtClean="0">
                <a:effectLst>
                  <a:outerShdw blurRad="38100" dist="38100" dir="2700000" algn="tl">
                    <a:srgbClr val="0064E2"/>
                  </a:outerShdw>
                </a:effectLst>
                <a:ea typeface="ＭＳ Ｐゴシック" charset="-128"/>
              </a:rPr>
              <a:t>Critics of Erikson said his “research” was based on clinical observations and lacked rigorous scientific method.</a:t>
            </a:r>
          </a:p>
          <a:p>
            <a:pPr eaLnBrk="1" hangingPunct="1">
              <a:lnSpc>
                <a:spcPct val="8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80000"/>
              </a:lnSpc>
              <a:defRPr/>
            </a:pPr>
            <a:r>
              <a:rPr lang="en-US" sz="2600" dirty="0" smtClean="0">
                <a:effectLst>
                  <a:outerShdw blurRad="38100" dist="38100" dir="2700000" algn="tl">
                    <a:srgbClr val="0064E2"/>
                  </a:outerShdw>
                </a:effectLst>
                <a:ea typeface="ＭＳ Ｐゴシック" charset="-128"/>
              </a:rPr>
              <a:t>Also, critics said it did not do enough to adequately capture the problems faced by girls and women.</a:t>
            </a:r>
          </a:p>
          <a:p>
            <a:pPr lvl="1" eaLnBrk="1" hangingPunct="1">
              <a:lnSpc>
                <a:spcPct val="80000"/>
              </a:lnSpc>
              <a:defRPr/>
            </a:pPr>
            <a:r>
              <a:rPr lang="en-US" dirty="0" smtClean="0">
                <a:effectLst>
                  <a:outerShdw blurRad="38100" dist="38100" dir="2700000" algn="tl">
                    <a:srgbClr val="0064E2"/>
                  </a:outerShdw>
                </a:effectLst>
                <a:ea typeface="ＭＳ Ｐゴシック" charset="-128"/>
              </a:rPr>
              <a:t>Can you think of “problems” females face that do not have a place in Erikson’s stages?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76200"/>
            <a:ext cx="7772400" cy="1143000"/>
          </a:xfrm>
        </p:spPr>
        <p:txBody>
          <a:bodyPr/>
          <a:lstStyle/>
          <a:p>
            <a:pPr eaLnBrk="1" hangingPunct="1">
              <a:defRPr/>
            </a:pPr>
            <a:r>
              <a:rPr lang="en-US" sz="3400" dirty="0" smtClean="0">
                <a:effectLst>
                  <a:outerShdw blurRad="38100" dist="38100" dir="2700000" algn="tl">
                    <a:srgbClr val="0064E2"/>
                  </a:outerShdw>
                </a:effectLst>
                <a:ea typeface="ＭＳ Ｐゴシック" charset="-128"/>
              </a:rPr>
              <a:t>Erikson’s Theory of Young Adulthood</a:t>
            </a:r>
          </a:p>
        </p:txBody>
      </p:sp>
      <p:sp>
        <p:nvSpPr>
          <p:cNvPr id="55299" name="Rectangle 3"/>
          <p:cNvSpPr>
            <a:spLocks noGrp="1" noChangeArrowheads="1"/>
          </p:cNvSpPr>
          <p:nvPr>
            <p:ph idx="1"/>
          </p:nvPr>
        </p:nvSpPr>
        <p:spPr>
          <a:xfrm>
            <a:off x="685800" y="1752600"/>
            <a:ext cx="7772400" cy="5029200"/>
          </a:xfrm>
        </p:spPr>
        <p:txBody>
          <a:bodyPr/>
          <a:lstStyle/>
          <a:p>
            <a:pPr eaLnBrk="1" hangingPunct="1">
              <a:lnSpc>
                <a:spcPct val="70000"/>
              </a:lnSpc>
              <a:defRPr/>
            </a:pPr>
            <a:r>
              <a:rPr lang="en-US" sz="2800" dirty="0" smtClean="0">
                <a:effectLst>
                  <a:outerShdw blurRad="38100" dist="38100" dir="2700000" algn="tl">
                    <a:srgbClr val="0064E2"/>
                  </a:outerShdw>
                </a:effectLst>
                <a:ea typeface="ＭＳ Ｐゴシック" charset="-128"/>
              </a:rPr>
              <a:t>The big challenge Erikson singles out for young adults is establishing close relationships with other adults. </a:t>
            </a:r>
          </a:p>
          <a:p>
            <a:pPr eaLnBrk="1" hangingPunct="1">
              <a:lnSpc>
                <a:spcPct val="70000"/>
              </a:lnSpc>
              <a:defRPr/>
            </a:pPr>
            <a:endParaRPr lang="en-US" sz="2800" dirty="0" smtClean="0">
              <a:effectLst>
                <a:outerShdw blurRad="38100" dist="38100" dir="2700000" algn="tl">
                  <a:srgbClr val="0064E2"/>
                </a:outerShdw>
              </a:effectLst>
              <a:ea typeface="ＭＳ Ｐゴシック" charset="-128"/>
            </a:endParaRPr>
          </a:p>
          <a:p>
            <a:pPr eaLnBrk="1" hangingPunct="1">
              <a:lnSpc>
                <a:spcPct val="70000"/>
              </a:lnSpc>
              <a:defRPr/>
            </a:pPr>
            <a:r>
              <a:rPr lang="en-US" sz="2800" dirty="0" smtClean="0">
                <a:effectLst>
                  <a:outerShdw blurRad="38100" dist="38100" dir="2700000" algn="tl">
                    <a:srgbClr val="0064E2"/>
                  </a:outerShdw>
                </a:effectLst>
                <a:ea typeface="ＭＳ Ｐゴシック" charset="-128"/>
              </a:rPr>
              <a:t>The individual must resolve the conflict between wanting to establish closeness to another and fearing the vulnerability and risks such closeness can bring.</a:t>
            </a:r>
          </a:p>
          <a:p>
            <a:pPr eaLnBrk="1" hangingPunct="1">
              <a:lnSpc>
                <a:spcPct val="70000"/>
              </a:lnSpc>
              <a:defRPr/>
            </a:pPr>
            <a:endParaRPr lang="en-US" sz="2800" dirty="0" smtClean="0">
              <a:effectLst>
                <a:outerShdw blurRad="38100" dist="38100" dir="2700000" algn="tl">
                  <a:srgbClr val="0064E2"/>
                </a:outerShdw>
              </a:effectLst>
              <a:ea typeface="ＭＳ Ｐゴシック" charset="-128"/>
            </a:endParaRPr>
          </a:p>
          <a:p>
            <a:pPr eaLnBrk="1" hangingPunct="1">
              <a:lnSpc>
                <a:spcPct val="70000"/>
              </a:lnSpc>
              <a:defRPr/>
            </a:pPr>
            <a:r>
              <a:rPr lang="en-US" sz="2800" dirty="0" smtClean="0">
                <a:effectLst>
                  <a:outerShdw blurRad="38100" dist="38100" dir="2700000" algn="tl">
                    <a:srgbClr val="0064E2"/>
                  </a:outerShdw>
                </a:effectLst>
                <a:ea typeface="ＭＳ Ｐゴシック" charset="-128"/>
              </a:rPr>
              <a:t>Making intimate commitments requires compromising personal preferences, accepting responsibilities and yielding some privacy and independence.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152400"/>
            <a:ext cx="7772400" cy="1143000"/>
          </a:xfrm>
        </p:spPr>
        <p:txBody>
          <a:bodyPr/>
          <a:lstStyle/>
          <a:p>
            <a:pPr eaLnBrk="1" hangingPunct="1">
              <a:defRPr/>
            </a:pPr>
            <a:r>
              <a:rPr lang="en-US" dirty="0" smtClean="0">
                <a:effectLst>
                  <a:outerShdw blurRad="38100" dist="38100" dir="2700000" algn="tl">
                    <a:srgbClr val="0064E2"/>
                  </a:outerShdw>
                </a:effectLst>
                <a:ea typeface="ＭＳ Ｐゴシック" charset="-128"/>
              </a:rPr>
              <a:t>Erikson’s Deep Thought</a:t>
            </a:r>
          </a:p>
        </p:txBody>
      </p:sp>
      <p:sp>
        <p:nvSpPr>
          <p:cNvPr id="56323" name="Rectangle 3"/>
          <p:cNvSpPr>
            <a:spLocks noGrp="1" noChangeArrowheads="1"/>
          </p:cNvSpPr>
          <p:nvPr>
            <p:ph idx="1"/>
          </p:nvPr>
        </p:nvSpPr>
        <p:spPr>
          <a:xfrm>
            <a:off x="685800" y="1981200"/>
            <a:ext cx="7772400" cy="4648200"/>
          </a:xfrm>
        </p:spPr>
        <p:txBody>
          <a:bodyPr/>
          <a:lstStyle/>
          <a:p>
            <a:pPr eaLnBrk="1" hangingPunct="1">
              <a:lnSpc>
                <a:spcPct val="90000"/>
              </a:lnSpc>
              <a:defRPr/>
            </a:pPr>
            <a:r>
              <a:rPr lang="en-US" dirty="0" smtClean="0">
                <a:effectLst>
                  <a:outerShdw blurRad="38100" dist="38100" dir="2700000" algn="tl">
                    <a:srgbClr val="0064E2"/>
                  </a:outerShdw>
                </a:effectLst>
                <a:ea typeface="ＭＳ Ｐゴシック" charset="-128"/>
              </a:rPr>
              <a:t>Anything that isolates us from sources of social support-from a reliable network of friends and family-puts us at risk for a host of physical ills, mental problems, and even social pathologies.</a:t>
            </a:r>
          </a:p>
          <a:p>
            <a:pPr eaLnBrk="1" hangingPunct="1">
              <a:lnSpc>
                <a:spcPct val="90000"/>
              </a:lnSpc>
              <a:defRPr/>
            </a:pPr>
            <a:endParaRPr lang="en-US" dirty="0" smtClean="0">
              <a:effectLst>
                <a:outerShdw blurRad="38100" dist="38100" dir="2700000" algn="tl">
                  <a:srgbClr val="0064E2"/>
                </a:outerShdw>
              </a:effectLst>
              <a:ea typeface="ＭＳ Ｐゴシック" charset="-128"/>
            </a:endParaRPr>
          </a:p>
          <a:p>
            <a:pPr eaLnBrk="1" hangingPunct="1">
              <a:lnSpc>
                <a:spcPct val="90000"/>
              </a:lnSpc>
              <a:defRPr/>
            </a:pPr>
            <a:r>
              <a:rPr lang="en-US" dirty="0" smtClean="0">
                <a:effectLst>
                  <a:outerShdw blurRad="38100" dist="38100" dir="2700000" algn="tl">
                    <a:srgbClr val="0064E2"/>
                  </a:outerShdw>
                </a:effectLst>
                <a:ea typeface="ＭＳ Ｐゴシック" charset="-128"/>
              </a:rPr>
              <a:t>We are social creatures and we need each others help to and support to be effective and healthy.</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Erikson on Relationships</a:t>
            </a:r>
          </a:p>
        </p:txBody>
      </p:sp>
      <p:sp>
        <p:nvSpPr>
          <p:cNvPr id="57347" name="Rectangle 3"/>
          <p:cNvSpPr>
            <a:spLocks noGrp="1" noChangeArrowheads="1"/>
          </p:cNvSpPr>
          <p:nvPr>
            <p:ph idx="1"/>
          </p:nvPr>
        </p:nvSpPr>
        <p:spPr/>
        <p:txBody>
          <a:bodyPr/>
          <a:lstStyle/>
          <a:p>
            <a:pPr eaLnBrk="1" hangingPunct="1">
              <a:defRPr/>
            </a:pPr>
            <a:r>
              <a:rPr lang="en-US" dirty="0" smtClean="0">
                <a:effectLst>
                  <a:outerShdw blurRad="38100" dist="38100" dir="2700000" algn="tl">
                    <a:srgbClr val="0064E2"/>
                  </a:outerShdw>
                </a:effectLst>
                <a:ea typeface="ＭＳ Ｐゴシック" charset="-128"/>
              </a:rPr>
              <a:t>We are social creatures and we need each others help to and support to be effective and healthy.</a:t>
            </a:r>
          </a:p>
          <a:p>
            <a:pPr eaLnBrk="1" hangingPunct="1">
              <a:defRPr/>
            </a:pPr>
            <a:endParaRPr lang="en-US" dirty="0" smtClean="0">
              <a:effectLst>
                <a:outerShdw blurRad="38100" dist="38100" dir="2700000" algn="tl">
                  <a:srgbClr val="0064E2"/>
                </a:outerShdw>
              </a:effectLst>
              <a:ea typeface="ＭＳ Ｐゴシック" charset="-128"/>
            </a:endParaRPr>
          </a:p>
          <a:p>
            <a:pPr eaLnBrk="1" hangingPunct="1">
              <a:defRPr/>
            </a:pPr>
            <a:r>
              <a:rPr lang="en-US" dirty="0" smtClean="0">
                <a:effectLst>
                  <a:outerShdw blurRad="38100" dist="38100" dir="2700000" algn="tl">
                    <a:srgbClr val="0064E2"/>
                  </a:outerShdw>
                </a:effectLst>
                <a:ea typeface="ＭＳ Ｐゴシック" charset="-128"/>
              </a:rPr>
              <a:t>Erikson said you must know who you are before you can begin to love someone else and share your life with that person.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Adolescence</a:t>
            </a:r>
            <a:endParaRPr lang="en-CA" dirty="0"/>
          </a:p>
        </p:txBody>
      </p:sp>
      <p:sp>
        <p:nvSpPr>
          <p:cNvPr id="3" name="Content Placeholder 2"/>
          <p:cNvSpPr>
            <a:spLocks noGrp="1"/>
          </p:cNvSpPr>
          <p:nvPr>
            <p:ph idx="1"/>
          </p:nvPr>
        </p:nvSpPr>
        <p:spPr/>
        <p:txBody>
          <a:bodyPr/>
          <a:lstStyle/>
          <a:p>
            <a:r>
              <a:rPr lang="en-CA" dirty="0" smtClean="0"/>
              <a:t> </a:t>
            </a:r>
            <a:r>
              <a:rPr lang="en-CA" b="1" dirty="0" smtClean="0"/>
              <a:t>Adolescence</a:t>
            </a:r>
          </a:p>
          <a:p>
            <a:pPr>
              <a:buNone/>
            </a:pPr>
            <a:r>
              <a:rPr lang="en-CA" dirty="0" smtClean="0"/>
              <a:t>	</a:t>
            </a:r>
            <a:r>
              <a:rPr lang="en-CA" dirty="0" smtClean="0"/>
              <a:t>the </a:t>
            </a:r>
            <a:r>
              <a:rPr lang="en-CA" dirty="0" smtClean="0"/>
              <a:t>transition period from childhood </a:t>
            </a:r>
            <a:r>
              <a:rPr lang="en-CA" dirty="0" smtClean="0"/>
              <a:t>to adulthood extending </a:t>
            </a:r>
            <a:r>
              <a:rPr lang="en-CA" dirty="0" smtClean="0"/>
              <a:t>from puberty to </a:t>
            </a:r>
            <a:r>
              <a:rPr lang="en-CA" dirty="0" smtClean="0"/>
              <a:t>independence</a:t>
            </a:r>
          </a:p>
          <a:p>
            <a:pPr>
              <a:buNone/>
            </a:pPr>
            <a:endParaRPr lang="en-CA" dirty="0" smtClean="0"/>
          </a:p>
          <a:p>
            <a:r>
              <a:rPr lang="en-CA" b="1" dirty="0" smtClean="0"/>
              <a:t>Puberty</a:t>
            </a:r>
            <a:endParaRPr lang="en-CA" b="1" dirty="0" smtClean="0"/>
          </a:p>
          <a:p>
            <a:pPr>
              <a:buNone/>
            </a:pPr>
            <a:r>
              <a:rPr lang="en-CA" dirty="0" smtClean="0"/>
              <a:t>	</a:t>
            </a:r>
            <a:r>
              <a:rPr lang="en-CA" dirty="0" smtClean="0"/>
              <a:t>the </a:t>
            </a:r>
            <a:r>
              <a:rPr lang="en-CA" dirty="0" smtClean="0"/>
              <a:t>period of sexual </a:t>
            </a:r>
            <a:r>
              <a:rPr lang="en-CA" dirty="0" smtClean="0"/>
              <a:t>maturation when </a:t>
            </a:r>
            <a:r>
              <a:rPr lang="en-CA" dirty="0" smtClean="0"/>
              <a:t>a person becomes capable of </a:t>
            </a:r>
            <a:r>
              <a:rPr lang="en-CA" dirty="0" smtClean="0"/>
              <a:t>reproduction</a:t>
            </a:r>
            <a:endParaRPr lang="en-C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Social Development</a:t>
            </a:r>
            <a:br>
              <a:rPr lang="en-CA" dirty="0" smtClean="0"/>
            </a:br>
            <a:endParaRPr lang="en-CA" dirty="0"/>
          </a:p>
        </p:txBody>
      </p:sp>
      <p:sp>
        <p:nvSpPr>
          <p:cNvPr id="3" name="Content Placeholder 2"/>
          <p:cNvSpPr>
            <a:spLocks noGrp="1"/>
          </p:cNvSpPr>
          <p:nvPr>
            <p:ph idx="1"/>
          </p:nvPr>
        </p:nvSpPr>
        <p:spPr/>
        <p:txBody>
          <a:bodyPr/>
          <a:lstStyle/>
          <a:p>
            <a:r>
              <a:rPr lang="en-CA" b="1" dirty="0" smtClean="0"/>
              <a:t>Basic </a:t>
            </a:r>
            <a:r>
              <a:rPr lang="en-CA" b="1" dirty="0" smtClean="0"/>
              <a:t>Trust (Erik Erikson)</a:t>
            </a:r>
          </a:p>
          <a:p>
            <a:pPr>
              <a:buNone/>
            </a:pPr>
            <a:r>
              <a:rPr lang="en-CA" dirty="0" smtClean="0"/>
              <a:t>	</a:t>
            </a:r>
            <a:r>
              <a:rPr lang="en-CA" dirty="0" smtClean="0"/>
              <a:t>a </a:t>
            </a:r>
            <a:r>
              <a:rPr lang="en-CA" dirty="0" smtClean="0"/>
              <a:t>sense that the world is predictable and </a:t>
            </a:r>
            <a:r>
              <a:rPr lang="en-CA" dirty="0" smtClean="0"/>
              <a:t>trustworthy said </a:t>
            </a:r>
            <a:r>
              <a:rPr lang="en-CA" dirty="0" smtClean="0"/>
              <a:t>to be formed during infancy by </a:t>
            </a:r>
            <a:r>
              <a:rPr lang="en-CA" dirty="0" smtClean="0"/>
              <a:t>appropriate </a:t>
            </a:r>
            <a:r>
              <a:rPr lang="en-CA" dirty="0" smtClean="0"/>
              <a:t>experiences with responsive </a:t>
            </a:r>
            <a:r>
              <a:rPr lang="en-CA" dirty="0" smtClean="0"/>
              <a:t>caregivers</a:t>
            </a:r>
            <a:endParaRPr lang="en-CA" dirty="0" smtClean="0"/>
          </a:p>
          <a:p>
            <a:r>
              <a:rPr lang="en-CA" b="1" dirty="0" smtClean="0"/>
              <a:t>Self-Concept</a:t>
            </a:r>
            <a:r>
              <a:rPr lang="en-CA" dirty="0" smtClean="0"/>
              <a:t/>
            </a:r>
            <a:br>
              <a:rPr lang="en-CA" dirty="0" smtClean="0"/>
            </a:br>
            <a:r>
              <a:rPr lang="en-CA" dirty="0" smtClean="0"/>
              <a:t>a </a:t>
            </a:r>
            <a:r>
              <a:rPr lang="en-CA" dirty="0" smtClean="0"/>
              <a:t>sense of one’s identity and personal </a:t>
            </a:r>
            <a:r>
              <a:rPr lang="en-CA" dirty="0" smtClean="0"/>
              <a:t>worth</a:t>
            </a:r>
            <a:endParaRPr lang="en-C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76200"/>
            <a:ext cx="7772400" cy="1143000"/>
          </a:xfrm>
        </p:spPr>
        <p:txBody>
          <a:bodyPr>
            <a:noAutofit/>
          </a:bodyPr>
          <a:lstStyle/>
          <a:p>
            <a:pPr eaLnBrk="1" hangingPunct="1">
              <a:defRPr/>
            </a:pPr>
            <a:r>
              <a:rPr lang="en-US" sz="4100" dirty="0">
                <a:effectLst>
                  <a:outerShdw blurRad="38100" dist="38100" dir="2700000" algn="tl">
                    <a:srgbClr val="0064E2"/>
                  </a:outerShdw>
                </a:effectLst>
                <a:ea typeface="ＭＳ Ｐゴシック" pitchFamily="-112" charset="-128"/>
                <a:cs typeface="ＭＳ Ｐゴシック" pitchFamily="-112" charset="-128"/>
              </a:rPr>
              <a:t>Social and Emotion Development</a:t>
            </a:r>
          </a:p>
        </p:txBody>
      </p:sp>
      <p:sp>
        <p:nvSpPr>
          <p:cNvPr id="44035" name="Rectangle 3"/>
          <p:cNvSpPr>
            <a:spLocks noGrp="1" noChangeArrowheads="1"/>
          </p:cNvSpPr>
          <p:nvPr>
            <p:ph idx="1"/>
          </p:nvPr>
        </p:nvSpPr>
        <p:spPr>
          <a:xfrm>
            <a:off x="685800" y="1981200"/>
            <a:ext cx="7772400" cy="4648200"/>
          </a:xfrm>
        </p:spPr>
        <p:txBody>
          <a:bodyPr/>
          <a:lstStyle/>
          <a:p>
            <a:pPr eaLnBrk="1" hangingPunct="1">
              <a:lnSpc>
                <a:spcPct val="70000"/>
              </a:lnSpc>
              <a:defRPr/>
            </a:pPr>
            <a:r>
              <a:rPr lang="en-US" sz="2600" dirty="0" smtClean="0">
                <a:effectLst>
                  <a:outerShdw blurRad="38100" dist="38100" dir="2700000" algn="tl">
                    <a:srgbClr val="0064E2"/>
                  </a:outerShdw>
                </a:effectLst>
                <a:ea typeface="ＭＳ Ｐゴシック" charset="-128"/>
              </a:rPr>
              <a:t>Part of the health and happiness of humans derives from having healthy, happy, intimate relationships with people.</a:t>
            </a:r>
          </a:p>
          <a:p>
            <a:pPr eaLnBrk="1" hangingPunct="1">
              <a:lnSpc>
                <a:spcPct val="7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70000"/>
              </a:lnSpc>
              <a:defRPr/>
            </a:pPr>
            <a:r>
              <a:rPr lang="en-US" sz="2600" dirty="0" smtClean="0">
                <a:effectLst>
                  <a:outerShdw blurRad="38100" dist="38100" dir="2700000" algn="tl">
                    <a:srgbClr val="0064E2"/>
                  </a:outerShdw>
                </a:effectLst>
                <a:ea typeface="ＭＳ Ｐゴシック" charset="-128"/>
              </a:rPr>
              <a:t>To go beyond the egocentric problem of young children, we must develop a theory of mind</a:t>
            </a:r>
          </a:p>
          <a:p>
            <a:pPr lvl="1" eaLnBrk="1" hangingPunct="1">
              <a:lnSpc>
                <a:spcPct val="70000"/>
              </a:lnSpc>
              <a:defRPr/>
            </a:pPr>
            <a:r>
              <a:rPr lang="en-US" dirty="0" smtClean="0">
                <a:effectLst>
                  <a:outerShdw blurRad="38100" dist="38100" dir="2700000" algn="tl">
                    <a:srgbClr val="0064E2"/>
                  </a:outerShdw>
                </a:effectLst>
                <a:ea typeface="ＭＳ Ｐゴシック" charset="-128"/>
              </a:rPr>
              <a:t>Awareness that others may have beliefs, thoughts, desires and emotions different from one’s own.</a:t>
            </a:r>
          </a:p>
          <a:p>
            <a:pPr eaLnBrk="1" hangingPunct="1">
              <a:lnSpc>
                <a:spcPct val="70000"/>
              </a:lnSpc>
              <a:defRPr/>
            </a:pPr>
            <a:endParaRPr lang="en-US" sz="2600" dirty="0" smtClean="0">
              <a:effectLst>
                <a:outerShdw blurRad="38100" dist="38100" dir="2700000" algn="tl">
                  <a:srgbClr val="0064E2"/>
                </a:outerShdw>
              </a:effectLst>
              <a:ea typeface="ＭＳ Ｐゴシック" charset="-128"/>
            </a:endParaRPr>
          </a:p>
          <a:p>
            <a:pPr lvl="1" eaLnBrk="1" hangingPunct="1">
              <a:lnSpc>
                <a:spcPct val="70000"/>
              </a:lnSpc>
              <a:defRPr/>
            </a:pPr>
            <a:r>
              <a:rPr lang="en-US" dirty="0" smtClean="0">
                <a:effectLst>
                  <a:outerShdw blurRad="38100" dist="38100" dir="2700000" algn="tl">
                    <a:srgbClr val="0064E2"/>
                  </a:outerShdw>
                </a:effectLst>
                <a:ea typeface="ＭＳ Ｐゴシック" charset="-128"/>
              </a:rPr>
              <a:t>Why would theory of mind be important to development and socialization? </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Adolescence: Social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b="1" dirty="0" smtClean="0"/>
              <a:t>Identity</a:t>
            </a:r>
            <a:endParaRPr lang="en-CA" b="1" dirty="0" smtClean="0"/>
          </a:p>
          <a:p>
            <a:pPr>
              <a:buNone/>
            </a:pPr>
            <a:r>
              <a:rPr lang="en-CA" dirty="0" smtClean="0"/>
              <a:t>	</a:t>
            </a:r>
            <a:r>
              <a:rPr lang="en-CA" dirty="0" smtClean="0"/>
              <a:t>-one’s </a:t>
            </a:r>
            <a:r>
              <a:rPr lang="en-CA" dirty="0" smtClean="0"/>
              <a:t>sense of self</a:t>
            </a:r>
          </a:p>
          <a:p>
            <a:pPr>
              <a:buNone/>
            </a:pPr>
            <a:r>
              <a:rPr lang="en-CA" dirty="0" smtClean="0"/>
              <a:t>	</a:t>
            </a:r>
            <a:r>
              <a:rPr lang="en-CA" dirty="0" smtClean="0"/>
              <a:t>-the </a:t>
            </a:r>
            <a:r>
              <a:rPr lang="en-CA" dirty="0" smtClean="0"/>
              <a:t>adolescent’s task is to solidify a </a:t>
            </a:r>
            <a:r>
              <a:rPr lang="en-CA" dirty="0" smtClean="0"/>
              <a:t>sense </a:t>
            </a:r>
            <a:r>
              <a:rPr lang="en-CA" dirty="0" smtClean="0"/>
              <a:t>of self by testing and integrating </a:t>
            </a:r>
            <a:r>
              <a:rPr lang="en-CA" dirty="0" smtClean="0"/>
              <a:t>various </a:t>
            </a:r>
            <a:r>
              <a:rPr lang="en-CA" dirty="0" smtClean="0"/>
              <a:t>roles</a:t>
            </a:r>
          </a:p>
          <a:p>
            <a:r>
              <a:rPr lang="en-CA" dirty="0" smtClean="0"/>
              <a:t> </a:t>
            </a:r>
            <a:r>
              <a:rPr lang="en-CA" b="1" dirty="0" smtClean="0"/>
              <a:t>Intimacy</a:t>
            </a:r>
          </a:p>
          <a:p>
            <a:pPr>
              <a:buNone/>
            </a:pPr>
            <a:r>
              <a:rPr lang="en-CA" dirty="0" smtClean="0"/>
              <a:t>	 -the </a:t>
            </a:r>
            <a:r>
              <a:rPr lang="en-CA" dirty="0" smtClean="0"/>
              <a:t>ability to form close, loving </a:t>
            </a:r>
            <a:r>
              <a:rPr lang="en-CA" dirty="0" smtClean="0"/>
              <a:t>relationships</a:t>
            </a:r>
            <a:endParaRPr lang="en-CA" dirty="0" smtClean="0"/>
          </a:p>
          <a:p>
            <a:pPr>
              <a:buNone/>
            </a:pPr>
            <a:r>
              <a:rPr lang="en-CA" dirty="0" smtClean="0"/>
              <a:t> </a:t>
            </a:r>
            <a:r>
              <a:rPr lang="en-CA" dirty="0" smtClean="0"/>
              <a:t>   -a </a:t>
            </a:r>
            <a:r>
              <a:rPr lang="en-CA" dirty="0" smtClean="0"/>
              <a:t>primary developmental task in late </a:t>
            </a:r>
            <a:r>
              <a:rPr lang="en-CA" dirty="0" smtClean="0"/>
              <a:t>        adolescence </a:t>
            </a:r>
            <a:r>
              <a:rPr lang="en-CA" dirty="0" smtClean="0"/>
              <a:t>and early adulthood</a:t>
            </a:r>
            <a:endParaRPr lang="en-CA"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Kohlberg’s Moral </a:t>
            </a:r>
            <a:br>
              <a:rPr lang="en-CA" dirty="0" smtClean="0"/>
            </a:br>
            <a:r>
              <a:rPr lang="en-CA" dirty="0" smtClean="0"/>
              <a:t>Ladder</a:t>
            </a:r>
            <a:endParaRPr lang="en-CA" dirty="0"/>
          </a:p>
        </p:txBody>
      </p:sp>
      <p:sp>
        <p:nvSpPr>
          <p:cNvPr id="3" name="Content Placeholder 2"/>
          <p:cNvSpPr>
            <a:spLocks noGrp="1"/>
          </p:cNvSpPr>
          <p:nvPr>
            <p:ph idx="1"/>
          </p:nvPr>
        </p:nvSpPr>
        <p:spPr/>
        <p:txBody>
          <a:bodyPr/>
          <a:lstStyle/>
          <a:p>
            <a:r>
              <a:rPr lang="en-CA" dirty="0" smtClean="0"/>
              <a:t>As </a:t>
            </a:r>
            <a:r>
              <a:rPr lang="en-CA" dirty="0" smtClean="0"/>
              <a:t>moral </a:t>
            </a:r>
            <a:r>
              <a:rPr lang="en-CA" dirty="0" smtClean="0"/>
              <a:t/>
            </a:r>
            <a:br>
              <a:rPr lang="en-CA" dirty="0" smtClean="0"/>
            </a:br>
            <a:r>
              <a:rPr lang="en-CA" dirty="0" smtClean="0"/>
              <a:t>development </a:t>
            </a:r>
            <a:br>
              <a:rPr lang="en-CA" dirty="0" smtClean="0"/>
            </a:br>
            <a:r>
              <a:rPr lang="en-CA" dirty="0" smtClean="0"/>
              <a:t>progresses</a:t>
            </a:r>
            <a:r>
              <a:rPr lang="en-CA" dirty="0" smtClean="0"/>
              <a:t>, the </a:t>
            </a:r>
            <a:r>
              <a:rPr lang="en-CA" dirty="0" smtClean="0"/>
              <a:t/>
            </a:r>
            <a:br>
              <a:rPr lang="en-CA" dirty="0" smtClean="0"/>
            </a:br>
            <a:r>
              <a:rPr lang="en-CA" dirty="0" smtClean="0"/>
              <a:t>focus </a:t>
            </a:r>
            <a:r>
              <a:rPr lang="en-CA" dirty="0" smtClean="0"/>
              <a:t>of concern </a:t>
            </a:r>
            <a:r>
              <a:rPr lang="en-CA" dirty="0" smtClean="0"/>
              <a:t/>
            </a:r>
            <a:br>
              <a:rPr lang="en-CA" dirty="0" smtClean="0"/>
            </a:br>
            <a:r>
              <a:rPr lang="en-CA" dirty="0" smtClean="0"/>
              <a:t>moves </a:t>
            </a:r>
            <a:r>
              <a:rPr lang="en-CA" dirty="0" smtClean="0"/>
              <a:t>from the </a:t>
            </a:r>
            <a:r>
              <a:rPr lang="en-CA" dirty="0" smtClean="0"/>
              <a:t/>
            </a:r>
            <a:br>
              <a:rPr lang="en-CA" dirty="0" smtClean="0"/>
            </a:br>
            <a:r>
              <a:rPr lang="en-CA" dirty="0" smtClean="0"/>
              <a:t>self </a:t>
            </a:r>
            <a:r>
              <a:rPr lang="en-CA" dirty="0" smtClean="0"/>
              <a:t>to the wider </a:t>
            </a:r>
            <a:r>
              <a:rPr lang="en-CA" dirty="0" smtClean="0"/>
              <a:t/>
            </a:r>
            <a:br>
              <a:rPr lang="en-CA" dirty="0" smtClean="0"/>
            </a:br>
            <a:r>
              <a:rPr lang="en-CA" dirty="0" smtClean="0"/>
              <a:t>social </a:t>
            </a:r>
            <a:r>
              <a:rPr lang="en-CA" dirty="0" smtClean="0"/>
              <a:t>world.</a:t>
            </a:r>
            <a:endParaRPr lang="en-CA" dirty="0"/>
          </a:p>
        </p:txBody>
      </p:sp>
      <p:pic>
        <p:nvPicPr>
          <p:cNvPr id="4" name="Picture 3" descr="ladder.png"/>
          <p:cNvPicPr>
            <a:picLocks noChangeAspect="1"/>
          </p:cNvPicPr>
          <p:nvPr/>
        </p:nvPicPr>
        <p:blipFill>
          <a:blip r:embed="rId2" cstate="print"/>
          <a:stretch>
            <a:fillRect/>
          </a:stretch>
        </p:blipFill>
        <p:spPr>
          <a:xfrm>
            <a:off x="3429000" y="1295400"/>
            <a:ext cx="4688468" cy="425833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64E2"/>
                  </a:outerShdw>
                </a:effectLst>
                <a:ea typeface="ＭＳ Ｐゴシック" pitchFamily="-112" charset="-128"/>
                <a:cs typeface="ＭＳ Ｐゴシック" pitchFamily="-112" charset="-128"/>
              </a:rPr>
              <a:t>Parenting</a:t>
            </a:r>
          </a:p>
        </p:txBody>
      </p:sp>
      <p:sp>
        <p:nvSpPr>
          <p:cNvPr id="3" name="Content Placeholder 2"/>
          <p:cNvSpPr>
            <a:spLocks noGrp="1"/>
          </p:cNvSpPr>
          <p:nvPr>
            <p:ph idx="1"/>
          </p:nvPr>
        </p:nvSpPr>
        <p:spPr/>
        <p:txBody>
          <a:bodyPr/>
          <a:lstStyle/>
          <a:p>
            <a:pPr>
              <a:defRPr/>
            </a:pPr>
            <a:r>
              <a:rPr lang="en-US" dirty="0" smtClean="0">
                <a:effectLst>
                  <a:outerShdw blurRad="38100" dist="38100" dir="2700000" algn="tl">
                    <a:srgbClr val="0064E2"/>
                  </a:outerShdw>
                </a:effectLst>
                <a:ea typeface="ＭＳ Ｐゴシック" charset="-128"/>
              </a:rPr>
              <a:t>Most styles of parenting fall into one of four distinct styles that psychologists have found all around the world.</a:t>
            </a:r>
          </a:p>
          <a:p>
            <a:pPr lvl="1">
              <a:defRPr/>
            </a:pPr>
            <a:r>
              <a:rPr lang="en-US" dirty="0" smtClean="0">
                <a:effectLst>
                  <a:outerShdw blurRad="38100" dist="38100" dir="2700000" algn="tl">
                    <a:srgbClr val="0064E2"/>
                  </a:outerShdw>
                </a:effectLst>
                <a:ea typeface="ＭＳ Ｐゴシック" charset="-128"/>
              </a:rPr>
              <a:t>Authoritative</a:t>
            </a:r>
          </a:p>
          <a:p>
            <a:pPr lvl="1">
              <a:defRPr/>
            </a:pPr>
            <a:r>
              <a:rPr lang="en-US" dirty="0" smtClean="0">
                <a:effectLst>
                  <a:outerShdw blurRad="38100" dist="38100" dir="2700000" algn="tl">
                    <a:srgbClr val="0064E2"/>
                  </a:outerShdw>
                </a:effectLst>
                <a:ea typeface="ＭＳ Ｐゴシック" charset="-128"/>
              </a:rPr>
              <a:t>Authoritarian</a:t>
            </a:r>
          </a:p>
          <a:p>
            <a:pPr lvl="1">
              <a:defRPr/>
            </a:pPr>
            <a:r>
              <a:rPr lang="en-US" dirty="0" smtClean="0">
                <a:effectLst>
                  <a:outerShdw blurRad="38100" dist="38100" dir="2700000" algn="tl">
                    <a:srgbClr val="0064E2"/>
                  </a:outerShdw>
                </a:effectLst>
                <a:ea typeface="ＭＳ Ｐゴシック" charset="-128"/>
              </a:rPr>
              <a:t>Permissive </a:t>
            </a:r>
          </a:p>
          <a:p>
            <a:pPr lvl="1">
              <a:defRPr/>
            </a:pPr>
            <a:r>
              <a:rPr lang="en-US" dirty="0" smtClean="0">
                <a:effectLst>
                  <a:outerShdw blurRad="38100" dist="38100" dir="2700000" algn="tl">
                    <a:srgbClr val="0064E2"/>
                  </a:outerShdw>
                </a:effectLst>
                <a:ea typeface="ＭＳ Ｐゴシック" charset="-128"/>
              </a:rPr>
              <a:t>Uninvolved</a:t>
            </a:r>
          </a:p>
        </p:txBody>
      </p:sp>
      <p:pic>
        <p:nvPicPr>
          <p:cNvPr id="73732" name="Picture 3"/>
          <p:cNvPicPr>
            <a:picLocks noChangeAspect="1"/>
          </p:cNvPicPr>
          <p:nvPr/>
        </p:nvPicPr>
        <p:blipFill>
          <a:blip r:embed="rId2" cstate="print"/>
          <a:srcRect/>
          <a:stretch>
            <a:fillRect/>
          </a:stretch>
        </p:blipFill>
        <p:spPr bwMode="auto">
          <a:xfrm>
            <a:off x="4040188" y="3295650"/>
            <a:ext cx="3732212" cy="3105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Social Development – Child-Rearing Practices</a:t>
            </a:r>
            <a:endParaRPr lang="en-CA" dirty="0"/>
          </a:p>
        </p:txBody>
      </p:sp>
      <p:sp>
        <p:nvSpPr>
          <p:cNvPr id="3" name="Content Placeholder 2"/>
          <p:cNvSpPr>
            <a:spLocks noGrp="1"/>
          </p:cNvSpPr>
          <p:nvPr>
            <p:ph idx="1"/>
          </p:nvPr>
        </p:nvSpPr>
        <p:spPr/>
        <p:txBody>
          <a:bodyPr>
            <a:normAutofit/>
          </a:bodyPr>
          <a:lstStyle/>
          <a:p>
            <a:r>
              <a:rPr lang="en-CA" dirty="0" smtClean="0"/>
              <a:t> </a:t>
            </a:r>
            <a:r>
              <a:rPr lang="en-CA" b="1" dirty="0" smtClean="0"/>
              <a:t>Authoritarian </a:t>
            </a:r>
          </a:p>
          <a:p>
            <a:pPr>
              <a:buNone/>
            </a:pPr>
            <a:r>
              <a:rPr lang="en-CA" dirty="0" smtClean="0"/>
              <a:t>	</a:t>
            </a:r>
            <a:r>
              <a:rPr lang="en-CA" dirty="0" smtClean="0"/>
              <a:t>parents </a:t>
            </a:r>
            <a:r>
              <a:rPr lang="en-CA" dirty="0" smtClean="0"/>
              <a:t>impose rules and expect obedience</a:t>
            </a:r>
          </a:p>
          <a:p>
            <a:pPr>
              <a:buNone/>
            </a:pPr>
            <a:r>
              <a:rPr lang="en-CA" dirty="0" smtClean="0"/>
              <a:t>	 </a:t>
            </a:r>
            <a:r>
              <a:rPr lang="en-CA" dirty="0" smtClean="0"/>
              <a:t>“Don’t interrupt.” “Why? Because I said so.”</a:t>
            </a:r>
          </a:p>
          <a:p>
            <a:r>
              <a:rPr lang="en-CA" b="1" dirty="0" smtClean="0"/>
              <a:t> </a:t>
            </a:r>
            <a:r>
              <a:rPr lang="en-CA" b="1" dirty="0" smtClean="0"/>
              <a:t>Permissive</a:t>
            </a:r>
          </a:p>
          <a:p>
            <a:pPr>
              <a:buNone/>
            </a:pPr>
            <a:r>
              <a:rPr lang="en-CA" dirty="0" smtClean="0"/>
              <a:t>	</a:t>
            </a:r>
            <a:r>
              <a:rPr lang="en-CA" dirty="0" smtClean="0"/>
              <a:t>submit </a:t>
            </a:r>
            <a:r>
              <a:rPr lang="en-CA" dirty="0" smtClean="0"/>
              <a:t>to children’s desires, make few </a:t>
            </a:r>
            <a:r>
              <a:rPr lang="en-CA" dirty="0" smtClean="0"/>
              <a:t>demands</a:t>
            </a:r>
            <a:r>
              <a:rPr lang="en-CA" dirty="0" smtClean="0"/>
              <a:t>, use little punishment</a:t>
            </a:r>
          </a:p>
          <a:p>
            <a:r>
              <a:rPr lang="en-CA" b="1" dirty="0" smtClean="0"/>
              <a:t>Authoritative</a:t>
            </a:r>
            <a:endParaRPr lang="en-CA" b="1" dirty="0" smtClean="0"/>
          </a:p>
          <a:p>
            <a:pPr>
              <a:buNone/>
            </a:pPr>
            <a:r>
              <a:rPr lang="en-CA" dirty="0" smtClean="0"/>
              <a:t>	</a:t>
            </a:r>
            <a:r>
              <a:rPr lang="en-CA" dirty="0" smtClean="0"/>
              <a:t>both </a:t>
            </a:r>
            <a:r>
              <a:rPr lang="en-CA" dirty="0" smtClean="0"/>
              <a:t>demanding and </a:t>
            </a:r>
            <a:r>
              <a:rPr lang="en-CA" dirty="0" smtClean="0"/>
              <a:t>responsive set </a:t>
            </a:r>
            <a:r>
              <a:rPr lang="en-CA" dirty="0" smtClean="0"/>
              <a:t>rules, but explain reasons and encourage </a:t>
            </a:r>
            <a:r>
              <a:rPr lang="en-CA" dirty="0" smtClean="0"/>
              <a:t>open </a:t>
            </a:r>
            <a:r>
              <a:rPr lang="en-CA" dirty="0" smtClean="0"/>
              <a:t>discussion</a:t>
            </a:r>
            <a:endParaRPr lang="en-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5800" y="-76200"/>
            <a:ext cx="7772400" cy="1143000"/>
          </a:xfrm>
        </p:spPr>
        <p:txBody>
          <a:bodyPr/>
          <a:lstStyle/>
          <a:p>
            <a:pPr eaLnBrk="1" hangingPunct="1">
              <a:defRPr/>
            </a:pPr>
            <a:r>
              <a:rPr lang="en-US" sz="3800" dirty="0">
                <a:effectLst>
                  <a:outerShdw blurRad="38100" dist="38100" dir="2700000" algn="tl">
                    <a:srgbClr val="0064E2"/>
                  </a:outerShdw>
                </a:effectLst>
                <a:ea typeface="ＭＳ Ｐゴシック" pitchFamily="-112" charset="-128"/>
                <a:cs typeface="ＭＳ Ｐゴシック" pitchFamily="-112" charset="-128"/>
              </a:rPr>
              <a:t>Parenting Styles </a:t>
            </a:r>
            <a:endParaRPr lang="en-US" sz="2200" dirty="0">
              <a:effectLst>
                <a:outerShdw blurRad="38100" dist="38100" dir="2700000" algn="tl">
                  <a:srgbClr val="0064E2"/>
                </a:outerShdw>
              </a:effectLst>
              <a:ea typeface="ＭＳ Ｐゴシック" pitchFamily="-112" charset="-128"/>
              <a:cs typeface="ＭＳ Ｐゴシック" pitchFamily="-112" charset="-128"/>
            </a:endParaRPr>
          </a:p>
        </p:txBody>
      </p:sp>
      <p:graphicFrame>
        <p:nvGraphicFramePr>
          <p:cNvPr id="45125" name="Group 69"/>
          <p:cNvGraphicFramePr>
            <a:graphicFrameLocks noGrp="1"/>
          </p:cNvGraphicFramePr>
          <p:nvPr/>
        </p:nvGraphicFramePr>
        <p:xfrm>
          <a:off x="228600" y="992188"/>
          <a:ext cx="8686800" cy="5256530"/>
        </p:xfrm>
        <a:graphic>
          <a:graphicData uri="http://schemas.openxmlformats.org/drawingml/2006/table">
            <a:tbl>
              <a:tblPr/>
              <a:tblGrid>
                <a:gridCol w="1600200"/>
                <a:gridCol w="2235200"/>
                <a:gridCol w="2581275"/>
                <a:gridCol w="2270125"/>
              </a:tblGrid>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ea typeface="ＭＳ Ｐゴシック" charset="-128"/>
                        </a:rPr>
                        <a:t>Style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ea typeface="ＭＳ Ｐゴシック" charset="-128"/>
                        </a:rPr>
                        <a:t>Emotional Involvement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ea typeface="ＭＳ Ｐゴシック" charset="-128"/>
                        </a:rPr>
                        <a:t>Authority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ea typeface="ＭＳ Ｐゴシック" charset="-128"/>
                        </a:rPr>
                        <a:t>Autonomy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16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ea typeface="ＭＳ Ｐゴシック" charset="-128"/>
                        </a:rPr>
                        <a:t>Authoritative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smtClean="0">
                        <a:ln>
                          <a:noFill/>
                        </a:ln>
                        <a:solidFill>
                          <a:schemeClr val="tx1"/>
                        </a:solidFill>
                        <a:effectLst/>
                        <a:latin typeface="Times New Roman" charset="0"/>
                        <a:ea typeface="ＭＳ Ｐゴシック"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is warm, attentive and sensitive to child’s needs and interests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makes reasonable demands for the child’s maturity level; explains/ enforces rules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permits child to make decisions in accord with developmental readiness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69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ea typeface="ＭＳ Ｐゴシック" charset="-128"/>
                        </a:rPr>
                        <a:t>Authoritarian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is cold and rejecting; frequently degrades the child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is highly demanding; may use coercion by yelling commanding, criticizing and reliance on punishment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makes most decisions for the child; rarely listens to child’s viewpoint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ea typeface="ＭＳ Ｐゴシック" charset="-128"/>
                        </a:rPr>
                        <a:t>Permissive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is warm but may spoil the child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makes few or no demands-often out of misplaced concern for child’s self esteem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permits child to make decisions before the child is ready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98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Times New Roman" charset="0"/>
                          <a:ea typeface="ＭＳ Ｐゴシック" charset="-128"/>
                        </a:rPr>
                        <a:t>Uninvolved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is emotionally detached, withdrawn and inattentive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charset="0"/>
                          <a:ea typeface="ＭＳ Ｐゴシック" charset="-128"/>
                        </a:rPr>
                        <a:t>Parent makes few of no demands-often lacking in interest or expectations for the child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charset="0"/>
                          <a:ea typeface="ＭＳ Ｐゴシック" charset="-128"/>
                        </a:rPr>
                        <a:t>Parent is indifferent to child’s decisions and point of view.</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64E2"/>
                  </a:outerShdw>
                </a:effectLst>
                <a:ea typeface="ＭＳ Ｐゴシック" pitchFamily="-112" charset="-128"/>
                <a:cs typeface="ＭＳ Ｐゴシック" pitchFamily="-112" charset="-128"/>
              </a:rPr>
              <a:t>Results of Parenting</a:t>
            </a:r>
          </a:p>
        </p:txBody>
      </p:sp>
      <p:sp>
        <p:nvSpPr>
          <p:cNvPr id="3" name="Content Placeholder 2"/>
          <p:cNvSpPr>
            <a:spLocks noGrp="1"/>
          </p:cNvSpPr>
          <p:nvPr>
            <p:ph idx="1"/>
          </p:nvPr>
        </p:nvSpPr>
        <p:spPr/>
        <p:txBody>
          <a:bodyPr/>
          <a:lstStyle/>
          <a:p>
            <a:pPr>
              <a:defRPr/>
            </a:pPr>
            <a:r>
              <a:rPr lang="en-US" dirty="0" smtClean="0">
                <a:effectLst>
                  <a:outerShdw blurRad="38100" dist="38100" dir="2700000" algn="tl">
                    <a:srgbClr val="0064E2"/>
                  </a:outerShdw>
                </a:effectLst>
                <a:ea typeface="ＭＳ Ｐゴシック" charset="-128"/>
              </a:rPr>
              <a:t>Does the type of parent you are matter?</a:t>
            </a:r>
          </a:p>
          <a:p>
            <a:pPr lvl="1">
              <a:defRPr/>
            </a:pPr>
            <a:r>
              <a:rPr lang="en-US" dirty="0" smtClean="0">
                <a:effectLst>
                  <a:outerShdw blurRad="38100" dist="38100" dir="2700000" algn="tl">
                    <a:srgbClr val="0064E2"/>
                  </a:outerShdw>
                </a:effectLst>
                <a:ea typeface="ＭＳ Ｐゴシック" charset="-128"/>
              </a:rPr>
              <a:t>Research suggests that children or parents who were authoritative  tend to be confident, self-reliant, enthusiastic and overall happier.</a:t>
            </a:r>
          </a:p>
          <a:p>
            <a:pPr lvl="1">
              <a:defRPr/>
            </a:pPr>
            <a:r>
              <a:rPr lang="en-US" dirty="0" smtClean="0">
                <a:effectLst>
                  <a:outerShdw blurRad="38100" dist="38100" dir="2700000" algn="tl">
                    <a:srgbClr val="0064E2"/>
                  </a:outerShdw>
                </a:effectLst>
                <a:ea typeface="ＭＳ Ｐゴシック" charset="-128"/>
              </a:rPr>
              <a:t>Children with authoritarian parents tend to be anxious and insecure while those with permissive parents tend to be immature, impulsive, dependant and demanding.</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228600"/>
            <a:ext cx="7772400" cy="1143000"/>
          </a:xfrm>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Daycare: Bad or Good?</a:t>
            </a:r>
          </a:p>
        </p:txBody>
      </p:sp>
      <p:sp>
        <p:nvSpPr>
          <p:cNvPr id="46083" name="Rectangle 3"/>
          <p:cNvSpPr>
            <a:spLocks noGrp="1" noChangeArrowheads="1"/>
          </p:cNvSpPr>
          <p:nvPr>
            <p:ph idx="1"/>
          </p:nvPr>
        </p:nvSpPr>
        <p:spPr>
          <a:xfrm>
            <a:off x="685800" y="1676400"/>
            <a:ext cx="7772400" cy="4114800"/>
          </a:xfrm>
        </p:spPr>
        <p:txBody>
          <a:bodyPr/>
          <a:lstStyle/>
          <a:p>
            <a:pPr eaLnBrk="1" hangingPunct="1">
              <a:lnSpc>
                <a:spcPct val="80000"/>
              </a:lnSpc>
              <a:defRPr/>
            </a:pPr>
            <a:r>
              <a:rPr lang="en-US" sz="2800" dirty="0" smtClean="0">
                <a:effectLst>
                  <a:outerShdw blurRad="38100" dist="38100" dir="2700000" algn="tl">
                    <a:srgbClr val="0064E2"/>
                  </a:outerShdw>
                </a:effectLst>
                <a:ea typeface="ＭＳ Ｐゴシック" charset="-128"/>
              </a:rPr>
              <a:t>Day cares are growing in size and number in our country. There has also been a growing feeling that daycares might have </a:t>
            </a:r>
            <a:r>
              <a:rPr lang="en-US" sz="2800" dirty="0" smtClean="0">
                <a:effectLst>
                  <a:outerShdw blurRad="38100" dist="38100" dir="2700000" algn="tl">
                    <a:srgbClr val="0064E2"/>
                  </a:outerShdw>
                </a:effectLst>
                <a:ea typeface="ＭＳ Ｐゴシック" charset="-128"/>
              </a:rPr>
              <a:t>adverse </a:t>
            </a:r>
            <a:r>
              <a:rPr lang="en-US" sz="2800" dirty="0" smtClean="0">
                <a:effectLst>
                  <a:outerShdw blurRad="38100" dist="38100" dir="2700000" algn="tl">
                    <a:srgbClr val="0064E2"/>
                  </a:outerShdw>
                </a:effectLst>
                <a:ea typeface="ＭＳ Ｐゴシック" charset="-128"/>
              </a:rPr>
              <a:t>effects on children.</a:t>
            </a:r>
          </a:p>
          <a:p>
            <a:pPr eaLnBrk="1" hangingPunct="1">
              <a:lnSpc>
                <a:spcPct val="80000"/>
              </a:lnSpc>
              <a:defRPr/>
            </a:pPr>
            <a:endParaRPr lang="en-US" sz="2800" dirty="0" smtClean="0">
              <a:effectLst>
                <a:outerShdw blurRad="38100" dist="38100" dir="2700000" algn="tl">
                  <a:srgbClr val="0064E2"/>
                </a:outerShdw>
              </a:effectLst>
              <a:ea typeface="ＭＳ Ｐゴシック" charset="-128"/>
            </a:endParaRPr>
          </a:p>
          <a:p>
            <a:pPr eaLnBrk="1" hangingPunct="1">
              <a:lnSpc>
                <a:spcPct val="80000"/>
              </a:lnSpc>
              <a:defRPr/>
            </a:pPr>
            <a:r>
              <a:rPr lang="en-US" sz="2800" dirty="0" smtClean="0">
                <a:effectLst>
                  <a:outerShdw blurRad="38100" dist="38100" dir="2700000" algn="tl">
                    <a:srgbClr val="0064E2"/>
                  </a:outerShdw>
                </a:effectLst>
                <a:ea typeface="ＭＳ Ｐゴシック" charset="-128"/>
              </a:rPr>
              <a:t>Research has shown that most children thrive in day care, especially socially. However, a poor-quality daycare experience can influence children to be aggressive, depressed or otherwise maladjusted.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152400"/>
            <a:ext cx="7772400" cy="1143000"/>
          </a:xfrm>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Leisure Time</a:t>
            </a:r>
          </a:p>
        </p:txBody>
      </p:sp>
      <p:sp>
        <p:nvSpPr>
          <p:cNvPr id="47107" name="Rectangle 3"/>
          <p:cNvSpPr>
            <a:spLocks noGrp="1" noChangeArrowheads="1"/>
          </p:cNvSpPr>
          <p:nvPr>
            <p:ph idx="1"/>
          </p:nvPr>
        </p:nvSpPr>
        <p:spPr>
          <a:xfrm>
            <a:off x="685800" y="1905000"/>
            <a:ext cx="7772400" cy="4495800"/>
          </a:xfrm>
        </p:spPr>
        <p:txBody>
          <a:bodyPr/>
          <a:lstStyle/>
          <a:p>
            <a:pPr eaLnBrk="1" hangingPunct="1">
              <a:lnSpc>
                <a:spcPct val="90000"/>
              </a:lnSpc>
              <a:defRPr/>
            </a:pPr>
            <a:r>
              <a:rPr lang="en-US" smtClean="0">
                <a:effectLst>
                  <a:outerShdw blurRad="38100" dist="38100" dir="2700000" algn="tl">
                    <a:srgbClr val="0064E2"/>
                  </a:outerShdw>
                </a:effectLst>
                <a:ea typeface="ＭＳ Ｐゴシック" charset="-128"/>
              </a:rPr>
              <a:t>U.S. children have more free time than children in any other country.</a:t>
            </a:r>
          </a:p>
          <a:p>
            <a:pPr eaLnBrk="1" hangingPunct="1">
              <a:lnSpc>
                <a:spcPct val="90000"/>
              </a:lnSpc>
              <a:defRPr/>
            </a:pPr>
            <a:endParaRPr lang="en-US" smtClean="0">
              <a:effectLst>
                <a:outerShdw blurRad="38100" dist="38100" dir="2700000" algn="tl">
                  <a:srgbClr val="0064E2"/>
                </a:outerShdw>
              </a:effectLst>
              <a:ea typeface="ＭＳ Ｐゴシック" charset="-128"/>
            </a:endParaRPr>
          </a:p>
          <a:p>
            <a:pPr eaLnBrk="1" hangingPunct="1">
              <a:lnSpc>
                <a:spcPct val="90000"/>
              </a:lnSpc>
              <a:defRPr/>
            </a:pPr>
            <a:r>
              <a:rPr lang="en-US" smtClean="0">
                <a:effectLst>
                  <a:outerShdw blurRad="38100" dist="38100" dir="2700000" algn="tl">
                    <a:srgbClr val="0064E2"/>
                  </a:outerShdw>
                </a:effectLst>
                <a:ea typeface="ＭＳ Ｐゴシック" charset="-128"/>
              </a:rPr>
              <a:t>In nonindustrialized societies, children average 6 hours of a day working at some sort of chores or labor.</a:t>
            </a:r>
          </a:p>
          <a:p>
            <a:pPr eaLnBrk="1" hangingPunct="1">
              <a:lnSpc>
                <a:spcPct val="90000"/>
              </a:lnSpc>
              <a:defRPr/>
            </a:pPr>
            <a:endParaRPr lang="en-US" smtClean="0">
              <a:effectLst>
                <a:outerShdw blurRad="38100" dist="38100" dir="2700000" algn="tl">
                  <a:srgbClr val="0064E2"/>
                </a:outerShdw>
              </a:effectLst>
              <a:ea typeface="ＭＳ Ｐゴシック" charset="-128"/>
            </a:endParaRPr>
          </a:p>
          <a:p>
            <a:pPr eaLnBrk="1" hangingPunct="1">
              <a:lnSpc>
                <a:spcPct val="90000"/>
              </a:lnSpc>
              <a:defRPr/>
            </a:pPr>
            <a:r>
              <a:rPr lang="en-US" smtClean="0">
                <a:effectLst>
                  <a:outerShdw blurRad="38100" dist="38100" dir="2700000" algn="tl">
                    <a:srgbClr val="0064E2"/>
                  </a:outerShdw>
                </a:effectLst>
                <a:ea typeface="ＭＳ Ｐゴシック" charset="-128"/>
              </a:rPr>
              <a:t>The typical American child spends less than ½ hour doing chores.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Adolescence</a:t>
            </a:r>
            <a:endParaRPr lang="en-CA" dirty="0"/>
          </a:p>
        </p:txBody>
      </p:sp>
      <p:sp>
        <p:nvSpPr>
          <p:cNvPr id="3" name="Content Placeholder 2"/>
          <p:cNvSpPr>
            <a:spLocks noGrp="1"/>
          </p:cNvSpPr>
          <p:nvPr>
            <p:ph idx="1"/>
          </p:nvPr>
        </p:nvSpPr>
        <p:spPr/>
        <p:txBody>
          <a:bodyPr>
            <a:normAutofit fontScale="85000" lnSpcReduction="20000"/>
          </a:bodyPr>
          <a:lstStyle/>
          <a:p>
            <a:r>
              <a:rPr lang="en-CA" b="1" dirty="0" smtClean="0"/>
              <a:t>Primary </a:t>
            </a:r>
            <a:r>
              <a:rPr lang="en-CA" b="1" dirty="0" smtClean="0"/>
              <a:t>Sex Characteristics</a:t>
            </a:r>
          </a:p>
          <a:p>
            <a:pPr>
              <a:buNone/>
            </a:pPr>
            <a:r>
              <a:rPr lang="en-CA" dirty="0" smtClean="0"/>
              <a:t>	</a:t>
            </a:r>
            <a:r>
              <a:rPr lang="en-CA" dirty="0" smtClean="0"/>
              <a:t>body </a:t>
            </a:r>
            <a:r>
              <a:rPr lang="en-CA" dirty="0" smtClean="0"/>
              <a:t>structures that make sexual reproduction possible</a:t>
            </a:r>
          </a:p>
          <a:p>
            <a:r>
              <a:rPr lang="en-CA" dirty="0" smtClean="0"/>
              <a:t> </a:t>
            </a:r>
            <a:r>
              <a:rPr lang="en-CA" dirty="0" smtClean="0"/>
              <a:t>ovaries--female</a:t>
            </a:r>
          </a:p>
          <a:p>
            <a:r>
              <a:rPr lang="en-CA" dirty="0" smtClean="0"/>
              <a:t>testes-</a:t>
            </a:r>
            <a:r>
              <a:rPr lang="en-CA" dirty="0" smtClean="0"/>
              <a:t>-male</a:t>
            </a:r>
          </a:p>
          <a:p>
            <a:r>
              <a:rPr lang="en-CA" dirty="0" smtClean="0"/>
              <a:t>external genitalia</a:t>
            </a:r>
          </a:p>
          <a:p>
            <a:endParaRPr lang="en-CA" dirty="0" smtClean="0"/>
          </a:p>
          <a:p>
            <a:r>
              <a:rPr lang="en-CA" b="1" dirty="0" smtClean="0"/>
              <a:t> </a:t>
            </a:r>
            <a:r>
              <a:rPr lang="en-CA" b="1" dirty="0" smtClean="0"/>
              <a:t>Secondary Sex </a:t>
            </a:r>
            <a:r>
              <a:rPr lang="en-CA" b="1" dirty="0" smtClean="0"/>
              <a:t>Characteristics</a:t>
            </a:r>
            <a:r>
              <a:rPr lang="en-CA" dirty="0" smtClean="0"/>
              <a:t/>
            </a:r>
            <a:br>
              <a:rPr lang="en-CA" dirty="0" smtClean="0"/>
            </a:br>
            <a:r>
              <a:rPr lang="en-CA" dirty="0" smtClean="0"/>
              <a:t> </a:t>
            </a:r>
            <a:r>
              <a:rPr lang="en-CA" dirty="0" err="1" smtClean="0"/>
              <a:t>nonreproductive</a:t>
            </a:r>
            <a:r>
              <a:rPr lang="en-CA" dirty="0" smtClean="0"/>
              <a:t> </a:t>
            </a:r>
            <a:r>
              <a:rPr lang="en-CA" dirty="0" smtClean="0"/>
              <a:t>sexual characteristics</a:t>
            </a:r>
          </a:p>
          <a:p>
            <a:r>
              <a:rPr lang="en-CA" dirty="0" smtClean="0"/>
              <a:t>female-</a:t>
            </a:r>
            <a:r>
              <a:rPr lang="en-CA" dirty="0" smtClean="0"/>
              <a:t>-breast and hips</a:t>
            </a:r>
          </a:p>
          <a:p>
            <a:r>
              <a:rPr lang="en-CA" dirty="0" smtClean="0"/>
              <a:t> </a:t>
            </a:r>
            <a:r>
              <a:rPr lang="en-CA" dirty="0" smtClean="0"/>
              <a:t>male--voice quality and body </a:t>
            </a:r>
            <a:r>
              <a:rPr lang="en-CA" dirty="0" smtClean="0"/>
              <a:t>hair</a:t>
            </a:r>
            <a:br>
              <a:rPr lang="en-CA" dirty="0" smtClean="0"/>
            </a:br>
            <a:endParaRPr lang="en-CA" dirty="0" smtClean="0"/>
          </a:p>
          <a:p>
            <a:r>
              <a:rPr lang="en-CA" b="1" dirty="0" smtClean="0"/>
              <a:t>Menarche </a:t>
            </a:r>
            <a:r>
              <a:rPr lang="en-CA" b="1" dirty="0" smtClean="0"/>
              <a:t>(</a:t>
            </a:r>
            <a:r>
              <a:rPr lang="en-CA" b="1" dirty="0" err="1" smtClean="0"/>
              <a:t>meh</a:t>
            </a:r>
            <a:r>
              <a:rPr lang="en-CA" b="1" dirty="0" smtClean="0"/>
              <a:t>-NAR-key)</a:t>
            </a:r>
          </a:p>
          <a:p>
            <a:pPr>
              <a:buNone/>
            </a:pPr>
            <a:r>
              <a:rPr lang="en-CA" dirty="0" smtClean="0"/>
              <a:t>	 </a:t>
            </a:r>
            <a:r>
              <a:rPr lang="en-CA" dirty="0" smtClean="0"/>
              <a:t>first menstrual period</a:t>
            </a:r>
            <a:endParaRPr lang="en-C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Effects of Chores</a:t>
            </a:r>
          </a:p>
        </p:txBody>
      </p:sp>
      <p:sp>
        <p:nvSpPr>
          <p:cNvPr id="48131" name="Rectangle 3"/>
          <p:cNvSpPr>
            <a:spLocks noGrp="1" noChangeArrowheads="1"/>
          </p:cNvSpPr>
          <p:nvPr>
            <p:ph idx="1"/>
          </p:nvPr>
        </p:nvSpPr>
        <p:spPr/>
        <p:txBody>
          <a:bodyPr/>
          <a:lstStyle/>
          <a:p>
            <a:pPr eaLnBrk="1" hangingPunct="1">
              <a:defRPr/>
            </a:pPr>
            <a:r>
              <a:rPr lang="en-US" sz="2600" dirty="0" smtClean="0">
                <a:effectLst>
                  <a:outerShdw blurRad="38100" dist="38100" dir="2700000" algn="tl">
                    <a:srgbClr val="0064E2"/>
                  </a:outerShdw>
                </a:effectLst>
                <a:ea typeface="ＭＳ Ｐゴシック" charset="-128"/>
              </a:rPr>
              <a:t>While long hard work may teach discipline, responsibility and appreciation, there is little evidence that it produces positive changes in cognitive development.</a:t>
            </a:r>
          </a:p>
          <a:p>
            <a:pPr eaLnBrk="1" hangingPunct="1">
              <a:defRPr/>
            </a:pPr>
            <a:endParaRPr lang="en-US" sz="2600" dirty="0" smtClean="0">
              <a:effectLst>
                <a:outerShdw blurRad="38100" dist="38100" dir="2700000" algn="tl">
                  <a:srgbClr val="0064E2"/>
                </a:outerShdw>
              </a:effectLst>
              <a:ea typeface="ＭＳ Ｐゴシック" charset="-128"/>
            </a:endParaRPr>
          </a:p>
          <a:p>
            <a:pPr eaLnBrk="1" hangingPunct="1">
              <a:defRPr/>
            </a:pPr>
            <a:r>
              <a:rPr lang="en-US" sz="2600" dirty="0" smtClean="0">
                <a:effectLst>
                  <a:outerShdw blurRad="38100" dist="38100" dir="2700000" algn="tl">
                    <a:srgbClr val="0064E2"/>
                  </a:outerShdw>
                </a:effectLst>
                <a:ea typeface="ＭＳ Ｐゴシック" charset="-128"/>
              </a:rPr>
              <a:t>American children also spend less time doing school work than children in other developed countries (though more than American children did in the past).</a:t>
            </a:r>
          </a:p>
          <a:p>
            <a:pPr eaLnBrk="1" hangingPunct="1">
              <a:defRPr/>
            </a:pPr>
            <a:endParaRPr lang="en-US" sz="2600" dirty="0" smtClean="0">
              <a:effectLst>
                <a:outerShdw blurRad="38100" dist="38100" dir="2700000" algn="tl">
                  <a:srgbClr val="0064E2"/>
                </a:outerShdw>
              </a:effectLst>
              <a:ea typeface="ＭＳ Ｐゴシック"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Leisure Time</a:t>
            </a:r>
          </a:p>
        </p:txBody>
      </p:sp>
      <p:sp>
        <p:nvSpPr>
          <p:cNvPr id="49155" name="Rectangle 3"/>
          <p:cNvSpPr>
            <a:spLocks noGrp="1" noChangeArrowheads="1"/>
          </p:cNvSpPr>
          <p:nvPr>
            <p:ph idx="1"/>
          </p:nvPr>
        </p:nvSpPr>
        <p:spPr/>
        <p:txBody>
          <a:bodyPr/>
          <a:lstStyle/>
          <a:p>
            <a:pPr eaLnBrk="1" hangingPunct="1">
              <a:lnSpc>
                <a:spcPct val="90000"/>
              </a:lnSpc>
              <a:defRPr/>
            </a:pPr>
            <a:r>
              <a:rPr lang="en-US" sz="2600" dirty="0" smtClean="0">
                <a:effectLst>
                  <a:outerShdw blurRad="38100" dist="38100" dir="2700000" algn="tl">
                    <a:srgbClr val="0064E2"/>
                  </a:outerShdw>
                </a:effectLst>
                <a:ea typeface="ＭＳ Ｐゴシック" charset="-128"/>
              </a:rPr>
              <a:t>A good portion of American children’s time is spent watching TV, talking on the phone, surfing the internet, or “hanging out.”</a:t>
            </a:r>
          </a:p>
          <a:p>
            <a:pPr eaLnBrk="1" hangingPunct="1">
              <a:lnSpc>
                <a:spcPct val="9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90000"/>
              </a:lnSpc>
              <a:defRPr/>
            </a:pPr>
            <a:r>
              <a:rPr lang="en-US" sz="2600" dirty="0" smtClean="0">
                <a:effectLst>
                  <a:outerShdw blurRad="38100" dist="38100" dir="2700000" algn="tl">
                    <a:srgbClr val="0064E2"/>
                  </a:outerShdw>
                </a:effectLst>
                <a:ea typeface="ＭＳ Ｐゴシック" charset="-128"/>
              </a:rPr>
              <a:t>Many children spend the majority of their free time in structured activities like clubs or sports teams.</a:t>
            </a:r>
          </a:p>
          <a:p>
            <a:pPr eaLnBrk="1" hangingPunct="1">
              <a:lnSpc>
                <a:spcPct val="9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90000"/>
              </a:lnSpc>
              <a:defRPr/>
            </a:pPr>
            <a:r>
              <a:rPr lang="en-US" sz="2600" dirty="0" smtClean="0">
                <a:effectLst>
                  <a:outerShdw blurRad="38100" dist="38100" dir="2700000" algn="tl">
                    <a:srgbClr val="0064E2"/>
                  </a:outerShdw>
                </a:effectLst>
                <a:ea typeface="ＭＳ Ｐゴシック" charset="-128"/>
              </a:rPr>
              <a:t>Are our children spending their time productively?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5800" y="228600"/>
            <a:ext cx="7772400" cy="1143000"/>
          </a:xfrm>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Gender Differences</a:t>
            </a:r>
          </a:p>
        </p:txBody>
      </p:sp>
      <p:sp>
        <p:nvSpPr>
          <p:cNvPr id="50179" name="Rectangle 3"/>
          <p:cNvSpPr>
            <a:spLocks noGrp="1" noChangeArrowheads="1"/>
          </p:cNvSpPr>
          <p:nvPr>
            <p:ph idx="1"/>
          </p:nvPr>
        </p:nvSpPr>
        <p:spPr>
          <a:xfrm>
            <a:off x="685800" y="1905000"/>
            <a:ext cx="7772400" cy="4724400"/>
          </a:xfrm>
        </p:spPr>
        <p:txBody>
          <a:bodyPr/>
          <a:lstStyle/>
          <a:p>
            <a:pPr eaLnBrk="1" hangingPunct="1">
              <a:defRPr/>
            </a:pPr>
            <a:r>
              <a:rPr lang="en-US" dirty="0" smtClean="0">
                <a:effectLst>
                  <a:outerShdw blurRad="38100" dist="38100" dir="2700000" algn="tl">
                    <a:srgbClr val="0064E2"/>
                  </a:outerShdw>
                </a:effectLst>
                <a:ea typeface="ＭＳ Ｐゴシック" charset="-128"/>
              </a:rPr>
              <a:t>It is clear that gender differences exist in children. The sexes tend to segregate themselves, which is a pattern that holds true across cultures.</a:t>
            </a:r>
          </a:p>
          <a:p>
            <a:pPr eaLnBrk="1" hangingPunct="1">
              <a:defRPr/>
            </a:pPr>
            <a:endParaRPr lang="en-US" dirty="0" smtClean="0">
              <a:effectLst>
                <a:outerShdw blurRad="38100" dist="38100" dir="2700000" algn="tl">
                  <a:srgbClr val="0064E2"/>
                </a:outerShdw>
              </a:effectLst>
              <a:ea typeface="ＭＳ Ｐゴシック" charset="-128"/>
            </a:endParaRPr>
          </a:p>
          <a:p>
            <a:pPr eaLnBrk="1" hangingPunct="1">
              <a:defRPr/>
            </a:pPr>
            <a:r>
              <a:rPr lang="en-US" dirty="0" smtClean="0">
                <a:effectLst>
                  <a:outerShdw blurRad="38100" dist="38100" dir="2700000" algn="tl">
                    <a:srgbClr val="0064E2"/>
                  </a:outerShdw>
                </a:effectLst>
                <a:ea typeface="ＭＳ Ｐゴシック" charset="-128"/>
              </a:rPr>
              <a:t>Girls tend to organize themselves in small, cooperative groups. Boys often form larger groups that have a hierarchical structure.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152400"/>
            <a:ext cx="7772400" cy="1143000"/>
          </a:xfrm>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Explanations for Differences</a:t>
            </a:r>
          </a:p>
        </p:txBody>
      </p:sp>
      <p:sp>
        <p:nvSpPr>
          <p:cNvPr id="51203" name="Rectangle 3"/>
          <p:cNvSpPr>
            <a:spLocks noGrp="1" noChangeArrowheads="1"/>
          </p:cNvSpPr>
          <p:nvPr>
            <p:ph idx="1"/>
          </p:nvPr>
        </p:nvSpPr>
        <p:spPr>
          <a:xfrm>
            <a:off x="685800" y="1905000"/>
            <a:ext cx="7772400" cy="4648200"/>
          </a:xfrm>
        </p:spPr>
        <p:txBody>
          <a:bodyPr/>
          <a:lstStyle/>
          <a:p>
            <a:pPr eaLnBrk="1" hangingPunct="1">
              <a:lnSpc>
                <a:spcPct val="90000"/>
              </a:lnSpc>
              <a:defRPr/>
            </a:pPr>
            <a:r>
              <a:rPr lang="en-US" dirty="0" smtClean="0">
                <a:effectLst>
                  <a:outerShdw blurRad="38100" dist="38100" dir="2700000" algn="tl">
                    <a:srgbClr val="0064E2"/>
                  </a:outerShdw>
                </a:effectLst>
                <a:ea typeface="ＭＳ Ｐゴシック" charset="-128"/>
              </a:rPr>
              <a:t>Evolutionary psychologists believe these gender differences have an  innate basis, which may be related, in part to gender differences in testosterone levels.</a:t>
            </a:r>
          </a:p>
          <a:p>
            <a:pPr eaLnBrk="1" hangingPunct="1">
              <a:lnSpc>
                <a:spcPct val="90000"/>
              </a:lnSpc>
              <a:defRPr/>
            </a:pPr>
            <a:endParaRPr lang="en-US" dirty="0" smtClean="0">
              <a:effectLst>
                <a:outerShdw blurRad="38100" dist="38100" dir="2700000" algn="tl">
                  <a:srgbClr val="0064E2"/>
                </a:outerShdw>
              </a:effectLst>
              <a:ea typeface="ＭＳ Ｐゴシック" charset="-128"/>
            </a:endParaRPr>
          </a:p>
          <a:p>
            <a:pPr eaLnBrk="1" hangingPunct="1">
              <a:lnSpc>
                <a:spcPct val="90000"/>
              </a:lnSpc>
              <a:defRPr/>
            </a:pPr>
            <a:r>
              <a:rPr lang="en-US" dirty="0" smtClean="0">
                <a:effectLst>
                  <a:outerShdw blurRad="38100" dist="38100" dir="2700000" algn="tl">
                    <a:srgbClr val="0064E2"/>
                  </a:outerShdw>
                </a:effectLst>
                <a:ea typeface="ＭＳ Ｐゴシック" charset="-128"/>
              </a:rPr>
              <a:t>Social-cognitive psychologists believe children also learn gender roles and gender related behaviors such as aggressiveness, competitiveness or cooperation.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normAutofit fontScale="90000"/>
          </a:bodyPr>
          <a:lstStyle/>
          <a:p>
            <a:pPr eaLnBrk="1" hangingPunct="1">
              <a:defRPr/>
            </a:pPr>
            <a:r>
              <a:rPr lang="en-US" sz="4000" dirty="0">
                <a:effectLst>
                  <a:outerShdw blurRad="38100" dist="38100" dir="2700000" algn="tl">
                    <a:srgbClr val="0064E2"/>
                  </a:outerShdw>
                </a:effectLst>
                <a:ea typeface="ＭＳ Ｐゴシック" pitchFamily="-112" charset="-128"/>
                <a:cs typeface="ＭＳ Ｐゴシック" pitchFamily="-112" charset="-128"/>
              </a:rPr>
              <a:t>Differences Between Then and Now</a:t>
            </a:r>
          </a:p>
        </p:txBody>
      </p:sp>
      <p:sp>
        <p:nvSpPr>
          <p:cNvPr id="58371" name="Rectangle 3"/>
          <p:cNvSpPr>
            <a:spLocks noGrp="1" noChangeArrowheads="1"/>
          </p:cNvSpPr>
          <p:nvPr>
            <p:ph idx="1"/>
          </p:nvPr>
        </p:nvSpPr>
        <p:spPr/>
        <p:txBody>
          <a:bodyPr/>
          <a:lstStyle/>
          <a:p>
            <a:pPr marL="514350" indent="-514350" eaLnBrk="1" hangingPunct="1">
              <a:lnSpc>
                <a:spcPct val="80000"/>
              </a:lnSpc>
              <a:defRPr/>
            </a:pPr>
            <a:r>
              <a:rPr lang="en-US" sz="2600" dirty="0" smtClean="0">
                <a:effectLst>
                  <a:outerShdw blurRad="38100" dist="38100" dir="2700000" algn="tl">
                    <a:srgbClr val="0064E2"/>
                  </a:outerShdw>
                </a:effectLst>
                <a:ea typeface="ＭＳ Ｐゴシック" charset="-128"/>
              </a:rPr>
              <a:t>While most psychologists support Erikson’s thoughts on adult development, they realize that young adults today face different situations than they have in the past.</a:t>
            </a:r>
          </a:p>
          <a:p>
            <a:pPr marL="514350" indent="-514350" eaLnBrk="1" hangingPunct="1">
              <a:lnSpc>
                <a:spcPct val="80000"/>
              </a:lnSpc>
              <a:defRPr/>
            </a:pPr>
            <a:endParaRPr lang="en-US" sz="2600" dirty="0" smtClean="0">
              <a:effectLst>
                <a:outerShdw blurRad="38100" dist="38100" dir="2700000" algn="tl">
                  <a:srgbClr val="0064E2"/>
                </a:outerShdw>
              </a:effectLst>
              <a:ea typeface="ＭＳ Ｐゴシック" charset="-128"/>
            </a:endParaRPr>
          </a:p>
          <a:p>
            <a:pPr marL="514350" indent="-514350" eaLnBrk="1" hangingPunct="1">
              <a:lnSpc>
                <a:spcPct val="80000"/>
              </a:lnSpc>
              <a:defRPr/>
            </a:pPr>
            <a:r>
              <a:rPr lang="en-US" sz="2600" dirty="0" smtClean="0">
                <a:effectLst>
                  <a:outerShdw blurRad="38100" dist="38100" dir="2700000" algn="tl">
                    <a:srgbClr val="0064E2"/>
                  </a:outerShdw>
                </a:effectLst>
                <a:ea typeface="ＭＳ Ｐゴシック" charset="-128"/>
              </a:rPr>
              <a:t>Today, many young adults live together before they are married. While this may be better in the long run, individuals may struggle with identity issues at the same time they are trying to deal with intimacy issues.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Module 15</a:t>
            </a:r>
            <a:endParaRPr lang="en-CA" dirty="0"/>
          </a:p>
        </p:txBody>
      </p:sp>
      <p:sp>
        <p:nvSpPr>
          <p:cNvPr id="3" name="Content Placeholder 2"/>
          <p:cNvSpPr>
            <a:spLocks noGrp="1"/>
          </p:cNvSpPr>
          <p:nvPr>
            <p:ph idx="1"/>
          </p:nvPr>
        </p:nvSpPr>
        <p:spPr/>
        <p:txBody>
          <a:bodyPr>
            <a:normAutofit/>
          </a:bodyPr>
          <a:lstStyle/>
          <a:p>
            <a:r>
              <a:rPr lang="en-CA" sz="3200" b="1" dirty="0" smtClean="0"/>
              <a:t>Adulthood and Reflections on Developmental Issues</a:t>
            </a:r>
            <a:endParaRPr lang="en-CA" sz="3200" b="1"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300" dirty="0" smtClean="0">
                <a:effectLst>
                  <a:outerShdw blurRad="38100" dist="38100" dir="2700000" algn="tl">
                    <a:srgbClr val="0064E2"/>
                  </a:outerShdw>
                </a:effectLst>
                <a:ea typeface="ＭＳ Ｐゴシック" pitchFamily="-112" charset="-128"/>
                <a:cs typeface="ＭＳ Ｐゴシック" pitchFamily="-112" charset="-128"/>
              </a:rPr>
              <a:t>Psychology Beyond Adulthood</a:t>
            </a:r>
          </a:p>
        </p:txBody>
      </p:sp>
      <p:sp>
        <p:nvSpPr>
          <p:cNvPr id="3" name="Content Placeholder 2"/>
          <p:cNvSpPr>
            <a:spLocks noGrp="1"/>
          </p:cNvSpPr>
          <p:nvPr>
            <p:ph idx="1"/>
          </p:nvPr>
        </p:nvSpPr>
        <p:spPr>
          <a:xfrm>
            <a:off x="457200" y="2057400"/>
            <a:ext cx="6172200" cy="4495800"/>
          </a:xfrm>
        </p:spPr>
        <p:txBody>
          <a:bodyPr/>
          <a:lstStyle/>
          <a:p>
            <a:pPr>
              <a:defRPr/>
            </a:pPr>
            <a:r>
              <a:rPr lang="en-US" dirty="0" smtClean="0">
                <a:effectLst>
                  <a:outerShdw blurRad="38100" dist="38100" dir="2700000" algn="tl">
                    <a:srgbClr val="0064E2"/>
                  </a:outerShdw>
                </a:effectLst>
                <a:ea typeface="ＭＳ Ｐゴシック" charset="-128"/>
              </a:rPr>
              <a:t>Until the last few years, there was little psychological research done on young adults, and almost none on people past their mid 20s.</a:t>
            </a:r>
          </a:p>
          <a:p>
            <a:pPr>
              <a:defRPr/>
            </a:pPr>
            <a:r>
              <a:rPr lang="en-US" dirty="0" smtClean="0">
                <a:effectLst>
                  <a:outerShdw blurRad="38100" dist="38100" dir="2700000" algn="tl">
                    <a:srgbClr val="0064E2"/>
                  </a:outerShdw>
                </a:effectLst>
                <a:ea typeface="ＭＳ Ｐゴシック" charset="-128"/>
              </a:rPr>
              <a:t>Within the next 10 years, a big part of our population will be made up of baby boomers who are living longer and encountering more issues physically and psychologically than any group before them. </a:t>
            </a:r>
          </a:p>
        </p:txBody>
      </p:sp>
      <p:pic>
        <p:nvPicPr>
          <p:cNvPr id="83972" name="Picture 4"/>
          <p:cNvPicPr>
            <a:picLocks noChangeAspect="1"/>
          </p:cNvPicPr>
          <p:nvPr/>
        </p:nvPicPr>
        <p:blipFill>
          <a:blip r:embed="rId2" cstate="print"/>
          <a:srcRect l="19492" r="18274"/>
          <a:stretch>
            <a:fillRect/>
          </a:stretch>
        </p:blipFill>
        <p:spPr bwMode="auto">
          <a:xfrm>
            <a:off x="6705600" y="2133600"/>
            <a:ext cx="2335213" cy="3752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64E2"/>
                  </a:outerShdw>
                </a:effectLst>
                <a:ea typeface="ＭＳ Ｐゴシック" pitchFamily="-112" charset="-128"/>
                <a:cs typeface="ＭＳ Ｐゴシック" pitchFamily="-112" charset="-128"/>
              </a:rPr>
              <a:t>Aging Boomers</a:t>
            </a:r>
          </a:p>
        </p:txBody>
      </p:sp>
      <p:pic>
        <p:nvPicPr>
          <p:cNvPr id="84995" name="Picture 3"/>
          <p:cNvPicPr>
            <a:picLocks noChangeAspect="1"/>
          </p:cNvPicPr>
          <p:nvPr/>
        </p:nvPicPr>
        <p:blipFill>
          <a:blip r:embed="rId2" cstate="print"/>
          <a:srcRect/>
          <a:stretch>
            <a:fillRect/>
          </a:stretch>
        </p:blipFill>
        <p:spPr bwMode="auto">
          <a:xfrm>
            <a:off x="1219200" y="1981200"/>
            <a:ext cx="6705600" cy="471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Physical </a:t>
            </a:r>
            <a:br>
              <a:rPr lang="en-CA" dirty="0" smtClean="0"/>
            </a:br>
            <a:r>
              <a:rPr lang="en-CA" dirty="0" smtClean="0"/>
              <a:t>Development</a:t>
            </a:r>
            <a:endParaRPr lang="en-CA" dirty="0"/>
          </a:p>
        </p:txBody>
      </p:sp>
      <p:sp>
        <p:nvSpPr>
          <p:cNvPr id="3" name="Content Placeholder 2"/>
          <p:cNvSpPr>
            <a:spLocks noGrp="1"/>
          </p:cNvSpPr>
          <p:nvPr>
            <p:ph idx="1"/>
          </p:nvPr>
        </p:nvSpPr>
        <p:spPr/>
        <p:txBody>
          <a:bodyPr>
            <a:normAutofit lnSpcReduction="10000"/>
          </a:bodyPr>
          <a:lstStyle/>
          <a:p>
            <a:r>
              <a:rPr lang="en-CA" b="1" dirty="0" smtClean="0"/>
              <a:t>Menopause</a:t>
            </a:r>
            <a:endParaRPr lang="en-CA" b="1" dirty="0" smtClean="0"/>
          </a:p>
          <a:p>
            <a:pPr>
              <a:buNone/>
            </a:pPr>
            <a:r>
              <a:rPr lang="en-CA" dirty="0" smtClean="0"/>
              <a:t>	</a:t>
            </a:r>
            <a:r>
              <a:rPr lang="en-CA" dirty="0" smtClean="0"/>
              <a:t>the </a:t>
            </a:r>
            <a:r>
              <a:rPr lang="en-CA" dirty="0" smtClean="0"/>
              <a:t>time of natural cessation of menstruation</a:t>
            </a:r>
          </a:p>
          <a:p>
            <a:pPr>
              <a:buNone/>
            </a:pPr>
            <a:r>
              <a:rPr lang="en-CA" dirty="0" smtClean="0"/>
              <a:t>	</a:t>
            </a:r>
            <a:r>
              <a:rPr lang="en-CA" dirty="0" smtClean="0"/>
              <a:t>also </a:t>
            </a:r>
            <a:r>
              <a:rPr lang="en-CA" dirty="0" smtClean="0"/>
              <a:t>refers to the biological changes a woman </a:t>
            </a:r>
            <a:endParaRPr lang="en-CA" dirty="0" smtClean="0"/>
          </a:p>
          <a:p>
            <a:pPr>
              <a:buNone/>
            </a:pPr>
            <a:r>
              <a:rPr lang="en-CA" dirty="0" smtClean="0"/>
              <a:t>	experiences as her ability to reproduce declines</a:t>
            </a:r>
          </a:p>
          <a:p>
            <a:pPr>
              <a:buNone/>
            </a:pPr>
            <a:endParaRPr lang="en-CA" dirty="0" smtClean="0"/>
          </a:p>
          <a:p>
            <a:r>
              <a:rPr lang="en-CA" b="1" dirty="0" smtClean="0"/>
              <a:t>Alzheimer’s </a:t>
            </a:r>
            <a:r>
              <a:rPr lang="en-CA" b="1" dirty="0" smtClean="0"/>
              <a:t>Disease</a:t>
            </a:r>
          </a:p>
          <a:p>
            <a:pPr>
              <a:buNone/>
            </a:pPr>
            <a:r>
              <a:rPr lang="en-CA" dirty="0" smtClean="0"/>
              <a:t>	</a:t>
            </a:r>
            <a:r>
              <a:rPr lang="en-CA" dirty="0" smtClean="0"/>
              <a:t>a </a:t>
            </a:r>
            <a:r>
              <a:rPr lang="en-CA" dirty="0" smtClean="0"/>
              <a:t>progressive and irreversible brain </a:t>
            </a:r>
            <a:r>
              <a:rPr lang="en-CA" dirty="0" smtClean="0"/>
              <a:t>disorder </a:t>
            </a:r>
            <a:r>
              <a:rPr lang="en-CA" dirty="0" smtClean="0"/>
              <a:t>characterized by a gradual deterioration of </a:t>
            </a:r>
            <a:r>
              <a:rPr lang="en-CA" dirty="0" smtClean="0"/>
              <a:t>memory</a:t>
            </a:r>
            <a:r>
              <a:rPr lang="en-CA" dirty="0" smtClean="0"/>
              <a:t>, reasoning, language, and finally, </a:t>
            </a:r>
            <a:r>
              <a:rPr lang="en-CA" dirty="0" smtClean="0"/>
              <a:t>physical </a:t>
            </a:r>
            <a:r>
              <a:rPr lang="en-CA" dirty="0" smtClean="0"/>
              <a:t>functioning</a:t>
            </a:r>
            <a:endParaRPr lang="en-C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Physical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dirty="0" smtClean="0"/>
              <a:t>The </a:t>
            </a:r>
            <a:r>
              <a:rPr lang="en-CA" dirty="0" smtClean="0"/>
              <a:t>Aging Senses</a:t>
            </a:r>
          </a:p>
          <a:p>
            <a:endParaRPr lang="en-CA" dirty="0"/>
          </a:p>
        </p:txBody>
      </p:sp>
      <p:pic>
        <p:nvPicPr>
          <p:cNvPr id="4" name="Picture 3" descr="vision.png"/>
          <p:cNvPicPr>
            <a:picLocks noChangeAspect="1"/>
          </p:cNvPicPr>
          <p:nvPr/>
        </p:nvPicPr>
        <p:blipFill>
          <a:blip r:embed="rId2" cstate="print"/>
          <a:stretch>
            <a:fillRect/>
          </a:stretch>
        </p:blipFill>
        <p:spPr>
          <a:xfrm>
            <a:off x="1447800" y="2286000"/>
            <a:ext cx="5360074" cy="423924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Adolescence</a:t>
            </a:r>
            <a:br>
              <a:rPr lang="en-CA" dirty="0" smtClean="0"/>
            </a:br>
            <a:endParaRPr lang="en-CA" dirty="0"/>
          </a:p>
        </p:txBody>
      </p:sp>
      <p:sp>
        <p:nvSpPr>
          <p:cNvPr id="3" name="Content Placeholder 2"/>
          <p:cNvSpPr>
            <a:spLocks noGrp="1"/>
          </p:cNvSpPr>
          <p:nvPr>
            <p:ph idx="1"/>
          </p:nvPr>
        </p:nvSpPr>
        <p:spPr/>
        <p:txBody>
          <a:bodyPr>
            <a:normAutofit/>
          </a:bodyPr>
          <a:lstStyle/>
          <a:p>
            <a:r>
              <a:rPr lang="en-CA" dirty="0" smtClean="0"/>
              <a:t> </a:t>
            </a:r>
            <a:r>
              <a:rPr lang="en-CA" dirty="0" smtClean="0"/>
              <a:t>In the 1890’s </a:t>
            </a:r>
            <a:r>
              <a:rPr lang="en-CA" dirty="0" smtClean="0"/>
              <a:t/>
            </a:r>
            <a:br>
              <a:rPr lang="en-CA" dirty="0" smtClean="0"/>
            </a:br>
            <a:r>
              <a:rPr lang="en-CA" dirty="0" smtClean="0"/>
              <a:t>the </a:t>
            </a:r>
            <a:r>
              <a:rPr lang="en-CA" dirty="0" smtClean="0"/>
              <a:t>average </a:t>
            </a:r>
            <a:r>
              <a:rPr lang="en-CA" dirty="0" smtClean="0"/>
              <a:t/>
            </a:r>
            <a:br>
              <a:rPr lang="en-CA" dirty="0" smtClean="0"/>
            </a:br>
            <a:r>
              <a:rPr lang="en-CA" dirty="0" smtClean="0"/>
              <a:t>interval </a:t>
            </a:r>
            <a:br>
              <a:rPr lang="en-CA" dirty="0" smtClean="0"/>
            </a:br>
            <a:r>
              <a:rPr lang="en-CA" dirty="0" smtClean="0"/>
              <a:t>between </a:t>
            </a:r>
            <a:r>
              <a:rPr lang="en-CA" dirty="0" smtClean="0"/>
              <a:t>a </a:t>
            </a:r>
            <a:r>
              <a:rPr lang="en-CA" dirty="0" smtClean="0"/>
              <a:t/>
            </a:r>
            <a:br>
              <a:rPr lang="en-CA" dirty="0" smtClean="0"/>
            </a:br>
            <a:r>
              <a:rPr lang="en-CA" dirty="0" smtClean="0"/>
              <a:t>woman’s </a:t>
            </a:r>
            <a:br>
              <a:rPr lang="en-CA" dirty="0" smtClean="0"/>
            </a:br>
            <a:r>
              <a:rPr lang="en-CA" dirty="0" smtClean="0"/>
              <a:t>menarche </a:t>
            </a:r>
            <a:r>
              <a:rPr lang="en-CA" dirty="0" smtClean="0"/>
              <a:t>and </a:t>
            </a:r>
            <a:r>
              <a:rPr lang="en-CA" dirty="0" smtClean="0"/>
              <a:t/>
            </a:r>
            <a:br>
              <a:rPr lang="en-CA" dirty="0" smtClean="0"/>
            </a:br>
            <a:r>
              <a:rPr lang="en-CA" dirty="0" smtClean="0"/>
              <a:t>marriage </a:t>
            </a:r>
            <a:r>
              <a:rPr lang="en-CA" dirty="0" smtClean="0"/>
              <a:t>was </a:t>
            </a:r>
            <a:r>
              <a:rPr lang="en-CA" dirty="0" smtClean="0"/>
              <a:t/>
            </a:r>
            <a:br>
              <a:rPr lang="en-CA" dirty="0" smtClean="0"/>
            </a:br>
            <a:r>
              <a:rPr lang="en-CA" dirty="0" smtClean="0"/>
              <a:t>about </a:t>
            </a:r>
            <a:r>
              <a:rPr lang="en-CA" dirty="0" smtClean="0"/>
              <a:t>7 years; </a:t>
            </a:r>
            <a:r>
              <a:rPr lang="en-CA" dirty="0" smtClean="0"/>
              <a:t/>
            </a:r>
            <a:br>
              <a:rPr lang="en-CA" dirty="0" smtClean="0"/>
            </a:br>
            <a:r>
              <a:rPr lang="en-CA" dirty="0" smtClean="0"/>
              <a:t>now </a:t>
            </a:r>
            <a:r>
              <a:rPr lang="en-CA" dirty="0" smtClean="0"/>
              <a:t>it is over </a:t>
            </a:r>
            <a:r>
              <a:rPr lang="en-CA" dirty="0" smtClean="0"/>
              <a:t/>
            </a:r>
            <a:br>
              <a:rPr lang="en-CA" dirty="0" smtClean="0"/>
            </a:br>
            <a:r>
              <a:rPr lang="en-CA" dirty="0" smtClean="0"/>
              <a:t>12 </a:t>
            </a:r>
            <a:r>
              <a:rPr lang="en-CA" dirty="0" smtClean="0"/>
              <a:t>years</a:t>
            </a:r>
            <a:endParaRPr lang="en-CA" dirty="0"/>
          </a:p>
        </p:txBody>
      </p:sp>
      <p:pic>
        <p:nvPicPr>
          <p:cNvPr id="4" name="Picture 3" descr="menarche.png"/>
          <p:cNvPicPr>
            <a:picLocks noChangeAspect="1"/>
          </p:cNvPicPr>
          <p:nvPr/>
        </p:nvPicPr>
        <p:blipFill>
          <a:blip r:embed="rId2" cstate="print"/>
          <a:stretch>
            <a:fillRect/>
          </a:stretch>
        </p:blipFill>
        <p:spPr>
          <a:xfrm>
            <a:off x="3276600" y="1600200"/>
            <a:ext cx="4898048" cy="403416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Physical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dirty="0" smtClean="0"/>
              <a:t>The Aging Senses</a:t>
            </a:r>
          </a:p>
          <a:p>
            <a:endParaRPr lang="en-CA" dirty="0"/>
          </a:p>
        </p:txBody>
      </p:sp>
      <p:pic>
        <p:nvPicPr>
          <p:cNvPr id="4" name="Picture 3" descr="smell.png"/>
          <p:cNvPicPr>
            <a:picLocks noChangeAspect="1"/>
          </p:cNvPicPr>
          <p:nvPr/>
        </p:nvPicPr>
        <p:blipFill>
          <a:blip r:embed="rId2" cstate="print"/>
          <a:stretch>
            <a:fillRect/>
          </a:stretch>
        </p:blipFill>
        <p:spPr>
          <a:xfrm>
            <a:off x="1752600" y="2362200"/>
            <a:ext cx="4876800" cy="4123829"/>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Physical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dirty="0" smtClean="0"/>
              <a:t>The Aging Senses</a:t>
            </a:r>
          </a:p>
          <a:p>
            <a:endParaRPr lang="en-CA" dirty="0"/>
          </a:p>
        </p:txBody>
      </p:sp>
      <p:pic>
        <p:nvPicPr>
          <p:cNvPr id="4" name="Picture 3" descr="speech.png"/>
          <p:cNvPicPr>
            <a:picLocks noChangeAspect="1"/>
          </p:cNvPicPr>
          <p:nvPr/>
        </p:nvPicPr>
        <p:blipFill>
          <a:blip r:embed="rId2" cstate="print"/>
          <a:stretch>
            <a:fillRect/>
          </a:stretch>
        </p:blipFill>
        <p:spPr>
          <a:xfrm>
            <a:off x="1752600" y="2209800"/>
            <a:ext cx="4714965" cy="380552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Physical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dirty="0" smtClean="0"/>
              <a:t> </a:t>
            </a:r>
            <a:r>
              <a:rPr lang="en-CA" dirty="0" smtClean="0"/>
              <a:t>Slowing </a:t>
            </a:r>
          </a:p>
          <a:p>
            <a:pPr>
              <a:buNone/>
            </a:pPr>
            <a:r>
              <a:rPr lang="en-CA" dirty="0" smtClean="0"/>
              <a:t>    reactions </a:t>
            </a:r>
            <a:endParaRPr lang="en-CA" dirty="0" smtClean="0"/>
          </a:p>
          <a:p>
            <a:pPr>
              <a:buNone/>
            </a:pPr>
            <a:r>
              <a:rPr lang="en-CA" dirty="0" smtClean="0"/>
              <a:t>    contribute </a:t>
            </a:r>
            <a:r>
              <a:rPr lang="en-CA" dirty="0" smtClean="0"/>
              <a:t>to </a:t>
            </a:r>
            <a:r>
              <a:rPr lang="en-CA" dirty="0" smtClean="0"/>
              <a:t/>
            </a:r>
            <a:br>
              <a:rPr lang="en-CA" dirty="0" smtClean="0"/>
            </a:br>
            <a:r>
              <a:rPr lang="en-CA" dirty="0" smtClean="0"/>
              <a:t>increased </a:t>
            </a:r>
            <a:br>
              <a:rPr lang="en-CA" dirty="0" smtClean="0"/>
            </a:br>
            <a:r>
              <a:rPr lang="en-CA" dirty="0" smtClean="0"/>
              <a:t>accident </a:t>
            </a:r>
            <a:r>
              <a:rPr lang="en-CA" dirty="0" smtClean="0"/>
              <a:t>risks </a:t>
            </a:r>
            <a:r>
              <a:rPr lang="en-CA" dirty="0" smtClean="0"/>
              <a:t/>
            </a:r>
            <a:br>
              <a:rPr lang="en-CA" dirty="0" smtClean="0"/>
            </a:br>
            <a:r>
              <a:rPr lang="en-CA" dirty="0" smtClean="0"/>
              <a:t>among </a:t>
            </a:r>
            <a:r>
              <a:rPr lang="en-CA" dirty="0" smtClean="0"/>
              <a:t>those </a:t>
            </a:r>
            <a:endParaRPr lang="en-CA" dirty="0" smtClean="0"/>
          </a:p>
          <a:p>
            <a:pPr>
              <a:buNone/>
            </a:pPr>
            <a:r>
              <a:rPr lang="en-CA" dirty="0" smtClean="0"/>
              <a:t>	</a:t>
            </a:r>
            <a:r>
              <a:rPr lang="en-CA" dirty="0" smtClean="0"/>
              <a:t>75 </a:t>
            </a:r>
            <a:r>
              <a:rPr lang="en-CA" dirty="0" smtClean="0"/>
              <a:t>and older.</a:t>
            </a:r>
            <a:endParaRPr lang="en-CA" dirty="0"/>
          </a:p>
        </p:txBody>
      </p:sp>
      <p:pic>
        <p:nvPicPr>
          <p:cNvPr id="4" name="Picture 3" descr="accidents.png"/>
          <p:cNvPicPr>
            <a:picLocks noChangeAspect="1"/>
          </p:cNvPicPr>
          <p:nvPr/>
        </p:nvPicPr>
        <p:blipFill>
          <a:blip r:embed="rId2" cstate="print"/>
          <a:stretch>
            <a:fillRect/>
          </a:stretch>
        </p:blipFill>
        <p:spPr>
          <a:xfrm>
            <a:off x="2998233" y="1676400"/>
            <a:ext cx="5048700" cy="3748398"/>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Physical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dirty="0" smtClean="0"/>
              <a:t>Incidence of Dementia by Age</a:t>
            </a:r>
          </a:p>
          <a:p>
            <a:endParaRPr lang="en-CA" dirty="0"/>
          </a:p>
        </p:txBody>
      </p:sp>
      <p:pic>
        <p:nvPicPr>
          <p:cNvPr id="4" name="Picture 3" descr="dimentia.png"/>
          <p:cNvPicPr>
            <a:picLocks noChangeAspect="1"/>
          </p:cNvPicPr>
          <p:nvPr/>
        </p:nvPicPr>
        <p:blipFill>
          <a:blip r:embed="rId2" cstate="print"/>
          <a:stretch>
            <a:fillRect/>
          </a:stretch>
        </p:blipFill>
        <p:spPr>
          <a:xfrm>
            <a:off x="1968168" y="2133600"/>
            <a:ext cx="5504183" cy="3891293"/>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Cognitive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dirty="0" smtClean="0"/>
              <a:t>Recalling new </a:t>
            </a:r>
            <a:r>
              <a:rPr lang="en-CA" dirty="0" smtClean="0"/>
              <a:t/>
            </a:r>
            <a:br>
              <a:rPr lang="en-CA" dirty="0" smtClean="0"/>
            </a:br>
            <a:r>
              <a:rPr lang="en-CA" dirty="0" smtClean="0"/>
              <a:t>names </a:t>
            </a:r>
            <a:br>
              <a:rPr lang="en-CA" dirty="0" smtClean="0"/>
            </a:br>
            <a:r>
              <a:rPr lang="en-CA" dirty="0" smtClean="0"/>
              <a:t>introduced </a:t>
            </a:r>
            <a:br>
              <a:rPr lang="en-CA" dirty="0" smtClean="0"/>
            </a:br>
            <a:r>
              <a:rPr lang="en-CA" dirty="0" smtClean="0"/>
              <a:t>once</a:t>
            </a:r>
            <a:r>
              <a:rPr lang="en-CA" dirty="0" smtClean="0"/>
              <a:t>, twice, or </a:t>
            </a:r>
            <a:r>
              <a:rPr lang="en-CA" dirty="0" smtClean="0"/>
              <a:t/>
            </a:r>
            <a:br>
              <a:rPr lang="en-CA" dirty="0" smtClean="0"/>
            </a:br>
            <a:r>
              <a:rPr lang="en-CA" dirty="0" smtClean="0"/>
              <a:t>three </a:t>
            </a:r>
            <a:r>
              <a:rPr lang="en-CA" dirty="0" smtClean="0"/>
              <a:t>times is </a:t>
            </a:r>
            <a:r>
              <a:rPr lang="en-CA" dirty="0" smtClean="0"/>
              <a:t/>
            </a:r>
            <a:br>
              <a:rPr lang="en-CA" dirty="0" smtClean="0"/>
            </a:br>
            <a:r>
              <a:rPr lang="en-CA" dirty="0" smtClean="0"/>
              <a:t>easier </a:t>
            </a:r>
            <a:r>
              <a:rPr lang="en-CA" dirty="0" smtClean="0"/>
              <a:t>for </a:t>
            </a:r>
            <a:r>
              <a:rPr lang="en-CA" dirty="0" smtClean="0"/>
              <a:t/>
            </a:r>
            <a:br>
              <a:rPr lang="en-CA" dirty="0" smtClean="0"/>
            </a:br>
            <a:r>
              <a:rPr lang="en-CA" dirty="0" smtClean="0"/>
              <a:t>younger </a:t>
            </a:r>
            <a:r>
              <a:rPr lang="en-CA" dirty="0" smtClean="0"/>
              <a:t>adults </a:t>
            </a:r>
            <a:r>
              <a:rPr lang="en-CA" dirty="0" smtClean="0"/>
              <a:t/>
            </a:r>
            <a:br>
              <a:rPr lang="en-CA" dirty="0" smtClean="0"/>
            </a:br>
            <a:r>
              <a:rPr lang="en-CA" dirty="0" smtClean="0"/>
              <a:t>than </a:t>
            </a:r>
            <a:r>
              <a:rPr lang="en-CA" dirty="0" smtClean="0"/>
              <a:t>for older </a:t>
            </a:r>
            <a:r>
              <a:rPr lang="en-CA" dirty="0" smtClean="0"/>
              <a:t/>
            </a:r>
            <a:br>
              <a:rPr lang="en-CA" dirty="0" smtClean="0"/>
            </a:br>
            <a:r>
              <a:rPr lang="en-CA" dirty="0" smtClean="0"/>
              <a:t>ones </a:t>
            </a:r>
            <a:r>
              <a:rPr lang="en-CA" dirty="0" smtClean="0"/>
              <a:t>(Crook &amp; </a:t>
            </a:r>
            <a:r>
              <a:rPr lang="en-CA" dirty="0" smtClean="0"/>
              <a:t/>
            </a:r>
            <a:br>
              <a:rPr lang="en-CA" dirty="0" smtClean="0"/>
            </a:br>
            <a:r>
              <a:rPr lang="en-CA" dirty="0" smtClean="0"/>
              <a:t>West</a:t>
            </a:r>
            <a:r>
              <a:rPr lang="en-CA" dirty="0" smtClean="0"/>
              <a:t>, 1990).</a:t>
            </a:r>
            <a:endParaRPr lang="en-CA" dirty="0"/>
          </a:p>
        </p:txBody>
      </p:sp>
      <p:pic>
        <p:nvPicPr>
          <p:cNvPr id="4" name="Picture 3" descr="memories.png"/>
          <p:cNvPicPr>
            <a:picLocks noChangeAspect="1"/>
          </p:cNvPicPr>
          <p:nvPr/>
        </p:nvPicPr>
        <p:blipFill>
          <a:blip r:embed="rId2" cstate="print"/>
          <a:stretch>
            <a:fillRect/>
          </a:stretch>
        </p:blipFill>
        <p:spPr>
          <a:xfrm>
            <a:off x="3657600" y="1676400"/>
            <a:ext cx="5083104" cy="402939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Cognitive </a:t>
            </a:r>
            <a:br>
              <a:rPr lang="en-CA" dirty="0" smtClean="0"/>
            </a:br>
            <a:r>
              <a:rPr lang="en-CA" dirty="0" smtClean="0"/>
              <a:t>Development</a:t>
            </a:r>
            <a:endParaRPr lang="en-CA" dirty="0"/>
          </a:p>
        </p:txBody>
      </p:sp>
      <p:sp>
        <p:nvSpPr>
          <p:cNvPr id="3" name="Content Placeholder 2"/>
          <p:cNvSpPr>
            <a:spLocks noGrp="1"/>
          </p:cNvSpPr>
          <p:nvPr>
            <p:ph idx="1"/>
          </p:nvPr>
        </p:nvSpPr>
        <p:spPr/>
        <p:txBody>
          <a:bodyPr>
            <a:normAutofit/>
          </a:bodyPr>
          <a:lstStyle/>
          <a:p>
            <a:r>
              <a:rPr lang="en-CA" dirty="0" smtClean="0"/>
              <a:t>In a study by </a:t>
            </a:r>
            <a:r>
              <a:rPr lang="en-CA" dirty="0" smtClean="0"/>
              <a:t/>
            </a:r>
            <a:br>
              <a:rPr lang="en-CA" dirty="0" smtClean="0"/>
            </a:br>
            <a:r>
              <a:rPr lang="en-CA" dirty="0" err="1" smtClean="0"/>
              <a:t>Schonfield</a:t>
            </a:r>
            <a:r>
              <a:rPr lang="en-CA" dirty="0" smtClean="0"/>
              <a:t> </a:t>
            </a:r>
            <a:r>
              <a:rPr lang="en-CA" dirty="0" smtClean="0"/>
              <a:t>&amp; </a:t>
            </a:r>
            <a:r>
              <a:rPr lang="en-CA" dirty="0" smtClean="0"/>
              <a:t/>
            </a:r>
            <a:br>
              <a:rPr lang="en-CA" dirty="0" smtClean="0"/>
            </a:br>
            <a:r>
              <a:rPr lang="en-CA" dirty="0" smtClean="0"/>
              <a:t>Robertson </a:t>
            </a:r>
            <a:r>
              <a:rPr lang="en-CA" dirty="0" smtClean="0"/>
              <a:t>(1966), </a:t>
            </a:r>
            <a:r>
              <a:rPr lang="en-CA" dirty="0" smtClean="0"/>
              <a:t/>
            </a:r>
            <a:br>
              <a:rPr lang="en-CA" dirty="0" smtClean="0"/>
            </a:br>
            <a:r>
              <a:rPr lang="en-CA" dirty="0" smtClean="0"/>
              <a:t>the </a:t>
            </a:r>
            <a:r>
              <a:rPr lang="en-CA" dirty="0" smtClean="0"/>
              <a:t>ability to recall </a:t>
            </a:r>
            <a:r>
              <a:rPr lang="en-CA" dirty="0" smtClean="0"/>
              <a:t/>
            </a:r>
            <a:br>
              <a:rPr lang="en-CA" dirty="0" smtClean="0"/>
            </a:br>
            <a:r>
              <a:rPr lang="en-CA" dirty="0" smtClean="0"/>
              <a:t>new </a:t>
            </a:r>
            <a:r>
              <a:rPr lang="en-CA" dirty="0" smtClean="0"/>
              <a:t>information </a:t>
            </a:r>
            <a:r>
              <a:rPr lang="en-CA" dirty="0" smtClean="0"/>
              <a:t/>
            </a:r>
            <a:br>
              <a:rPr lang="en-CA" dirty="0" smtClean="0"/>
            </a:br>
            <a:r>
              <a:rPr lang="en-CA" dirty="0" smtClean="0"/>
              <a:t>declined </a:t>
            </a:r>
            <a:r>
              <a:rPr lang="en-CA" dirty="0" smtClean="0"/>
              <a:t>during </a:t>
            </a:r>
            <a:r>
              <a:rPr lang="en-CA" dirty="0" smtClean="0"/>
              <a:t>early</a:t>
            </a:r>
            <a:br>
              <a:rPr lang="en-CA" dirty="0" smtClean="0"/>
            </a:br>
            <a:r>
              <a:rPr lang="en-CA" dirty="0" smtClean="0"/>
              <a:t>and </a:t>
            </a:r>
            <a:r>
              <a:rPr lang="en-CA" dirty="0" smtClean="0"/>
              <a:t>middle </a:t>
            </a:r>
            <a:r>
              <a:rPr lang="en-CA" dirty="0" smtClean="0"/>
              <a:t/>
            </a:r>
            <a:br>
              <a:rPr lang="en-CA" dirty="0" smtClean="0"/>
            </a:br>
            <a:r>
              <a:rPr lang="en-CA" dirty="0" smtClean="0"/>
              <a:t>adulthood</a:t>
            </a:r>
            <a:r>
              <a:rPr lang="en-CA" dirty="0" smtClean="0"/>
              <a:t>, but the </a:t>
            </a:r>
            <a:r>
              <a:rPr lang="en-CA" dirty="0" smtClean="0"/>
              <a:t/>
            </a:r>
            <a:br>
              <a:rPr lang="en-CA" dirty="0" smtClean="0"/>
            </a:br>
            <a:r>
              <a:rPr lang="en-CA" dirty="0" smtClean="0"/>
              <a:t>ability </a:t>
            </a:r>
            <a:r>
              <a:rPr lang="en-CA" dirty="0" smtClean="0"/>
              <a:t>to recognize </a:t>
            </a:r>
            <a:r>
              <a:rPr lang="en-CA" dirty="0" smtClean="0"/>
              <a:t/>
            </a:r>
            <a:br>
              <a:rPr lang="en-CA" dirty="0" smtClean="0"/>
            </a:br>
            <a:r>
              <a:rPr lang="en-CA" dirty="0" smtClean="0"/>
              <a:t>new </a:t>
            </a:r>
            <a:r>
              <a:rPr lang="en-CA" dirty="0" smtClean="0"/>
              <a:t>information did </a:t>
            </a:r>
            <a:r>
              <a:rPr lang="en-CA" dirty="0" smtClean="0"/>
              <a:t/>
            </a:r>
            <a:br>
              <a:rPr lang="en-CA" dirty="0" smtClean="0"/>
            </a:br>
            <a:r>
              <a:rPr lang="en-CA" dirty="0" smtClean="0"/>
              <a:t>not</a:t>
            </a:r>
            <a:r>
              <a:rPr lang="en-CA" dirty="0" smtClean="0"/>
              <a:t>.</a:t>
            </a:r>
            <a:endParaRPr lang="en-CA" dirty="0"/>
          </a:p>
        </p:txBody>
      </p:sp>
      <p:pic>
        <p:nvPicPr>
          <p:cNvPr id="4" name="Picture 3" descr="recall.png"/>
          <p:cNvPicPr>
            <a:picLocks noChangeAspect="1"/>
          </p:cNvPicPr>
          <p:nvPr/>
        </p:nvPicPr>
        <p:blipFill>
          <a:blip r:embed="rId2" cstate="print"/>
          <a:stretch>
            <a:fillRect/>
          </a:stretch>
        </p:blipFill>
        <p:spPr>
          <a:xfrm>
            <a:off x="4191000" y="1600200"/>
            <a:ext cx="4633692" cy="4405672"/>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Cognitive </a:t>
            </a:r>
            <a:br>
              <a:rPr lang="en-CA" dirty="0" smtClean="0"/>
            </a:br>
            <a:r>
              <a:rPr lang="en-CA" dirty="0" smtClean="0"/>
              <a:t>Development</a:t>
            </a:r>
            <a:endParaRPr lang="en-CA" dirty="0"/>
          </a:p>
        </p:txBody>
      </p:sp>
      <p:sp>
        <p:nvSpPr>
          <p:cNvPr id="3" name="Content Placeholder 2"/>
          <p:cNvSpPr>
            <a:spLocks noGrp="1"/>
          </p:cNvSpPr>
          <p:nvPr>
            <p:ph idx="1"/>
          </p:nvPr>
        </p:nvSpPr>
        <p:spPr/>
        <p:txBody>
          <a:bodyPr>
            <a:normAutofit lnSpcReduction="10000"/>
          </a:bodyPr>
          <a:lstStyle/>
          <a:p>
            <a:r>
              <a:rPr lang="en-CA" b="1" dirty="0" smtClean="0"/>
              <a:t>Cross-Sectional </a:t>
            </a:r>
            <a:br>
              <a:rPr lang="en-CA" b="1" dirty="0" smtClean="0"/>
            </a:br>
            <a:r>
              <a:rPr lang="en-CA" b="1" dirty="0" smtClean="0"/>
              <a:t>Study</a:t>
            </a:r>
            <a:endParaRPr lang="en-CA" b="1" dirty="0" smtClean="0"/>
          </a:p>
          <a:p>
            <a:pPr>
              <a:buNone/>
            </a:pPr>
            <a:r>
              <a:rPr lang="en-CA" dirty="0" smtClean="0"/>
              <a:t>	</a:t>
            </a:r>
            <a:r>
              <a:rPr lang="en-CA" dirty="0" smtClean="0"/>
              <a:t>a </a:t>
            </a:r>
            <a:r>
              <a:rPr lang="en-CA" dirty="0" smtClean="0"/>
              <a:t>study in which </a:t>
            </a:r>
            <a:r>
              <a:rPr lang="en-CA" dirty="0" smtClean="0"/>
              <a:t/>
            </a:r>
            <a:br>
              <a:rPr lang="en-CA" dirty="0" smtClean="0"/>
            </a:br>
            <a:r>
              <a:rPr lang="en-CA" dirty="0" smtClean="0"/>
              <a:t>people </a:t>
            </a:r>
            <a:r>
              <a:rPr lang="en-CA" dirty="0" smtClean="0"/>
              <a:t>of different </a:t>
            </a:r>
            <a:r>
              <a:rPr lang="en-CA" dirty="0" smtClean="0"/>
              <a:t/>
            </a:r>
            <a:br>
              <a:rPr lang="en-CA" dirty="0" smtClean="0"/>
            </a:br>
            <a:r>
              <a:rPr lang="en-CA" dirty="0" smtClean="0"/>
              <a:t>ages </a:t>
            </a:r>
            <a:r>
              <a:rPr lang="en-CA" dirty="0" smtClean="0"/>
              <a:t>are compared </a:t>
            </a:r>
            <a:r>
              <a:rPr lang="en-CA" dirty="0" smtClean="0"/>
              <a:t/>
            </a:r>
            <a:br>
              <a:rPr lang="en-CA" dirty="0" smtClean="0"/>
            </a:br>
            <a:r>
              <a:rPr lang="en-CA" dirty="0" smtClean="0"/>
              <a:t>with </a:t>
            </a:r>
            <a:r>
              <a:rPr lang="en-CA" dirty="0" smtClean="0"/>
              <a:t>one another</a:t>
            </a:r>
          </a:p>
          <a:p>
            <a:r>
              <a:rPr lang="en-CA" dirty="0" smtClean="0"/>
              <a:t> </a:t>
            </a:r>
            <a:r>
              <a:rPr lang="en-CA" b="1" dirty="0" smtClean="0"/>
              <a:t>Longitudinal Study</a:t>
            </a:r>
          </a:p>
          <a:p>
            <a:pPr>
              <a:buNone/>
            </a:pPr>
            <a:r>
              <a:rPr lang="en-CA" dirty="0" smtClean="0"/>
              <a:t>	a </a:t>
            </a:r>
            <a:r>
              <a:rPr lang="en-CA" dirty="0" smtClean="0"/>
              <a:t>study in which </a:t>
            </a:r>
            <a:r>
              <a:rPr lang="en-CA" dirty="0" smtClean="0"/>
              <a:t/>
            </a:r>
            <a:br>
              <a:rPr lang="en-CA" dirty="0" smtClean="0"/>
            </a:br>
            <a:r>
              <a:rPr lang="en-CA" dirty="0" smtClean="0"/>
              <a:t>the </a:t>
            </a:r>
            <a:r>
              <a:rPr lang="en-CA" dirty="0" smtClean="0"/>
              <a:t>same people </a:t>
            </a:r>
            <a:r>
              <a:rPr lang="en-CA" dirty="0" smtClean="0"/>
              <a:t/>
            </a:r>
            <a:br>
              <a:rPr lang="en-CA" dirty="0" smtClean="0"/>
            </a:br>
            <a:r>
              <a:rPr lang="en-CA" dirty="0" smtClean="0"/>
              <a:t>are </a:t>
            </a:r>
            <a:r>
              <a:rPr lang="en-CA" dirty="0" smtClean="0"/>
              <a:t>restudied and </a:t>
            </a:r>
            <a:r>
              <a:rPr lang="en-CA" dirty="0" smtClean="0"/>
              <a:t/>
            </a:r>
            <a:br>
              <a:rPr lang="en-CA" dirty="0" smtClean="0"/>
            </a:br>
            <a:r>
              <a:rPr lang="en-CA" dirty="0" smtClean="0"/>
              <a:t>retested </a:t>
            </a:r>
            <a:r>
              <a:rPr lang="en-CA" dirty="0" smtClean="0"/>
              <a:t>over a </a:t>
            </a:r>
            <a:r>
              <a:rPr lang="en-CA" dirty="0" smtClean="0"/>
              <a:t/>
            </a:r>
            <a:br>
              <a:rPr lang="en-CA" dirty="0" smtClean="0"/>
            </a:br>
            <a:r>
              <a:rPr lang="en-CA" dirty="0" smtClean="0"/>
              <a:t>long </a:t>
            </a:r>
            <a:r>
              <a:rPr lang="en-CA" dirty="0" smtClean="0"/>
              <a:t>period</a:t>
            </a:r>
            <a:endParaRPr lang="en-CA" dirty="0"/>
          </a:p>
        </p:txBody>
      </p:sp>
      <p:pic>
        <p:nvPicPr>
          <p:cNvPr id="4" name="Picture 3" descr="studies.png"/>
          <p:cNvPicPr>
            <a:picLocks noChangeAspect="1"/>
          </p:cNvPicPr>
          <p:nvPr/>
        </p:nvPicPr>
        <p:blipFill>
          <a:blip r:embed="rId2" cstate="print"/>
          <a:stretch>
            <a:fillRect/>
          </a:stretch>
        </p:blipFill>
        <p:spPr>
          <a:xfrm>
            <a:off x="4191000" y="1447800"/>
            <a:ext cx="4541221" cy="4558072"/>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Cognitive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dirty="0" smtClean="0"/>
              <a:t>Verbal </a:t>
            </a:r>
            <a:r>
              <a:rPr lang="en-CA" dirty="0" smtClean="0"/>
              <a:t/>
            </a:r>
            <a:br>
              <a:rPr lang="en-CA" dirty="0" smtClean="0"/>
            </a:br>
            <a:r>
              <a:rPr lang="en-CA" dirty="0" smtClean="0"/>
              <a:t>intelligence </a:t>
            </a:r>
            <a:br>
              <a:rPr lang="en-CA" dirty="0" smtClean="0"/>
            </a:br>
            <a:r>
              <a:rPr lang="en-CA" dirty="0" smtClean="0"/>
              <a:t>scores </a:t>
            </a:r>
            <a:r>
              <a:rPr lang="en-CA" dirty="0" smtClean="0"/>
              <a:t>hold </a:t>
            </a:r>
            <a:r>
              <a:rPr lang="en-CA" dirty="0" smtClean="0"/>
              <a:t/>
            </a:r>
            <a:br>
              <a:rPr lang="en-CA" dirty="0" smtClean="0"/>
            </a:br>
            <a:r>
              <a:rPr lang="en-CA" dirty="0" smtClean="0"/>
              <a:t>steady </a:t>
            </a:r>
            <a:r>
              <a:rPr lang="en-CA" dirty="0" smtClean="0"/>
              <a:t>with age, </a:t>
            </a:r>
            <a:r>
              <a:rPr lang="en-CA" dirty="0" smtClean="0"/>
              <a:t/>
            </a:r>
            <a:br>
              <a:rPr lang="en-CA" dirty="0" smtClean="0"/>
            </a:br>
            <a:r>
              <a:rPr lang="en-CA" dirty="0" smtClean="0"/>
              <a:t>while </a:t>
            </a:r>
            <a:r>
              <a:rPr lang="en-CA" dirty="0" smtClean="0"/>
              <a:t>nonverbal </a:t>
            </a:r>
            <a:r>
              <a:rPr lang="en-CA" dirty="0" smtClean="0"/>
              <a:t/>
            </a:r>
            <a:br>
              <a:rPr lang="en-CA" dirty="0" smtClean="0"/>
            </a:br>
            <a:r>
              <a:rPr lang="en-CA" dirty="0" smtClean="0"/>
              <a:t>intelligence </a:t>
            </a:r>
            <a:br>
              <a:rPr lang="en-CA" dirty="0" smtClean="0"/>
            </a:br>
            <a:r>
              <a:rPr lang="en-CA" dirty="0" smtClean="0"/>
              <a:t>scores </a:t>
            </a:r>
            <a:r>
              <a:rPr lang="en-CA" dirty="0" smtClean="0"/>
              <a:t>decline </a:t>
            </a:r>
            <a:r>
              <a:rPr lang="en-CA" dirty="0" smtClean="0"/>
              <a:t/>
            </a:r>
            <a:br>
              <a:rPr lang="en-CA" dirty="0" smtClean="0"/>
            </a:br>
            <a:r>
              <a:rPr lang="en-CA" dirty="0" smtClean="0"/>
              <a:t>(</a:t>
            </a:r>
            <a:r>
              <a:rPr lang="en-CA" dirty="0" smtClean="0"/>
              <a:t>adapted from </a:t>
            </a:r>
            <a:r>
              <a:rPr lang="en-CA" dirty="0" smtClean="0"/>
              <a:t/>
            </a:r>
            <a:br>
              <a:rPr lang="en-CA" dirty="0" smtClean="0"/>
            </a:br>
            <a:r>
              <a:rPr lang="en-CA" dirty="0" smtClean="0"/>
              <a:t>Kaufman </a:t>
            </a:r>
            <a:r>
              <a:rPr lang="en-CA" dirty="0" smtClean="0"/>
              <a:t>&amp; </a:t>
            </a:r>
            <a:r>
              <a:rPr lang="en-CA" dirty="0" smtClean="0"/>
              <a:t/>
            </a:r>
            <a:br>
              <a:rPr lang="en-CA" dirty="0" smtClean="0"/>
            </a:br>
            <a:r>
              <a:rPr lang="en-CA" dirty="0" smtClean="0"/>
              <a:t>others</a:t>
            </a:r>
            <a:r>
              <a:rPr lang="en-CA" dirty="0" smtClean="0"/>
              <a:t>, 1989)</a:t>
            </a:r>
            <a:endParaRPr lang="en-CA" dirty="0"/>
          </a:p>
        </p:txBody>
      </p:sp>
      <p:pic>
        <p:nvPicPr>
          <p:cNvPr id="4" name="Picture 3" descr="scores.png"/>
          <p:cNvPicPr>
            <a:picLocks noChangeAspect="1"/>
          </p:cNvPicPr>
          <p:nvPr/>
        </p:nvPicPr>
        <p:blipFill>
          <a:blip r:embed="rId2" cstate="print"/>
          <a:stretch>
            <a:fillRect/>
          </a:stretch>
        </p:blipFill>
        <p:spPr>
          <a:xfrm>
            <a:off x="3657600" y="1905000"/>
            <a:ext cx="5063843" cy="3695971"/>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Cognitive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b="1" dirty="0" smtClean="0"/>
              <a:t>Crystallized </a:t>
            </a:r>
            <a:r>
              <a:rPr lang="en-CA" b="1" dirty="0" smtClean="0"/>
              <a:t>Intelligence</a:t>
            </a:r>
          </a:p>
          <a:p>
            <a:pPr>
              <a:buNone/>
            </a:pPr>
            <a:r>
              <a:rPr lang="en-CA" dirty="0" smtClean="0"/>
              <a:t>	</a:t>
            </a:r>
            <a:r>
              <a:rPr lang="en-CA" dirty="0" smtClean="0"/>
              <a:t>one’s </a:t>
            </a:r>
            <a:r>
              <a:rPr lang="en-CA" dirty="0" smtClean="0"/>
              <a:t>accumulated knowledge and verbal </a:t>
            </a:r>
            <a:r>
              <a:rPr lang="en-CA" dirty="0" smtClean="0"/>
              <a:t>skills </a:t>
            </a:r>
            <a:r>
              <a:rPr lang="en-CA" dirty="0" smtClean="0"/>
              <a:t>tends to increase with </a:t>
            </a:r>
            <a:r>
              <a:rPr lang="en-CA" dirty="0" smtClean="0"/>
              <a:t>age</a:t>
            </a:r>
          </a:p>
          <a:p>
            <a:pPr>
              <a:buNone/>
            </a:pPr>
            <a:endParaRPr lang="en-CA" dirty="0" smtClean="0"/>
          </a:p>
          <a:p>
            <a:r>
              <a:rPr lang="en-CA" b="1" dirty="0" smtClean="0"/>
              <a:t>Fluid </a:t>
            </a:r>
            <a:r>
              <a:rPr lang="en-CA" b="1" dirty="0" smtClean="0"/>
              <a:t>Intelligence</a:t>
            </a:r>
          </a:p>
          <a:p>
            <a:pPr>
              <a:buNone/>
            </a:pPr>
            <a:r>
              <a:rPr lang="en-CA" dirty="0" smtClean="0"/>
              <a:t>	</a:t>
            </a:r>
            <a:r>
              <a:rPr lang="en-CA" dirty="0" smtClean="0"/>
              <a:t>ones </a:t>
            </a:r>
            <a:r>
              <a:rPr lang="en-CA" dirty="0" smtClean="0"/>
              <a:t>ability to reason speedily and </a:t>
            </a:r>
            <a:r>
              <a:rPr lang="en-CA" dirty="0" smtClean="0"/>
              <a:t>abstractly </a:t>
            </a:r>
            <a:r>
              <a:rPr lang="en-CA" dirty="0" smtClean="0"/>
              <a:t>tends to decrease during late adulthood</a:t>
            </a:r>
            <a:endParaRPr lang="en-C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Social </a:t>
            </a:r>
            <a:br>
              <a:rPr lang="en-CA" dirty="0" smtClean="0"/>
            </a:br>
            <a:r>
              <a:rPr lang="en-CA" dirty="0" smtClean="0"/>
              <a:t>Development</a:t>
            </a:r>
            <a:endParaRPr lang="en-CA" dirty="0"/>
          </a:p>
        </p:txBody>
      </p:sp>
      <p:sp>
        <p:nvSpPr>
          <p:cNvPr id="3" name="Content Placeholder 2"/>
          <p:cNvSpPr>
            <a:spLocks noGrp="1"/>
          </p:cNvSpPr>
          <p:nvPr>
            <p:ph idx="1"/>
          </p:nvPr>
        </p:nvSpPr>
        <p:spPr/>
        <p:txBody>
          <a:bodyPr/>
          <a:lstStyle/>
          <a:p>
            <a:r>
              <a:rPr lang="en-CA" dirty="0" smtClean="0"/>
              <a:t>Early-forties midlife crisis?</a:t>
            </a:r>
          </a:p>
          <a:p>
            <a:endParaRPr lang="en-CA" dirty="0"/>
          </a:p>
        </p:txBody>
      </p:sp>
      <p:pic>
        <p:nvPicPr>
          <p:cNvPr id="4" name="Picture 3" descr="emotional.png"/>
          <p:cNvPicPr>
            <a:picLocks noChangeAspect="1"/>
          </p:cNvPicPr>
          <p:nvPr/>
        </p:nvPicPr>
        <p:blipFill>
          <a:blip r:embed="rId2" cstate="print"/>
          <a:stretch>
            <a:fillRect/>
          </a:stretch>
        </p:blipFill>
        <p:spPr>
          <a:xfrm>
            <a:off x="838200" y="2590800"/>
            <a:ext cx="5758326" cy="410600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Adolescence</a:t>
            </a:r>
            <a:br>
              <a:rPr lang="en-CA" dirty="0" smtClean="0"/>
            </a:br>
            <a:endParaRPr lang="en-CA" dirty="0"/>
          </a:p>
        </p:txBody>
      </p:sp>
      <p:sp>
        <p:nvSpPr>
          <p:cNvPr id="3" name="Content Placeholder 2"/>
          <p:cNvSpPr>
            <a:spLocks noGrp="1"/>
          </p:cNvSpPr>
          <p:nvPr>
            <p:ph idx="1"/>
          </p:nvPr>
        </p:nvSpPr>
        <p:spPr/>
        <p:txBody>
          <a:bodyPr>
            <a:normAutofit/>
          </a:bodyPr>
          <a:lstStyle/>
          <a:p>
            <a:r>
              <a:rPr lang="en-CA" dirty="0" smtClean="0"/>
              <a:t>Throughout </a:t>
            </a:r>
            <a:br>
              <a:rPr lang="en-CA" dirty="0" smtClean="0"/>
            </a:br>
            <a:r>
              <a:rPr lang="en-CA" dirty="0" smtClean="0"/>
              <a:t>childhood</a:t>
            </a:r>
            <a:r>
              <a:rPr lang="en-CA" dirty="0" smtClean="0"/>
              <a:t>, boys </a:t>
            </a:r>
            <a:r>
              <a:rPr lang="en-CA" dirty="0" smtClean="0"/>
              <a:t/>
            </a:r>
            <a:br>
              <a:rPr lang="en-CA" dirty="0" smtClean="0"/>
            </a:br>
            <a:r>
              <a:rPr lang="en-CA" dirty="0" smtClean="0"/>
              <a:t>and </a:t>
            </a:r>
            <a:r>
              <a:rPr lang="en-CA" dirty="0" smtClean="0"/>
              <a:t>girls are </a:t>
            </a:r>
            <a:r>
              <a:rPr lang="en-CA" dirty="0" smtClean="0"/>
              <a:t/>
            </a:r>
            <a:br>
              <a:rPr lang="en-CA" dirty="0" smtClean="0"/>
            </a:br>
            <a:r>
              <a:rPr lang="en-CA" dirty="0" smtClean="0"/>
              <a:t>similar </a:t>
            </a:r>
            <a:r>
              <a:rPr lang="en-CA" dirty="0" smtClean="0"/>
              <a:t>in height. </a:t>
            </a:r>
            <a:r>
              <a:rPr lang="en-CA" dirty="0" smtClean="0"/>
              <a:t/>
            </a:r>
            <a:br>
              <a:rPr lang="en-CA" dirty="0" smtClean="0"/>
            </a:br>
            <a:r>
              <a:rPr lang="en-CA" dirty="0" smtClean="0"/>
              <a:t>At </a:t>
            </a:r>
            <a:r>
              <a:rPr lang="en-CA" dirty="0" smtClean="0"/>
              <a:t>puberty, girls </a:t>
            </a:r>
            <a:r>
              <a:rPr lang="en-CA" dirty="0" smtClean="0"/>
              <a:t/>
            </a:r>
            <a:br>
              <a:rPr lang="en-CA" dirty="0" smtClean="0"/>
            </a:br>
            <a:r>
              <a:rPr lang="en-CA" dirty="0" smtClean="0"/>
              <a:t>surge </a:t>
            </a:r>
            <a:r>
              <a:rPr lang="en-CA" dirty="0" smtClean="0"/>
              <a:t>ahead </a:t>
            </a:r>
            <a:r>
              <a:rPr lang="en-CA" dirty="0" smtClean="0"/>
              <a:t/>
            </a:r>
            <a:br>
              <a:rPr lang="en-CA" dirty="0" smtClean="0"/>
            </a:br>
            <a:r>
              <a:rPr lang="en-CA" dirty="0" smtClean="0"/>
              <a:t>briefly</a:t>
            </a:r>
            <a:r>
              <a:rPr lang="en-CA" dirty="0" smtClean="0"/>
              <a:t>, but then </a:t>
            </a:r>
            <a:r>
              <a:rPr lang="en-CA" dirty="0" smtClean="0"/>
              <a:t/>
            </a:r>
            <a:br>
              <a:rPr lang="en-CA" dirty="0" smtClean="0"/>
            </a:br>
            <a:r>
              <a:rPr lang="en-CA" dirty="0" smtClean="0"/>
              <a:t>boys </a:t>
            </a:r>
            <a:r>
              <a:rPr lang="en-CA" dirty="0" smtClean="0"/>
              <a:t>overtake </a:t>
            </a:r>
            <a:r>
              <a:rPr lang="en-CA" dirty="0" smtClean="0"/>
              <a:t/>
            </a:r>
            <a:br>
              <a:rPr lang="en-CA" dirty="0" smtClean="0"/>
            </a:br>
            <a:r>
              <a:rPr lang="en-CA" dirty="0" smtClean="0"/>
              <a:t>them </a:t>
            </a:r>
            <a:r>
              <a:rPr lang="en-CA" dirty="0" smtClean="0"/>
              <a:t>at about </a:t>
            </a:r>
            <a:r>
              <a:rPr lang="en-CA" dirty="0" smtClean="0"/>
              <a:t/>
            </a:r>
            <a:br>
              <a:rPr lang="en-CA" dirty="0" smtClean="0"/>
            </a:br>
            <a:r>
              <a:rPr lang="en-CA" dirty="0" smtClean="0"/>
              <a:t>age </a:t>
            </a:r>
            <a:r>
              <a:rPr lang="en-CA" dirty="0" smtClean="0"/>
              <a:t>14.</a:t>
            </a:r>
          </a:p>
          <a:p>
            <a:endParaRPr lang="en-CA" dirty="0"/>
          </a:p>
        </p:txBody>
      </p:sp>
      <p:pic>
        <p:nvPicPr>
          <p:cNvPr id="4" name="Picture 3" descr="height.png"/>
          <p:cNvPicPr>
            <a:picLocks noChangeAspect="1"/>
          </p:cNvPicPr>
          <p:nvPr/>
        </p:nvPicPr>
        <p:blipFill>
          <a:blip r:embed="rId2" cstate="print"/>
          <a:stretch>
            <a:fillRect/>
          </a:stretch>
        </p:blipFill>
        <p:spPr>
          <a:xfrm>
            <a:off x="3505200" y="1600200"/>
            <a:ext cx="4474787" cy="429740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Social </a:t>
            </a:r>
            <a:br>
              <a:rPr lang="en-CA" dirty="0" smtClean="0"/>
            </a:br>
            <a:r>
              <a:rPr lang="en-CA" dirty="0" smtClean="0"/>
              <a:t>Changes</a:t>
            </a:r>
            <a:endParaRPr lang="en-CA" dirty="0"/>
          </a:p>
        </p:txBody>
      </p:sp>
      <p:sp>
        <p:nvSpPr>
          <p:cNvPr id="3" name="Content Placeholder 2"/>
          <p:cNvSpPr>
            <a:spLocks noGrp="1"/>
          </p:cNvSpPr>
          <p:nvPr>
            <p:ph idx="1"/>
          </p:nvPr>
        </p:nvSpPr>
        <p:spPr/>
        <p:txBody>
          <a:bodyPr/>
          <a:lstStyle/>
          <a:p>
            <a:r>
              <a:rPr lang="en-CA" b="1" dirty="0" smtClean="0"/>
              <a:t>Social </a:t>
            </a:r>
            <a:r>
              <a:rPr lang="en-CA" b="1" dirty="0" smtClean="0"/>
              <a:t>Clock</a:t>
            </a:r>
          </a:p>
          <a:p>
            <a:pPr>
              <a:buNone/>
            </a:pPr>
            <a:r>
              <a:rPr lang="en-CA" dirty="0" smtClean="0"/>
              <a:t>	</a:t>
            </a:r>
            <a:r>
              <a:rPr lang="en-CA" dirty="0" smtClean="0"/>
              <a:t>the </a:t>
            </a:r>
            <a:r>
              <a:rPr lang="en-CA" dirty="0" smtClean="0"/>
              <a:t>culturally preferred timing of </a:t>
            </a:r>
            <a:r>
              <a:rPr lang="en-CA" dirty="0" smtClean="0"/>
              <a:t>social events such as:</a:t>
            </a:r>
            <a:endParaRPr lang="en-CA" dirty="0" smtClean="0"/>
          </a:p>
          <a:p>
            <a:r>
              <a:rPr lang="en-CA" dirty="0" smtClean="0"/>
              <a:t>marriage</a:t>
            </a:r>
            <a:endParaRPr lang="en-CA" dirty="0" smtClean="0"/>
          </a:p>
          <a:p>
            <a:r>
              <a:rPr lang="en-CA" dirty="0" smtClean="0"/>
              <a:t>parenthood</a:t>
            </a:r>
            <a:endParaRPr lang="en-CA" dirty="0" smtClean="0"/>
          </a:p>
          <a:p>
            <a:r>
              <a:rPr lang="en-CA" dirty="0" smtClean="0"/>
              <a:t>retirement</a:t>
            </a:r>
            <a:endParaRPr lang="en-CA"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Adulthood: Social </a:t>
            </a:r>
            <a:br>
              <a:rPr lang="en-CA" dirty="0" smtClean="0"/>
            </a:br>
            <a:r>
              <a:rPr lang="en-CA" dirty="0" smtClean="0"/>
              <a:t>Changes</a:t>
            </a:r>
            <a:endParaRPr lang="en-CA" dirty="0"/>
          </a:p>
        </p:txBody>
      </p:sp>
      <p:sp>
        <p:nvSpPr>
          <p:cNvPr id="3" name="Content Placeholder 2"/>
          <p:cNvSpPr>
            <a:spLocks noGrp="1"/>
          </p:cNvSpPr>
          <p:nvPr>
            <p:ph idx="1"/>
          </p:nvPr>
        </p:nvSpPr>
        <p:spPr/>
        <p:txBody>
          <a:bodyPr/>
          <a:lstStyle/>
          <a:p>
            <a:r>
              <a:rPr lang="en-CA" dirty="0" smtClean="0"/>
              <a:t>Multinational </a:t>
            </a:r>
            <a:endParaRPr lang="en-CA" dirty="0" smtClean="0"/>
          </a:p>
          <a:p>
            <a:pPr>
              <a:buNone/>
            </a:pPr>
            <a:r>
              <a:rPr lang="en-CA" dirty="0" smtClean="0"/>
              <a:t>	surveys </a:t>
            </a:r>
            <a:r>
              <a:rPr lang="en-CA" dirty="0" smtClean="0"/>
              <a:t>show </a:t>
            </a:r>
            <a:r>
              <a:rPr lang="en-CA" dirty="0" smtClean="0"/>
              <a:t/>
            </a:r>
            <a:br>
              <a:rPr lang="en-CA" dirty="0" smtClean="0"/>
            </a:br>
            <a:r>
              <a:rPr lang="en-CA" dirty="0" smtClean="0"/>
              <a:t>that </a:t>
            </a:r>
            <a:r>
              <a:rPr lang="en-CA" dirty="0" smtClean="0"/>
              <a:t>age </a:t>
            </a:r>
            <a:r>
              <a:rPr lang="en-CA" dirty="0" smtClean="0"/>
              <a:t/>
            </a:r>
            <a:br>
              <a:rPr lang="en-CA" dirty="0" smtClean="0"/>
            </a:br>
            <a:r>
              <a:rPr lang="en-CA" dirty="0" smtClean="0"/>
              <a:t>differences </a:t>
            </a:r>
            <a:r>
              <a:rPr lang="en-CA" dirty="0" smtClean="0"/>
              <a:t>in </a:t>
            </a:r>
            <a:r>
              <a:rPr lang="en-CA" dirty="0" smtClean="0"/>
              <a:t/>
            </a:r>
            <a:br>
              <a:rPr lang="en-CA" dirty="0" smtClean="0"/>
            </a:br>
            <a:r>
              <a:rPr lang="en-CA" dirty="0" smtClean="0"/>
              <a:t>life </a:t>
            </a:r>
            <a:r>
              <a:rPr lang="en-CA" dirty="0" smtClean="0"/>
              <a:t>satisfaction </a:t>
            </a:r>
            <a:r>
              <a:rPr lang="en-CA" dirty="0" smtClean="0"/>
              <a:t/>
            </a:r>
            <a:br>
              <a:rPr lang="en-CA" dirty="0" smtClean="0"/>
            </a:br>
            <a:r>
              <a:rPr lang="en-CA" dirty="0" smtClean="0"/>
              <a:t>are </a:t>
            </a:r>
            <a:r>
              <a:rPr lang="en-CA" dirty="0" smtClean="0"/>
              <a:t>trivial </a:t>
            </a:r>
            <a:r>
              <a:rPr lang="en-CA" dirty="0" smtClean="0"/>
              <a:t/>
            </a:r>
            <a:br>
              <a:rPr lang="en-CA" dirty="0" smtClean="0"/>
            </a:br>
            <a:r>
              <a:rPr lang="en-CA" dirty="0" smtClean="0"/>
              <a:t>(</a:t>
            </a:r>
            <a:r>
              <a:rPr lang="en-CA" dirty="0" err="1" smtClean="0"/>
              <a:t>Inglehart</a:t>
            </a:r>
            <a:r>
              <a:rPr lang="en-CA" dirty="0" smtClean="0"/>
              <a:t>, </a:t>
            </a:r>
            <a:r>
              <a:rPr lang="en-CA" dirty="0" smtClean="0"/>
              <a:t/>
            </a:r>
            <a:br>
              <a:rPr lang="en-CA" dirty="0" smtClean="0"/>
            </a:br>
            <a:r>
              <a:rPr lang="en-CA" dirty="0" smtClean="0"/>
              <a:t>1990</a:t>
            </a:r>
            <a:r>
              <a:rPr lang="en-CA" dirty="0" smtClean="0"/>
              <a:t>).</a:t>
            </a:r>
            <a:endParaRPr lang="en-CA" dirty="0"/>
          </a:p>
        </p:txBody>
      </p:sp>
      <p:pic>
        <p:nvPicPr>
          <p:cNvPr id="4" name="Picture 3" descr="satisfaction.png"/>
          <p:cNvPicPr>
            <a:picLocks noChangeAspect="1"/>
          </p:cNvPicPr>
          <p:nvPr/>
        </p:nvPicPr>
        <p:blipFill>
          <a:blip r:embed="rId2" cstate="print"/>
          <a:stretch>
            <a:fillRect/>
          </a:stretch>
        </p:blipFill>
        <p:spPr>
          <a:xfrm>
            <a:off x="3581400" y="1676400"/>
            <a:ext cx="4510285" cy="3823763"/>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152400"/>
            <a:ext cx="7772400" cy="1143000"/>
          </a:xfrm>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Challenges of Midlife</a:t>
            </a:r>
          </a:p>
        </p:txBody>
      </p:sp>
      <p:sp>
        <p:nvSpPr>
          <p:cNvPr id="59395" name="Rectangle 3"/>
          <p:cNvSpPr>
            <a:spLocks noGrp="1" noChangeArrowheads="1"/>
          </p:cNvSpPr>
          <p:nvPr>
            <p:ph idx="1"/>
          </p:nvPr>
        </p:nvSpPr>
        <p:spPr>
          <a:xfrm>
            <a:off x="685800" y="1828800"/>
            <a:ext cx="7772400" cy="4876800"/>
          </a:xfrm>
        </p:spPr>
        <p:txBody>
          <a:bodyPr/>
          <a:lstStyle/>
          <a:p>
            <a:pPr eaLnBrk="1" hangingPunct="1">
              <a:lnSpc>
                <a:spcPct val="60000"/>
              </a:lnSpc>
              <a:defRPr/>
            </a:pPr>
            <a:r>
              <a:rPr lang="en-US" sz="2600" dirty="0" smtClean="0">
                <a:effectLst>
                  <a:outerShdw blurRad="38100" dist="38100" dir="2700000" algn="tl">
                    <a:srgbClr val="0064E2"/>
                  </a:outerShdw>
                </a:effectLst>
                <a:ea typeface="ＭＳ Ｐゴシック" charset="-128"/>
              </a:rPr>
              <a:t>Erikson singled out </a:t>
            </a:r>
            <a:r>
              <a:rPr lang="en-US" sz="2600" dirty="0" err="1" smtClean="0">
                <a:effectLst>
                  <a:outerShdw blurRad="38100" dist="38100" dir="2700000" algn="tl">
                    <a:srgbClr val="0064E2"/>
                  </a:outerShdw>
                </a:effectLst>
                <a:ea typeface="ＭＳ Ｐゴシック" charset="-128"/>
              </a:rPr>
              <a:t>generitivity</a:t>
            </a:r>
            <a:r>
              <a:rPr lang="en-US" sz="2600" dirty="0" smtClean="0">
                <a:effectLst>
                  <a:outerShdw blurRad="38100" dist="38100" dir="2700000" algn="tl">
                    <a:srgbClr val="0064E2"/>
                  </a:outerShdw>
                </a:effectLst>
                <a:ea typeface="ＭＳ Ｐゴシック" charset="-128"/>
              </a:rPr>
              <a:t>, as the big challenge facing middle aged adults. </a:t>
            </a:r>
          </a:p>
          <a:p>
            <a:pPr eaLnBrk="1" hangingPunct="1">
              <a:lnSpc>
                <a:spcPct val="6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60000"/>
              </a:lnSpc>
              <a:defRPr/>
            </a:pPr>
            <a:r>
              <a:rPr lang="en-US" sz="2600" dirty="0" err="1" smtClean="0">
                <a:effectLst>
                  <a:outerShdw blurRad="38100" dist="38100" dir="2700000" algn="tl">
                    <a:srgbClr val="0064E2"/>
                  </a:outerShdw>
                </a:effectLst>
                <a:ea typeface="ＭＳ Ｐゴシック" charset="-128"/>
              </a:rPr>
              <a:t>Generitivity</a:t>
            </a:r>
            <a:r>
              <a:rPr lang="en-US" sz="2600" dirty="0" smtClean="0">
                <a:effectLst>
                  <a:outerShdw blurRad="38100" dist="38100" dir="2700000" algn="tl">
                    <a:srgbClr val="0064E2"/>
                  </a:outerShdw>
                </a:effectLst>
                <a:ea typeface="ＭＳ Ｐゴシック" charset="-128"/>
              </a:rPr>
              <a:t> is the process of making a commitment beyond oneself to family, work, society or future generations.</a:t>
            </a:r>
          </a:p>
          <a:p>
            <a:pPr eaLnBrk="1" hangingPunct="1">
              <a:lnSpc>
                <a:spcPct val="6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60000"/>
              </a:lnSpc>
              <a:defRPr/>
            </a:pPr>
            <a:r>
              <a:rPr lang="en-US" sz="2600" dirty="0" smtClean="0">
                <a:effectLst>
                  <a:outerShdw blurRad="38100" dist="38100" dir="2700000" algn="tl">
                    <a:srgbClr val="0064E2"/>
                  </a:outerShdw>
                </a:effectLst>
                <a:ea typeface="ＭＳ Ｐゴシック" charset="-128"/>
              </a:rPr>
              <a:t>This is a crucial challenge of adults in their 30s, 40s and 50s.</a:t>
            </a:r>
          </a:p>
          <a:p>
            <a:pPr eaLnBrk="1" hangingPunct="1">
              <a:lnSpc>
                <a:spcPct val="6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60000"/>
              </a:lnSpc>
              <a:defRPr/>
            </a:pPr>
            <a:r>
              <a:rPr lang="en-US" sz="2600" dirty="0" smtClean="0">
                <a:effectLst>
                  <a:outerShdw blurRad="38100" dist="38100" dir="2700000" algn="tl">
                    <a:srgbClr val="0064E2"/>
                  </a:outerShdw>
                </a:effectLst>
                <a:ea typeface="ＭＳ Ｐゴシック" charset="-128"/>
              </a:rPr>
              <a:t>The good news is that most people do not actually undergo a true midlife crisis or upheaval.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76200"/>
            <a:ext cx="7772400" cy="1143000"/>
          </a:xfrm>
        </p:spPr>
        <p:txBody>
          <a:bodyPr/>
          <a:lstStyle/>
          <a:p>
            <a:pPr eaLnBrk="1" hangingPunct="1">
              <a:defRPr/>
            </a:pPr>
            <a:r>
              <a:rPr lang="en-US" dirty="0" smtClean="0">
                <a:effectLst>
                  <a:outerShdw blurRad="38100" dist="38100" dir="2700000" algn="tl">
                    <a:srgbClr val="0064E2"/>
                  </a:outerShdw>
                </a:effectLst>
                <a:ea typeface="ＭＳ Ｐゴシック" charset="-128"/>
              </a:rPr>
              <a:t>Erikson’s Last Stage</a:t>
            </a:r>
          </a:p>
        </p:txBody>
      </p:sp>
      <p:sp>
        <p:nvSpPr>
          <p:cNvPr id="60419" name="Rectangle 3"/>
          <p:cNvSpPr>
            <a:spLocks noGrp="1" noChangeArrowheads="1"/>
          </p:cNvSpPr>
          <p:nvPr>
            <p:ph idx="1"/>
          </p:nvPr>
        </p:nvSpPr>
        <p:spPr>
          <a:xfrm>
            <a:off x="685800" y="1828800"/>
            <a:ext cx="7772400" cy="4648200"/>
          </a:xfrm>
        </p:spPr>
        <p:txBody>
          <a:bodyPr/>
          <a:lstStyle/>
          <a:p>
            <a:pPr eaLnBrk="1" hangingPunct="1">
              <a:defRPr/>
            </a:pPr>
            <a:r>
              <a:rPr lang="en-US" sz="2800" dirty="0" smtClean="0">
                <a:effectLst>
                  <a:outerShdw blurRad="38100" dist="38100" dir="2700000" algn="tl">
                    <a:srgbClr val="0064E2"/>
                  </a:outerShdw>
                </a:effectLst>
                <a:ea typeface="ＭＳ Ｐゴシック" charset="-128"/>
              </a:rPr>
              <a:t>The last stage of Erikson’s model deals with elderly people. </a:t>
            </a:r>
          </a:p>
          <a:p>
            <a:pPr eaLnBrk="1" hangingPunct="1">
              <a:defRPr/>
            </a:pPr>
            <a:r>
              <a:rPr lang="en-US" sz="2800" dirty="0" smtClean="0">
                <a:effectLst>
                  <a:outerShdw blurRad="38100" dist="38100" dir="2700000" algn="tl">
                    <a:srgbClr val="0064E2"/>
                  </a:outerShdw>
                </a:effectLst>
                <a:ea typeface="ＭＳ Ｐゴシック" charset="-128"/>
              </a:rPr>
              <a:t>The big challenge in this stage is </a:t>
            </a:r>
            <a:r>
              <a:rPr lang="en-US" sz="2800" i="1" dirty="0" smtClean="0">
                <a:effectLst>
                  <a:outerShdw blurRad="38100" dist="38100" dir="2700000" algn="tl">
                    <a:srgbClr val="0064E2"/>
                  </a:outerShdw>
                </a:effectLst>
                <a:ea typeface="ＭＳ Ｐゴシック" charset="-128"/>
              </a:rPr>
              <a:t>ego-integrity vs. despair.</a:t>
            </a:r>
            <a:r>
              <a:rPr lang="en-US" sz="2800" dirty="0" smtClean="0">
                <a:effectLst>
                  <a:outerShdw blurRad="38100" dist="38100" dir="2700000" algn="tl">
                    <a:srgbClr val="0064E2"/>
                  </a:outerShdw>
                </a:effectLst>
                <a:ea typeface="ＭＳ Ｐゴシック" charset="-128"/>
              </a:rPr>
              <a:t> Erikson describes this as the challenge to have a life we can look back on and have no regrets about and to enjoy a sense of wholeness.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152400"/>
            <a:ext cx="7772400" cy="1143000"/>
          </a:xfrm>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In the End</a:t>
            </a:r>
          </a:p>
        </p:txBody>
      </p:sp>
      <p:sp>
        <p:nvSpPr>
          <p:cNvPr id="61443" name="Rectangle 3"/>
          <p:cNvSpPr>
            <a:spLocks noGrp="1" noChangeArrowheads="1"/>
          </p:cNvSpPr>
          <p:nvPr>
            <p:ph idx="1"/>
          </p:nvPr>
        </p:nvSpPr>
        <p:spPr>
          <a:xfrm>
            <a:off x="685800" y="1828800"/>
            <a:ext cx="7772400" cy="5029200"/>
          </a:xfrm>
        </p:spPr>
        <p:txBody>
          <a:bodyPr/>
          <a:lstStyle/>
          <a:p>
            <a:pPr eaLnBrk="1" hangingPunct="1">
              <a:defRPr/>
            </a:pPr>
            <a:r>
              <a:rPr lang="en-US" sz="2600" dirty="0" smtClean="0">
                <a:effectLst>
                  <a:outerShdw blurRad="38100" dist="38100" dir="2700000" algn="tl">
                    <a:srgbClr val="0064E2"/>
                  </a:outerShdw>
                </a:effectLst>
                <a:ea typeface="ＭＳ Ｐゴシック" charset="-128"/>
              </a:rPr>
              <a:t>Death is inevitable. It is something we will all go through. But, do we go through it the same way?</a:t>
            </a:r>
          </a:p>
          <a:p>
            <a:pPr eaLnBrk="1" hangingPunct="1">
              <a:defRPr/>
            </a:pPr>
            <a:endParaRPr lang="en-US" sz="2600" dirty="0" smtClean="0">
              <a:effectLst>
                <a:outerShdw blurRad="38100" dist="38100" dir="2700000" algn="tl">
                  <a:srgbClr val="0064E2"/>
                </a:outerShdw>
              </a:effectLst>
              <a:ea typeface="ＭＳ Ｐゴシック" charset="-128"/>
            </a:endParaRPr>
          </a:p>
          <a:p>
            <a:pPr eaLnBrk="1" hangingPunct="1">
              <a:defRPr/>
            </a:pPr>
            <a:r>
              <a:rPr lang="en-US" sz="2600" dirty="0" smtClean="0">
                <a:effectLst>
                  <a:outerShdw blurRad="38100" dist="38100" dir="2700000" algn="tl">
                    <a:srgbClr val="0064E2"/>
                  </a:outerShdw>
                </a:effectLst>
                <a:ea typeface="ＭＳ Ｐゴシック" charset="-128"/>
              </a:rPr>
              <a:t>According to Elisabeth </a:t>
            </a:r>
            <a:r>
              <a:rPr lang="en-US" sz="2600" dirty="0" err="1" smtClean="0">
                <a:effectLst>
                  <a:outerShdw blurRad="38100" dist="38100" dir="2700000" algn="tl">
                    <a:srgbClr val="0064E2"/>
                  </a:outerShdw>
                </a:effectLst>
                <a:ea typeface="ＭＳ Ｐゴシック" charset="-128"/>
              </a:rPr>
              <a:t>Kubler</a:t>
            </a:r>
            <a:r>
              <a:rPr lang="en-US" sz="2600" dirty="0" smtClean="0">
                <a:effectLst>
                  <a:outerShdw blurRad="38100" dist="38100" dir="2700000" algn="tl">
                    <a:srgbClr val="0064E2"/>
                  </a:outerShdw>
                </a:effectLst>
                <a:ea typeface="ＭＳ Ｐゴシック" charset="-128"/>
              </a:rPr>
              <a:t>-Ross, we do, in five stages. While we each experience the stages differently, we will all go through the following:</a:t>
            </a:r>
          </a:p>
          <a:p>
            <a:pPr marL="1485900" lvl="3" indent="-457200" eaLnBrk="1" hangingPunct="1">
              <a:defRPr/>
            </a:pPr>
            <a:r>
              <a:rPr lang="en-US" sz="2000" dirty="0" smtClean="0">
                <a:effectLst>
                  <a:outerShdw blurRad="38100" dist="38100" dir="2700000" algn="tl">
                    <a:srgbClr val="0064E2"/>
                  </a:outerShdw>
                </a:effectLst>
                <a:ea typeface="ＭＳ Ｐゴシック" charset="-128"/>
              </a:rPr>
              <a:t>Denial</a:t>
            </a:r>
          </a:p>
          <a:p>
            <a:pPr marL="1485900" lvl="3" indent="-457200" eaLnBrk="1" hangingPunct="1">
              <a:defRPr/>
            </a:pPr>
            <a:r>
              <a:rPr lang="en-US" sz="2000" dirty="0" smtClean="0">
                <a:effectLst>
                  <a:outerShdw blurRad="38100" dist="38100" dir="2700000" algn="tl">
                    <a:srgbClr val="0064E2"/>
                  </a:outerShdw>
                </a:effectLst>
                <a:ea typeface="ＭＳ Ｐゴシック" charset="-128"/>
              </a:rPr>
              <a:t>Anger    </a:t>
            </a:r>
          </a:p>
          <a:p>
            <a:pPr marL="1485900" lvl="3" indent="-457200" eaLnBrk="1" hangingPunct="1">
              <a:defRPr/>
            </a:pPr>
            <a:r>
              <a:rPr lang="en-US" sz="2000" dirty="0" smtClean="0">
                <a:effectLst>
                  <a:outerShdw blurRad="38100" dist="38100" dir="2700000" algn="tl">
                    <a:srgbClr val="0064E2"/>
                  </a:outerShdw>
                </a:effectLst>
                <a:ea typeface="ＭＳ Ｐゴシック" charset="-128"/>
              </a:rPr>
              <a:t>Bargaining    </a:t>
            </a:r>
          </a:p>
          <a:p>
            <a:pPr marL="1485900" lvl="3" indent="-457200" eaLnBrk="1" hangingPunct="1">
              <a:defRPr/>
            </a:pPr>
            <a:r>
              <a:rPr lang="en-US" sz="2000" dirty="0" smtClean="0">
                <a:effectLst>
                  <a:outerShdw blurRad="38100" dist="38100" dir="2700000" algn="tl">
                    <a:srgbClr val="0064E2"/>
                  </a:outerShdw>
                </a:effectLst>
                <a:ea typeface="ＭＳ Ｐゴシック" charset="-128"/>
              </a:rPr>
              <a:t>Depression    </a:t>
            </a:r>
          </a:p>
          <a:p>
            <a:pPr marL="1485900" lvl="3" indent="-457200" eaLnBrk="1" hangingPunct="1">
              <a:defRPr/>
            </a:pPr>
            <a:r>
              <a:rPr lang="en-US" sz="2000" dirty="0" smtClean="0">
                <a:effectLst>
                  <a:outerShdw blurRad="38100" dist="38100" dir="2700000" algn="tl">
                    <a:srgbClr val="0064E2"/>
                  </a:outerShdw>
                </a:effectLst>
                <a:ea typeface="ＭＳ Ｐゴシック" charset="-128"/>
              </a:rPr>
              <a:t>Acceptance</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a:effectLst>
                  <a:outerShdw blurRad="38100" dist="38100" dir="2700000" algn="tl">
                    <a:srgbClr val="0064E2"/>
                  </a:outerShdw>
                </a:effectLst>
                <a:ea typeface="ＭＳ Ｐゴシック" pitchFamily="-112" charset="-128"/>
                <a:cs typeface="ＭＳ Ｐゴシック" pitchFamily="-112" charset="-128"/>
              </a:rPr>
              <a:t>The Stages</a:t>
            </a:r>
          </a:p>
        </p:txBody>
      </p:sp>
      <p:sp>
        <p:nvSpPr>
          <p:cNvPr id="62467" name="Rectangle 3"/>
          <p:cNvSpPr>
            <a:spLocks noGrp="1" noChangeArrowheads="1"/>
          </p:cNvSpPr>
          <p:nvPr>
            <p:ph idx="1"/>
          </p:nvPr>
        </p:nvSpPr>
        <p:spPr/>
        <p:txBody>
          <a:bodyPr/>
          <a:lstStyle/>
          <a:p>
            <a:pPr eaLnBrk="1" hangingPunct="1">
              <a:defRPr/>
            </a:pPr>
            <a:r>
              <a:rPr lang="en-US" dirty="0" smtClean="0">
                <a:effectLst>
                  <a:outerShdw blurRad="38100" dist="38100" dir="2700000" algn="tl">
                    <a:srgbClr val="0064E2"/>
                  </a:outerShdw>
                </a:effectLst>
                <a:ea typeface="ＭＳ Ｐゴシック" charset="-128"/>
              </a:rPr>
              <a:t>Denial- Refusing to believe the individual is sick.</a:t>
            </a:r>
          </a:p>
          <a:p>
            <a:pPr eaLnBrk="1" hangingPunct="1">
              <a:defRPr/>
            </a:pPr>
            <a:r>
              <a:rPr lang="en-US" dirty="0" smtClean="0">
                <a:effectLst>
                  <a:outerShdw blurRad="38100" dist="38100" dir="2700000" algn="tl">
                    <a:srgbClr val="0064E2"/>
                  </a:outerShdw>
                </a:effectLst>
                <a:ea typeface="ＭＳ Ｐゴシック" charset="-128"/>
              </a:rPr>
              <a:t>Anger- Displays anger that individual is sick.</a:t>
            </a:r>
          </a:p>
          <a:p>
            <a:pPr eaLnBrk="1" hangingPunct="1">
              <a:defRPr/>
            </a:pPr>
            <a:r>
              <a:rPr lang="en-US" dirty="0" smtClean="0">
                <a:effectLst>
                  <a:outerShdw blurRad="38100" dist="38100" dir="2700000" algn="tl">
                    <a:srgbClr val="0064E2"/>
                  </a:outerShdw>
                </a:effectLst>
                <a:ea typeface="ＭＳ Ｐゴシック" charset="-128"/>
              </a:rPr>
              <a:t>Bargaining- Making a deal, in return for a cure, they will fulfill a promise.</a:t>
            </a:r>
          </a:p>
          <a:p>
            <a:pPr eaLnBrk="1" hangingPunct="1">
              <a:defRPr/>
            </a:pPr>
            <a:r>
              <a:rPr lang="en-US" dirty="0" smtClean="0">
                <a:effectLst>
                  <a:outerShdw blurRad="38100" dist="38100" dir="2700000" algn="tl">
                    <a:srgbClr val="0064E2"/>
                  </a:outerShdw>
                </a:effectLst>
                <a:ea typeface="ＭＳ Ｐゴシック" charset="-128"/>
              </a:rPr>
              <a:t>Depression- General depression affecting sleeping and eating patterns.</a:t>
            </a:r>
          </a:p>
          <a:p>
            <a:pPr eaLnBrk="1" hangingPunct="1">
              <a:defRPr/>
            </a:pPr>
            <a:r>
              <a:rPr lang="en-US" dirty="0" smtClean="0">
                <a:effectLst>
                  <a:outerShdw blurRad="38100" dist="38100" dir="2700000" algn="tl">
                    <a:srgbClr val="0064E2"/>
                  </a:outerShdw>
                </a:effectLst>
                <a:ea typeface="ＭＳ Ｐゴシック" charset="-128"/>
              </a:rPr>
              <a:t>Acceptance-The realization that death is inevitable.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Body Changes at </a:t>
            </a:r>
            <a:br>
              <a:rPr lang="en-CA" dirty="0" smtClean="0"/>
            </a:br>
            <a:r>
              <a:rPr lang="en-CA" dirty="0" smtClean="0"/>
              <a:t>Puberty</a:t>
            </a:r>
            <a:endParaRPr lang="en-CA" dirty="0"/>
          </a:p>
        </p:txBody>
      </p:sp>
      <p:pic>
        <p:nvPicPr>
          <p:cNvPr id="4" name="Content Placeholder 3" descr="puberty.png"/>
          <p:cNvPicPr>
            <a:picLocks noGrp="1" noChangeAspect="1"/>
          </p:cNvPicPr>
          <p:nvPr>
            <p:ph idx="1"/>
          </p:nvPr>
        </p:nvPicPr>
        <p:blipFill>
          <a:blip r:embed="rId2" cstate="print"/>
          <a:stretch>
            <a:fillRect/>
          </a:stretch>
        </p:blipFill>
        <p:spPr>
          <a:xfrm>
            <a:off x="457200" y="2022211"/>
            <a:ext cx="7239000" cy="4021666"/>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ffectLst>
                  <a:outerShdw blurRad="38100" dist="38100" dir="2700000" algn="tl">
                    <a:srgbClr val="0064E2"/>
                  </a:outerShdw>
                </a:effectLst>
                <a:ea typeface="ＭＳ Ｐゴシック" pitchFamily="26" charset="-128"/>
              </a:rPr>
              <a:t>Lev </a:t>
            </a:r>
            <a:r>
              <a:rPr lang="en-US" dirty="0" err="1" smtClean="0">
                <a:effectLst>
                  <a:outerShdw blurRad="38100" dist="38100" dir="2700000" algn="tl">
                    <a:srgbClr val="0064E2"/>
                  </a:outerShdw>
                </a:effectLst>
                <a:ea typeface="ＭＳ Ｐゴシック" pitchFamily="26" charset="-128"/>
              </a:rPr>
              <a:t>Vygotsky</a:t>
            </a:r>
            <a:endParaRPr lang="en-US" dirty="0" smtClean="0">
              <a:effectLst>
                <a:outerShdw blurRad="38100" dist="38100" dir="2700000" algn="tl">
                  <a:srgbClr val="0064E2"/>
                </a:outerShdw>
              </a:effectLst>
              <a:ea typeface="ＭＳ Ｐゴシック" pitchFamily="26" charset="-128"/>
            </a:endParaRPr>
          </a:p>
        </p:txBody>
      </p:sp>
      <p:sp>
        <p:nvSpPr>
          <p:cNvPr id="3" name="Content Placeholder 2"/>
          <p:cNvSpPr>
            <a:spLocks noGrp="1"/>
          </p:cNvSpPr>
          <p:nvPr>
            <p:ph idx="1"/>
          </p:nvPr>
        </p:nvSpPr>
        <p:spPr>
          <a:xfrm>
            <a:off x="457200" y="2057400"/>
            <a:ext cx="5029200" cy="4343400"/>
          </a:xfrm>
        </p:spPr>
        <p:txBody>
          <a:bodyPr/>
          <a:lstStyle/>
          <a:p>
            <a:pPr>
              <a:lnSpc>
                <a:spcPct val="90000"/>
              </a:lnSpc>
              <a:defRPr/>
            </a:pPr>
            <a:r>
              <a:rPr lang="en-US" dirty="0" smtClean="0">
                <a:effectLst>
                  <a:outerShdw blurRad="38100" dist="38100" dir="2700000" algn="tl">
                    <a:srgbClr val="0064E2"/>
                  </a:outerShdw>
                </a:effectLst>
                <a:ea typeface="ＭＳ Ｐゴシック" charset="-128"/>
              </a:rPr>
              <a:t>Piaget’s emphasis on how the child’s mind grows through interaction with the </a:t>
            </a:r>
            <a:r>
              <a:rPr lang="en-US" dirty="0" err="1" smtClean="0">
                <a:effectLst>
                  <a:outerShdw blurRad="38100" dist="38100" dir="2700000" algn="tl">
                    <a:srgbClr val="0064E2"/>
                  </a:outerShdw>
                </a:effectLst>
                <a:ea typeface="ＭＳ Ｐゴシック" charset="-128"/>
              </a:rPr>
              <a:t>physicl</a:t>
            </a:r>
            <a:r>
              <a:rPr lang="en-US" dirty="0" smtClean="0">
                <a:effectLst>
                  <a:outerShdw blurRad="38100" dist="38100" dir="2700000" algn="tl">
                    <a:srgbClr val="0064E2"/>
                  </a:outerShdw>
                </a:effectLst>
                <a:ea typeface="ＭＳ Ｐゴシック" charset="-128"/>
              </a:rPr>
              <a:t> environment is complemented by </a:t>
            </a:r>
            <a:r>
              <a:rPr lang="en-US" dirty="0" err="1" smtClean="0">
                <a:effectLst>
                  <a:outerShdw blurRad="38100" dist="38100" dir="2700000" algn="tl">
                    <a:srgbClr val="0064E2"/>
                  </a:outerShdw>
                </a:effectLst>
                <a:ea typeface="ＭＳ Ｐゴシック" charset="-128"/>
              </a:rPr>
              <a:t>Vygotsky’s</a:t>
            </a:r>
            <a:r>
              <a:rPr lang="en-US" dirty="0" smtClean="0">
                <a:effectLst>
                  <a:outerShdw blurRad="38100" dist="38100" dir="2700000" algn="tl">
                    <a:srgbClr val="0064E2"/>
                  </a:outerShdw>
                </a:effectLst>
                <a:ea typeface="ＭＳ Ｐゴシック" charset="-128"/>
              </a:rPr>
              <a:t> emphasis on how the child’s mind grows through interaction with the social environment.</a:t>
            </a:r>
          </a:p>
          <a:p>
            <a:pPr lvl="1">
              <a:lnSpc>
                <a:spcPct val="90000"/>
              </a:lnSpc>
              <a:defRPr/>
            </a:pPr>
            <a:r>
              <a:rPr lang="en-US" dirty="0" smtClean="0">
                <a:effectLst>
                  <a:outerShdw blurRad="38100" dist="38100" dir="2700000" algn="tl">
                    <a:srgbClr val="0064E2"/>
                  </a:outerShdw>
                </a:effectLst>
                <a:ea typeface="ＭＳ Ｐゴシック" charset="-128"/>
              </a:rPr>
              <a:t>Language is an important ingredient in social mentoring that provides the building blocks for thinking. </a:t>
            </a:r>
          </a:p>
        </p:txBody>
      </p:sp>
      <p:pic>
        <p:nvPicPr>
          <p:cNvPr id="60420" name="Picture 3"/>
          <p:cNvPicPr>
            <a:picLocks noChangeAspect="1"/>
          </p:cNvPicPr>
          <p:nvPr/>
        </p:nvPicPr>
        <p:blipFill>
          <a:blip r:embed="rId2" cstate="print"/>
          <a:srcRect/>
          <a:stretch>
            <a:fillRect/>
          </a:stretch>
        </p:blipFill>
        <p:spPr bwMode="auto">
          <a:xfrm>
            <a:off x="6210300" y="2095500"/>
            <a:ext cx="2590800" cy="3695700"/>
          </a:xfrm>
          <a:prstGeom prst="rect">
            <a:avLst/>
          </a:prstGeom>
          <a:noFill/>
          <a:ln w="9525">
            <a:noFill/>
            <a:miter lim="800000"/>
            <a:headEnd/>
            <a:tailEnd/>
          </a:ln>
        </p:spPr>
      </p:pic>
      <p:sp>
        <p:nvSpPr>
          <p:cNvPr id="60421" name="TextBox 4"/>
          <p:cNvSpPr txBox="1">
            <a:spLocks noChangeArrowheads="1"/>
          </p:cNvSpPr>
          <p:nvPr/>
        </p:nvSpPr>
        <p:spPr bwMode="auto">
          <a:xfrm>
            <a:off x="6477000" y="5791200"/>
            <a:ext cx="2209800" cy="708025"/>
          </a:xfrm>
          <a:prstGeom prst="rect">
            <a:avLst/>
          </a:prstGeom>
          <a:noFill/>
          <a:ln w="9525">
            <a:noFill/>
            <a:miter lim="800000"/>
            <a:headEnd/>
            <a:tailEnd/>
          </a:ln>
        </p:spPr>
        <p:txBody>
          <a:bodyPr>
            <a:spAutoFit/>
          </a:bodyPr>
          <a:lstStyle/>
          <a:p>
            <a:pPr algn="ctr"/>
            <a:r>
              <a:rPr lang="en-US"/>
              <a:t>Lev Vygotsky</a:t>
            </a:r>
          </a:p>
          <a:p>
            <a:pPr algn="ctr"/>
            <a:r>
              <a:rPr lang="en-US" sz="1600"/>
              <a:t>1896-1934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4300" dirty="0" smtClean="0">
                <a:effectLst>
                  <a:outerShdw blurRad="38100" dist="38100" dir="2700000" algn="tl">
                    <a:srgbClr val="0064E2"/>
                  </a:outerShdw>
                </a:effectLst>
                <a:ea typeface="ＭＳ Ｐゴシック" pitchFamily="26" charset="-128"/>
              </a:rPr>
              <a:t>Zone of Proximal Development</a:t>
            </a:r>
          </a:p>
        </p:txBody>
      </p:sp>
      <p:sp>
        <p:nvSpPr>
          <p:cNvPr id="3" name="Content Placeholder 2"/>
          <p:cNvSpPr>
            <a:spLocks noGrp="1"/>
          </p:cNvSpPr>
          <p:nvPr>
            <p:ph idx="1"/>
          </p:nvPr>
        </p:nvSpPr>
        <p:spPr>
          <a:xfrm>
            <a:off x="457200" y="2057400"/>
            <a:ext cx="4800600" cy="4191000"/>
          </a:xfrm>
        </p:spPr>
        <p:txBody>
          <a:bodyPr/>
          <a:lstStyle/>
          <a:p>
            <a:pPr>
              <a:lnSpc>
                <a:spcPct val="80000"/>
              </a:lnSpc>
              <a:defRPr/>
            </a:pPr>
            <a:r>
              <a:rPr lang="en-US" sz="2200" dirty="0" err="1" smtClean="0">
                <a:effectLst>
                  <a:outerShdw blurRad="38100" dist="38100" dir="2700000" algn="tl">
                    <a:srgbClr val="0064E2"/>
                  </a:outerShdw>
                </a:effectLst>
                <a:ea typeface="ＭＳ Ｐゴシック" charset="-128"/>
              </a:rPr>
              <a:t>Vygotsky</a:t>
            </a:r>
            <a:r>
              <a:rPr lang="en-US" sz="2200" dirty="0" smtClean="0">
                <a:effectLst>
                  <a:outerShdw blurRad="38100" dist="38100" dir="2700000" algn="tl">
                    <a:srgbClr val="0064E2"/>
                  </a:outerShdw>
                </a:effectLst>
                <a:ea typeface="ＭＳ Ｐゴシック" charset="-128"/>
              </a:rPr>
              <a:t> stated that a child follows an adult's example and gradually develops the ability to do certain tasks without help or assistance. </a:t>
            </a:r>
          </a:p>
          <a:p>
            <a:pPr lvl="1">
              <a:lnSpc>
                <a:spcPct val="80000"/>
              </a:lnSpc>
              <a:defRPr/>
            </a:pPr>
            <a:r>
              <a:rPr lang="en-US" sz="2000" dirty="0" smtClean="0">
                <a:effectLst>
                  <a:outerShdw blurRad="38100" dist="38100" dir="2700000" algn="tl">
                    <a:srgbClr val="0064E2"/>
                  </a:outerShdw>
                </a:effectLst>
                <a:ea typeface="ＭＳ Ｐゴシック" charset="-128"/>
              </a:rPr>
              <a:t>Zone of proximal development presents it as “the distance between the actual developmental level as determined by independent problem solving and the level of potential development as determined through problem solving under adult guidance, or in collaboration with more capable peers”</a:t>
            </a:r>
          </a:p>
        </p:txBody>
      </p:sp>
      <p:pic>
        <p:nvPicPr>
          <p:cNvPr id="61444" name="Picture 3"/>
          <p:cNvPicPr>
            <a:picLocks noChangeAspect="1"/>
          </p:cNvPicPr>
          <p:nvPr/>
        </p:nvPicPr>
        <p:blipFill>
          <a:blip r:embed="rId2" cstate="print"/>
          <a:srcRect/>
          <a:stretch>
            <a:fillRect/>
          </a:stretch>
        </p:blipFill>
        <p:spPr bwMode="auto">
          <a:xfrm>
            <a:off x="5486400" y="1524000"/>
            <a:ext cx="3657600" cy="2743200"/>
          </a:xfrm>
          <a:prstGeom prst="rect">
            <a:avLst/>
          </a:prstGeom>
          <a:noFill/>
          <a:ln w="9525">
            <a:noFill/>
            <a:miter lim="800000"/>
            <a:headEnd/>
            <a:tailEnd/>
          </a:ln>
        </p:spPr>
      </p:pic>
      <p:pic>
        <p:nvPicPr>
          <p:cNvPr id="61445" name="Picture 4"/>
          <p:cNvPicPr>
            <a:picLocks noChangeAspect="1"/>
          </p:cNvPicPr>
          <p:nvPr/>
        </p:nvPicPr>
        <p:blipFill>
          <a:blip r:embed="rId3" cstate="print"/>
          <a:srcRect/>
          <a:stretch>
            <a:fillRect/>
          </a:stretch>
        </p:blipFill>
        <p:spPr bwMode="auto">
          <a:xfrm>
            <a:off x="5486400" y="4297363"/>
            <a:ext cx="3657600" cy="2560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228600"/>
            <a:ext cx="8686800" cy="1143000"/>
          </a:xfrm>
        </p:spPr>
        <p:txBody>
          <a:bodyPr/>
          <a:lstStyle/>
          <a:p>
            <a:pPr eaLnBrk="1" hangingPunct="1">
              <a:defRPr/>
            </a:pPr>
            <a:r>
              <a:rPr lang="en-US" sz="3400" dirty="0" smtClean="0">
                <a:effectLst>
                  <a:outerShdw blurRad="38100" dist="38100" dir="2700000" algn="tl">
                    <a:srgbClr val="0064E2"/>
                  </a:outerShdw>
                </a:effectLst>
                <a:ea typeface="ＭＳ Ｐゴシック" charset="-128"/>
              </a:rPr>
              <a:t>Erikson’s Theory of </a:t>
            </a:r>
            <a:br>
              <a:rPr lang="en-US" sz="3400" dirty="0" smtClean="0">
                <a:effectLst>
                  <a:outerShdw blurRad="38100" dist="38100" dir="2700000" algn="tl">
                    <a:srgbClr val="0064E2"/>
                  </a:outerShdw>
                </a:effectLst>
                <a:ea typeface="ＭＳ Ｐゴシック" charset="-128"/>
              </a:rPr>
            </a:br>
            <a:r>
              <a:rPr lang="en-US" sz="3400" dirty="0" smtClean="0">
                <a:effectLst>
                  <a:outerShdw blurRad="38100" dist="38100" dir="2700000" algn="tl">
                    <a:srgbClr val="0064E2"/>
                  </a:outerShdw>
                </a:effectLst>
                <a:ea typeface="ＭＳ Ｐゴシック" charset="-128"/>
              </a:rPr>
              <a:t>Psychosocial Development</a:t>
            </a:r>
          </a:p>
        </p:txBody>
      </p:sp>
      <p:sp>
        <p:nvSpPr>
          <p:cNvPr id="52227" name="Rectangle 3"/>
          <p:cNvSpPr>
            <a:spLocks noGrp="1" noChangeArrowheads="1"/>
          </p:cNvSpPr>
          <p:nvPr>
            <p:ph idx="1"/>
          </p:nvPr>
        </p:nvSpPr>
        <p:spPr>
          <a:xfrm>
            <a:off x="304800" y="2057400"/>
            <a:ext cx="5943600" cy="4114800"/>
          </a:xfrm>
        </p:spPr>
        <p:txBody>
          <a:bodyPr/>
          <a:lstStyle/>
          <a:p>
            <a:pPr eaLnBrk="1" hangingPunct="1">
              <a:lnSpc>
                <a:spcPct val="80000"/>
              </a:lnSpc>
              <a:defRPr/>
            </a:pPr>
            <a:r>
              <a:rPr lang="en-US" sz="2600" dirty="0" smtClean="0">
                <a:effectLst>
                  <a:outerShdw blurRad="38100" dist="38100" dir="2700000" algn="tl">
                    <a:srgbClr val="0064E2"/>
                  </a:outerShdw>
                </a:effectLst>
                <a:ea typeface="ＭＳ Ｐゴシック" charset="-128"/>
              </a:rPr>
              <a:t>Erik Erikson saw human development as a sequence of psychosocial stages, defined by common problems that emerge throughout life.</a:t>
            </a:r>
          </a:p>
          <a:p>
            <a:pPr eaLnBrk="1" hangingPunct="1">
              <a:lnSpc>
                <a:spcPct val="80000"/>
              </a:lnSpc>
              <a:defRPr/>
            </a:pPr>
            <a:endParaRPr lang="en-US" sz="2600" dirty="0" smtClean="0">
              <a:effectLst>
                <a:outerShdw blurRad="38100" dist="38100" dir="2700000" algn="tl">
                  <a:srgbClr val="0064E2"/>
                </a:outerShdw>
              </a:effectLst>
              <a:ea typeface="ＭＳ Ｐゴシック" charset="-128"/>
            </a:endParaRPr>
          </a:p>
          <a:p>
            <a:pPr eaLnBrk="1" hangingPunct="1">
              <a:lnSpc>
                <a:spcPct val="80000"/>
              </a:lnSpc>
              <a:defRPr/>
            </a:pPr>
            <a:r>
              <a:rPr lang="en-US" sz="2600" dirty="0" smtClean="0">
                <a:effectLst>
                  <a:outerShdw blurRad="38100" dist="38100" dir="2700000" algn="tl">
                    <a:srgbClr val="0064E2"/>
                  </a:outerShdw>
                </a:effectLst>
                <a:ea typeface="ＭＳ Ｐゴシック" charset="-128"/>
              </a:rPr>
              <a:t>Erikson  identified 8 stages, with each bringing a new challenge. To move onto the next stage of life, the problem of the previous stage must successfully be coped with.</a:t>
            </a:r>
          </a:p>
        </p:txBody>
      </p:sp>
      <p:pic>
        <p:nvPicPr>
          <p:cNvPr id="62468" name="Picture 3"/>
          <p:cNvPicPr>
            <a:picLocks noChangeAspect="1"/>
          </p:cNvPicPr>
          <p:nvPr/>
        </p:nvPicPr>
        <p:blipFill>
          <a:blip r:embed="rId2" cstate="print"/>
          <a:srcRect/>
          <a:stretch>
            <a:fillRect/>
          </a:stretch>
        </p:blipFill>
        <p:spPr bwMode="auto">
          <a:xfrm>
            <a:off x="6324600" y="2133600"/>
            <a:ext cx="2590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TotalTime>
  <Words>1727</Words>
  <Application>Microsoft Office PowerPoint</Application>
  <PresentationFormat>On-screen Show (4:3)</PresentationFormat>
  <Paragraphs>276</Paragraphs>
  <Slides>55</Slides>
  <Notes>0</Notes>
  <HiddenSlides>1</HiddenSlides>
  <MMClips>0</MMClips>
  <ScaleCrop>false</ScaleCrop>
  <HeadingPairs>
    <vt:vector size="6" baseType="variant">
      <vt:variant>
        <vt:lpstr>Theme</vt:lpstr>
      </vt:variant>
      <vt:variant>
        <vt:i4>1</vt:i4>
      </vt:variant>
      <vt:variant>
        <vt:lpstr>Links</vt:lpstr>
      </vt:variant>
      <vt:variant>
        <vt:i4>1</vt:i4>
      </vt:variant>
      <vt:variant>
        <vt:lpstr>Slide Titles</vt:lpstr>
      </vt:variant>
      <vt:variant>
        <vt:i4>55</vt:i4>
      </vt:variant>
    </vt:vector>
  </HeadingPairs>
  <TitlesOfParts>
    <vt:vector size="57" baseType="lpstr">
      <vt:lpstr>Opulent</vt:lpstr>
      <vt:lpstr>???</vt:lpstr>
      <vt:lpstr>Module 15</vt:lpstr>
      <vt:lpstr>Adolescence</vt:lpstr>
      <vt:lpstr>Adolescence</vt:lpstr>
      <vt:lpstr>Adolescence </vt:lpstr>
      <vt:lpstr>Adolescence </vt:lpstr>
      <vt:lpstr>Body Changes at  Puberty</vt:lpstr>
      <vt:lpstr>Lev Vygotsky</vt:lpstr>
      <vt:lpstr>Zone of Proximal Development</vt:lpstr>
      <vt:lpstr>Erikson’s Theory of  Psychosocial Development</vt:lpstr>
      <vt:lpstr>Slide 10</vt:lpstr>
      <vt:lpstr>Erikson’s Stages of Psychosocial Development</vt:lpstr>
      <vt:lpstr>Erikson’s Stages of Psychosocial Development</vt:lpstr>
      <vt:lpstr>Erikson and Freud</vt:lpstr>
      <vt:lpstr>Erikson and Freud</vt:lpstr>
      <vt:lpstr>Erikson Summarized</vt:lpstr>
      <vt:lpstr>Criticisms of Erikson</vt:lpstr>
      <vt:lpstr>Erikson’s Theory of Young Adulthood</vt:lpstr>
      <vt:lpstr>Erikson’s Deep Thought</vt:lpstr>
      <vt:lpstr>Erikson on Relationships</vt:lpstr>
      <vt:lpstr>Social Development </vt:lpstr>
      <vt:lpstr>Social and Emotion Development</vt:lpstr>
      <vt:lpstr>Adolescence: Social  Development</vt:lpstr>
      <vt:lpstr>Kohlberg’s Moral  Ladder</vt:lpstr>
      <vt:lpstr>Parenting</vt:lpstr>
      <vt:lpstr>Social Development – Child-Rearing Practices</vt:lpstr>
      <vt:lpstr>Parenting Styles </vt:lpstr>
      <vt:lpstr>Results of Parenting</vt:lpstr>
      <vt:lpstr>Daycare: Bad or Good?</vt:lpstr>
      <vt:lpstr>Leisure Time</vt:lpstr>
      <vt:lpstr>Effects of Chores</vt:lpstr>
      <vt:lpstr>Leisure Time</vt:lpstr>
      <vt:lpstr>Gender Differences</vt:lpstr>
      <vt:lpstr>Explanations for Differences</vt:lpstr>
      <vt:lpstr>Differences Between Then and Now</vt:lpstr>
      <vt:lpstr>Module 15</vt:lpstr>
      <vt:lpstr>Psychology Beyond Adulthood</vt:lpstr>
      <vt:lpstr>Aging Boomers</vt:lpstr>
      <vt:lpstr>Adulthood: Physical  Development</vt:lpstr>
      <vt:lpstr>Adulthood: Physical  Development</vt:lpstr>
      <vt:lpstr>Adulthood: Physical  Development</vt:lpstr>
      <vt:lpstr>Adulthood: Physical  Development</vt:lpstr>
      <vt:lpstr>Adulthood: Physical  Development</vt:lpstr>
      <vt:lpstr>Adulthood: Physical  Development</vt:lpstr>
      <vt:lpstr>Adulthood: Cognitive  Development</vt:lpstr>
      <vt:lpstr>Adulthood: Cognitive  Development</vt:lpstr>
      <vt:lpstr>Adulthood: Cognitive  Development</vt:lpstr>
      <vt:lpstr>Adulthood- Cognitive  Development</vt:lpstr>
      <vt:lpstr>Adulthood: Cognitive  Development</vt:lpstr>
      <vt:lpstr>Adulthood: Social  Development</vt:lpstr>
      <vt:lpstr>Adulthood: Social  Changes</vt:lpstr>
      <vt:lpstr>Adulthood: Social  Changes</vt:lpstr>
      <vt:lpstr>Challenges of Midlife</vt:lpstr>
      <vt:lpstr>Erikson’s Last Stage</vt:lpstr>
      <vt:lpstr>In the End</vt:lpstr>
      <vt:lpstr>The Stages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15</dc:title>
  <dc:creator>Corrina Fahey</dc:creator>
  <cp:lastModifiedBy>Corrina Fahey</cp:lastModifiedBy>
  <cp:revision>1</cp:revision>
  <dcterms:created xsi:type="dcterms:W3CDTF">2014-10-21T04:39:33Z</dcterms:created>
  <dcterms:modified xsi:type="dcterms:W3CDTF">2014-10-21T04:40:41Z</dcterms:modified>
</cp:coreProperties>
</file>