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9" r:id="rId1"/>
  </p:sldMasterIdLst>
  <p:sldIdLst>
    <p:sldId id="257" r:id="rId2"/>
    <p:sldId id="349" r:id="rId3"/>
    <p:sldId id="262" r:id="rId4"/>
    <p:sldId id="263" r:id="rId5"/>
    <p:sldId id="264" r:id="rId6"/>
    <p:sldId id="265" r:id="rId7"/>
    <p:sldId id="266" r:id="rId8"/>
    <p:sldId id="268" r:id="rId9"/>
    <p:sldId id="269" r:id="rId10"/>
    <p:sldId id="271" r:id="rId11"/>
    <p:sldId id="340" r:id="rId12"/>
    <p:sldId id="282" r:id="rId13"/>
    <p:sldId id="272" r:id="rId14"/>
    <p:sldId id="332" r:id="rId15"/>
    <p:sldId id="341" r:id="rId16"/>
    <p:sldId id="329" r:id="rId17"/>
    <p:sldId id="342" r:id="rId18"/>
    <p:sldId id="343" r:id="rId19"/>
    <p:sldId id="344" r:id="rId20"/>
    <p:sldId id="274" r:id="rId21"/>
    <p:sldId id="275" r:id="rId22"/>
    <p:sldId id="276" r:id="rId23"/>
    <p:sldId id="345" r:id="rId24"/>
    <p:sldId id="346" r:id="rId25"/>
    <p:sldId id="347" r:id="rId26"/>
    <p:sldId id="348" r:id="rId27"/>
    <p:sldId id="316"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24" autoAdjust="0"/>
  </p:normalViewPr>
  <p:slideViewPr>
    <p:cSldViewPr>
      <p:cViewPr>
        <p:scale>
          <a:sx n="80" d="100"/>
          <a:sy n="80" d="100"/>
        </p:scale>
        <p:origin x="-1050" y="90"/>
      </p:cViewPr>
      <p:guideLst>
        <p:guide orient="horz" pos="2160"/>
        <p:guide pos="2880"/>
      </p:guideLst>
    </p:cSldViewPr>
  </p:slideViewPr>
  <p:outlineViewPr>
    <p:cViewPr>
      <p:scale>
        <a:sx n="33" d="100"/>
        <a:sy n="33" d="100"/>
      </p:scale>
      <p:origin x="0" y="74862"/>
    </p:cViewPr>
  </p:outlineViewPr>
  <p:notesTextViewPr>
    <p:cViewPr>
      <p:scale>
        <a:sx n="100" d="100"/>
        <a:sy n="100" d="100"/>
      </p:scale>
      <p:origin x="0" y="0"/>
    </p:cViewPr>
  </p:notesTextViewPr>
  <p:sorterViewPr>
    <p:cViewPr>
      <p:scale>
        <a:sx n="66" d="100"/>
        <a:sy n="66" d="100"/>
      </p:scale>
      <p:origin x="0" y="19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73BFF4EB-E387-4251-B86B-65D3773E3C5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F5EF3F4-1EEA-497A-9FCC-2632D852C13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AF3B2A86-0F89-4657-96F9-7B1D1A06AD9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6F5993B-FE95-40F6-9CDD-6101C0BB0A1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8DE57605-BF7A-4582-894B-D2D2777F5CF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3BFD975-1A45-47E9-B964-3C4D5DF3AAC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811FD61-240E-4470-AAC8-B630DF9D4A3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77999992-0D12-4E13-B8CB-AD0F0A00C77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B7A280A-28D2-4B60-94BA-1B36F8D1EC2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1047E9C-1C97-41FE-9F74-7AA71BB11D4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C983DBF-A817-4AB0-9352-0D1164767715}"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FE3248AF-3945-46BF-913D-A74E79C02BD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87575"/>
            <a:ext cx="7772400" cy="1470025"/>
          </a:xfrm>
        </p:spPr>
        <p:txBody>
          <a:bodyPr/>
          <a:lstStyle/>
          <a:p>
            <a:pPr>
              <a:defRPr/>
            </a:pPr>
            <a:r>
              <a:rPr lang="en-US" sz="2600" dirty="0" smtClean="0">
                <a:effectLst>
                  <a:outerShdw blurRad="38100" dist="38100" dir="2700000" algn="tl">
                    <a:srgbClr val="0064E2"/>
                  </a:outerShdw>
                </a:effectLst>
                <a:ea typeface="ＭＳ Ｐゴシック" charset="-128"/>
              </a:rPr>
              <a:t>Developing through the Life Span</a:t>
            </a:r>
            <a:r>
              <a:rPr lang="en-US" sz="1400" dirty="0" smtClean="0">
                <a:effectLst>
                  <a:outerShdw blurRad="38100" dist="38100" dir="2700000" algn="tl">
                    <a:srgbClr val="0064E2"/>
                  </a:outerShdw>
                </a:effectLst>
                <a:ea typeface="ＭＳ Ｐゴシック" charset="-128"/>
              </a:rPr>
              <a:t/>
            </a:r>
            <a:br>
              <a:rPr lang="en-US" sz="1400" dirty="0" smtClean="0">
                <a:effectLst>
                  <a:outerShdw blurRad="38100" dist="38100" dir="2700000" algn="tl">
                    <a:srgbClr val="0064E2"/>
                  </a:outerShdw>
                </a:effectLst>
                <a:ea typeface="ＭＳ Ｐゴシック" charset="-128"/>
              </a:rPr>
            </a:br>
            <a:r>
              <a:rPr lang="en-US" sz="2100" dirty="0" smtClean="0">
                <a:effectLst>
                  <a:outerShdw blurRad="38100" dist="38100" dir="2700000" algn="tl">
                    <a:srgbClr val="0064E2"/>
                  </a:outerShdw>
                </a:effectLst>
                <a:ea typeface="ＭＳ Ｐゴシック" charset="-128"/>
              </a:rPr>
              <a:t/>
            </a:r>
            <a:br>
              <a:rPr lang="en-US" sz="2100" dirty="0" smtClean="0">
                <a:effectLst>
                  <a:outerShdw blurRad="38100" dist="38100" dir="2700000" algn="tl">
                    <a:srgbClr val="0064E2"/>
                  </a:outerShdw>
                </a:effectLst>
                <a:ea typeface="ＭＳ Ｐゴシック" charset="-128"/>
              </a:rPr>
            </a:br>
            <a:endParaRPr lang="en-US" sz="2100" dirty="0" smtClean="0">
              <a:effectLst>
                <a:outerShdw blurRad="38100" dist="38100" dir="2700000" algn="tl">
                  <a:srgbClr val="0064E2"/>
                </a:outerShdw>
              </a:effectLst>
              <a:ea typeface="ＭＳ Ｐゴシック" charset="-128"/>
            </a:endParaRPr>
          </a:p>
        </p:txBody>
      </p:sp>
      <p:sp>
        <p:nvSpPr>
          <p:cNvPr id="3075" name="Rectangle 3"/>
          <p:cNvSpPr>
            <a:spLocks noGrp="1" noChangeArrowheads="1"/>
          </p:cNvSpPr>
          <p:nvPr>
            <p:ph type="subTitle" idx="1"/>
          </p:nvPr>
        </p:nvSpPr>
        <p:spPr>
          <a:xfrm>
            <a:off x="1371600" y="4419600"/>
            <a:ext cx="6400800" cy="1752600"/>
          </a:xfrm>
        </p:spPr>
        <p:txBody>
          <a:bodyPr/>
          <a:lstStyle/>
          <a:p>
            <a:pPr>
              <a:buFont typeface="Wingdings" pitchFamily="-112" charset="2"/>
              <a:buNone/>
              <a:defRPr/>
            </a:pPr>
            <a:r>
              <a:rPr lang="en-US" sz="2800" dirty="0">
                <a:solidFill>
                  <a:srgbClr val="FFFFFF"/>
                </a:solidFill>
                <a:effectLst>
                  <a:outerShdw blurRad="38100" dist="38100" dir="2700000" algn="tl">
                    <a:srgbClr val="0064E2"/>
                  </a:outerShdw>
                </a:effectLst>
                <a:ea typeface="ＭＳ Ｐゴシック" pitchFamily="-112" charset="-128"/>
                <a:cs typeface="ＭＳ Ｐゴシック" pitchFamily="-112" charset="-128"/>
              </a:rPr>
              <a:t>AP </a:t>
            </a:r>
            <a:r>
              <a:rPr lang="en-US" sz="2800" dirty="0" smtClean="0">
                <a:solidFill>
                  <a:srgbClr val="FFFFFF"/>
                </a:solidFill>
                <a:effectLst>
                  <a:outerShdw blurRad="38100" dist="38100" dir="2700000" algn="tl">
                    <a:srgbClr val="0064E2"/>
                  </a:outerShdw>
                </a:effectLst>
                <a:ea typeface="ＭＳ Ｐゴシック" pitchFamily="-112" charset="-128"/>
                <a:cs typeface="ＭＳ Ｐゴシック" pitchFamily="-112" charset="-128"/>
              </a:rPr>
              <a:t>Psychology</a:t>
            </a:r>
          </a:p>
          <a:p>
            <a:pPr>
              <a:buFont typeface="Wingdings" pitchFamily="-112" charset="2"/>
              <a:buNone/>
              <a:defRPr/>
            </a:pPr>
            <a:r>
              <a:rPr lang="en-US" sz="2800" dirty="0" smtClean="0">
                <a:solidFill>
                  <a:srgbClr val="FFFFFF"/>
                </a:solidFill>
                <a:effectLst>
                  <a:outerShdw blurRad="38100" dist="38100" dir="2700000" algn="tl">
                    <a:srgbClr val="0064E2"/>
                  </a:outerShdw>
                </a:effectLst>
                <a:ea typeface="ＭＳ Ｐゴシック" pitchFamily="-112" charset="-128"/>
                <a:cs typeface="ＭＳ Ｐゴシック" pitchFamily="-112" charset="-128"/>
              </a:rPr>
              <a:t>Ms. C. Fahey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Capabilities of Newborns</a:t>
            </a:r>
          </a:p>
        </p:txBody>
      </p:sp>
      <p:sp>
        <p:nvSpPr>
          <p:cNvPr id="17411" name="Rectangle 3"/>
          <p:cNvSpPr>
            <a:spLocks noGrp="1" noChangeArrowheads="1"/>
          </p:cNvSpPr>
          <p:nvPr>
            <p:ph idx="1"/>
          </p:nvPr>
        </p:nvSpPr>
        <p:spPr>
          <a:xfrm>
            <a:off x="457200" y="2057400"/>
            <a:ext cx="5257800" cy="4114800"/>
          </a:xfrm>
        </p:spPr>
        <p:txBody>
          <a:bodyPr>
            <a:normAutofit fontScale="92500"/>
          </a:bodyPr>
          <a:lstStyle/>
          <a:p>
            <a:pPr eaLnBrk="1" hangingPunct="1">
              <a:defRPr/>
            </a:pPr>
            <a:r>
              <a:rPr lang="en-US" dirty="0" smtClean="0">
                <a:effectLst>
                  <a:outerShdw blurRad="38100" dist="38100" dir="2700000" algn="tl">
                    <a:srgbClr val="0064E2"/>
                  </a:outerShdw>
                </a:effectLst>
                <a:ea typeface="ＭＳ Ｐゴシック" charset="-128"/>
              </a:rPr>
              <a:t>People used to think that newborns began life as a “blank slate”-an empty brain and no abilities.</a:t>
            </a:r>
          </a:p>
          <a:p>
            <a:pPr lvl="1" eaLnBrk="1" hangingPunct="1">
              <a:defRPr/>
            </a:pPr>
            <a:r>
              <a:rPr lang="en-US" dirty="0" smtClean="0">
                <a:effectLst>
                  <a:outerShdw blurRad="38100" dist="38100" dir="2700000" algn="tl">
                    <a:srgbClr val="0064E2"/>
                  </a:outerShdw>
                </a:effectLst>
                <a:ea typeface="ＭＳ Ｐゴシック" charset="-128"/>
              </a:rPr>
              <a:t>Tabula rasa</a:t>
            </a:r>
          </a:p>
          <a:p>
            <a:pPr eaLnBrk="1" hangingPunct="1">
              <a:defRPr/>
            </a:pPr>
            <a:endParaRPr lang="en-US" dirty="0" smtClean="0">
              <a:effectLst>
                <a:outerShdw blurRad="38100" dist="38100" dir="2700000" algn="tl">
                  <a:srgbClr val="0064E2"/>
                </a:outerShdw>
              </a:effectLst>
              <a:ea typeface="ＭＳ Ｐゴシック" charset="-128"/>
            </a:endParaRPr>
          </a:p>
          <a:p>
            <a:pPr eaLnBrk="1" hangingPunct="1">
              <a:defRPr/>
            </a:pPr>
            <a:r>
              <a:rPr lang="en-US" dirty="0" smtClean="0">
                <a:effectLst>
                  <a:outerShdw blurRad="38100" dist="38100" dir="2700000" algn="tl">
                    <a:srgbClr val="0064E2"/>
                  </a:outerShdw>
                </a:effectLst>
                <a:ea typeface="ＭＳ Ｐゴシック" charset="-128"/>
              </a:rPr>
              <a:t>Studies have shown that newborns have innate abilities to find nourishment, interact with others and avoid harmful situations.</a:t>
            </a:r>
          </a:p>
        </p:txBody>
      </p:sp>
      <p:pic>
        <p:nvPicPr>
          <p:cNvPr id="25604" name="Picture 5"/>
          <p:cNvPicPr>
            <a:picLocks noChangeAspect="1"/>
          </p:cNvPicPr>
          <p:nvPr/>
        </p:nvPicPr>
        <p:blipFill>
          <a:blip r:embed="rId2"/>
          <a:srcRect/>
          <a:stretch>
            <a:fillRect/>
          </a:stretch>
        </p:blipFill>
        <p:spPr bwMode="auto">
          <a:xfrm>
            <a:off x="5895975" y="2133600"/>
            <a:ext cx="3019425" cy="378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lifespan.png"/>
          <p:cNvPicPr>
            <a:picLocks noGrp="1" noChangeAspect="1"/>
          </p:cNvPicPr>
          <p:nvPr>
            <p:ph idx="1"/>
          </p:nvPr>
        </p:nvPicPr>
        <p:blipFill>
          <a:blip r:embed="rId2"/>
          <a:stretch>
            <a:fillRect/>
          </a:stretch>
        </p:blipFill>
        <p:spPr>
          <a:xfrm>
            <a:off x="24954" y="1495274"/>
            <a:ext cx="8128446" cy="457493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defRPr/>
            </a:pPr>
            <a:r>
              <a:rPr lang="en-US" sz="4300" dirty="0">
                <a:effectLst>
                  <a:outerShdw blurRad="38100" dist="38100" dir="2700000" algn="tl">
                    <a:srgbClr val="0064E2"/>
                  </a:outerShdw>
                </a:effectLst>
                <a:ea typeface="ＭＳ Ｐゴシック" pitchFamily="-112" charset="-128"/>
                <a:cs typeface="ＭＳ Ｐゴシック" pitchFamily="-112" charset="-128"/>
              </a:rPr>
              <a:t>Developmental Periods to Know</a:t>
            </a:r>
          </a:p>
        </p:txBody>
      </p:sp>
      <p:sp>
        <p:nvSpPr>
          <p:cNvPr id="28675" name="Rectangle 3"/>
          <p:cNvSpPr>
            <a:spLocks noGrp="1" noChangeArrowheads="1"/>
          </p:cNvSpPr>
          <p:nvPr>
            <p:ph idx="1"/>
          </p:nvPr>
        </p:nvSpPr>
        <p:spPr>
          <a:xfrm>
            <a:off x="457200" y="1981200"/>
            <a:ext cx="8229600" cy="4114800"/>
          </a:xfrm>
        </p:spPr>
        <p:txBody>
          <a:bodyPr/>
          <a:lstStyle/>
          <a:p>
            <a:pPr eaLnBrk="1" hangingPunct="1">
              <a:defRPr/>
            </a:pPr>
            <a:r>
              <a:rPr lang="en-US" u="sng" dirty="0" smtClean="0">
                <a:effectLst>
                  <a:outerShdw blurRad="38100" dist="38100" dir="2700000" algn="tl">
                    <a:srgbClr val="0064E2"/>
                  </a:outerShdw>
                </a:effectLst>
                <a:ea typeface="ＭＳ Ｐゴシック" charset="-128"/>
              </a:rPr>
              <a:t>Prenatal Period:</a:t>
            </a:r>
            <a:r>
              <a:rPr lang="en-US" dirty="0" smtClean="0">
                <a:effectLst>
                  <a:outerShdw blurRad="38100" dist="38100" dir="2700000" algn="tl">
                    <a:srgbClr val="0064E2"/>
                  </a:outerShdw>
                </a:effectLst>
                <a:ea typeface="ＭＳ Ｐゴシック" charset="-128"/>
              </a:rPr>
              <a:t> The developmental period before birth.</a:t>
            </a:r>
          </a:p>
          <a:p>
            <a:pPr eaLnBrk="1" hangingPunct="1">
              <a:defRPr/>
            </a:pPr>
            <a:r>
              <a:rPr lang="en-US" u="sng" dirty="0" smtClean="0">
                <a:effectLst>
                  <a:outerShdw blurRad="38100" dist="38100" dir="2700000" algn="tl">
                    <a:srgbClr val="0064E2"/>
                  </a:outerShdw>
                </a:effectLst>
                <a:ea typeface="ＭＳ Ｐゴシック" charset="-128"/>
              </a:rPr>
              <a:t>Neonatal Period:</a:t>
            </a:r>
            <a:r>
              <a:rPr lang="en-US" dirty="0" smtClean="0">
                <a:effectLst>
                  <a:outerShdw blurRad="38100" dist="38100" dir="2700000" algn="tl">
                    <a:srgbClr val="0064E2"/>
                  </a:outerShdw>
                </a:effectLst>
                <a:ea typeface="ＭＳ Ｐゴシック" charset="-128"/>
              </a:rPr>
              <a:t> Birth-1 month.</a:t>
            </a:r>
          </a:p>
          <a:p>
            <a:pPr eaLnBrk="1" hangingPunct="1">
              <a:defRPr/>
            </a:pPr>
            <a:r>
              <a:rPr lang="en-US" u="sng" dirty="0" smtClean="0">
                <a:effectLst>
                  <a:outerShdw blurRad="38100" dist="38100" dir="2700000" algn="tl">
                    <a:srgbClr val="0064E2"/>
                  </a:outerShdw>
                </a:effectLst>
                <a:ea typeface="ＭＳ Ｐゴシック" charset="-128"/>
              </a:rPr>
              <a:t>Infancy:</a:t>
            </a:r>
            <a:r>
              <a:rPr lang="en-US" dirty="0" smtClean="0">
                <a:effectLst>
                  <a:outerShdw blurRad="38100" dist="38100" dir="2700000" algn="tl">
                    <a:srgbClr val="0064E2"/>
                  </a:outerShdw>
                </a:effectLst>
                <a:ea typeface="ＭＳ Ｐゴシック" charset="-128"/>
              </a:rPr>
              <a:t> 1 month-18/24 months.</a:t>
            </a:r>
          </a:p>
          <a:p>
            <a:pPr lvl="1" eaLnBrk="1" hangingPunct="1">
              <a:defRPr/>
            </a:pPr>
            <a:endParaRPr lang="en-US" dirty="0" smtClean="0">
              <a:effectLst>
                <a:outerShdw blurRad="38100" dist="38100" dir="2700000" algn="tl">
                  <a:srgbClr val="0064E2"/>
                </a:outerShdw>
              </a:effectLst>
              <a:ea typeface="ＭＳ Ｐゴシック" charset="-128"/>
            </a:endParaRPr>
          </a:p>
        </p:txBody>
      </p:sp>
      <p:pic>
        <p:nvPicPr>
          <p:cNvPr id="27652" name="Picture 5"/>
          <p:cNvPicPr>
            <a:picLocks noChangeAspect="1"/>
          </p:cNvPicPr>
          <p:nvPr/>
        </p:nvPicPr>
        <p:blipFill>
          <a:blip r:embed="rId2"/>
          <a:srcRect/>
          <a:stretch>
            <a:fillRect/>
          </a:stretch>
        </p:blipFill>
        <p:spPr bwMode="auto">
          <a:xfrm>
            <a:off x="533400" y="4564063"/>
            <a:ext cx="1947863" cy="2217737"/>
          </a:xfrm>
          <a:prstGeom prst="rect">
            <a:avLst/>
          </a:prstGeom>
          <a:noFill/>
          <a:ln w="9525">
            <a:noFill/>
            <a:miter lim="800000"/>
            <a:headEnd/>
            <a:tailEnd/>
          </a:ln>
        </p:spPr>
      </p:pic>
      <p:pic>
        <p:nvPicPr>
          <p:cNvPr id="27653" name="Picture 6"/>
          <p:cNvPicPr>
            <a:picLocks noChangeAspect="1"/>
          </p:cNvPicPr>
          <p:nvPr/>
        </p:nvPicPr>
        <p:blipFill>
          <a:blip r:embed="rId3"/>
          <a:srcRect/>
          <a:stretch>
            <a:fillRect/>
          </a:stretch>
        </p:blipFill>
        <p:spPr bwMode="auto">
          <a:xfrm>
            <a:off x="2773363" y="4629150"/>
            <a:ext cx="2811462" cy="2108200"/>
          </a:xfrm>
          <a:prstGeom prst="rect">
            <a:avLst/>
          </a:prstGeom>
          <a:noFill/>
          <a:ln w="9525">
            <a:noFill/>
            <a:miter lim="800000"/>
            <a:headEnd/>
            <a:tailEnd/>
          </a:ln>
        </p:spPr>
      </p:pic>
      <p:pic>
        <p:nvPicPr>
          <p:cNvPr id="27654" name="Picture 8"/>
          <p:cNvPicPr>
            <a:picLocks noChangeAspect="1"/>
          </p:cNvPicPr>
          <p:nvPr/>
        </p:nvPicPr>
        <p:blipFill>
          <a:blip r:embed="rId4"/>
          <a:srcRect/>
          <a:stretch>
            <a:fillRect/>
          </a:stretch>
        </p:blipFill>
        <p:spPr bwMode="auto">
          <a:xfrm>
            <a:off x="5973763" y="4630738"/>
            <a:ext cx="2743200" cy="213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normAutofit fontScale="90000"/>
          </a:bodyPr>
          <a:lstStyle/>
          <a:p>
            <a:pPr eaLnBrk="1" hangingPunct="1">
              <a:defRPr/>
            </a:pPr>
            <a:r>
              <a:rPr lang="en-US" sz="4000" dirty="0">
                <a:effectLst>
                  <a:outerShdw blurRad="38100" dist="38100" dir="2700000" algn="tl">
                    <a:srgbClr val="0064E2"/>
                  </a:outerShdw>
                </a:effectLst>
                <a:ea typeface="ＭＳ Ｐゴシック" pitchFamily="-112" charset="-128"/>
                <a:cs typeface="ＭＳ Ｐゴシック" pitchFamily="-112" charset="-128"/>
              </a:rPr>
              <a:t>Three Developmental Periods</a:t>
            </a:r>
          </a:p>
        </p:txBody>
      </p:sp>
      <p:sp>
        <p:nvSpPr>
          <p:cNvPr id="18435" name="Rectangle 3"/>
          <p:cNvSpPr>
            <a:spLocks noGrp="1" noChangeArrowheads="1"/>
          </p:cNvSpPr>
          <p:nvPr>
            <p:ph idx="1"/>
          </p:nvPr>
        </p:nvSpPr>
        <p:spPr>
          <a:xfrm>
            <a:off x="457200" y="1905000"/>
            <a:ext cx="8305800" cy="4800600"/>
          </a:xfrm>
        </p:spPr>
        <p:txBody>
          <a:bodyPr>
            <a:noAutofit/>
          </a:bodyPr>
          <a:lstStyle/>
          <a:p>
            <a:pPr eaLnBrk="1" hangingPunct="1">
              <a:lnSpc>
                <a:spcPct val="90000"/>
              </a:lnSpc>
              <a:defRPr/>
            </a:pPr>
            <a:r>
              <a:rPr lang="en-US" sz="3000" u="sng" dirty="0" smtClean="0">
                <a:effectLst>
                  <a:outerShdw blurRad="38100" dist="38100" dir="2700000" algn="tl">
                    <a:srgbClr val="0064E2"/>
                  </a:outerShdw>
                </a:effectLst>
                <a:ea typeface="ＭＳ Ｐゴシック" charset="-128"/>
              </a:rPr>
              <a:t>Prenatal Period:</a:t>
            </a:r>
            <a:r>
              <a:rPr lang="en-US" sz="3000" dirty="0" smtClean="0">
                <a:effectLst>
                  <a:outerShdw blurRad="38100" dist="38100" dir="2700000" algn="tl">
                    <a:srgbClr val="0064E2"/>
                  </a:outerShdw>
                </a:effectLst>
                <a:ea typeface="ＭＳ Ｐゴシック" charset="-128"/>
              </a:rPr>
              <a:t> 9 month developmental period before birth.</a:t>
            </a:r>
          </a:p>
          <a:p>
            <a:pPr lvl="1" eaLnBrk="1" hangingPunct="1">
              <a:lnSpc>
                <a:spcPct val="90000"/>
              </a:lnSpc>
              <a:defRPr/>
            </a:pPr>
            <a:r>
              <a:rPr lang="en-US" sz="2400" dirty="0" smtClean="0">
                <a:effectLst>
                  <a:outerShdw blurRad="38100" dist="38100" dir="2700000" algn="tl">
                    <a:srgbClr val="0064E2"/>
                  </a:outerShdw>
                </a:effectLst>
                <a:ea typeface="ＭＳ Ｐゴシック" charset="-128"/>
              </a:rPr>
              <a:t>During this time, the genetic plan determines how all of the organs that will be formed later begin to form.</a:t>
            </a:r>
          </a:p>
          <a:p>
            <a:pPr lvl="1" eaLnBrk="1" hangingPunct="1">
              <a:lnSpc>
                <a:spcPct val="90000"/>
              </a:lnSpc>
              <a:defRPr/>
            </a:pPr>
            <a:r>
              <a:rPr lang="en-US" sz="2400" dirty="0" smtClean="0">
                <a:effectLst>
                  <a:outerShdw blurRad="38100" dist="38100" dir="2700000" algn="tl">
                    <a:srgbClr val="0064E2"/>
                  </a:outerShdw>
                </a:effectLst>
                <a:ea typeface="ＭＳ Ｐゴシック" charset="-128"/>
              </a:rPr>
              <a:t>Here we get differentiation (cells forming specific organs). Before we differentiation, cells are “stem cells” and are capable of forming into any organ in the body.</a:t>
            </a:r>
          </a:p>
          <a:p>
            <a:pPr lvl="1" eaLnBrk="1" hangingPunct="1">
              <a:lnSpc>
                <a:spcPct val="90000"/>
              </a:lnSpc>
              <a:defRPr/>
            </a:pPr>
            <a:r>
              <a:rPr lang="en-US" sz="2400" dirty="0" smtClean="0">
                <a:effectLst>
                  <a:outerShdw blurRad="38100" dist="38100" dir="2700000" algn="tl">
                    <a:srgbClr val="0064E2"/>
                  </a:outerShdw>
                </a:effectLst>
                <a:ea typeface="ＭＳ Ｐゴシック" charset="-128"/>
              </a:rPr>
              <a:t>One concern during this time are </a:t>
            </a:r>
            <a:r>
              <a:rPr lang="en-US" sz="2400" i="1" dirty="0" err="1" smtClean="0">
                <a:effectLst>
                  <a:outerShdw blurRad="38100" dist="38100" dir="2700000" algn="tl">
                    <a:srgbClr val="0064E2"/>
                  </a:outerShdw>
                </a:effectLst>
                <a:ea typeface="ＭＳ Ｐゴシック" charset="-128"/>
              </a:rPr>
              <a:t>teratogens</a:t>
            </a:r>
            <a:r>
              <a:rPr lang="en-US" sz="2400" dirty="0" smtClean="0">
                <a:effectLst>
                  <a:outerShdw blurRad="38100" dist="38100" dir="2700000" algn="tl">
                    <a:srgbClr val="0064E2"/>
                  </a:outerShdw>
                </a:effectLst>
                <a:ea typeface="ＭＳ Ｐゴシック" charset="-128"/>
              </a:rPr>
              <a:t>, or substances from the environment that can damage the developing baby.</a:t>
            </a:r>
            <a:r>
              <a:rPr lang="en-US" dirty="0" smtClean="0">
                <a:effectLst>
                  <a:outerShdw blurRad="38100" dist="38100" dir="2700000" algn="tl">
                    <a:srgbClr val="0064E2"/>
                  </a:outerShdw>
                </a:effectLst>
                <a:ea typeface="ＭＳ Ｐゴシック"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64E2"/>
                  </a:outerShdw>
                </a:effectLst>
                <a:ea typeface="ＭＳ Ｐゴシック" pitchFamily="26" charset="-128"/>
              </a:rPr>
              <a:t>A Tough Discussion</a:t>
            </a:r>
          </a:p>
        </p:txBody>
      </p:sp>
      <p:sp>
        <p:nvSpPr>
          <p:cNvPr id="3" name="Content Placeholder 2"/>
          <p:cNvSpPr>
            <a:spLocks noGrp="1"/>
          </p:cNvSpPr>
          <p:nvPr>
            <p:ph idx="1"/>
          </p:nvPr>
        </p:nvSpPr>
        <p:spPr/>
        <p:txBody>
          <a:bodyPr/>
          <a:lstStyle/>
          <a:p>
            <a:pPr>
              <a:defRPr/>
            </a:pPr>
            <a:r>
              <a:rPr lang="en-US" dirty="0" smtClean="0">
                <a:effectLst>
                  <a:outerShdw blurRad="38100" dist="38100" dir="2700000" algn="tl">
                    <a:srgbClr val="0064E2"/>
                  </a:outerShdw>
                </a:effectLst>
                <a:ea typeface="ＭＳ Ｐゴシック" charset="-128"/>
              </a:rPr>
              <a:t>Thirteen states can terminate parental rights if evidence of substance abuse exists during pregnancy. Eight states require doctors to report if evidence of parental substance abuse exists.</a:t>
            </a:r>
          </a:p>
          <a:p>
            <a:pPr lvl="1">
              <a:defRPr/>
            </a:pPr>
            <a:r>
              <a:rPr lang="en-US" dirty="0" smtClean="0">
                <a:effectLst>
                  <a:outerShdw blurRad="38100" dist="38100" dir="2700000" algn="tl">
                    <a:srgbClr val="0064E2"/>
                  </a:outerShdw>
                </a:effectLst>
                <a:ea typeface="ＭＳ Ｐゴシック" charset="-128"/>
              </a:rPr>
              <a:t>How do you think the criminal justice system should deal with mothers who abuse drugs during pregnancy?</a:t>
            </a:r>
          </a:p>
          <a:p>
            <a:pPr lvl="1">
              <a:defRPr/>
            </a:pPr>
            <a:r>
              <a:rPr lang="en-US" dirty="0" smtClean="0">
                <a:effectLst>
                  <a:outerShdw blurRad="38100" dist="38100" dir="2700000" algn="tl">
                    <a:srgbClr val="0064E2"/>
                  </a:outerShdw>
                </a:effectLst>
                <a:ea typeface="ＭＳ Ｐゴシック" charset="-128"/>
              </a:rPr>
              <a:t>If states pursue offenders of this crime, how do you think society, in general would be affected?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fert.png"/>
          <p:cNvPicPr>
            <a:picLocks noGrp="1" noChangeAspect="1"/>
          </p:cNvPicPr>
          <p:nvPr>
            <p:ph idx="1"/>
          </p:nvPr>
        </p:nvPicPr>
        <p:blipFill>
          <a:blip r:embed="rId2"/>
          <a:stretch>
            <a:fillRect/>
          </a:stretch>
        </p:blipFill>
        <p:spPr>
          <a:xfrm>
            <a:off x="-54817" y="1600200"/>
            <a:ext cx="8152499" cy="4800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300" dirty="0" smtClean="0">
                <a:effectLst>
                  <a:outerShdw blurRad="38100" dist="38100" dir="2700000" algn="tl">
                    <a:srgbClr val="0064E2"/>
                  </a:outerShdw>
                </a:effectLst>
                <a:ea typeface="ＭＳ Ｐゴシック" pitchFamily="-112" charset="-128"/>
              </a:rPr>
              <a:t>Prenatal Stages of Development</a:t>
            </a:r>
          </a:p>
        </p:txBody>
      </p:sp>
      <p:sp>
        <p:nvSpPr>
          <p:cNvPr id="3" name="Content Placeholder 2"/>
          <p:cNvSpPr>
            <a:spLocks noGrp="1"/>
          </p:cNvSpPr>
          <p:nvPr>
            <p:ph idx="1"/>
          </p:nvPr>
        </p:nvSpPr>
        <p:spPr/>
        <p:txBody>
          <a:bodyPr/>
          <a:lstStyle/>
          <a:p>
            <a:pPr>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Zygote</a:t>
            </a:r>
          </a:p>
          <a:p>
            <a:pPr lvl="1">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The fertilized egg</a:t>
            </a:r>
          </a:p>
          <a:p>
            <a:pPr lvl="1">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Enters a 2 week period of rapid cell division</a:t>
            </a:r>
          </a:p>
          <a:p>
            <a:pPr lvl="1">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Develops into an embryo</a:t>
            </a:r>
          </a:p>
          <a:p>
            <a:pPr>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Embryo</a:t>
            </a:r>
          </a:p>
          <a:p>
            <a:pPr lvl="1">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The developing human organism from 2 weeks through 2</a:t>
            </a:r>
            <a:r>
              <a:rPr lang="en-US" baseline="30000" dirty="0" smtClean="0">
                <a:effectLst>
                  <a:outerShdw blurRad="38100" dist="38100" dir="2700000" algn="tl">
                    <a:srgbClr val="0064E2"/>
                  </a:outerShdw>
                </a:effectLst>
                <a:ea typeface="ＭＳ Ｐゴシック" charset="-128"/>
              </a:rPr>
              <a:t>nd</a:t>
            </a:r>
            <a:r>
              <a:rPr lang="en-US" dirty="0" smtClean="0">
                <a:effectLst>
                  <a:outerShdw blurRad="38100" dist="38100" dir="2700000" algn="tl">
                    <a:srgbClr val="0064E2"/>
                  </a:outerShdw>
                </a:effectLst>
                <a:ea typeface="ＭＳ Ｐゴシック" charset="-128"/>
              </a:rPr>
              <a:t> month</a:t>
            </a:r>
          </a:p>
          <a:p>
            <a:pPr>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Fetus</a:t>
            </a:r>
          </a:p>
          <a:p>
            <a:pPr lvl="1">
              <a:lnSpc>
                <a:spcPct val="80000"/>
              </a:lnSpc>
              <a:buFont typeface="Arial" charset="0"/>
              <a:buChar char="•"/>
              <a:defRPr/>
            </a:pPr>
            <a:r>
              <a:rPr lang="en-US" dirty="0" smtClean="0">
                <a:effectLst>
                  <a:outerShdw blurRad="38100" dist="38100" dir="2700000" algn="tl">
                    <a:srgbClr val="0064E2"/>
                  </a:outerShdw>
                </a:effectLst>
                <a:ea typeface="ＭＳ Ｐゴシック" charset="-128"/>
              </a:rPr>
              <a:t>The developing human organism from 9 weeks after conception to birth</a:t>
            </a:r>
          </a:p>
          <a:p>
            <a:pPr lvl="1">
              <a:lnSpc>
                <a:spcPct val="80000"/>
              </a:lnSpc>
              <a:defRPr/>
            </a:pPr>
            <a:endParaRPr lang="en-US" dirty="0" smtClean="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stages.png"/>
          <p:cNvPicPr>
            <a:picLocks noGrp="1" noChangeAspect="1"/>
          </p:cNvPicPr>
          <p:nvPr>
            <p:ph idx="1"/>
          </p:nvPr>
        </p:nvPicPr>
        <p:blipFill>
          <a:blip r:embed="rId2"/>
          <a:stretch>
            <a:fillRect/>
          </a:stretch>
        </p:blipFill>
        <p:spPr>
          <a:xfrm>
            <a:off x="0" y="1591060"/>
            <a:ext cx="8156692" cy="4885939"/>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Prenatal Development </a:t>
            </a:r>
            <a:br>
              <a:rPr lang="en-CA" dirty="0" smtClean="0"/>
            </a:br>
            <a:r>
              <a:rPr lang="en-CA" dirty="0" smtClean="0"/>
              <a:t>and the Newborn</a:t>
            </a:r>
            <a:endParaRPr lang="en-CA" dirty="0"/>
          </a:p>
        </p:txBody>
      </p:sp>
      <p:sp>
        <p:nvSpPr>
          <p:cNvPr id="3" name="Content Placeholder 2"/>
          <p:cNvSpPr>
            <a:spLocks noGrp="1"/>
          </p:cNvSpPr>
          <p:nvPr>
            <p:ph idx="1"/>
          </p:nvPr>
        </p:nvSpPr>
        <p:spPr/>
        <p:txBody>
          <a:bodyPr>
            <a:normAutofit/>
          </a:bodyPr>
          <a:lstStyle/>
          <a:p>
            <a:r>
              <a:rPr lang="en-CA" b="1" dirty="0" err="1" smtClean="0"/>
              <a:t>Teratogens</a:t>
            </a:r>
            <a:endParaRPr lang="en-CA" b="1" dirty="0" smtClean="0"/>
          </a:p>
          <a:p>
            <a:pPr>
              <a:buNone/>
            </a:pPr>
            <a:r>
              <a:rPr lang="en-CA" dirty="0" smtClean="0"/>
              <a:t>   agents, such as chemicals and viruses, that can reach the embryo or fetus during prenatal development and cause harm </a:t>
            </a:r>
          </a:p>
          <a:p>
            <a:pPr>
              <a:buNone/>
            </a:pPr>
            <a:endParaRPr lang="en-CA" dirty="0" smtClean="0"/>
          </a:p>
          <a:p>
            <a:r>
              <a:rPr lang="en-CA" b="1" dirty="0" smtClean="0"/>
              <a:t>Fetal Alcohol Syndrome (FAS)</a:t>
            </a:r>
          </a:p>
          <a:p>
            <a:pPr>
              <a:buNone/>
            </a:pPr>
            <a:r>
              <a:rPr lang="en-CA" dirty="0" smtClean="0"/>
              <a:t>   physical and cognitive abnormalities in children caused by a pregnant woman’s heavy drinking </a:t>
            </a:r>
          </a:p>
          <a:p>
            <a:r>
              <a:rPr lang="en-CA" dirty="0" smtClean="0"/>
              <a:t>symptoms include </a:t>
            </a:r>
            <a:r>
              <a:rPr lang="en-CA" dirty="0" err="1" smtClean="0"/>
              <a:t>misproportioned</a:t>
            </a:r>
            <a:r>
              <a:rPr lang="en-CA" dirty="0" smtClean="0"/>
              <a:t> head</a:t>
            </a: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FAS.png"/>
          <p:cNvPicPr>
            <a:picLocks noGrp="1" noChangeAspect="1"/>
          </p:cNvPicPr>
          <p:nvPr>
            <p:ph idx="1"/>
          </p:nvPr>
        </p:nvPicPr>
        <p:blipFill>
          <a:blip r:embed="rId2"/>
          <a:stretch>
            <a:fillRect/>
          </a:stretch>
        </p:blipFill>
        <p:spPr>
          <a:xfrm>
            <a:off x="35861" y="1447800"/>
            <a:ext cx="7979943" cy="5105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Module 13</a:t>
            </a:r>
            <a:br>
              <a:rPr lang="en-CA" dirty="0" smtClean="0"/>
            </a:br>
            <a:endParaRPr lang="en-CA" dirty="0"/>
          </a:p>
        </p:txBody>
      </p:sp>
      <p:sp>
        <p:nvSpPr>
          <p:cNvPr id="3" name="Content Placeholder 2"/>
          <p:cNvSpPr>
            <a:spLocks noGrp="1"/>
          </p:cNvSpPr>
          <p:nvPr>
            <p:ph idx="1"/>
          </p:nvPr>
        </p:nvSpPr>
        <p:spPr/>
        <p:txBody>
          <a:bodyPr/>
          <a:lstStyle/>
          <a:p>
            <a:r>
              <a:rPr lang="en-CA" b="1" dirty="0" smtClean="0"/>
              <a:t>Prenatal Development and the Newborn</a:t>
            </a:r>
            <a:endParaRPr lang="en-CA"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143000"/>
          </a:xfrm>
        </p:spPr>
        <p:txBody>
          <a:bodyPr>
            <a:normAutofit fontScale="90000"/>
          </a:bodyPr>
          <a:lstStyle/>
          <a:p>
            <a:pPr eaLnBrk="1" hangingPunct="1">
              <a:defRPr/>
            </a:pPr>
            <a:r>
              <a:rPr lang="en-US" sz="4000" dirty="0">
                <a:effectLst>
                  <a:outerShdw blurRad="38100" dist="38100" dir="2700000" algn="tl">
                    <a:srgbClr val="0064E2"/>
                  </a:outerShdw>
                </a:effectLst>
                <a:ea typeface="ＭＳ Ｐゴシック" pitchFamily="-112" charset="-128"/>
                <a:cs typeface="ＭＳ Ｐゴシック" pitchFamily="-112" charset="-128"/>
              </a:rPr>
              <a:t>Three Developmental Periods</a:t>
            </a:r>
          </a:p>
        </p:txBody>
      </p:sp>
      <p:sp>
        <p:nvSpPr>
          <p:cNvPr id="20483" name="Rectangle 3"/>
          <p:cNvSpPr>
            <a:spLocks noGrp="1" noChangeArrowheads="1"/>
          </p:cNvSpPr>
          <p:nvPr>
            <p:ph idx="1"/>
          </p:nvPr>
        </p:nvSpPr>
        <p:spPr>
          <a:xfrm>
            <a:off x="685800" y="1905000"/>
            <a:ext cx="7772400" cy="4114800"/>
          </a:xfrm>
        </p:spPr>
        <p:txBody>
          <a:bodyPr>
            <a:noAutofit/>
          </a:bodyPr>
          <a:lstStyle/>
          <a:p>
            <a:pPr eaLnBrk="1" hangingPunct="1">
              <a:lnSpc>
                <a:spcPct val="90000"/>
              </a:lnSpc>
              <a:defRPr/>
            </a:pPr>
            <a:r>
              <a:rPr lang="en-US" sz="3000" u="sng" dirty="0" smtClean="0">
                <a:effectLst>
                  <a:outerShdw blurRad="38100" dist="38100" dir="2700000" algn="tl">
                    <a:srgbClr val="0064E2"/>
                  </a:outerShdw>
                </a:effectLst>
                <a:ea typeface="ＭＳ Ｐゴシック" charset="-128"/>
              </a:rPr>
              <a:t>Neonatal Period:</a:t>
            </a:r>
            <a:r>
              <a:rPr lang="en-US" sz="3000" dirty="0" smtClean="0">
                <a:effectLst>
                  <a:outerShdw blurRad="38100" dist="38100" dir="2700000" algn="tl">
                    <a:srgbClr val="0064E2"/>
                  </a:outerShdw>
                </a:effectLst>
                <a:ea typeface="ＭＳ Ｐゴシック" charset="-128"/>
              </a:rPr>
              <a:t> Birth to one month old.</a:t>
            </a:r>
          </a:p>
          <a:p>
            <a:pPr lvl="1" eaLnBrk="1" hangingPunct="1">
              <a:lnSpc>
                <a:spcPct val="90000"/>
              </a:lnSpc>
              <a:defRPr/>
            </a:pPr>
            <a:r>
              <a:rPr lang="en-US" dirty="0" smtClean="0">
                <a:effectLst>
                  <a:outerShdw blurRad="38100" dist="38100" dir="2700000" algn="tl">
                    <a:srgbClr val="0064E2"/>
                  </a:outerShdw>
                </a:effectLst>
                <a:ea typeface="ＭＳ Ｐゴシック" charset="-128"/>
              </a:rPr>
              <a:t>During this stage babies are capable of responding to stimulation from all of their senses. </a:t>
            </a:r>
          </a:p>
          <a:p>
            <a:pPr eaLnBrk="1" hangingPunct="1">
              <a:lnSpc>
                <a:spcPct val="90000"/>
              </a:lnSpc>
              <a:defRPr/>
            </a:pPr>
            <a:endParaRPr lang="en-US" dirty="0" smtClean="0">
              <a:effectLst>
                <a:outerShdw blurRad="38100" dist="38100" dir="2700000" algn="tl">
                  <a:srgbClr val="0064E2"/>
                </a:outerShdw>
              </a:effectLst>
              <a:ea typeface="ＭＳ Ｐゴシック" charset="-128"/>
            </a:endParaRPr>
          </a:p>
          <a:p>
            <a:pPr eaLnBrk="1" hangingPunct="1">
              <a:lnSpc>
                <a:spcPct val="90000"/>
              </a:lnSpc>
              <a:defRPr/>
            </a:pPr>
            <a:r>
              <a:rPr lang="en-US" sz="3000" u="sng" dirty="0" smtClean="0">
                <a:effectLst>
                  <a:outerShdw blurRad="38100" dist="38100" dir="2700000" algn="tl">
                    <a:srgbClr val="0064E2"/>
                  </a:outerShdw>
                </a:effectLst>
                <a:ea typeface="ＭＳ Ｐゴシック" charset="-128"/>
              </a:rPr>
              <a:t>Infancy Period:</a:t>
            </a:r>
            <a:r>
              <a:rPr lang="en-US" sz="3000" dirty="0" smtClean="0">
                <a:effectLst>
                  <a:outerShdw blurRad="38100" dist="38100" dir="2700000" algn="tl">
                    <a:srgbClr val="0064E2"/>
                  </a:outerShdw>
                </a:effectLst>
                <a:ea typeface="ＭＳ Ｐゴシック" charset="-128"/>
              </a:rPr>
              <a:t> 1 mo. to 24 mo.</a:t>
            </a:r>
          </a:p>
          <a:p>
            <a:pPr lvl="1" eaLnBrk="1" hangingPunct="1">
              <a:lnSpc>
                <a:spcPct val="90000"/>
              </a:lnSpc>
              <a:defRPr/>
            </a:pPr>
            <a:r>
              <a:rPr lang="en-US" dirty="0" smtClean="0">
                <a:effectLst>
                  <a:outerShdw blurRad="38100" dist="38100" dir="2700000" algn="tl">
                    <a:srgbClr val="0064E2"/>
                  </a:outerShdw>
                </a:effectLst>
                <a:ea typeface="ＭＳ Ｐゴシック" charset="-128"/>
              </a:rPr>
              <a:t>This is a period of rapid development, but is still heavily reliant on reflexive behavior.</a:t>
            </a:r>
          </a:p>
          <a:p>
            <a:pPr lvl="2" eaLnBrk="1" hangingPunct="1">
              <a:lnSpc>
                <a:spcPct val="90000"/>
              </a:lnSpc>
              <a:defRPr/>
            </a:pPr>
            <a:r>
              <a:rPr lang="en-US" dirty="0" smtClean="0">
                <a:effectLst>
                  <a:outerShdw blurRad="38100" dist="38100" dir="2700000" algn="tl">
                    <a:srgbClr val="0064E2"/>
                  </a:outerShdw>
                </a:effectLst>
                <a:ea typeface="ＭＳ Ｐゴシック" charset="-128"/>
              </a:rPr>
              <a:t>Part of the reason we remember very little between birth and age 3 ½ is that our brain circuits are not fully developed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Learning in Development</a:t>
            </a:r>
          </a:p>
        </p:txBody>
      </p:sp>
      <p:sp>
        <p:nvSpPr>
          <p:cNvPr id="21507" name="Rectangle 3"/>
          <p:cNvSpPr>
            <a:spLocks noGrp="1" noChangeArrowheads="1"/>
          </p:cNvSpPr>
          <p:nvPr>
            <p:ph idx="1"/>
          </p:nvPr>
        </p:nvSpPr>
        <p:spPr/>
        <p:txBody>
          <a:bodyPr/>
          <a:lstStyle/>
          <a:p>
            <a:pPr eaLnBrk="1" hangingPunct="1">
              <a:defRPr/>
            </a:pPr>
            <a:r>
              <a:rPr lang="en-US" dirty="0" smtClean="0">
                <a:effectLst>
                  <a:outerShdw blurRad="38100" dist="38100" dir="2700000" algn="tl">
                    <a:srgbClr val="0064E2"/>
                  </a:outerShdw>
                </a:effectLst>
                <a:ea typeface="ＭＳ Ｐゴシック" charset="-128"/>
              </a:rPr>
              <a:t>During infancy, youngsters begin to exploit their abilities for learning.</a:t>
            </a:r>
          </a:p>
          <a:p>
            <a:pPr lvl="1" eaLnBrk="1" hangingPunct="1">
              <a:defRPr/>
            </a:pPr>
            <a:r>
              <a:rPr lang="en-US" dirty="0" smtClean="0">
                <a:effectLst>
                  <a:outerShdw blurRad="38100" dist="38100" dir="2700000" algn="tl">
                    <a:srgbClr val="0064E2"/>
                  </a:outerShdw>
                </a:effectLst>
                <a:ea typeface="ＭＳ Ｐゴシック" charset="-128"/>
              </a:rPr>
              <a:t>Crying, cooing, smiling, etc.</a:t>
            </a:r>
          </a:p>
          <a:p>
            <a:pPr eaLnBrk="1" hangingPunct="1">
              <a:defRPr/>
            </a:pPr>
            <a:endParaRPr lang="en-US" dirty="0" smtClean="0">
              <a:effectLst>
                <a:outerShdw blurRad="38100" dist="38100" dir="2700000" algn="tl">
                  <a:srgbClr val="0064E2"/>
                </a:outerShdw>
              </a:effectLst>
              <a:ea typeface="ＭＳ Ｐゴシック" charset="-128"/>
            </a:endParaRPr>
          </a:p>
          <a:p>
            <a:pPr eaLnBrk="1" hangingPunct="1">
              <a:defRPr/>
            </a:pPr>
            <a:r>
              <a:rPr lang="en-US" dirty="0" smtClean="0">
                <a:effectLst>
                  <a:outerShdw blurRad="38100" dist="38100" dir="2700000" algn="tl">
                    <a:srgbClr val="0064E2"/>
                  </a:outerShdw>
                </a:effectLst>
                <a:ea typeface="ＭＳ Ｐゴシック" charset="-128"/>
              </a:rPr>
              <a:t>Classical conditioning in newborns.</a:t>
            </a:r>
          </a:p>
          <a:p>
            <a:pPr lvl="1" eaLnBrk="1" hangingPunct="1">
              <a:defRPr/>
            </a:pPr>
            <a:r>
              <a:rPr lang="en-US" dirty="0" smtClean="0">
                <a:effectLst>
                  <a:outerShdw blurRad="38100" dist="38100" dir="2700000" algn="tl">
                    <a:srgbClr val="0064E2"/>
                  </a:outerShdw>
                </a:effectLst>
                <a:ea typeface="ＭＳ Ｐゴシック" charset="-128"/>
              </a:rPr>
              <a:t>Stroking forehead and giving sweets: Newborns who were stroked on the forehead were classically conditioned to turn their head toward the side where the sweetened water was provided, even if the bottle of water wasn’t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Social Abilities</a:t>
            </a:r>
          </a:p>
        </p:txBody>
      </p:sp>
      <p:sp>
        <p:nvSpPr>
          <p:cNvPr id="22531" name="Rectangle 3"/>
          <p:cNvSpPr>
            <a:spLocks noGrp="1" noChangeArrowheads="1"/>
          </p:cNvSpPr>
          <p:nvPr>
            <p:ph idx="1"/>
          </p:nvPr>
        </p:nvSpPr>
        <p:spPr>
          <a:xfrm>
            <a:off x="685800" y="1905000"/>
            <a:ext cx="7772400" cy="4495800"/>
          </a:xfrm>
        </p:spPr>
        <p:txBody>
          <a:bodyPr/>
          <a:lstStyle/>
          <a:p>
            <a:pPr eaLnBrk="1" hangingPunct="1">
              <a:lnSpc>
                <a:spcPct val="60000"/>
              </a:lnSpc>
              <a:defRPr/>
            </a:pPr>
            <a:r>
              <a:rPr lang="en-US" sz="2600" dirty="0" smtClean="0">
                <a:effectLst>
                  <a:outerShdw blurRad="38100" dist="38100" dir="2700000" algn="tl">
                    <a:srgbClr val="0064E2"/>
                  </a:outerShdw>
                </a:effectLst>
                <a:ea typeface="ＭＳ Ｐゴシック" charset="-128"/>
              </a:rPr>
              <a:t>During infancy we also see babies engage in a lot of social interaction. </a:t>
            </a:r>
          </a:p>
          <a:p>
            <a:pPr eaLnBrk="1" hangingPunct="1">
              <a:lnSpc>
                <a:spcPct val="6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60000"/>
              </a:lnSpc>
              <a:defRPr/>
            </a:pPr>
            <a:r>
              <a:rPr lang="en-US" sz="2600" i="1" dirty="0" smtClean="0">
                <a:effectLst>
                  <a:outerShdw blurRad="38100" dist="38100" dir="2700000" algn="tl">
                    <a:srgbClr val="0064E2"/>
                  </a:outerShdw>
                </a:effectLst>
                <a:ea typeface="ＭＳ Ｐゴシック" charset="-128"/>
              </a:rPr>
              <a:t>Synchronicity: </a:t>
            </a:r>
            <a:r>
              <a:rPr lang="en-US" sz="2600" dirty="0" smtClean="0">
                <a:effectLst>
                  <a:outerShdw blurRad="38100" dist="38100" dir="2700000" algn="tl">
                    <a:srgbClr val="0064E2"/>
                  </a:outerShdw>
                </a:effectLst>
                <a:ea typeface="ＭＳ Ｐゴシック" charset="-128"/>
              </a:rPr>
              <a:t>close coordination between the gazing, vocalizing, touching and smiling of mothers and infants.</a:t>
            </a:r>
          </a:p>
          <a:p>
            <a:pPr lvl="2" eaLnBrk="1" hangingPunct="1">
              <a:lnSpc>
                <a:spcPct val="60000"/>
              </a:lnSpc>
              <a:defRPr/>
            </a:pPr>
            <a:r>
              <a:rPr lang="en-US" sz="2200" dirty="0" smtClean="0">
                <a:effectLst>
                  <a:outerShdw blurRad="38100" dist="38100" dir="2700000" algn="tl">
                    <a:srgbClr val="0064E2"/>
                  </a:outerShdw>
                </a:effectLst>
                <a:ea typeface="ＭＳ Ｐゴシック" charset="-128"/>
              </a:rPr>
              <a:t>Babies are preprogrammed to their mother’s voice</a:t>
            </a:r>
          </a:p>
          <a:p>
            <a:pPr lvl="2" eaLnBrk="1" hangingPunct="1">
              <a:lnSpc>
                <a:spcPct val="60000"/>
              </a:lnSpc>
              <a:defRPr/>
            </a:pPr>
            <a:r>
              <a:rPr lang="en-US" sz="2200" dirty="0" smtClean="0">
                <a:effectLst>
                  <a:outerShdw blurRad="38100" dist="38100" dir="2700000" algn="tl">
                    <a:srgbClr val="0064E2"/>
                  </a:outerShdw>
                </a:effectLst>
                <a:ea typeface="ＭＳ Ｐゴシック" charset="-128"/>
              </a:rPr>
              <a:t>Babies are preprogrammed to recognize faces</a:t>
            </a:r>
          </a:p>
          <a:p>
            <a:pPr eaLnBrk="1" hangingPunct="1">
              <a:lnSpc>
                <a:spcPct val="6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60000"/>
              </a:lnSpc>
              <a:defRPr/>
            </a:pPr>
            <a:r>
              <a:rPr lang="en-US" sz="2600" dirty="0" smtClean="0">
                <a:effectLst>
                  <a:outerShdw blurRad="38100" dist="38100" dir="2700000" algn="tl">
                    <a:srgbClr val="0064E2"/>
                  </a:outerShdw>
                </a:effectLst>
                <a:ea typeface="ＭＳ Ｐゴシック" charset="-128"/>
              </a:rPr>
              <a:t>This is so strong that we will see infants engage in the same behavior as their mother.</a:t>
            </a:r>
          </a:p>
          <a:p>
            <a:pPr lvl="1" eaLnBrk="1" hangingPunct="1">
              <a:lnSpc>
                <a:spcPct val="60000"/>
              </a:lnSpc>
              <a:defRPr/>
            </a:pPr>
            <a:r>
              <a:rPr lang="en-US" sz="2400" dirty="0" smtClean="0">
                <a:effectLst>
                  <a:outerShdw blurRad="38100" dist="38100" dir="2700000" algn="tl">
                    <a:srgbClr val="0064E2"/>
                  </a:outerShdw>
                </a:effectLst>
                <a:ea typeface="ＭＳ Ｐゴシック" charset="-128"/>
              </a:rPr>
              <a:t>Laugh when she laughs/cry when she displays negative emotion.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Prenatal Development </a:t>
            </a:r>
            <a:br>
              <a:rPr lang="en-CA" dirty="0" smtClean="0"/>
            </a:br>
            <a:r>
              <a:rPr lang="en-CA" dirty="0" smtClean="0"/>
              <a:t>and the Newborn</a:t>
            </a:r>
            <a:endParaRPr lang="en-CA" dirty="0"/>
          </a:p>
        </p:txBody>
      </p:sp>
      <p:sp>
        <p:nvSpPr>
          <p:cNvPr id="3" name="Content Placeholder 2"/>
          <p:cNvSpPr>
            <a:spLocks noGrp="1"/>
          </p:cNvSpPr>
          <p:nvPr>
            <p:ph idx="1"/>
          </p:nvPr>
        </p:nvSpPr>
        <p:spPr/>
        <p:txBody>
          <a:bodyPr/>
          <a:lstStyle/>
          <a:p>
            <a:r>
              <a:rPr lang="en-CA" b="1" dirty="0" smtClean="0"/>
              <a:t>Rooting Reflex</a:t>
            </a:r>
          </a:p>
          <a:p>
            <a:pPr>
              <a:buNone/>
            </a:pPr>
            <a:r>
              <a:rPr lang="en-CA" dirty="0" smtClean="0"/>
              <a:t>    tendency to open mouth, and search for      nipple when touched on the cheek</a:t>
            </a:r>
          </a:p>
          <a:p>
            <a:pPr>
              <a:buNone/>
            </a:pPr>
            <a:endParaRPr lang="en-CA" dirty="0" smtClean="0"/>
          </a:p>
          <a:p>
            <a:r>
              <a:rPr lang="en-CA" b="1" dirty="0" smtClean="0"/>
              <a:t>Preferences</a:t>
            </a:r>
          </a:p>
          <a:p>
            <a:r>
              <a:rPr lang="en-CA" dirty="0" smtClean="0"/>
              <a:t>human voices and faces</a:t>
            </a:r>
          </a:p>
          <a:p>
            <a:pPr>
              <a:buNone/>
            </a:pPr>
            <a:r>
              <a:rPr lang="en-CA" dirty="0" smtClean="0"/>
              <a:t>		</a:t>
            </a:r>
            <a:r>
              <a:rPr lang="en-CA" dirty="0" err="1" smtClean="0"/>
              <a:t>facelike</a:t>
            </a:r>
            <a:r>
              <a:rPr lang="en-CA" dirty="0" smtClean="0"/>
              <a:t> images--&gt;</a:t>
            </a:r>
          </a:p>
          <a:p>
            <a:r>
              <a:rPr lang="en-CA" dirty="0" smtClean="0"/>
              <a:t>smell and sound of</a:t>
            </a:r>
            <a:br>
              <a:rPr lang="en-CA" dirty="0" smtClean="0"/>
            </a:br>
            <a:r>
              <a:rPr lang="en-CA" dirty="0" smtClean="0"/>
              <a:t>mother </a:t>
            </a:r>
          </a:p>
          <a:p>
            <a:endParaRPr lang="en-CA" dirty="0"/>
          </a:p>
        </p:txBody>
      </p:sp>
      <p:pic>
        <p:nvPicPr>
          <p:cNvPr id="4" name="Picture 3" descr="face.png"/>
          <p:cNvPicPr>
            <a:picLocks noChangeAspect="1"/>
          </p:cNvPicPr>
          <p:nvPr/>
        </p:nvPicPr>
        <p:blipFill>
          <a:blip r:embed="rId2"/>
          <a:stretch>
            <a:fillRect/>
          </a:stretch>
        </p:blipFill>
        <p:spPr>
          <a:xfrm>
            <a:off x="4495800" y="4419600"/>
            <a:ext cx="3127684" cy="20564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Newborn Reflexes</a:t>
            </a:r>
            <a:endParaRPr lang="en-CA" dirty="0"/>
          </a:p>
        </p:txBody>
      </p:sp>
      <p:pic>
        <p:nvPicPr>
          <p:cNvPr id="4" name="Content Placeholder 3" descr="newborn dev.png"/>
          <p:cNvPicPr>
            <a:picLocks noGrp="1" noChangeAspect="1"/>
          </p:cNvPicPr>
          <p:nvPr>
            <p:ph idx="1"/>
          </p:nvPr>
        </p:nvPicPr>
        <p:blipFill>
          <a:blip r:embed="rId2"/>
          <a:stretch>
            <a:fillRect/>
          </a:stretch>
        </p:blipFill>
        <p:spPr>
          <a:xfrm>
            <a:off x="533400" y="1500969"/>
            <a:ext cx="6934411" cy="4955394"/>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Prenatal Development </a:t>
            </a:r>
            <a:br>
              <a:rPr lang="en-CA" dirty="0" smtClean="0"/>
            </a:br>
            <a:r>
              <a:rPr lang="en-CA" dirty="0" smtClean="0"/>
              <a:t>and the Newborn</a:t>
            </a:r>
            <a:endParaRPr lang="en-CA" dirty="0"/>
          </a:p>
        </p:txBody>
      </p:sp>
      <p:pic>
        <p:nvPicPr>
          <p:cNvPr id="4" name="Content Placeholder 3" descr="habituation.png"/>
          <p:cNvPicPr>
            <a:picLocks noGrp="1" noChangeAspect="1"/>
          </p:cNvPicPr>
          <p:nvPr>
            <p:ph idx="1"/>
          </p:nvPr>
        </p:nvPicPr>
        <p:blipFill>
          <a:blip r:embed="rId2"/>
          <a:stretch>
            <a:fillRect/>
          </a:stretch>
        </p:blipFill>
        <p:spPr>
          <a:xfrm>
            <a:off x="0" y="1709024"/>
            <a:ext cx="8153400" cy="464804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Prenatal Development </a:t>
            </a:r>
            <a:br>
              <a:rPr lang="en-CA" dirty="0" smtClean="0"/>
            </a:br>
            <a:r>
              <a:rPr lang="en-CA" dirty="0" smtClean="0"/>
              <a:t>and the Newborn</a:t>
            </a:r>
            <a:endParaRPr lang="en-CA" dirty="0"/>
          </a:p>
        </p:txBody>
      </p:sp>
      <p:pic>
        <p:nvPicPr>
          <p:cNvPr id="4" name="Content Placeholder 3" descr="hab2.png"/>
          <p:cNvPicPr>
            <a:picLocks noGrp="1" noChangeAspect="1"/>
          </p:cNvPicPr>
          <p:nvPr>
            <p:ph idx="1"/>
          </p:nvPr>
        </p:nvPicPr>
        <p:blipFill>
          <a:blip r:embed="rId2"/>
          <a:stretch>
            <a:fillRect/>
          </a:stretch>
        </p:blipFill>
        <p:spPr>
          <a:xfrm>
            <a:off x="84837" y="1752600"/>
            <a:ext cx="8003177" cy="4572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Mimicking</a:t>
            </a:r>
          </a:p>
        </p:txBody>
      </p:sp>
      <p:sp>
        <p:nvSpPr>
          <p:cNvPr id="3" name="Content Placeholder 2"/>
          <p:cNvSpPr>
            <a:spLocks noGrp="1"/>
          </p:cNvSpPr>
          <p:nvPr>
            <p:ph idx="1"/>
          </p:nvPr>
        </p:nvSpPr>
        <p:spPr/>
        <p:txBody>
          <a:bodyPr/>
          <a:lstStyle/>
          <a:p>
            <a:pPr eaLnBrk="1" hangingPunct="1">
              <a:defRPr/>
            </a:pPr>
            <a:r>
              <a:rPr lang="en-US" dirty="0" smtClean="0">
                <a:effectLst>
                  <a:outerShdw blurRad="38100" dist="38100" dir="2700000" algn="tl">
                    <a:srgbClr val="0064E2"/>
                  </a:outerShdw>
                </a:effectLst>
                <a:ea typeface="ＭＳ Ｐゴシック" charset="-128"/>
              </a:rPr>
              <a:t>The idea that babies will mimic is not something that is unique to human babies.</a:t>
            </a:r>
          </a:p>
        </p:txBody>
      </p:sp>
      <p:pic>
        <p:nvPicPr>
          <p:cNvPr id="33796" name="Picture 3"/>
          <p:cNvPicPr>
            <a:picLocks noChangeAspect="1"/>
          </p:cNvPicPr>
          <p:nvPr/>
        </p:nvPicPr>
        <p:blipFill>
          <a:blip r:embed="rId2"/>
          <a:srcRect/>
          <a:stretch>
            <a:fillRect/>
          </a:stretch>
        </p:blipFill>
        <p:spPr bwMode="auto">
          <a:xfrm>
            <a:off x="152400" y="3048000"/>
            <a:ext cx="8750300" cy="3352800"/>
          </a:xfrm>
          <a:prstGeom prst="rect">
            <a:avLst/>
          </a:prstGeom>
          <a:noFill/>
          <a:ln w="9525">
            <a:noFill/>
            <a:miter lim="800000"/>
            <a:headEnd/>
            <a:tailEnd/>
          </a:ln>
        </p:spPr>
      </p:pic>
      <p:sp>
        <p:nvSpPr>
          <p:cNvPr id="33797" name="TextBox 4"/>
          <p:cNvSpPr txBox="1">
            <a:spLocks noChangeArrowheads="1"/>
          </p:cNvSpPr>
          <p:nvPr/>
        </p:nvSpPr>
        <p:spPr bwMode="auto">
          <a:xfrm>
            <a:off x="3124200" y="6396038"/>
            <a:ext cx="3810000" cy="461962"/>
          </a:xfrm>
          <a:prstGeom prst="rect">
            <a:avLst/>
          </a:prstGeom>
          <a:noFill/>
          <a:ln w="9525">
            <a:noFill/>
            <a:miter lim="800000"/>
            <a:headEnd/>
            <a:tailEnd/>
          </a:ln>
        </p:spPr>
        <p:txBody>
          <a:bodyPr>
            <a:spAutoFit/>
          </a:bodyPr>
          <a:lstStyle/>
          <a:p>
            <a:pPr algn="ctr"/>
            <a:r>
              <a:rPr lang="en-US"/>
              <a:t>Makak Neonatal Imitation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Developmental Psychology</a:t>
            </a:r>
          </a:p>
        </p:txBody>
      </p:sp>
      <p:sp>
        <p:nvSpPr>
          <p:cNvPr id="8195" name="Rectangle 3"/>
          <p:cNvSpPr>
            <a:spLocks noGrp="1" noChangeArrowheads="1"/>
          </p:cNvSpPr>
          <p:nvPr>
            <p:ph idx="1"/>
          </p:nvPr>
        </p:nvSpPr>
        <p:spPr>
          <a:xfrm>
            <a:off x="457200" y="2057400"/>
            <a:ext cx="4572000" cy="4495800"/>
          </a:xfrm>
        </p:spPr>
        <p:txBody>
          <a:bodyPr/>
          <a:lstStyle/>
          <a:p>
            <a:pPr eaLnBrk="1" hangingPunct="1">
              <a:lnSpc>
                <a:spcPct val="90000"/>
              </a:lnSpc>
              <a:defRPr/>
            </a:pPr>
            <a:r>
              <a:rPr lang="en-US" sz="2200" dirty="0" smtClean="0">
                <a:effectLst>
                  <a:outerShdw blurRad="38100" dist="38100" dir="2700000" algn="tl">
                    <a:srgbClr val="0064E2"/>
                  </a:outerShdw>
                </a:effectLst>
                <a:ea typeface="ＭＳ Ｐゴシック" charset="-128"/>
              </a:rPr>
              <a:t>Developmental psychology is the psychology of growth, change and consistency though the lifespan. </a:t>
            </a:r>
          </a:p>
          <a:p>
            <a:pPr lvl="1" eaLnBrk="1" hangingPunct="1">
              <a:lnSpc>
                <a:spcPct val="90000"/>
              </a:lnSpc>
              <a:defRPr/>
            </a:pPr>
            <a:r>
              <a:rPr lang="en-US" sz="2000" dirty="0" smtClean="0">
                <a:effectLst>
                  <a:outerShdw blurRad="38100" dist="38100" dir="2700000" algn="tl">
                    <a:srgbClr val="0064E2"/>
                  </a:outerShdw>
                </a:effectLst>
                <a:ea typeface="ＭＳ Ｐゴシック" charset="-128"/>
              </a:rPr>
              <a:t>Developmental psychology looks at how thinking, feeling, and behavior change  throughout a person’s life.</a:t>
            </a:r>
          </a:p>
          <a:p>
            <a:pPr lvl="1" eaLnBrk="1" hangingPunct="1">
              <a:lnSpc>
                <a:spcPct val="90000"/>
              </a:lnSpc>
              <a:defRPr/>
            </a:pPr>
            <a:endParaRPr lang="en-US" sz="2000" dirty="0" smtClean="0">
              <a:effectLst>
                <a:outerShdw blurRad="38100" dist="38100" dir="2700000" algn="tl">
                  <a:srgbClr val="0064E2"/>
                </a:outerShdw>
              </a:effectLst>
              <a:ea typeface="ＭＳ Ｐゴシック" charset="-128"/>
            </a:endParaRPr>
          </a:p>
          <a:p>
            <a:pPr lvl="1" eaLnBrk="1" hangingPunct="1">
              <a:lnSpc>
                <a:spcPct val="90000"/>
              </a:lnSpc>
              <a:defRPr/>
            </a:pPr>
            <a:r>
              <a:rPr lang="en-US" sz="2000" dirty="0" smtClean="0">
                <a:effectLst>
                  <a:outerShdw blurRad="38100" dist="38100" dir="2700000" algn="tl">
                    <a:srgbClr val="0064E2"/>
                  </a:outerShdw>
                </a:effectLst>
                <a:ea typeface="ＭＳ Ｐゴシック" charset="-128"/>
              </a:rPr>
              <a:t>It looks at three debates:</a:t>
            </a:r>
          </a:p>
          <a:p>
            <a:pPr lvl="2" eaLnBrk="1" hangingPunct="1">
              <a:lnSpc>
                <a:spcPct val="90000"/>
              </a:lnSpc>
              <a:defRPr/>
            </a:pPr>
            <a:r>
              <a:rPr lang="en-US" sz="1900" dirty="0" smtClean="0">
                <a:effectLst>
                  <a:outerShdw blurRad="38100" dist="38100" dir="2700000" algn="tl">
                    <a:srgbClr val="0064E2"/>
                  </a:outerShdw>
                </a:effectLst>
                <a:ea typeface="ＭＳ Ｐゴシック" charset="-128"/>
              </a:rPr>
              <a:t>Nature vs. Nurture</a:t>
            </a:r>
          </a:p>
          <a:p>
            <a:pPr lvl="2" eaLnBrk="1" hangingPunct="1">
              <a:lnSpc>
                <a:spcPct val="90000"/>
              </a:lnSpc>
              <a:defRPr/>
            </a:pPr>
            <a:r>
              <a:rPr lang="en-US" sz="1900" dirty="0" smtClean="0">
                <a:effectLst>
                  <a:outerShdw blurRad="38100" dist="38100" dir="2700000" algn="tl">
                    <a:srgbClr val="0064E2"/>
                  </a:outerShdw>
                </a:effectLst>
                <a:ea typeface="ＭＳ Ｐゴシック" charset="-128"/>
              </a:rPr>
              <a:t>Continuity vs. Discontinuity</a:t>
            </a:r>
          </a:p>
          <a:p>
            <a:pPr lvl="2" eaLnBrk="1" hangingPunct="1">
              <a:lnSpc>
                <a:spcPct val="90000"/>
              </a:lnSpc>
              <a:defRPr/>
            </a:pPr>
            <a:r>
              <a:rPr lang="en-US" sz="1900" dirty="0" smtClean="0">
                <a:effectLst>
                  <a:outerShdw blurRad="38100" dist="38100" dir="2700000" algn="tl">
                    <a:srgbClr val="0064E2"/>
                  </a:outerShdw>
                </a:effectLst>
                <a:ea typeface="ＭＳ Ｐゴシック" charset="-128"/>
              </a:rPr>
              <a:t>Stability vs. Change</a:t>
            </a:r>
          </a:p>
        </p:txBody>
      </p:sp>
      <p:pic>
        <p:nvPicPr>
          <p:cNvPr id="18436" name="Picture 5"/>
          <p:cNvPicPr>
            <a:picLocks noChangeAspect="1"/>
          </p:cNvPicPr>
          <p:nvPr/>
        </p:nvPicPr>
        <p:blipFill>
          <a:blip r:embed="rId2"/>
          <a:srcRect/>
          <a:stretch>
            <a:fillRect/>
          </a:stretch>
        </p:blipFill>
        <p:spPr bwMode="auto">
          <a:xfrm>
            <a:off x="4916488" y="1905000"/>
            <a:ext cx="4024312"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Nature vs. Nurture Issue</a:t>
            </a:r>
          </a:p>
        </p:txBody>
      </p:sp>
      <p:sp>
        <p:nvSpPr>
          <p:cNvPr id="9219" name="Rectangle 3"/>
          <p:cNvSpPr>
            <a:spLocks noGrp="1" noChangeArrowheads="1"/>
          </p:cNvSpPr>
          <p:nvPr>
            <p:ph idx="1"/>
          </p:nvPr>
        </p:nvSpPr>
        <p:spPr>
          <a:xfrm>
            <a:off x="457200" y="2057400"/>
            <a:ext cx="5486400" cy="4038600"/>
          </a:xfrm>
        </p:spPr>
        <p:txBody>
          <a:bodyPr/>
          <a:lstStyle/>
          <a:p>
            <a:pPr eaLnBrk="1" hangingPunct="1">
              <a:lnSpc>
                <a:spcPct val="80000"/>
              </a:lnSpc>
              <a:defRPr/>
            </a:pPr>
            <a:r>
              <a:rPr lang="en-US" sz="2800" dirty="0" smtClean="0">
                <a:effectLst>
                  <a:outerShdw blurRad="38100" dist="38100" dir="2700000" algn="tl">
                    <a:srgbClr val="0064E2"/>
                  </a:outerShdw>
                </a:effectLst>
                <a:ea typeface="ＭＳ Ｐゴシック" charset="-128"/>
              </a:rPr>
              <a:t>Developmental psychology seeks to answer two big questions about heredity and environment:</a:t>
            </a:r>
          </a:p>
          <a:p>
            <a:pPr marL="1206500" lvl="2" indent="-514350" eaLnBrk="1" hangingPunct="1">
              <a:lnSpc>
                <a:spcPct val="80000"/>
              </a:lnSpc>
              <a:buSzPct val="120000"/>
              <a:buFont typeface="Corbel" charset="0"/>
              <a:buAutoNum type="arabicPeriod"/>
              <a:defRPr/>
            </a:pPr>
            <a:r>
              <a:rPr lang="en-US" sz="2200" dirty="0" smtClean="0">
                <a:effectLst>
                  <a:outerShdw blurRad="38100" dist="38100" dir="2700000" algn="tl">
                    <a:srgbClr val="0064E2"/>
                  </a:outerShdw>
                </a:effectLst>
                <a:ea typeface="ＭＳ Ｐゴシック" charset="-128"/>
              </a:rPr>
              <a:t>How much weight does each wield?</a:t>
            </a:r>
          </a:p>
          <a:p>
            <a:pPr marL="1206500" lvl="2" indent="-514350" eaLnBrk="1" hangingPunct="1">
              <a:lnSpc>
                <a:spcPct val="80000"/>
              </a:lnSpc>
              <a:buSzPct val="120000"/>
              <a:buFont typeface="Corbel" charset="0"/>
              <a:buAutoNum type="arabicPeriod"/>
              <a:defRPr/>
            </a:pPr>
            <a:r>
              <a:rPr lang="en-US" sz="2200" dirty="0" smtClean="0">
                <a:effectLst>
                  <a:outerShdw blurRad="38100" dist="38100" dir="2700000" algn="tl">
                    <a:srgbClr val="0064E2"/>
                  </a:outerShdw>
                </a:effectLst>
                <a:ea typeface="ＭＳ Ｐゴシック" charset="-128"/>
              </a:rPr>
              <a:t>How do they interact?</a:t>
            </a:r>
          </a:p>
          <a:p>
            <a:pPr eaLnBrk="1" hangingPunct="1">
              <a:lnSpc>
                <a:spcPct val="80000"/>
              </a:lnSpc>
              <a:defRPr/>
            </a:pPr>
            <a:endParaRPr lang="en-US" sz="2200" dirty="0" smtClean="0">
              <a:effectLst>
                <a:outerShdw blurRad="38100" dist="38100" dir="2700000" algn="tl">
                  <a:srgbClr val="0064E2"/>
                </a:outerShdw>
              </a:effectLst>
              <a:ea typeface="ＭＳ Ｐゴシック" charset="-128"/>
            </a:endParaRPr>
          </a:p>
          <a:p>
            <a:pPr lvl="1" eaLnBrk="1" hangingPunct="1">
              <a:lnSpc>
                <a:spcPct val="80000"/>
              </a:lnSpc>
              <a:defRPr/>
            </a:pPr>
            <a:r>
              <a:rPr lang="en-US" sz="2600" dirty="0" smtClean="0">
                <a:effectLst>
                  <a:outerShdw blurRad="38100" dist="38100" dir="2700000" algn="tl">
                    <a:srgbClr val="0064E2"/>
                  </a:outerShdw>
                </a:effectLst>
                <a:ea typeface="ＭＳ Ｐゴシック" charset="-128"/>
              </a:rPr>
              <a:t>Nature refers to the effects of heredity and nurture to the influence of environment.</a:t>
            </a:r>
          </a:p>
        </p:txBody>
      </p:sp>
      <p:pic>
        <p:nvPicPr>
          <p:cNvPr id="19460" name="Picture 4"/>
          <p:cNvPicPr>
            <a:picLocks noChangeAspect="1" noChangeArrowheads="1"/>
          </p:cNvPicPr>
          <p:nvPr/>
        </p:nvPicPr>
        <p:blipFill>
          <a:blip r:embed="rId2"/>
          <a:srcRect/>
          <a:stretch>
            <a:fillRect/>
          </a:stretch>
        </p:blipFill>
        <p:spPr bwMode="auto">
          <a:xfrm>
            <a:off x="5975350" y="2514600"/>
            <a:ext cx="302577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609600"/>
            <a:ext cx="8458200" cy="1143000"/>
          </a:xfrm>
        </p:spPr>
        <p:txBody>
          <a:bodyPr/>
          <a:lstStyle/>
          <a:p>
            <a:pPr eaLnBrk="1" hangingPunct="1">
              <a:defRPr/>
            </a:pPr>
            <a:r>
              <a:rPr lang="en-US" sz="3200" dirty="0">
                <a:effectLst>
                  <a:outerShdw blurRad="38100" dist="38100" dir="2700000" algn="tl">
                    <a:srgbClr val="0064E2"/>
                  </a:outerShdw>
                </a:effectLst>
                <a:ea typeface="ＭＳ Ｐゴシック" pitchFamily="-112" charset="-128"/>
                <a:cs typeface="ＭＳ Ｐゴシック" pitchFamily="-112" charset="-128"/>
              </a:rPr>
              <a:t>How to Study the Nature-Nurture Interaction</a:t>
            </a:r>
          </a:p>
        </p:txBody>
      </p:sp>
      <p:sp>
        <p:nvSpPr>
          <p:cNvPr id="10243" name="Rectangle 3"/>
          <p:cNvSpPr>
            <a:spLocks noGrp="1" noChangeArrowheads="1"/>
          </p:cNvSpPr>
          <p:nvPr>
            <p:ph idx="1"/>
          </p:nvPr>
        </p:nvSpPr>
        <p:spPr>
          <a:xfrm>
            <a:off x="381000" y="2057400"/>
            <a:ext cx="5867400" cy="4191000"/>
          </a:xfrm>
        </p:spPr>
        <p:txBody>
          <a:bodyPr/>
          <a:lstStyle/>
          <a:p>
            <a:pPr eaLnBrk="1" hangingPunct="1">
              <a:lnSpc>
                <a:spcPct val="80000"/>
              </a:lnSpc>
              <a:defRPr/>
            </a:pPr>
            <a:r>
              <a:rPr lang="en-US" sz="3200" dirty="0" smtClean="0">
                <a:effectLst>
                  <a:outerShdw blurRad="38100" dist="38100" dir="2700000" algn="tl">
                    <a:srgbClr val="0064E2"/>
                  </a:outerShdw>
                </a:effectLst>
                <a:ea typeface="ＭＳ Ｐゴシック" charset="-128"/>
              </a:rPr>
              <a:t>There are two effective ways to study nature-nurture.</a:t>
            </a:r>
          </a:p>
          <a:p>
            <a:pPr lvl="2" eaLnBrk="1" hangingPunct="1">
              <a:lnSpc>
                <a:spcPct val="80000"/>
              </a:lnSpc>
              <a:defRPr/>
            </a:pPr>
            <a:r>
              <a:rPr lang="en-US" sz="2400" i="1" dirty="0" smtClean="0">
                <a:effectLst>
                  <a:outerShdw blurRad="38100" dist="38100" dir="2700000" algn="tl">
                    <a:srgbClr val="0064E2"/>
                  </a:outerShdw>
                </a:effectLst>
                <a:ea typeface="ＭＳ Ｐゴシック" charset="-128"/>
              </a:rPr>
              <a:t>Twin studies: </a:t>
            </a:r>
            <a:r>
              <a:rPr lang="en-US" sz="2400" dirty="0" smtClean="0">
                <a:effectLst>
                  <a:outerShdw blurRad="38100" dist="38100" dir="2700000" algn="tl">
                    <a:srgbClr val="0064E2"/>
                  </a:outerShdw>
                </a:effectLst>
                <a:ea typeface="ＭＳ Ｐゴシック" charset="-128"/>
              </a:rPr>
              <a:t>Identical twins have the same genotype, and fraternal twins have an average of 50%  of their genes in common.</a:t>
            </a:r>
          </a:p>
          <a:p>
            <a:pPr lvl="2" eaLnBrk="1" hangingPunct="1">
              <a:lnSpc>
                <a:spcPct val="80000"/>
              </a:lnSpc>
              <a:defRPr/>
            </a:pPr>
            <a:endParaRPr lang="en-US" sz="2400" dirty="0" smtClean="0">
              <a:effectLst>
                <a:outerShdw blurRad="38100" dist="38100" dir="2700000" algn="tl">
                  <a:srgbClr val="0064E2"/>
                </a:outerShdw>
              </a:effectLst>
              <a:ea typeface="ＭＳ Ｐゴシック" charset="-128"/>
            </a:endParaRPr>
          </a:p>
          <a:p>
            <a:pPr lvl="2" eaLnBrk="1" hangingPunct="1">
              <a:lnSpc>
                <a:spcPct val="80000"/>
              </a:lnSpc>
              <a:defRPr/>
            </a:pPr>
            <a:r>
              <a:rPr lang="en-US" sz="2400" i="1" dirty="0" smtClean="0">
                <a:effectLst>
                  <a:outerShdw blurRad="38100" dist="38100" dir="2700000" algn="tl">
                    <a:srgbClr val="0064E2"/>
                  </a:outerShdw>
                </a:effectLst>
                <a:ea typeface="ＭＳ Ｐゴシック" charset="-128"/>
              </a:rPr>
              <a:t>Adoption studies: </a:t>
            </a:r>
            <a:r>
              <a:rPr lang="en-US" sz="2400" dirty="0" smtClean="0">
                <a:effectLst>
                  <a:outerShdw blurRad="38100" dist="38100" dir="2700000" algn="tl">
                    <a:srgbClr val="0064E2"/>
                  </a:outerShdw>
                </a:effectLst>
                <a:ea typeface="ＭＳ Ｐゴシック" charset="-128"/>
              </a:rPr>
              <a:t>Similarities with the biological family support nature, while similarities with the adoptive family support nurture.</a:t>
            </a:r>
          </a:p>
        </p:txBody>
      </p:sp>
      <p:pic>
        <p:nvPicPr>
          <p:cNvPr id="20484" name="Picture 6"/>
          <p:cNvPicPr>
            <a:picLocks noChangeAspect="1"/>
          </p:cNvPicPr>
          <p:nvPr/>
        </p:nvPicPr>
        <p:blipFill>
          <a:blip r:embed="rId2"/>
          <a:srcRect/>
          <a:stretch>
            <a:fillRect/>
          </a:stretch>
        </p:blipFill>
        <p:spPr bwMode="auto">
          <a:xfrm>
            <a:off x="6324600" y="2286000"/>
            <a:ext cx="2743200" cy="323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Gradual vs. Abrupt Change</a:t>
            </a:r>
          </a:p>
        </p:txBody>
      </p:sp>
      <p:sp>
        <p:nvSpPr>
          <p:cNvPr id="11267" name="Rectangle 3"/>
          <p:cNvSpPr>
            <a:spLocks noGrp="1" noChangeArrowheads="1"/>
          </p:cNvSpPr>
          <p:nvPr>
            <p:ph idx="1"/>
          </p:nvPr>
        </p:nvSpPr>
        <p:spPr/>
        <p:txBody>
          <a:bodyPr/>
          <a:lstStyle/>
          <a:p>
            <a:pPr eaLnBrk="1" hangingPunct="1">
              <a:defRPr/>
            </a:pPr>
            <a:r>
              <a:rPr lang="en-US" sz="3000" dirty="0" smtClean="0">
                <a:effectLst>
                  <a:outerShdw blurRad="38100" dist="38100" dir="2700000" algn="tl">
                    <a:srgbClr val="0064E2"/>
                  </a:outerShdw>
                </a:effectLst>
                <a:ea typeface="ＭＳ Ｐゴシック" charset="-128"/>
              </a:rPr>
              <a:t>Think about how children become adults. Is there a predictable pattern they follow regarding thought and language and social development?</a:t>
            </a:r>
          </a:p>
          <a:p>
            <a:pPr eaLnBrk="1" hangingPunct="1">
              <a:defRPr/>
            </a:pPr>
            <a:endParaRPr lang="en-US" sz="3000" dirty="0" smtClean="0">
              <a:effectLst>
                <a:outerShdw blurRad="38100" dist="38100" dir="2700000" algn="tl">
                  <a:srgbClr val="0064E2"/>
                </a:outerShdw>
              </a:effectLst>
              <a:ea typeface="ＭＳ Ｐゴシック" charset="-128"/>
            </a:endParaRPr>
          </a:p>
          <a:p>
            <a:pPr eaLnBrk="1" hangingPunct="1">
              <a:defRPr/>
            </a:pPr>
            <a:r>
              <a:rPr lang="en-US" sz="3000" dirty="0" smtClean="0">
                <a:effectLst>
                  <a:outerShdw blurRad="38100" dist="38100" dir="2700000" algn="tl">
                    <a:srgbClr val="0064E2"/>
                  </a:outerShdw>
                </a:effectLst>
                <a:ea typeface="ＭＳ Ｐゴシック" charset="-128"/>
              </a:rPr>
              <a:t>Do children go through gradual changes or are they abrupt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eaLnBrk="1" hangingPunct="1">
              <a:defRPr/>
            </a:pPr>
            <a:r>
              <a:rPr lang="en-US" sz="4200" dirty="0">
                <a:effectLst>
                  <a:outerShdw blurRad="38100" dist="38100" dir="2700000" algn="tl">
                    <a:srgbClr val="0064E2"/>
                  </a:outerShdw>
                </a:effectLst>
                <a:ea typeface="ＭＳ Ｐゴシック" pitchFamily="-112" charset="-128"/>
                <a:cs typeface="ＭＳ Ｐゴシック" pitchFamily="-112" charset="-128"/>
              </a:rPr>
              <a:t>Continuity View</a:t>
            </a:r>
          </a:p>
        </p:txBody>
      </p:sp>
      <p:sp>
        <p:nvSpPr>
          <p:cNvPr id="12291" name="Rectangle 3"/>
          <p:cNvSpPr>
            <a:spLocks noGrp="1" noChangeArrowheads="1"/>
          </p:cNvSpPr>
          <p:nvPr>
            <p:ph idx="1"/>
          </p:nvPr>
        </p:nvSpPr>
        <p:spPr>
          <a:xfrm>
            <a:off x="152400" y="1905000"/>
            <a:ext cx="5334000" cy="4648200"/>
          </a:xfrm>
        </p:spPr>
        <p:txBody>
          <a:bodyPr/>
          <a:lstStyle/>
          <a:p>
            <a:pPr eaLnBrk="1" hangingPunct="1">
              <a:lnSpc>
                <a:spcPct val="80000"/>
              </a:lnSpc>
              <a:defRPr/>
            </a:pPr>
            <a:r>
              <a:rPr lang="en-US" dirty="0" smtClean="0">
                <a:effectLst>
                  <a:outerShdw blurRad="38100" dist="38100" dir="2700000" algn="tl">
                    <a:srgbClr val="0064E2"/>
                  </a:outerShdw>
                </a:effectLst>
                <a:ea typeface="ＭＳ Ｐゴシック" charset="-128"/>
              </a:rPr>
              <a:t>The </a:t>
            </a:r>
            <a:r>
              <a:rPr lang="en-US" i="1" dirty="0" smtClean="0">
                <a:effectLst>
                  <a:outerShdw blurRad="38100" dist="38100" dir="2700000" algn="tl">
                    <a:srgbClr val="0064E2"/>
                  </a:outerShdw>
                </a:effectLst>
                <a:ea typeface="ＭＳ Ｐゴシック" charset="-128"/>
              </a:rPr>
              <a:t>continuity view </a:t>
            </a:r>
            <a:r>
              <a:rPr lang="en-US" dirty="0" smtClean="0">
                <a:effectLst>
                  <a:outerShdw blurRad="38100" dist="38100" dir="2700000" algn="tl">
                    <a:srgbClr val="0064E2"/>
                  </a:outerShdw>
                </a:effectLst>
                <a:ea typeface="ＭＳ Ｐゴシック" charset="-128"/>
              </a:rPr>
              <a:t>says that change is gradual. </a:t>
            </a:r>
          </a:p>
          <a:p>
            <a:pPr lvl="1" eaLnBrk="1" hangingPunct="1">
              <a:lnSpc>
                <a:spcPct val="80000"/>
              </a:lnSpc>
              <a:defRPr/>
            </a:pPr>
            <a:r>
              <a:rPr lang="en-US" dirty="0" smtClean="0">
                <a:effectLst>
                  <a:outerShdw blurRad="38100" dist="38100" dir="2700000" algn="tl">
                    <a:srgbClr val="0064E2"/>
                  </a:outerShdw>
                </a:effectLst>
                <a:ea typeface="ＭＳ Ｐゴシック" charset="-128"/>
              </a:rPr>
              <a:t>Children become more skillful in thinking, talking or acting much the same way as they get taller.</a:t>
            </a:r>
            <a:endParaRPr lang="en-US" sz="1200" dirty="0" smtClean="0">
              <a:effectLst>
                <a:outerShdw blurRad="38100" dist="38100" dir="2700000" algn="tl">
                  <a:srgbClr val="0064E2"/>
                </a:outerShdw>
              </a:effectLst>
              <a:ea typeface="ＭＳ Ｐゴシック" charset="-128"/>
            </a:endParaRPr>
          </a:p>
          <a:p>
            <a:pPr eaLnBrk="1" hangingPunct="1">
              <a:lnSpc>
                <a:spcPct val="80000"/>
              </a:lnSpc>
              <a:defRPr/>
            </a:pPr>
            <a:endParaRPr lang="en-US" sz="1400" dirty="0" smtClean="0">
              <a:effectLst>
                <a:outerShdw blurRad="38100" dist="38100" dir="2700000" algn="tl">
                  <a:srgbClr val="0064E2"/>
                </a:outerShdw>
              </a:effectLst>
              <a:ea typeface="ＭＳ Ｐゴシック" charset="-128"/>
            </a:endParaRPr>
          </a:p>
          <a:p>
            <a:pPr eaLnBrk="1" hangingPunct="1">
              <a:lnSpc>
                <a:spcPct val="80000"/>
              </a:lnSpc>
              <a:defRPr/>
            </a:pPr>
            <a:r>
              <a:rPr lang="en-US" dirty="0" smtClean="0">
                <a:effectLst>
                  <a:outerShdw blurRad="38100" dist="38100" dir="2700000" algn="tl">
                    <a:srgbClr val="0064E2"/>
                  </a:outerShdw>
                </a:effectLst>
                <a:ea typeface="ＭＳ Ｐゴシック" charset="-128"/>
              </a:rPr>
              <a:t>We know that skilled behaviors often happen in this way as with the trial and error method of learning to walk or eat with a spoon. (Observable skills…what about mental processes?)</a:t>
            </a:r>
          </a:p>
        </p:txBody>
      </p:sp>
      <p:pic>
        <p:nvPicPr>
          <p:cNvPr id="22532" name="Picture 5"/>
          <p:cNvPicPr>
            <a:picLocks noChangeAspect="1"/>
          </p:cNvPicPr>
          <p:nvPr/>
        </p:nvPicPr>
        <p:blipFill>
          <a:blip r:embed="rId2"/>
          <a:srcRect r="53040"/>
          <a:stretch>
            <a:fillRect/>
          </a:stretch>
        </p:blipFill>
        <p:spPr bwMode="auto">
          <a:xfrm>
            <a:off x="5638800" y="2476500"/>
            <a:ext cx="3238500" cy="3314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Discontinuity View	</a:t>
            </a:r>
          </a:p>
        </p:txBody>
      </p:sp>
      <p:sp>
        <p:nvSpPr>
          <p:cNvPr id="14339" name="Rectangle 3"/>
          <p:cNvSpPr>
            <a:spLocks noGrp="1" noChangeArrowheads="1"/>
          </p:cNvSpPr>
          <p:nvPr>
            <p:ph idx="1"/>
          </p:nvPr>
        </p:nvSpPr>
        <p:spPr>
          <a:xfrm>
            <a:off x="457200" y="2057400"/>
            <a:ext cx="4876800" cy="4267200"/>
          </a:xfrm>
        </p:spPr>
        <p:txBody>
          <a:bodyPr/>
          <a:lstStyle/>
          <a:p>
            <a:pPr eaLnBrk="1" hangingPunct="1">
              <a:lnSpc>
                <a:spcPct val="90000"/>
              </a:lnSpc>
              <a:defRPr/>
            </a:pPr>
            <a:r>
              <a:rPr lang="en-US" dirty="0" smtClean="0">
                <a:effectLst>
                  <a:outerShdw blurRad="38100" dist="38100" dir="2700000" algn="tl">
                    <a:srgbClr val="0064E2"/>
                  </a:outerShdw>
                </a:effectLst>
                <a:ea typeface="ＭＳ Ｐゴシック" charset="-128"/>
              </a:rPr>
              <a:t>The </a:t>
            </a:r>
            <a:r>
              <a:rPr lang="en-US" i="1" dirty="0" smtClean="0">
                <a:effectLst>
                  <a:outerShdw blurRad="38100" dist="38100" dir="2700000" algn="tl">
                    <a:srgbClr val="0064E2"/>
                  </a:outerShdw>
                </a:effectLst>
                <a:ea typeface="ＭＳ Ｐゴシック" charset="-128"/>
              </a:rPr>
              <a:t>discontinuity view </a:t>
            </a:r>
            <a:r>
              <a:rPr lang="en-US" dirty="0" smtClean="0">
                <a:effectLst>
                  <a:outerShdw blurRad="38100" dist="38100" dir="2700000" algn="tl">
                    <a:srgbClr val="0064E2"/>
                  </a:outerShdw>
                </a:effectLst>
                <a:ea typeface="ＭＳ Ｐゴシック" charset="-128"/>
              </a:rPr>
              <a:t>sees development as more abrupt-a succession of changes that produce different behaviors in different age-specific life periods called stages.</a:t>
            </a:r>
          </a:p>
          <a:p>
            <a:pPr eaLnBrk="1" hangingPunct="1">
              <a:lnSpc>
                <a:spcPct val="90000"/>
              </a:lnSpc>
              <a:defRPr/>
            </a:pPr>
            <a:endParaRPr lang="en-US" dirty="0" smtClean="0">
              <a:effectLst>
                <a:outerShdw blurRad="38100" dist="38100" dir="2700000" algn="tl">
                  <a:srgbClr val="0064E2"/>
                </a:outerShdw>
              </a:effectLst>
              <a:ea typeface="ＭＳ Ｐゴシック" charset="-128"/>
            </a:endParaRPr>
          </a:p>
          <a:p>
            <a:pPr lvl="1" eaLnBrk="1" hangingPunct="1">
              <a:lnSpc>
                <a:spcPct val="90000"/>
              </a:lnSpc>
              <a:defRPr/>
            </a:pPr>
            <a:r>
              <a:rPr lang="en-US" dirty="0" smtClean="0">
                <a:effectLst>
                  <a:outerShdw blurRad="38100" dist="38100" dir="2700000" algn="tl">
                    <a:srgbClr val="0064E2"/>
                  </a:outerShdw>
                </a:effectLst>
                <a:ea typeface="ＭＳ Ｐゴシック" charset="-128"/>
              </a:rPr>
              <a:t>This is evident in beginning readers who suddenly discover the connection between letters and sounds.</a:t>
            </a:r>
          </a:p>
        </p:txBody>
      </p:sp>
      <p:pic>
        <p:nvPicPr>
          <p:cNvPr id="23556" name="Picture 5"/>
          <p:cNvPicPr>
            <a:picLocks noChangeAspect="1"/>
          </p:cNvPicPr>
          <p:nvPr/>
        </p:nvPicPr>
        <p:blipFill>
          <a:blip r:embed="rId2"/>
          <a:srcRect l="50388"/>
          <a:stretch>
            <a:fillRect/>
          </a:stretch>
        </p:blipFill>
        <p:spPr bwMode="auto">
          <a:xfrm>
            <a:off x="5416550" y="2552700"/>
            <a:ext cx="3422650" cy="3314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Discontinuity View</a:t>
            </a:r>
          </a:p>
        </p:txBody>
      </p:sp>
      <p:sp>
        <p:nvSpPr>
          <p:cNvPr id="15363" name="Rectangle 3"/>
          <p:cNvSpPr>
            <a:spLocks noGrp="1" noChangeArrowheads="1"/>
          </p:cNvSpPr>
          <p:nvPr>
            <p:ph idx="1"/>
          </p:nvPr>
        </p:nvSpPr>
        <p:spPr/>
        <p:txBody>
          <a:bodyPr/>
          <a:lstStyle/>
          <a:p>
            <a:pPr eaLnBrk="1" hangingPunct="1">
              <a:lnSpc>
                <a:spcPct val="90000"/>
              </a:lnSpc>
              <a:defRPr/>
            </a:pPr>
            <a:r>
              <a:rPr lang="en-US" sz="2200" dirty="0" smtClean="0">
                <a:effectLst>
                  <a:outerShdw blurRad="38100" dist="38100" dir="2700000" algn="tl">
                    <a:srgbClr val="0064E2"/>
                  </a:outerShdw>
                </a:effectLst>
                <a:ea typeface="ＭＳ Ｐゴシック" charset="-128"/>
              </a:rPr>
              <a:t>We often hear people taking about children going through “stages” in life (i.e. “terrible twos.”)</a:t>
            </a:r>
          </a:p>
          <a:p>
            <a:pPr eaLnBrk="1" hangingPunct="1">
              <a:lnSpc>
                <a:spcPct val="90000"/>
              </a:lnSpc>
              <a:defRPr/>
            </a:pPr>
            <a:r>
              <a:rPr lang="en-US" sz="2200" dirty="0" smtClean="0">
                <a:effectLst>
                  <a:outerShdw blurRad="38100" dist="38100" dir="2700000" algn="tl">
                    <a:srgbClr val="0064E2"/>
                  </a:outerShdw>
                </a:effectLst>
                <a:ea typeface="ＭＳ Ｐゴシック" charset="-128"/>
              </a:rPr>
              <a:t>These are called </a:t>
            </a:r>
            <a:r>
              <a:rPr lang="en-US" sz="2200" i="1" dirty="0" smtClean="0">
                <a:effectLst>
                  <a:outerShdw blurRad="38100" dist="38100" dir="2700000" algn="tl">
                    <a:srgbClr val="0064E2"/>
                  </a:outerShdw>
                </a:effectLst>
                <a:ea typeface="ＭＳ Ｐゴシック" charset="-128"/>
              </a:rPr>
              <a:t>developmental stages</a:t>
            </a:r>
            <a:r>
              <a:rPr lang="en-US" sz="2200" dirty="0" smtClean="0">
                <a:effectLst>
                  <a:outerShdw blurRad="38100" dist="38100" dir="2700000" algn="tl">
                    <a:srgbClr val="0064E2"/>
                  </a:outerShdw>
                </a:effectLst>
                <a:ea typeface="ＭＳ Ｐゴシック" charset="-128"/>
              </a:rPr>
              <a:t>-periods of life initiated by distinct transitions in physical or psychological functioning.</a:t>
            </a:r>
          </a:p>
          <a:p>
            <a:pPr eaLnBrk="1" hangingPunct="1">
              <a:defRPr/>
            </a:pPr>
            <a:r>
              <a:rPr lang="en-US" sz="2200" dirty="0" smtClean="0">
                <a:effectLst>
                  <a:outerShdw blurRad="38100" dist="38100" dir="2700000" algn="tl">
                    <a:srgbClr val="0064E2"/>
                  </a:outerShdw>
                </a:effectLst>
                <a:ea typeface="ＭＳ Ｐゴシック" charset="-128"/>
              </a:rPr>
              <a:t>Psychologists of the discontinuity view believe that people go through the same stages, in the same order, but not necessarily at the same rate.</a:t>
            </a:r>
          </a:p>
          <a:p>
            <a:pPr eaLnBrk="1" hangingPunct="1">
              <a:defRPr/>
            </a:pPr>
            <a:r>
              <a:rPr lang="en-US" sz="2200" dirty="0" smtClean="0">
                <a:effectLst>
                  <a:outerShdw blurRad="38100" dist="38100" dir="2700000" algn="tl">
                    <a:srgbClr val="0064E2"/>
                  </a:outerShdw>
                </a:effectLst>
                <a:ea typeface="ＭＳ Ｐゴシック" charset="-128"/>
              </a:rPr>
              <a:t>However, if a person misses a stage, it can have lasting consequences.</a:t>
            </a:r>
          </a:p>
          <a:p>
            <a:pPr eaLnBrk="1" hangingPunct="1">
              <a:lnSpc>
                <a:spcPct val="90000"/>
              </a:lnSpc>
              <a:defRPr/>
            </a:pPr>
            <a:endParaRPr lang="en-US" sz="2200" dirty="0" smtClean="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4414</TotalTime>
  <Words>994</Words>
  <Application>Microsoft Office PowerPoint</Application>
  <PresentationFormat>On-screen Show (4:3)</PresentationFormat>
  <Paragraphs>112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Opulent</vt:lpstr>
      <vt:lpstr>Developing through the Life Span  </vt:lpstr>
      <vt:lpstr>Module 13 </vt:lpstr>
      <vt:lpstr>Developmental Psychology</vt:lpstr>
      <vt:lpstr>Nature vs. Nurture Issue</vt:lpstr>
      <vt:lpstr>How to Study the Nature-Nurture Interaction</vt:lpstr>
      <vt:lpstr>Gradual vs. Abrupt Change</vt:lpstr>
      <vt:lpstr>Continuity View</vt:lpstr>
      <vt:lpstr>Discontinuity View </vt:lpstr>
      <vt:lpstr>Discontinuity View</vt:lpstr>
      <vt:lpstr>Capabilities of Newborns</vt:lpstr>
      <vt:lpstr>Slide 11</vt:lpstr>
      <vt:lpstr>Developmental Periods to Know</vt:lpstr>
      <vt:lpstr>Three Developmental Periods</vt:lpstr>
      <vt:lpstr>A Tough Discussion</vt:lpstr>
      <vt:lpstr>Slide 15</vt:lpstr>
      <vt:lpstr>Prenatal Stages of Development</vt:lpstr>
      <vt:lpstr>Slide 17</vt:lpstr>
      <vt:lpstr>Prenatal Development  and the Newborn</vt:lpstr>
      <vt:lpstr>Slide 19</vt:lpstr>
      <vt:lpstr>Three Developmental Periods</vt:lpstr>
      <vt:lpstr>Learning in Development</vt:lpstr>
      <vt:lpstr>Social Abilities</vt:lpstr>
      <vt:lpstr>Prenatal Development  and the Newborn</vt:lpstr>
      <vt:lpstr>Other Newborn Reflexes</vt:lpstr>
      <vt:lpstr>Prenatal Development  and the Newborn</vt:lpstr>
      <vt:lpstr>Prenatal Development  and the Newborn</vt:lpstr>
      <vt:lpstr>Mimicking</vt:lpstr>
    </vt:vector>
  </TitlesOfParts>
  <Company>Forest Grove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Development Chapter 9</dc:title>
  <dc:creator>TTusow</dc:creator>
  <cp:lastModifiedBy>Corrina Fahey</cp:lastModifiedBy>
  <cp:revision>201</cp:revision>
  <dcterms:created xsi:type="dcterms:W3CDTF">2010-12-03T04:43:18Z</dcterms:created>
  <dcterms:modified xsi:type="dcterms:W3CDTF">2014-10-21T04:51:00Z</dcterms:modified>
</cp:coreProperties>
</file>