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AB2BC6-219F-44FA-BFDC-6C6EB694C1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7F48A-39C6-43EE-A535-1E4C02D28E45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A5AA2-AE68-4F29-ADF0-938FC5945D40}" type="slidenum">
              <a:rPr lang="en-US"/>
              <a:pPr/>
              <a:t>10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78DD1-46D4-498C-8AC7-D2A2D16440F0}" type="slidenum">
              <a:rPr lang="en-US"/>
              <a:pPr/>
              <a:t>11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9D46D-B501-4408-AE2D-2F4745334C08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 dirty="0"/>
              <a:t>Preview Question 2: How do cultural norms affect our behavior?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6B4E5-43A9-4600-92CE-40F65938322D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913B7-1143-489E-9667-588C266AAC85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60B01-5E8B-4D49-A53D-68272C4DB839}" type="slidenum">
              <a:rPr lang="en-US"/>
              <a:pPr/>
              <a:t>15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 dirty="0"/>
              <a:t>Preview Question 3: How do individualist and collectivist influences affect people?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28D20-ACF1-4A30-9EAA-C8F042288F4A}" type="slidenum">
              <a:rPr lang="en-US"/>
              <a:pPr/>
              <a:t>16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508A0-311F-4382-8ED7-00D84847DA2C}" type="slidenum">
              <a:rPr lang="en-US"/>
              <a:pPr/>
              <a:t>17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28779-C63F-415B-867F-AF83176C6914}" type="slidenum">
              <a:rPr lang="en-US"/>
              <a:pPr/>
              <a:t>18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FC757-7A7B-427A-AE95-4C1EADAF5B11}" type="slidenum">
              <a:rPr lang="en-US"/>
              <a:pPr/>
              <a:t>19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11889-1158-4332-BDC2-B6FA9C961BF0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B8D0-7E23-4C20-BA62-D23EE0FB266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BCDD9-32FF-4013-98AC-021A010E764F}" type="slidenum">
              <a:rPr lang="en-US"/>
              <a:pPr/>
              <a:t>21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 dirty="0"/>
              <a:t>Preview Question 4: What are some ways in which males and females tend to be alike and to differ?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27893-7D57-4E9D-99E6-6FF6BB2DF156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7CA7B-6A8F-4446-A075-124291431B3D}" type="slidenum">
              <a:rPr lang="en-US"/>
              <a:pPr/>
              <a:t>23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EA95F-F4EB-4A05-AED3-D134D57A8CD8}" type="slidenum">
              <a:rPr lang="en-US"/>
              <a:pPr/>
              <a:t>24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BDF2B-2CC9-4097-8DB4-656BFBBC3762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B4AD1-F904-48D0-970C-EB460EA0F89A}" type="slidenum">
              <a:rPr lang="en-US"/>
              <a:pPr/>
              <a:t>26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64D6C-DCFE-40D1-9C20-C17A239D592B}" type="slidenum">
              <a:rPr lang="en-US"/>
              <a:pPr/>
              <a:t>27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D8BEB-D3D2-4083-A4D0-795B1DF493E2}" type="slidenum">
              <a:rPr lang="en-US"/>
              <a:pPr/>
              <a:t>28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 dirty="0"/>
              <a:t>Preview Question 5: How do nature and nurture together form our gender?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391ED-288A-4B39-AA44-8E803533E027}" type="slidenum">
              <a:rPr lang="en-US"/>
              <a:pPr/>
              <a:t>29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778F2-681B-43CE-BAC3-D80D9A4E66D9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2BDCD-C44B-412E-B913-BA0E40417000}" type="slidenum">
              <a:rPr lang="en-US"/>
              <a:pPr/>
              <a:t>31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A6A4D-6326-434E-B638-474E12808947}" type="slidenum">
              <a:rPr lang="en-US"/>
              <a:pPr/>
              <a:t>32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64337-FB3D-4D4F-88FD-F2D8E0E5B8C6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D84A1-A46E-4B91-AA72-6C6C37FDE8C3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 dirty="0">
                <a:cs typeface="Arial" charset="0"/>
              </a:rPr>
              <a:t>Preview Question 1: To what extent are our lives shaped by early stimulation, by parents, and by peers?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08F1-A23A-4473-9EDA-698BD1C76FF1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B2B7F-D57F-449E-859F-0FF4DD52249A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0E952-C0DA-445A-B85C-F35E2D34B7CC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F249F-1F6A-4A35-848E-440767B67983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11636E-8D2C-48CB-9160-2C6E998E9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F1741-E017-4B87-9F35-4C3E4E4FA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7BD2B4-0344-4C0D-853D-E5C3E5EA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054E9-D9FF-4D01-B844-580FC9E3B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36031-7F1E-4AB5-9207-46D459380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EA024-EA66-43C1-B155-FDBD29DE63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C20A3-9FCF-4B8C-9C30-0491CF7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55795-B93F-4A91-9622-A0EC2F0FFB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632B5-6F2F-46E8-973C-71D141A66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6CEBC-2498-4163-9A7D-036B4C926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9D95C9-76DB-44E5-A44E-14900A2C5C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111BE4-F94D-45D3-BF7E-269B439F6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2000250"/>
            <a:ext cx="7772400" cy="3028950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0000FF"/>
                </a:solidFill>
                <a:latin typeface="Palatino Linotype" pitchFamily="18" charset="0"/>
              </a:rPr>
              <a:t>Module 12</a:t>
            </a:r>
            <a:br>
              <a:rPr lang="en-US" altLang="en-US" sz="4800" dirty="0" smtClean="0">
                <a:solidFill>
                  <a:srgbClr val="0000FF"/>
                </a:solidFill>
                <a:latin typeface="Palatino Linotype" pitchFamily="18" charset="0"/>
              </a:rPr>
            </a:br>
            <a:r>
              <a:rPr lang="en-US" altLang="en-US" sz="4800" dirty="0" smtClean="0">
                <a:solidFill>
                  <a:srgbClr val="0000FF"/>
                </a:solidFill>
                <a:latin typeface="Palatino Linotype" pitchFamily="18" charset="0"/>
              </a:rPr>
              <a:t>Environmental Influences on Behavior</a:t>
            </a:r>
            <a:endParaRPr lang="en-US" sz="2800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4713" y="4114800"/>
            <a:ext cx="4827587" cy="24193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2673_Myers_Psy_8e_3UN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7613" y="3659188"/>
            <a:ext cx="4122737" cy="2741612"/>
          </a:xfrm>
          <a:noFill/>
          <a:ln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Peer Influence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71513" y="1419225"/>
            <a:ext cx="7772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Children, like adults, attempt to fit into a group by conforming. Peers are influential in such areas as learning to cooperate with others, gaining popularity, and developing interactions.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5400000">
            <a:off x="6025357" y="5571331"/>
            <a:ext cx="14144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Ole Graf/ zefa/ Corbis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23988" y="1585913"/>
            <a:ext cx="6257925" cy="4662487"/>
          </a:xfrm>
          <a:noFill/>
        </p:spPr>
        <p:txBody>
          <a:bodyPr/>
          <a:lstStyle/>
          <a:p>
            <a:pPr marL="0" indent="0"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Cultural Influences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Variations Across Cultures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Variations Over Time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Culture and the Self</a:t>
            </a:r>
            <a:endParaRPr lang="en-US" altLang="en-US" sz="3200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Culture and Child-Rearing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Developmental Similarities Across Groups</a:t>
            </a:r>
          </a:p>
          <a:p>
            <a:pPr marL="0" indent="0">
              <a:lnSpc>
                <a:spcPct val="15000"/>
              </a:lnSpc>
              <a:spcAft>
                <a:spcPct val="20000"/>
              </a:spcAft>
              <a:buFont typeface="Wingdings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>
              <a:spcAft>
                <a:spcPct val="20000"/>
              </a:spcAft>
              <a:buFont typeface="Wingdings" charset="2"/>
              <a:buNone/>
            </a:pP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alatino Linotype" pitchFamily="18" charset="0"/>
              </a:rPr>
              <a:t>Nature, Nurture, and Human Diversity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2673_Myers_Psy_8e_3UN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47913" y="3629025"/>
            <a:ext cx="4414837" cy="2968625"/>
          </a:xfrm>
          <a:noFill/>
          <a:ln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Cultural Influences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16002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Humans have the ability to evolve culture. Culture is composed of behaviors, ideas, attitudes, values and traditions shared by a group.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5400000">
            <a:off x="6138069" y="5728494"/>
            <a:ext cx="14938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Kevin R. Morris/Corbis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Variation Across Culture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16002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Cultures differ. Each culture develops </a:t>
            </a: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norms </a:t>
            </a:r>
            <a:r>
              <a:rPr lang="en-US" sz="2800" dirty="0">
                <a:latin typeface="Palatino Linotype" pitchFamily="18" charset="0"/>
              </a:rPr>
              <a:t>– rules for accepted and expected behavior. Men holding hands in Saudi Arabia is the norm (closer </a:t>
            </a: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personal space</a:t>
            </a:r>
            <a:r>
              <a:rPr lang="en-US" sz="2800" dirty="0">
                <a:latin typeface="Palatino Linotype" pitchFamily="18" charset="0"/>
              </a:rPr>
              <a:t>), but not in American culture.</a:t>
            </a:r>
          </a:p>
        </p:txBody>
      </p:sp>
      <p:pic>
        <p:nvPicPr>
          <p:cNvPr id="30724" name="Picture 4" descr="12673_Myers_Psy_8e_3UN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288" y="3581400"/>
            <a:ext cx="4259262" cy="2968625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5400000">
            <a:off x="5950744" y="5569744"/>
            <a:ext cx="17160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Jason Reed/ Reuters/Corbis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Variation Over Time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Cultures change over time. The rate of this change may be extremely fast. In many Western countries, culture has rapidly changed over the past 40 years or so.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71513" y="4038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This change cannot be attributed to changes in the human gene pool because genes evolve very slowly.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2673_Myers_Psy_8e_3UN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3801808" cy="4525962"/>
          </a:xfrm>
          <a:noFill/>
          <a:ln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Culture and the Self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1419225"/>
            <a:ext cx="449103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If a culture nurtures an individual’s personal identity, it is said to be </a:t>
            </a: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individualist,</a:t>
            </a:r>
            <a:r>
              <a:rPr lang="en-US" sz="2800" dirty="0">
                <a:latin typeface="Palatino Linotype" pitchFamily="18" charset="0"/>
              </a:rPr>
              <a:t> but if a group identity is favored then the culture is described as </a:t>
            </a: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collectivist</a:t>
            </a:r>
            <a:r>
              <a:rPr lang="en-US" sz="2800" dirty="0">
                <a:latin typeface="Palatino Linotype" pitchFamily="18" charset="0"/>
              </a:rPr>
              <a:t>.</a:t>
            </a:r>
          </a:p>
          <a:p>
            <a:pPr algn="ctr">
              <a:spcBef>
                <a:spcPct val="20000"/>
              </a:spcBef>
              <a:buFont typeface="Wingdings" charset="2"/>
              <a:buNone/>
            </a:pPr>
            <a:endParaRPr lang="en-US" sz="1600" dirty="0">
              <a:latin typeface="Palatino Linotype" pitchFamily="18" charset="0"/>
            </a:endParaRPr>
          </a:p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A </a:t>
            </a:r>
            <a:r>
              <a:rPr lang="en-US" sz="2400" dirty="0">
                <a:latin typeface="Palatino Linotype" pitchFamily="18" charset="0"/>
              </a:rPr>
              <a:t>collectivist support system can benefit groups who experience disasters such as the 2005 earthquake in Pakistan.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 rot="5400000">
            <a:off x="8105776" y="5360987"/>
            <a:ext cx="9207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Kyodo News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12673_Myers_Psy_8e_Table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00200"/>
            <a:ext cx="7315200" cy="4689475"/>
          </a:xfrm>
          <a:noFill/>
          <a:ln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Culture and the 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2673_Myers_Psy_8e_3UN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6800" y="3429000"/>
            <a:ext cx="4441825" cy="2968625"/>
          </a:xfrm>
          <a:noFill/>
          <a:ln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Culture and Child-Rearing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Individualist cultures (European) raise their children as independent individuals whereas collectivist cultures (Asian) raise their children as interdependent.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 rot="5400000">
            <a:off x="6002338" y="5376862"/>
            <a:ext cx="17970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Jose Luis Palaez, Inc./ Corbis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Group 3"/>
          <p:cNvGraphicFramePr>
            <a:graphicFrameLocks noGrp="1"/>
          </p:cNvGraphicFramePr>
          <p:nvPr>
            <p:ph idx="1"/>
          </p:nvPr>
        </p:nvGraphicFramePr>
        <p:xfrm>
          <a:off x="684213" y="1600200"/>
          <a:ext cx="7745412" cy="3886200"/>
        </p:xfrm>
        <a:graphic>
          <a:graphicData uri="http://schemas.openxmlformats.org/drawingml/2006/table">
            <a:tbl>
              <a:tblPr/>
              <a:tblGrid>
                <a:gridCol w="3929062"/>
                <a:gridCol w="38163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Westernized Cultures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Asian-African Cultures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Responsible for your self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Responsible to group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Follow your conscience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Priority to obedience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Discover your gifts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Be true to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family-self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Be true to yourself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Be loyal to your group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Be independent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Be interdependent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Culture and Child-Rearing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2673_Myers_Psy_8e_3UN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7463" y="3660775"/>
            <a:ext cx="3957637" cy="2968625"/>
          </a:xfrm>
          <a:noFill/>
          <a:ln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alatino Linotype" pitchFamily="18" charset="0"/>
              </a:rPr>
              <a:t>Developmental Similarities Across Groups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Despite diverse cultural backgrounds, humans are more similar than different in many ways. We share the same genetic profile, life cycle, capacity for language, and biological needs.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 rot="5400000">
            <a:off x="5915819" y="5785644"/>
            <a:ext cx="14430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Copyright Steve Reehl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652713"/>
            <a:ext cx="6257925" cy="4662487"/>
          </a:xfrm>
          <a:noFill/>
        </p:spPr>
        <p:txBody>
          <a:bodyPr/>
          <a:lstStyle/>
          <a:p>
            <a:pPr marL="0" indent="0"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Cultural Influences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Variations Across Cultures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Variations Over Time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Culture and the Self</a:t>
            </a:r>
            <a:endParaRPr lang="en-US" altLang="en-US" sz="3200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Culture and Child-Rearing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Developmental Similarities Across Groups</a:t>
            </a:r>
          </a:p>
          <a:p>
            <a:pPr marL="0" indent="0">
              <a:lnSpc>
                <a:spcPct val="15000"/>
              </a:lnSpc>
              <a:spcAft>
                <a:spcPct val="20000"/>
              </a:spcAft>
              <a:buFont typeface="Wingdings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>
              <a:spcAft>
                <a:spcPct val="20000"/>
              </a:spcAft>
              <a:buFont typeface="Wingdings" charset="2"/>
              <a:buNone/>
            </a:pP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14400" y="533400"/>
            <a:ext cx="62579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Parents and Peers</a:t>
            </a:r>
          </a:p>
          <a:p>
            <a:pPr marL="381000" lvl="1" indent="-266700">
              <a:spcBef>
                <a:spcPct val="20000"/>
              </a:spcBef>
              <a:spcAft>
                <a:spcPct val="20000"/>
              </a:spcAft>
              <a:buFont typeface="Wingdings" charset="2"/>
              <a:buChar char="§"/>
            </a:pPr>
            <a:r>
              <a:rPr lang="en-US" altLang="en-US" sz="2800" dirty="0">
                <a:latin typeface="Palatino Linotype" pitchFamily="18" charset="0"/>
              </a:rPr>
              <a:t>Parents and Early Experiences</a:t>
            </a:r>
          </a:p>
          <a:p>
            <a:pPr marL="381000" lvl="1" indent="-266700">
              <a:spcBef>
                <a:spcPct val="20000"/>
              </a:spcBef>
              <a:spcAft>
                <a:spcPct val="20000"/>
              </a:spcAft>
              <a:buFont typeface="Wingdings" charset="2"/>
              <a:buChar char="§"/>
            </a:pPr>
            <a:r>
              <a:rPr lang="en-US" altLang="en-US" sz="2800" dirty="0">
                <a:latin typeface="Palatino Linotype" pitchFamily="18" charset="0"/>
              </a:rPr>
              <a:t>Peer Influence</a:t>
            </a:r>
          </a:p>
          <a:p>
            <a:pPr>
              <a:lnSpc>
                <a:spcPct val="15000"/>
              </a:lnSpc>
              <a:spcBef>
                <a:spcPct val="20000"/>
              </a:spcBef>
              <a:spcAft>
                <a:spcPct val="20000"/>
              </a:spcAft>
              <a:buFont typeface="Wingdings" charset="2"/>
              <a:buNone/>
            </a:pPr>
            <a:endParaRPr lang="en-US" altLang="en-US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423988" y="1600200"/>
            <a:ext cx="6257925" cy="4129088"/>
          </a:xfrm>
          <a:noFill/>
        </p:spPr>
        <p:txBody>
          <a:bodyPr/>
          <a:lstStyle/>
          <a:p>
            <a:pPr marL="0" indent="0"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Gender Development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Gender Similarities and Differences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 The Nature of Gender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The Nurture of Gender</a:t>
            </a:r>
          </a:p>
          <a:p>
            <a:pPr marL="0" indent="0">
              <a:lnSpc>
                <a:spcPct val="15000"/>
              </a:lnSpc>
              <a:spcAft>
                <a:spcPct val="20000"/>
              </a:spcAft>
              <a:buFont typeface="Wingdings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381000" lvl="1" indent="-266700">
              <a:spcAft>
                <a:spcPct val="20000"/>
              </a:spcAft>
              <a:buFont typeface="Wingdings" charset="2"/>
              <a:buNone/>
            </a:pP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alatino Linotype" pitchFamily="18" charset="0"/>
              </a:rPr>
              <a:t>Nature, Nurture, and Human Diversity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Gender Development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Based on genetic makeup, males and females are alike, since the majority of our inherited genes (45 chromosomes are unisex) are similar.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71513" y="3962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Males and females differ biologically in body fat, muscle, height, onset of puberty, and life expectancy.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Gender Differences in Aggression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Men express themselves and behave in more aggressive ways than do women. This aggression gender gap appears in many cultures and at various ages.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71513" y="388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In males, the nature of this aggression is physical.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Gender and Social Power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71513" y="19050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In most societies, men are socially dominant and are perceived as such.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71513" y="388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In 2005, men accounted for 84% of the governing parliaments.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12673_Myers_Psy_8e_3UN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0"/>
            <a:ext cx="8229600" cy="3255264"/>
          </a:xfrm>
          <a:noFill/>
          <a:ln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alatino Linotype" pitchFamily="18" charset="0"/>
              </a:rPr>
              <a:t>Gender Differences and Connectedness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Young and old, women form more connections (friendships) with people than do men. Men emphasize freedom and self-reliance.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 rot="5400000">
            <a:off x="3694113" y="5253038"/>
            <a:ext cx="1787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Oliver Eltinger/ Zefa/ Corbis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 rot="5400000">
            <a:off x="7596188" y="5343525"/>
            <a:ext cx="1606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Dex Image/ Getty Images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I11-35-Y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52713" y="3276600"/>
            <a:ext cx="3810000" cy="3263900"/>
          </a:xfrm>
          <a:noFill/>
          <a:ln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Biology of Sex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14478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Biological sex is determined by the twenty-third pair of chromosomes. If the pair is XX, a female is produced. If the pair is XY, a male child is produced.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Sexual Differentiation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85775" y="16002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Palatino Linotype" pitchFamily="18" charset="0"/>
              </a:rPr>
              <a:t>In the mother’s womb, the male fetus is exposed to testosterone (because of the Y chromosome), which leads to the development of male genitalia.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85775" y="3960813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Palatino Linotype" pitchFamily="18" charset="0"/>
              </a:rPr>
              <a:t>If low levels of testosterone are released in the uterus, the result is a female.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Sexual Differentiation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85775" y="18288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Palatino Linotype" pitchFamily="18" charset="0"/>
              </a:rPr>
              <a:t>Sexual differentiation is not only biological, but also psychological and social.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85775" y="3657600"/>
            <a:ext cx="815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Palatino Linotype" pitchFamily="18" charset="0"/>
              </a:rPr>
              <a:t>However, genes and hormones play a very important role in defining gender, especially in altering the brain and influencing gender differences as a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Gender Roles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Our culture shapes our </a:t>
            </a: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gender roles</a:t>
            </a:r>
            <a:r>
              <a:rPr lang="en-US" sz="2800" dirty="0">
                <a:latin typeface="Palatino Linotype" pitchFamily="18" charset="0"/>
              </a:rPr>
              <a:t> — expectations of how men and women are supposed to behave.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71513" y="39624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Gender Identity</a:t>
            </a:r>
            <a:r>
              <a:rPr lang="en-US" sz="2800" dirty="0">
                <a:latin typeface="Palatino Linotype" pitchFamily="18" charset="0"/>
              </a:rPr>
              <a:t> — means how a person views himself or herself in terms of gender.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Gender Roles: Theories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charset="2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Social Learning Theory </a:t>
            </a:r>
            <a:r>
              <a:rPr lang="en-US" sz="2800" dirty="0">
                <a:latin typeface="Palatino Linotype" pitchFamily="18" charset="0"/>
              </a:rPr>
              <a:t>proposes that we learn gender behavior like any other behavior—reinforcement, punishment, and observation.</a:t>
            </a:r>
          </a:p>
          <a:p>
            <a:pPr marL="609600" indent="-609600">
              <a:spcBef>
                <a:spcPct val="20000"/>
              </a:spcBef>
              <a:buFont typeface="Wingdings" charset="2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Palatino Linotype" pitchFamily="18" charset="0"/>
              </a:rPr>
              <a:t>Gender Schema Theory</a:t>
            </a:r>
            <a:r>
              <a:rPr lang="en-US" sz="2800" dirty="0">
                <a:latin typeface="Palatino Linotype" pitchFamily="18" charset="0"/>
              </a:rPr>
              <a:t> suggests that we learn a cultural “recipe” of how to be a male or a female, which influences our gender- based perceptions and behaviors.</a:t>
            </a:r>
          </a:p>
          <a:p>
            <a:pPr marL="609600" indent="-609600">
              <a:spcBef>
                <a:spcPct val="20000"/>
              </a:spcBef>
              <a:buFont typeface="Wingdings" charset="2"/>
              <a:buAutoNum type="arabicPeriod"/>
            </a:pPr>
            <a:endParaRPr lang="en-US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6643688" cy="4495800"/>
          </a:xfrm>
          <a:noFill/>
        </p:spPr>
        <p:txBody>
          <a:bodyPr/>
          <a:lstStyle/>
          <a:p>
            <a:pPr marL="0" indent="0"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Evolutionary Psychology: Understanding Human Nature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Natural Selection and Adaptation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Evolutionary Success Helps Explain Similarities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An Evolutionary Explanation of Human Sexuality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derr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715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423988" y="1600200"/>
            <a:ext cx="6257925" cy="4129088"/>
          </a:xfrm>
          <a:noFill/>
        </p:spPr>
        <p:txBody>
          <a:bodyPr/>
          <a:lstStyle/>
          <a:p>
            <a:pPr marL="0" indent="0">
              <a:lnSpc>
                <a:spcPct val="15000"/>
              </a:lnSpc>
              <a:spcAft>
                <a:spcPct val="20000"/>
              </a:spcAft>
              <a:buFont typeface="Wingdings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Reflections on Nature and Nurture</a:t>
            </a:r>
            <a:endParaRPr lang="en-US" altLang="en-US" dirty="0">
              <a:latin typeface="Palatino Linotype" pitchFamily="18" charset="0"/>
            </a:endParaRP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alatino Linotype" pitchFamily="18" charset="0"/>
              </a:rPr>
              <a:t>Nature, Nurture, and Human Diversity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12673_Myers_Psy_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2488" y="1600200"/>
            <a:ext cx="7419975" cy="4337050"/>
          </a:xfrm>
          <a:noFill/>
          <a:ln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Reflections on Nature and Nurture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423988" y="1600200"/>
            <a:ext cx="6257925" cy="4129088"/>
          </a:xfrm>
          <a:noFill/>
        </p:spPr>
        <p:txBody>
          <a:bodyPr/>
          <a:lstStyle/>
          <a:p>
            <a:pPr marL="0" indent="0"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Gender Development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Gender Similarities and Differences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 The Nature of Gender</a:t>
            </a: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The Nurture of Gender</a:t>
            </a:r>
          </a:p>
          <a:p>
            <a:pPr marL="0" indent="0">
              <a:lnSpc>
                <a:spcPct val="15000"/>
              </a:lnSpc>
              <a:spcAft>
                <a:spcPct val="20000"/>
              </a:spcAft>
              <a:buFont typeface="Wingdings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Reflections on Nature and Nurture</a:t>
            </a:r>
            <a:endParaRPr lang="en-US" altLang="en-US" dirty="0">
              <a:latin typeface="Palatino Linotype" pitchFamily="18" charset="0"/>
            </a:endParaRPr>
          </a:p>
          <a:p>
            <a:pPr marL="381000" lvl="1" indent="-266700">
              <a:spcAft>
                <a:spcPct val="20000"/>
              </a:spcAft>
              <a:buFont typeface="Wingdings" charset="2"/>
              <a:buChar char="§"/>
            </a:pPr>
            <a:endParaRPr lang="en-US" altLang="en-US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Parents and Peers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71513" y="28194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We have looked at how genes influence our developmental differences. What about the environment?  How do our early experiences, our family, our community and our culture affects these differences?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01850" y="1873250"/>
            <a:ext cx="4946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Palatino Linotype" pitchFamily="18" charset="0"/>
              </a:rPr>
              <a:t>Parents and Early Experiences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2673_Myers_Psy_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57288" y="3952875"/>
            <a:ext cx="6789737" cy="2600325"/>
          </a:xfrm>
          <a:noFill/>
          <a:ln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Experience and Brain Development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Early postnatal experiences affect brain development. </a:t>
            </a:r>
            <a:r>
              <a:rPr lang="en-US" sz="2800" dirty="0" err="1">
                <a:latin typeface="Palatino Linotype" pitchFamily="18" charset="0"/>
              </a:rPr>
              <a:t>Rosenzweig</a:t>
            </a:r>
            <a:r>
              <a:rPr lang="en-US" sz="2800" dirty="0">
                <a:latin typeface="Palatino Linotype" pitchFamily="18" charset="0"/>
              </a:rPr>
              <a:t> et al. (1984) showed that rats raised in enriched environments developed thicker cortices than those in impoverished environment.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2673_Myers_Psy_8e_3UN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3048000"/>
            <a:ext cx="4114800" cy="3403600"/>
          </a:xfrm>
          <a:noFill/>
          <a:ln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Experience and Faculties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Early experiences during development in humans shows remarkable improvements in music, languages and the arts.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 rot="5400000">
            <a:off x="6053932" y="5645944"/>
            <a:ext cx="13668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Courtesy of C. Brune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2673_Myers_Psy_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87438" y="2773363"/>
            <a:ext cx="6923087" cy="3121025"/>
          </a:xfrm>
          <a:noFill/>
          <a:ln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Brain Development and Adulthood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71513" y="1414463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Brain development does not stop when we reach adulthood. Throughout our life, brain tissue continues to grow and change.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76400" y="6019800"/>
            <a:ext cx="57705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Palatino Linotype" pitchFamily="18" charset="0"/>
              </a:rPr>
              <a:t>A well-learned finger-tapping task leads to</a:t>
            </a:r>
          </a:p>
          <a:p>
            <a:pPr algn="ctr"/>
            <a:r>
              <a:rPr lang="en-US" sz="2000" dirty="0">
                <a:latin typeface="Palatino Linotype" pitchFamily="18" charset="0"/>
              </a:rPr>
              <a:t>more motor cortical neurons (right) than baseline.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rot="5400000">
            <a:off x="6588125" y="4256088"/>
            <a:ext cx="2860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Palatino Linotype" pitchFamily="18" charset="0"/>
              </a:rPr>
              <a:t>Both hotos courtesy of Avi Kani and Leslie </a:t>
            </a:r>
          </a:p>
          <a:p>
            <a:r>
              <a:rPr lang="en-US" sz="1000">
                <a:latin typeface="Palatino Linotype" pitchFamily="18" charset="0"/>
              </a:rPr>
              <a:t>Ungerleider, National Institue of Mental Health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2673_Myers_Psy_8e_3UN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70177"/>
            <a:ext cx="4038600" cy="2947883"/>
          </a:xfrm>
          <a:noFill/>
          <a:ln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Palatino Linotype" pitchFamily="18" charset="0"/>
              </a:rPr>
              <a:t>How Much Credit (or Blame) Do Parents Deserve?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1419225"/>
            <a:ext cx="7986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charset="2"/>
              <a:buNone/>
            </a:pPr>
            <a:r>
              <a:rPr lang="en-US" sz="2800" dirty="0">
                <a:latin typeface="Palatino Linotype" pitchFamily="18" charset="0"/>
              </a:rPr>
              <a:t>Parental influence is largely genetic. This support is essential in nurturing children. However, other socializing factors also play an important role.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7588" y="5930900"/>
            <a:ext cx="43418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Palatino Linotype" pitchFamily="18" charset="0"/>
              </a:rPr>
              <a:t>Although raised in the same family,</a:t>
            </a:r>
          </a:p>
          <a:p>
            <a:pPr algn="ctr"/>
            <a:r>
              <a:rPr lang="en-US" sz="2000">
                <a:latin typeface="Palatino Linotype" pitchFamily="18" charset="0"/>
              </a:rPr>
              <a:t>some children are greater risk takers.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5400000">
            <a:off x="5851525" y="5153025"/>
            <a:ext cx="13112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Miquel L. Fairbanks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1177</Words>
  <Application>Microsoft Office PowerPoint</Application>
  <PresentationFormat>On-screen Show (4:3)</PresentationFormat>
  <Paragraphs>155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Palatino Linotype</vt:lpstr>
      <vt:lpstr>Wingdings</vt:lpstr>
      <vt:lpstr>Times New Roman</vt:lpstr>
      <vt:lpstr>Concourse</vt:lpstr>
      <vt:lpstr>Module 12 Environmental Influences on Behavior</vt:lpstr>
      <vt:lpstr>Slide 2</vt:lpstr>
      <vt:lpstr>Slide 3</vt:lpstr>
      <vt:lpstr>Slide 4</vt:lpstr>
      <vt:lpstr>Parents and Peers</vt:lpstr>
      <vt:lpstr>Experience and Brain Development</vt:lpstr>
      <vt:lpstr>Experience and Faculties</vt:lpstr>
      <vt:lpstr>Brain Development and Adulthood</vt:lpstr>
      <vt:lpstr>How Much Credit (or Blame) Do Parents Deserve?</vt:lpstr>
      <vt:lpstr>Peer Influence</vt:lpstr>
      <vt:lpstr>Nature, Nurture, and Human Diversity</vt:lpstr>
      <vt:lpstr>Cultural Influences</vt:lpstr>
      <vt:lpstr>Variation Across Culture</vt:lpstr>
      <vt:lpstr>Variation Over Time</vt:lpstr>
      <vt:lpstr>Culture and the Self</vt:lpstr>
      <vt:lpstr>Culture and the Self</vt:lpstr>
      <vt:lpstr>Culture and Child-Rearing</vt:lpstr>
      <vt:lpstr>Culture and Child-Rearing</vt:lpstr>
      <vt:lpstr>Developmental Similarities Across Groups</vt:lpstr>
      <vt:lpstr>Nature, Nurture, and Human Diversity</vt:lpstr>
      <vt:lpstr>Gender Development</vt:lpstr>
      <vt:lpstr>Gender Differences in Aggression</vt:lpstr>
      <vt:lpstr>Gender and Social Power</vt:lpstr>
      <vt:lpstr>Gender Differences and Connectedness</vt:lpstr>
      <vt:lpstr>Biology of Sex</vt:lpstr>
      <vt:lpstr>Sexual Differentiation</vt:lpstr>
      <vt:lpstr>Sexual Differentiation</vt:lpstr>
      <vt:lpstr>Gender Roles</vt:lpstr>
      <vt:lpstr>Gender Roles: Theories</vt:lpstr>
      <vt:lpstr>Slide 30</vt:lpstr>
      <vt:lpstr>Nature, Nurture, and Human Diversity</vt:lpstr>
      <vt:lpstr>Reflections on Nature and Nurture</vt:lpstr>
    </vt:vector>
  </TitlesOfParts>
  <Company>Holtzbrinck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(9th Edition)  David G. Myers</dc:title>
  <dc:creator>HBPUB</dc:creator>
  <cp:lastModifiedBy>Corrina Fahey</cp:lastModifiedBy>
  <cp:revision>9</cp:revision>
  <dcterms:created xsi:type="dcterms:W3CDTF">2009-07-01T18:36:21Z</dcterms:created>
  <dcterms:modified xsi:type="dcterms:W3CDTF">2014-10-15T01:30:55Z</dcterms:modified>
</cp:coreProperties>
</file>