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456" r:id="rId2"/>
    <p:sldId id="458" r:id="rId3"/>
    <p:sldId id="830" r:id="rId4"/>
    <p:sldId id="831" r:id="rId5"/>
    <p:sldId id="832" r:id="rId6"/>
    <p:sldId id="833" r:id="rId7"/>
    <p:sldId id="859" r:id="rId8"/>
    <p:sldId id="834" r:id="rId9"/>
    <p:sldId id="837" r:id="rId10"/>
    <p:sldId id="836" r:id="rId11"/>
    <p:sldId id="838" r:id="rId12"/>
    <p:sldId id="839" r:id="rId13"/>
    <p:sldId id="840" r:id="rId14"/>
    <p:sldId id="841" r:id="rId15"/>
    <p:sldId id="844" r:id="rId16"/>
    <p:sldId id="845" r:id="rId17"/>
    <p:sldId id="860" r:id="rId18"/>
    <p:sldId id="861" r:id="rId19"/>
    <p:sldId id="862" r:id="rId20"/>
    <p:sldId id="846" r:id="rId21"/>
    <p:sldId id="849" r:id="rId22"/>
    <p:sldId id="850" r:id="rId23"/>
    <p:sldId id="851" r:id="rId24"/>
    <p:sldId id="852" r:id="rId25"/>
    <p:sldId id="853" r:id="rId26"/>
    <p:sldId id="854" r:id="rId27"/>
    <p:sldId id="855" r:id="rId28"/>
    <p:sldId id="856" r:id="rId29"/>
    <p:sldId id="858" r:id="rId30"/>
  </p:sldIdLst>
  <p:sldSz cx="9144000" cy="6858000" type="letter"/>
  <p:notesSz cx="6858000" cy="87598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4BFF"/>
    <a:srgbClr val="FFFF00"/>
    <a:srgbClr val="FFE163"/>
    <a:srgbClr val="FFD72B"/>
    <a:srgbClr val="FFC1FF"/>
    <a:srgbClr val="0000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8" autoAdjust="0"/>
    <p:restoredTop sz="87276" autoAdjust="0"/>
  </p:normalViewPr>
  <p:slideViewPr>
    <p:cSldViewPr snapToObjects="1">
      <p:cViewPr varScale="1">
        <p:scale>
          <a:sx n="63" d="100"/>
          <a:sy n="63" d="100"/>
        </p:scale>
        <p:origin x="-16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321675"/>
            <a:ext cx="2971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321675"/>
            <a:ext cx="2971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071DEF4A-5E38-4E91-AFF2-DA89F9D0EA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931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38250" y="655638"/>
            <a:ext cx="4383088" cy="3287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160838"/>
            <a:ext cx="54864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320088"/>
            <a:ext cx="2971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320088"/>
            <a:ext cx="2971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FD9C1CFA-BEDD-4FDD-8ACA-151B6D58C6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7EF9F-8FB0-43F6-ACBF-321307BD07FD}" type="slidenum">
              <a:rPr lang="en-US"/>
              <a:pPr/>
              <a:t>2</a:t>
            </a:fld>
            <a:endParaRPr lang="en-US"/>
          </a:p>
        </p:txBody>
      </p:sp>
      <p:sp>
        <p:nvSpPr>
          <p:cNvPr id="5621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41425" y="657225"/>
            <a:ext cx="4378325" cy="3284538"/>
          </a:xfrm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60838"/>
            <a:ext cx="5486400" cy="3941762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17F045-260D-4421-A51A-F8F3DA7D11C1}" type="slidenum">
              <a:rPr lang="en-US"/>
              <a:pPr/>
              <a:t>12</a:t>
            </a:fld>
            <a:endParaRPr lang="en-US"/>
          </a:p>
        </p:txBody>
      </p:sp>
      <p:sp>
        <p:nvSpPr>
          <p:cNvPr id="1484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26B72-1B8C-4378-9951-0BFEAC4503B1}" type="slidenum">
              <a:rPr lang="en-US"/>
              <a:pPr/>
              <a:t>13</a:t>
            </a:fld>
            <a:endParaRPr lang="en-US"/>
          </a:p>
        </p:txBody>
      </p:sp>
      <p:sp>
        <p:nvSpPr>
          <p:cNvPr id="1486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b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7B88DF-1F1C-4FDB-837A-507670EB8FC9}" type="slidenum">
              <a:rPr lang="en-US"/>
              <a:pPr/>
              <a:t>14</a:t>
            </a:fld>
            <a:endParaRPr lang="en-US"/>
          </a:p>
        </p:txBody>
      </p:sp>
      <p:sp>
        <p:nvSpPr>
          <p:cNvPr id="1488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Preview Question 2: What is heritability, and how does it relate to individuals and groups?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A684C-9EC4-4624-B16A-BF3CD42DE992}" type="slidenum">
              <a:rPr lang="en-US"/>
              <a:pPr/>
              <a:t>15</a:t>
            </a:fld>
            <a:endParaRPr lang="en-US"/>
          </a:p>
        </p:txBody>
      </p:sp>
      <p:sp>
        <p:nvSpPr>
          <p:cNvPr id="1495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C9D53-EE63-43DA-9DE6-000091F518DB}" type="slidenum">
              <a:rPr lang="en-US"/>
              <a:pPr/>
              <a:t>16</a:t>
            </a:fld>
            <a:endParaRPr lang="en-US"/>
          </a:p>
        </p:txBody>
      </p:sp>
      <p:sp>
        <p:nvSpPr>
          <p:cNvPr id="1497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b="1" i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23E52-0AFE-4F66-8181-D409D40F7881}" type="slidenum">
              <a:rPr lang="en-US"/>
              <a:pPr/>
              <a:t>20</a:t>
            </a:fld>
            <a:endParaRPr lang="en-US"/>
          </a:p>
        </p:txBody>
      </p:sp>
      <p:sp>
        <p:nvSpPr>
          <p:cNvPr id="1499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Preview Question 3: What is the promise of molecular genetics research?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2E6C04-71BD-4EB8-A8D0-6BDEAAB1424D}" type="slidenum">
              <a:rPr lang="en-US"/>
              <a:pPr/>
              <a:t>21</a:t>
            </a:fld>
            <a:endParaRPr lang="en-US"/>
          </a:p>
        </p:txBody>
      </p:sp>
      <p:sp>
        <p:nvSpPr>
          <p:cNvPr id="1505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Preview Question 4: How do evolutionary psychologists use natural selection to explain behavior tendencies?</a:t>
            </a:r>
            <a:endParaRPr lang="en-US" b="1" i="1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062DC-3B62-41E6-A25C-137685900EA4}" type="slidenum">
              <a:rPr lang="en-US"/>
              <a:pPr/>
              <a:t>22</a:t>
            </a:fld>
            <a:endParaRPr lang="en-US"/>
          </a:p>
        </p:txBody>
      </p:sp>
      <p:sp>
        <p:nvSpPr>
          <p:cNvPr id="1507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b="1" i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0319B-1B72-4475-8F98-DE1B2F852C86}" type="slidenum">
              <a:rPr lang="en-US"/>
              <a:pPr/>
              <a:t>23</a:t>
            </a:fld>
            <a:endParaRPr lang="en-US"/>
          </a:p>
        </p:txBody>
      </p:sp>
      <p:sp>
        <p:nvSpPr>
          <p:cNvPr id="1509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b="1" i="1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D6B39-5D1D-4C72-B2B1-5FD8864067F1}" type="slidenum">
              <a:rPr lang="en-US"/>
              <a:pPr/>
              <a:t>24</a:t>
            </a:fld>
            <a:endParaRPr lang="en-US"/>
          </a:p>
        </p:txBody>
      </p:sp>
      <p:sp>
        <p:nvSpPr>
          <p:cNvPr id="1511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b="1" i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7FCB97-E30A-4247-9433-D8F344639614}" type="slidenum">
              <a:rPr lang="en-US"/>
              <a:pPr/>
              <a:t>3</a:t>
            </a:fld>
            <a:endParaRPr lang="en-US"/>
          </a:p>
        </p:txBody>
      </p:sp>
      <p:sp>
        <p:nvSpPr>
          <p:cNvPr id="1460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Preview Question 1: What are genes, and how do behavior geneticists explain individual differences?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80EBBC-8F72-47C9-B819-D4DFC958F76B}" type="slidenum">
              <a:rPr lang="en-US"/>
              <a:pPr/>
              <a:t>25</a:t>
            </a:fld>
            <a:endParaRPr lang="en-US"/>
          </a:p>
        </p:txBody>
      </p:sp>
      <p:sp>
        <p:nvSpPr>
          <p:cNvPr id="1513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Preview Question 5: How might and evolutionary psychologist explain gender differences in mating preferences?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FF5C3-77DF-4495-9E7C-315D0DFBABF3}" type="slidenum">
              <a:rPr lang="en-US"/>
              <a:pPr/>
              <a:t>26</a:t>
            </a:fld>
            <a:endParaRPr lang="en-US"/>
          </a:p>
        </p:txBody>
      </p:sp>
      <p:sp>
        <p:nvSpPr>
          <p:cNvPr id="1515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b="1" i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776A1-3E80-4935-9C0F-790B39FBD2A0}" type="slidenum">
              <a:rPr lang="en-US"/>
              <a:pPr/>
              <a:t>27</a:t>
            </a:fld>
            <a:endParaRPr lang="en-US"/>
          </a:p>
        </p:txBody>
      </p:sp>
      <p:sp>
        <p:nvSpPr>
          <p:cNvPr id="1517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b="1" i="1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C9382-D044-4FC1-9B5C-EBB7A8E1A21F}" type="slidenum">
              <a:rPr lang="en-US"/>
              <a:pPr/>
              <a:t>28</a:t>
            </a:fld>
            <a:endParaRPr lang="en-US"/>
          </a:p>
        </p:txBody>
      </p:sp>
      <p:sp>
        <p:nvSpPr>
          <p:cNvPr id="1521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Preview Question 6: What are the key criticisms of evolutionary psychology?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29678-302D-4E39-BC55-6302ED86D51F}" type="slidenum">
              <a:rPr lang="en-US"/>
              <a:pPr/>
              <a:t>29</a:t>
            </a:fld>
            <a:endParaRPr lang="en-US"/>
          </a:p>
        </p:txBody>
      </p:sp>
      <p:sp>
        <p:nvSpPr>
          <p:cNvPr id="1525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b="1" i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0390D-C34C-48B9-8F39-2183E421AFC1}" type="slidenum">
              <a:rPr lang="en-US"/>
              <a:pPr/>
              <a:t>4</a:t>
            </a:fld>
            <a:endParaRPr lang="en-US"/>
          </a:p>
        </p:txBody>
      </p:sp>
      <p:sp>
        <p:nvSpPr>
          <p:cNvPr id="1463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E0B9D-9EA0-4102-A3C8-CB1AECD6F237}" type="slidenum">
              <a:rPr lang="en-US"/>
              <a:pPr/>
              <a:t>5</a:t>
            </a:fld>
            <a:endParaRPr lang="en-US"/>
          </a:p>
        </p:txBody>
      </p:sp>
      <p:sp>
        <p:nvSpPr>
          <p:cNvPr id="1465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3D2F6D-5B5D-42A9-95BD-1823E4E5102A}" type="slidenum">
              <a:rPr lang="en-US"/>
              <a:pPr/>
              <a:t>6</a:t>
            </a:fld>
            <a:endParaRPr lang="en-US"/>
          </a:p>
        </p:txBody>
      </p:sp>
      <p:sp>
        <p:nvSpPr>
          <p:cNvPr id="1467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21C6C-82B0-4506-9B01-37992D039EF7}" type="slidenum">
              <a:rPr lang="en-US"/>
              <a:pPr/>
              <a:t>8</a:t>
            </a:fld>
            <a:endParaRPr lang="en-US"/>
          </a:p>
        </p:txBody>
      </p:sp>
      <p:sp>
        <p:nvSpPr>
          <p:cNvPr id="1469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32C40-CB99-4FA0-B131-18836B85D99D}" type="slidenum">
              <a:rPr lang="en-US"/>
              <a:pPr/>
              <a:t>9</a:t>
            </a:fld>
            <a:endParaRPr lang="en-US"/>
          </a:p>
        </p:txBody>
      </p:sp>
      <p:sp>
        <p:nvSpPr>
          <p:cNvPr id="1478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BF3C3-A33F-4F0E-9AB4-E2BAEC58035B}" type="slidenum">
              <a:rPr lang="en-US"/>
              <a:pPr/>
              <a:t>10</a:t>
            </a:fld>
            <a:endParaRPr lang="en-US"/>
          </a:p>
        </p:txBody>
      </p:sp>
      <p:sp>
        <p:nvSpPr>
          <p:cNvPr id="1475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b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BC2E-BD7F-438A-B49D-3C9727652C4D}" type="slidenum">
              <a:rPr lang="en-US"/>
              <a:pPr/>
              <a:t>11</a:t>
            </a:fld>
            <a:endParaRPr lang="en-US"/>
          </a:p>
        </p:txBody>
      </p:sp>
      <p:sp>
        <p:nvSpPr>
          <p:cNvPr id="1482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15943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159437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943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15943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C629B4E-033D-4B12-B980-C7E8B931AF81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159437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F0629-5900-4EED-BDB2-12543DF999F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43D58-19DA-48F3-93E6-744318072AC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6B24BE-3426-4511-A916-F46DA47F527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A4CA1-4F04-4672-93F8-1CE16F0EB00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AC2FA-ACB5-43C2-BE67-E3346C64CC7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FB540-295F-452B-83DE-1AAE77BCF4B4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5A3B5-DE8F-4CDE-87CB-AB21E4FFAC9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2E707-92A1-4EC3-8B2A-8DA29AEE2CE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CBF18-B6EA-4484-A197-59C6A1FBCD5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6B3E9-9E15-457F-B779-91B34EB07A7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8B1A3-E4B5-4FE3-89DA-AEADE6313AE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593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593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CA"/>
          </a:p>
        </p:txBody>
      </p:sp>
      <p:sp>
        <p:nvSpPr>
          <p:cNvPr id="1593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CA"/>
          </a:p>
        </p:txBody>
      </p:sp>
      <p:sp>
        <p:nvSpPr>
          <p:cNvPr id="1593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80F51AA-19A7-4F0E-A81A-88474982735E}" type="slidenum">
              <a:rPr lang="en-CA"/>
              <a:pPr/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6500D798-F922-48A2-9005-DE7222426D6E}" type="slidenum">
              <a:rPr lang="en-CA"/>
              <a:pPr/>
              <a:t>1</a:t>
            </a:fld>
            <a:endParaRPr lang="en-CA"/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3062288"/>
            <a:ext cx="7681912" cy="3186112"/>
          </a:xfrm>
        </p:spPr>
        <p:txBody>
          <a:bodyPr/>
          <a:lstStyle/>
          <a:p>
            <a:r>
              <a:rPr lang="en-US" sz="5400" dirty="0" smtClean="0">
                <a:latin typeface="Palatino Linotype" pitchFamily="18" charset="0"/>
              </a:rPr>
              <a:t/>
            </a:r>
            <a:br>
              <a:rPr lang="en-US" sz="5400" dirty="0" smtClean="0">
                <a:latin typeface="Palatino Linotype" pitchFamily="18" charset="0"/>
              </a:rPr>
            </a:br>
            <a:r>
              <a:rPr lang="en-US" dirty="0" smtClean="0">
                <a:latin typeface="Palatino Linotype" pitchFamily="18" charset="0"/>
              </a:rPr>
              <a:t>Module 11</a:t>
            </a:r>
            <a:br>
              <a:rPr lang="en-US" dirty="0" smtClean="0">
                <a:latin typeface="Palatino Linotype" pitchFamily="18" charset="0"/>
              </a:rPr>
            </a:br>
            <a:r>
              <a:rPr lang="en-US" dirty="0" smtClean="0">
                <a:latin typeface="Palatino Linotype" pitchFamily="18" charset="0"/>
              </a:rPr>
              <a:t>Behavior Genetics and Evolutionary Psychology</a:t>
            </a:r>
            <a:r>
              <a:rPr lang="en-US" sz="5400" dirty="0">
                <a:latin typeface="Palatino Linotype" pitchFamily="18" charset="0"/>
              </a:rPr>
              <a:t/>
            </a:r>
            <a:br>
              <a:rPr lang="en-US" sz="5400" dirty="0">
                <a:latin typeface="Palatino Linotype" pitchFamily="18" charset="0"/>
              </a:rPr>
            </a:br>
            <a:r>
              <a:rPr lang="en-US" dirty="0">
                <a:latin typeface="Palatino Linotype" pitchFamily="18" charset="0"/>
              </a:rPr>
              <a:t/>
            </a:r>
            <a:br>
              <a:rPr lang="en-US" dirty="0">
                <a:latin typeface="Palatino Linotype" pitchFamily="18" charset="0"/>
              </a:rPr>
            </a:br>
            <a:endParaRPr lang="en-US" sz="3600" dirty="0">
              <a:solidFill>
                <a:schemeClr val="tx1"/>
              </a:solidFill>
              <a:latin typeface="Palatino Linotype" pitchFamily="18" charset="0"/>
              <a:cs typeface="Times" pitchFamily="18" charset="0"/>
            </a:endParaRPr>
          </a:p>
        </p:txBody>
      </p:sp>
      <p:pic>
        <p:nvPicPr>
          <p:cNvPr id="558091" name="Picture 11" descr="Myers9e_CO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39871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6A62-EEA8-404A-9019-385B2CF31809}" type="slidenum">
              <a:rPr lang="en-CA"/>
              <a:pPr/>
              <a:t>10</a:t>
            </a:fld>
            <a:endParaRPr lang="en-CA"/>
          </a:p>
        </p:txBody>
      </p:sp>
      <p:sp>
        <p:nvSpPr>
          <p:cNvPr id="147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Separated Twins</a:t>
            </a:r>
          </a:p>
        </p:txBody>
      </p:sp>
      <p:sp>
        <p:nvSpPr>
          <p:cNvPr id="1474563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Critics of separated twin studies note that such similarities can be found between strangers. Researchers point out that differences between fraternal twins are greater than identical twins.</a:t>
            </a:r>
          </a:p>
        </p:txBody>
      </p:sp>
      <p:pic>
        <p:nvPicPr>
          <p:cNvPr id="1474657" name="Picture 97" descr="12673_Myers_Psy_8e_3UN04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03538" y="3894138"/>
            <a:ext cx="3308350" cy="2720975"/>
          </a:xfrm>
          <a:noFill/>
          <a:ln/>
        </p:spPr>
      </p:pic>
      <p:sp>
        <p:nvSpPr>
          <p:cNvPr id="1474659" name="Text Box 99"/>
          <p:cNvSpPr txBox="1">
            <a:spLocks noChangeArrowheads="1"/>
          </p:cNvSpPr>
          <p:nvPr/>
        </p:nvSpPr>
        <p:spPr bwMode="auto">
          <a:xfrm rot="5400000">
            <a:off x="5954713" y="6113463"/>
            <a:ext cx="7588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Palatino Linotype" pitchFamily="18" charset="0"/>
              </a:rPr>
              <a:t>Bob Sacha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F082-6E12-437C-9788-A4D018AB2FF2}" type="slidenum">
              <a:rPr lang="en-CA"/>
              <a:pPr/>
              <a:t>11</a:t>
            </a:fld>
            <a:endParaRPr lang="en-CA"/>
          </a:p>
        </p:txBody>
      </p:sp>
      <p:sp>
        <p:nvSpPr>
          <p:cNvPr id="148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328737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Biological Versus </a:t>
            </a:r>
            <a:br>
              <a:rPr lang="en-US" sz="4000" dirty="0">
                <a:latin typeface="Palatino Linotype" pitchFamily="18" charset="0"/>
              </a:rPr>
            </a:br>
            <a:r>
              <a:rPr lang="en-US" sz="4000" dirty="0">
                <a:latin typeface="Palatino Linotype" pitchFamily="18" charset="0"/>
              </a:rPr>
              <a:t>Adoptive Relatives</a:t>
            </a:r>
          </a:p>
        </p:txBody>
      </p:sp>
      <p:sp>
        <p:nvSpPr>
          <p:cNvPr id="1481731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Adoption studies, as opposed to twin studies, suggest that adoptees (who may be biologically unrelated) tend to be different from their adoptive parents and siblings.</a:t>
            </a:r>
          </a:p>
        </p:txBody>
      </p:sp>
      <p:pic>
        <p:nvPicPr>
          <p:cNvPr id="1481734" name="Picture 6" descr="12673_Myers_Psy_8e_3UN06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46325" y="3471863"/>
            <a:ext cx="4421188" cy="298291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03DD-F14A-444D-AACD-D96400B7CC60}" type="slidenum">
              <a:rPr lang="en-CA"/>
              <a:pPr/>
              <a:t>12</a:t>
            </a:fld>
            <a:endParaRPr lang="en-CA"/>
          </a:p>
        </p:txBody>
      </p:sp>
      <p:sp>
        <p:nvSpPr>
          <p:cNvPr id="148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Adoptive Studies</a:t>
            </a:r>
          </a:p>
        </p:txBody>
      </p:sp>
      <p:sp>
        <p:nvSpPr>
          <p:cNvPr id="1483779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Adoptive studies strongly point to the simple fact that biologically related children turn out to be different in a family. So investigators ask:</a:t>
            </a:r>
          </a:p>
        </p:txBody>
      </p:sp>
      <p:sp>
        <p:nvSpPr>
          <p:cNvPr id="1483784" name="AutoShape 8"/>
          <p:cNvSpPr>
            <a:spLocks noChangeArrowheads="1"/>
          </p:cNvSpPr>
          <p:nvPr/>
        </p:nvSpPr>
        <p:spPr bwMode="auto">
          <a:xfrm>
            <a:off x="685800" y="3276600"/>
            <a:ext cx="7729538" cy="868363"/>
          </a:xfrm>
          <a:prstGeom prst="roundRect">
            <a:avLst>
              <a:gd name="adj" fmla="val 16667"/>
            </a:avLst>
          </a:pr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Arial" charset="0"/>
              </a:rPr>
              <a:t>Do siblings have differing experiences?</a:t>
            </a:r>
          </a:p>
        </p:txBody>
      </p:sp>
      <p:sp>
        <p:nvSpPr>
          <p:cNvPr id="1483786" name="AutoShape 10"/>
          <p:cNvSpPr>
            <a:spLocks noChangeArrowheads="1"/>
          </p:cNvSpPr>
          <p:nvPr/>
        </p:nvSpPr>
        <p:spPr bwMode="auto">
          <a:xfrm>
            <a:off x="685800" y="4343400"/>
            <a:ext cx="7729538" cy="868363"/>
          </a:xfrm>
          <a:prstGeom prst="roundRect">
            <a:avLst>
              <a:gd name="adj" fmla="val 16667"/>
            </a:avLst>
          </a:pr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Arial" charset="0"/>
              </a:rPr>
              <a:t>Do siblings, despite sharing half of their genes, have different combinations of the other half of their genes?</a:t>
            </a:r>
          </a:p>
        </p:txBody>
      </p:sp>
      <p:sp>
        <p:nvSpPr>
          <p:cNvPr id="1483787" name="AutoShape 11"/>
          <p:cNvSpPr>
            <a:spLocks noChangeArrowheads="1"/>
          </p:cNvSpPr>
          <p:nvPr/>
        </p:nvSpPr>
        <p:spPr bwMode="auto">
          <a:xfrm>
            <a:off x="685800" y="5380038"/>
            <a:ext cx="7729538" cy="868362"/>
          </a:xfrm>
          <a:prstGeom prst="roundRect">
            <a:avLst>
              <a:gd name="adj" fmla="val 16667"/>
            </a:avLst>
          </a:pr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Ultimate question:</a:t>
            </a:r>
            <a:r>
              <a:rPr lang="en-US" sz="2400" dirty="0">
                <a:latin typeface="Arial" charset="0"/>
              </a:rPr>
              <a:t> Does parenting have an effect?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8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784" grpId="0" animBg="1"/>
      <p:bldP spid="1483786" grpId="0" animBg="1"/>
      <p:bldP spid="14837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ECFF-281E-4D55-8D6A-51D8370F36D6}" type="slidenum">
              <a:rPr lang="en-CA"/>
              <a:pPr/>
              <a:t>13</a:t>
            </a:fld>
            <a:endParaRPr lang="en-CA"/>
          </a:p>
        </p:txBody>
      </p:sp>
      <p:sp>
        <p:nvSpPr>
          <p:cNvPr id="148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Parenting</a:t>
            </a:r>
          </a:p>
        </p:txBody>
      </p:sp>
      <p:sp>
        <p:nvSpPr>
          <p:cNvPr id="1485827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Parenting does have an effect on biologically related and unrelated children.</a:t>
            </a:r>
          </a:p>
        </p:txBody>
      </p:sp>
      <p:graphicFrame>
        <p:nvGraphicFramePr>
          <p:cNvPr id="1485854" name="Group 30"/>
          <p:cNvGraphicFramePr>
            <a:graphicFrameLocks noGrp="1"/>
          </p:cNvGraphicFramePr>
          <p:nvPr>
            <p:ph idx="1"/>
          </p:nvPr>
        </p:nvGraphicFramePr>
        <p:xfrm>
          <a:off x="2620963" y="3200400"/>
          <a:ext cx="3871912" cy="2804160"/>
        </p:xfrm>
        <a:graphic>
          <a:graphicData uri="http://schemas.openxmlformats.org/drawingml/2006/table">
            <a:tbl>
              <a:tblPr/>
              <a:tblGrid>
                <a:gridCol w="3871912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latino Linotype" pitchFamily="18" charset="0"/>
                          <a:cs typeface="Arial" charset="0"/>
                        </a:rPr>
                        <a:t>Parenting Influences Children’s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latino Linotype" pitchFamily="18" charset="0"/>
                          <a:cs typeface="Arial" charset="0"/>
                        </a:rPr>
                        <a:t>Attitudes, Values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latino Linotype" pitchFamily="18" charset="0"/>
                          <a:cs typeface="Arial" charset="0"/>
                        </a:rPr>
                        <a:t>Manners, Beliefs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latino Linotype" pitchFamily="18" charset="0"/>
                          <a:cs typeface="Arial" charset="0"/>
                        </a:rPr>
                        <a:t>Faith, Politics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5C1F-8F9F-44F3-A0D5-FC32A4BC4016}" type="slidenum">
              <a:rPr lang="en-CA"/>
              <a:pPr/>
              <a:t>14</a:t>
            </a:fld>
            <a:endParaRPr lang="en-CA"/>
          </a:p>
        </p:txBody>
      </p:sp>
      <p:sp>
        <p:nvSpPr>
          <p:cNvPr id="148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785937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Temperament and Heredity</a:t>
            </a:r>
          </a:p>
        </p:txBody>
      </p:sp>
      <p:sp>
        <p:nvSpPr>
          <p:cNvPr id="1487875" name="Rectangle 3"/>
          <p:cNvSpPr>
            <a:spLocks noChangeArrowheads="1"/>
          </p:cNvSpPr>
          <p:nvPr/>
        </p:nvSpPr>
        <p:spPr bwMode="auto">
          <a:xfrm>
            <a:off x="671513" y="27432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Temperament refers to a person’s stable emotional reactivity and intensity. Identical twins express similar temperaments, suggesting heredity predisposes temperament.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C0DB-8CC6-4CEC-A58F-E2BEBF797BDB}" type="slidenum">
              <a:rPr lang="en-CA"/>
              <a:pPr/>
              <a:t>15</a:t>
            </a:fld>
            <a:endParaRPr lang="en-CA"/>
          </a:p>
        </p:txBody>
      </p:sp>
      <p:sp>
        <p:nvSpPr>
          <p:cNvPr id="149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Nature </a:t>
            </a:r>
            <a:r>
              <a:rPr lang="en-US" sz="4000" i="1" dirty="0">
                <a:latin typeface="Palatino Linotype" pitchFamily="18" charset="0"/>
              </a:rPr>
              <a:t>and</a:t>
            </a:r>
            <a:r>
              <a:rPr lang="en-US" sz="4000" dirty="0">
                <a:latin typeface="Palatino Linotype" pitchFamily="18" charset="0"/>
              </a:rPr>
              <a:t> Nurture</a:t>
            </a:r>
          </a:p>
        </p:txBody>
      </p:sp>
      <p:sp>
        <p:nvSpPr>
          <p:cNvPr id="1494019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Some human traits are fixed, such as having two eyes.  However, most psychological traits are liable to change with environmental experience.</a:t>
            </a:r>
          </a:p>
        </p:txBody>
      </p:sp>
      <p:sp>
        <p:nvSpPr>
          <p:cNvPr id="1494020" name="Rectangle 4"/>
          <p:cNvSpPr>
            <a:spLocks noChangeArrowheads="1"/>
          </p:cNvSpPr>
          <p:nvPr/>
        </p:nvSpPr>
        <p:spPr bwMode="auto">
          <a:xfrm>
            <a:off x="671513" y="37338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charset="2"/>
              <a:buNone/>
              <a:tabLst>
                <a:tab pos="6807200" algn="l"/>
              </a:tabLst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Genes provide choices for the organism to change its form or traits when environmental variables change. Therefore, genes are pliable or 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self-regulating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40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40BB-01AB-4C2E-89E5-20232B2C837E}" type="slidenum">
              <a:rPr lang="en-CA"/>
              <a:pPr/>
              <a:t>16</a:t>
            </a:fld>
            <a:endParaRPr lang="en-CA"/>
          </a:p>
        </p:txBody>
      </p:sp>
      <p:sp>
        <p:nvSpPr>
          <p:cNvPr id="149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r>
              <a:rPr lang="en-US" sz="3600" dirty="0">
                <a:latin typeface="Palatino Linotype" pitchFamily="18" charset="0"/>
              </a:rPr>
              <a:t>Gene-Environment Interaction</a:t>
            </a:r>
          </a:p>
        </p:txBody>
      </p:sp>
      <p:sp>
        <p:nvSpPr>
          <p:cNvPr id="1496067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Genes can influence traits which affect responses, and environment can affect gene activity.</a:t>
            </a:r>
          </a:p>
        </p:txBody>
      </p:sp>
      <p:sp>
        <p:nvSpPr>
          <p:cNvPr id="1496073" name="Rectangle 9"/>
          <p:cNvSpPr>
            <a:spLocks noChangeArrowheads="1"/>
          </p:cNvSpPr>
          <p:nvPr/>
        </p:nvSpPr>
        <p:spPr bwMode="auto">
          <a:xfrm>
            <a:off x="671513" y="3733800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charset="2"/>
              <a:buNone/>
              <a:tabLst>
                <a:tab pos="6807200" algn="l"/>
              </a:tabLst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A genetic predisposition that makes a child restless and hyperactive evokes an angry response from his parents. A stressful environment can trigger genes to manufacture neurotransmitters leading to depression.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60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 descr="twi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92100"/>
            <a:ext cx="9146236" cy="61074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4CA1-4F04-4672-93F8-1CE16F0EB003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These results do not mean that genes </a:t>
            </a:r>
          </a:p>
          <a:p>
            <a:pPr>
              <a:buNone/>
            </a:pPr>
            <a:r>
              <a:rPr lang="en-CA" dirty="0" smtClean="0"/>
              <a:t>determine intelligence; the remaining </a:t>
            </a:r>
          </a:p>
          <a:p>
            <a:pPr>
              <a:buNone/>
            </a:pPr>
            <a:r>
              <a:rPr lang="en-CA" dirty="0" smtClean="0"/>
              <a:t>variance in IQ scores must be due largely </a:t>
            </a:r>
          </a:p>
          <a:p>
            <a:pPr>
              <a:buNone/>
            </a:pPr>
            <a:r>
              <a:rPr lang="en-CA" dirty="0" smtClean="0"/>
              <a:t>to environmental influences.</a:t>
            </a:r>
          </a:p>
          <a:p>
            <a:r>
              <a:rPr lang="en-CA" dirty="0" smtClean="0"/>
              <a:t>Researchers have recently identified </a:t>
            </a:r>
          </a:p>
          <a:p>
            <a:pPr>
              <a:buNone/>
            </a:pPr>
            <a:r>
              <a:rPr lang="en-CA" dirty="0" smtClean="0"/>
              <a:t>markers for genes that may influence IQ </a:t>
            </a:r>
          </a:p>
          <a:p>
            <a:pPr>
              <a:buNone/>
            </a:pPr>
            <a:r>
              <a:rPr lang="en-CA" dirty="0" smtClean="0"/>
              <a:t>performance.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4CA1-4F04-4672-93F8-1CE16F0EB003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But each of these genes, if confirmed, is </a:t>
            </a:r>
          </a:p>
          <a:p>
            <a:pPr>
              <a:buNone/>
            </a:pPr>
            <a:r>
              <a:rPr lang="en-CA" dirty="0" smtClean="0"/>
              <a:t>likely to contribute just a tiny piece to the </a:t>
            </a:r>
          </a:p>
          <a:p>
            <a:pPr>
              <a:buNone/>
            </a:pPr>
            <a:r>
              <a:rPr lang="en-CA" dirty="0" smtClean="0"/>
              <a:t>puzzle of genetic variation in intelligence. </a:t>
            </a:r>
          </a:p>
          <a:p>
            <a:r>
              <a:rPr lang="en-CA" dirty="0" smtClean="0"/>
              <a:t>It is not valid to draw conclusions about </a:t>
            </a:r>
          </a:p>
          <a:p>
            <a:pPr>
              <a:buNone/>
            </a:pPr>
            <a:r>
              <a:rPr lang="en-CA" dirty="0" smtClean="0"/>
              <a:t>group differences from heritability estimates based on differences within a group.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4CA1-4F04-4672-93F8-1CE16F0EB003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75E5E-2A18-441E-8FA8-8183DBF3D70C}" type="slidenum">
              <a:rPr lang="en-CA"/>
              <a:pPr/>
              <a:t>2</a:t>
            </a:fld>
            <a:endParaRPr lang="en-CA"/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6948488" cy="4652963"/>
          </a:xfrm>
          <a:noFill/>
        </p:spPr>
        <p:txBody>
          <a:bodyPr/>
          <a:lstStyle/>
          <a:p>
            <a:pPr marL="0" indent="0">
              <a:lnSpc>
                <a:spcPct val="90000"/>
              </a:lnSpc>
              <a:spcAft>
                <a:spcPct val="20000"/>
              </a:spcAft>
              <a:buFont typeface="Wingdings" charset="2"/>
              <a:buNone/>
            </a:pPr>
            <a:r>
              <a:rPr lang="en-US" altLang="en-US" sz="3600" dirty="0">
                <a:solidFill>
                  <a:srgbClr val="0000FF"/>
                </a:solidFill>
                <a:latin typeface="Palatino Linotype" pitchFamily="18" charset="0"/>
              </a:rPr>
              <a:t>Behavior Genetics: Predicting Individual Differences</a:t>
            </a:r>
          </a:p>
          <a:p>
            <a:pPr marL="381000" lvl="1" indent="-266700">
              <a:lnSpc>
                <a:spcPct val="90000"/>
              </a:lnSpc>
              <a:spcAft>
                <a:spcPct val="20000"/>
              </a:spcAft>
              <a:buFont typeface="Wingdings" charset="2"/>
              <a:buChar char="§"/>
            </a:pPr>
            <a:r>
              <a:rPr lang="en-US" altLang="en-US" dirty="0">
                <a:latin typeface="Palatino Linotype" pitchFamily="18" charset="0"/>
              </a:rPr>
              <a:t>Genes: Our Codes for Life</a:t>
            </a:r>
          </a:p>
          <a:p>
            <a:pPr marL="381000" lvl="1" indent="-266700">
              <a:lnSpc>
                <a:spcPct val="90000"/>
              </a:lnSpc>
              <a:spcAft>
                <a:spcPct val="20000"/>
              </a:spcAft>
              <a:buFont typeface="Wingdings" charset="2"/>
              <a:buChar char="§"/>
            </a:pPr>
            <a:r>
              <a:rPr lang="en-US" altLang="en-US" dirty="0">
                <a:latin typeface="Palatino Linotype" pitchFamily="18" charset="0"/>
              </a:rPr>
              <a:t>Twin and Adoption Studies </a:t>
            </a:r>
          </a:p>
          <a:p>
            <a:pPr marL="381000" lvl="1" indent="-266700">
              <a:lnSpc>
                <a:spcPct val="90000"/>
              </a:lnSpc>
              <a:spcAft>
                <a:spcPct val="20000"/>
              </a:spcAft>
              <a:buFont typeface="Wingdings" charset="2"/>
              <a:buChar char="§"/>
            </a:pPr>
            <a:r>
              <a:rPr lang="en-US" altLang="en-US" dirty="0">
                <a:latin typeface="Palatino Linotype" pitchFamily="18" charset="0"/>
              </a:rPr>
              <a:t>Temperament and Heredity</a:t>
            </a:r>
          </a:p>
          <a:p>
            <a:pPr marL="381000" lvl="1" indent="-266700">
              <a:lnSpc>
                <a:spcPct val="90000"/>
              </a:lnSpc>
              <a:spcAft>
                <a:spcPct val="20000"/>
              </a:spcAft>
              <a:buFont typeface="Wingdings" charset="2"/>
              <a:buChar char="§"/>
            </a:pPr>
            <a:r>
              <a:rPr lang="en-US" altLang="en-US" dirty="0">
                <a:latin typeface="Palatino Linotype" pitchFamily="18" charset="0"/>
              </a:rPr>
              <a:t>Heritability</a:t>
            </a:r>
          </a:p>
          <a:p>
            <a:pPr marL="381000" lvl="1" indent="-266700">
              <a:lnSpc>
                <a:spcPct val="90000"/>
              </a:lnSpc>
              <a:spcAft>
                <a:spcPct val="20000"/>
              </a:spcAft>
              <a:buFont typeface="Wingdings" charset="2"/>
              <a:buChar char="§"/>
            </a:pPr>
            <a:r>
              <a:rPr lang="en-US" altLang="en-US" dirty="0">
                <a:latin typeface="Palatino Linotype" pitchFamily="18" charset="0"/>
              </a:rPr>
              <a:t>Gene-Environment Interaction</a:t>
            </a:r>
          </a:p>
          <a:p>
            <a:pPr marL="381000" lvl="1" indent="-266700">
              <a:lnSpc>
                <a:spcPct val="90000"/>
              </a:lnSpc>
              <a:spcAft>
                <a:spcPct val="20000"/>
              </a:spcAft>
              <a:buFont typeface="Wingdings" charset="2"/>
              <a:buChar char="§"/>
            </a:pPr>
            <a:r>
              <a:rPr lang="en-US" altLang="en-US" dirty="0">
                <a:latin typeface="Palatino Linotype" pitchFamily="18" charset="0"/>
              </a:rPr>
              <a:t>The New Frontier: Molecular Genetics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2CE4-C05B-4850-845C-F70C94923DE7}" type="slidenum">
              <a:rPr lang="en-CA"/>
              <a:pPr/>
              <a:t>20</a:t>
            </a:fld>
            <a:endParaRPr lang="en-CA"/>
          </a:p>
        </p:txBody>
      </p:sp>
      <p:sp>
        <p:nvSpPr>
          <p:cNvPr id="149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r>
              <a:rPr lang="en-US" sz="3600" dirty="0">
                <a:latin typeface="Palatino Linotype" pitchFamily="18" charset="0"/>
              </a:rPr>
              <a:t>Gene-Environment Interaction</a:t>
            </a:r>
          </a:p>
        </p:txBody>
      </p:sp>
      <p:sp>
        <p:nvSpPr>
          <p:cNvPr id="1498115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Genes and environment affect our traits individually, but more important are their interactive effects.</a:t>
            </a:r>
          </a:p>
        </p:txBody>
      </p:sp>
      <p:pic>
        <p:nvPicPr>
          <p:cNvPr id="1498116" name="Picture 4" descr="12673_Myers_Psy_8e_3UN09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68400" y="2971800"/>
            <a:ext cx="6777038" cy="2584450"/>
          </a:xfrm>
          <a:noFill/>
          <a:ln/>
        </p:spPr>
      </p:pic>
      <p:sp>
        <p:nvSpPr>
          <p:cNvPr id="1498117" name="Text Box 5"/>
          <p:cNvSpPr txBox="1">
            <a:spLocks noChangeArrowheads="1"/>
          </p:cNvSpPr>
          <p:nvPr/>
        </p:nvSpPr>
        <p:spPr bwMode="auto">
          <a:xfrm>
            <a:off x="1687513" y="5791200"/>
            <a:ext cx="57467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Palatino Linotype" pitchFamily="18" charset="0"/>
              </a:rPr>
              <a:t>People respond differently to</a:t>
            </a:r>
          </a:p>
          <a:p>
            <a:pPr algn="ctr"/>
            <a:r>
              <a:rPr lang="en-US" sz="2000" dirty="0">
                <a:latin typeface="Palatino Linotype" pitchFamily="18" charset="0"/>
              </a:rPr>
              <a:t>Rowan Atkinson (Mr. Bean) than Orlando bloom.</a:t>
            </a:r>
          </a:p>
        </p:txBody>
      </p:sp>
      <p:sp>
        <p:nvSpPr>
          <p:cNvPr id="1498118" name="Text Box 6"/>
          <p:cNvSpPr txBox="1">
            <a:spLocks noChangeArrowheads="1"/>
          </p:cNvSpPr>
          <p:nvPr/>
        </p:nvSpPr>
        <p:spPr bwMode="auto">
          <a:xfrm>
            <a:off x="974725" y="79375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CA" sz="2800">
              <a:latin typeface="Palatino Linotype" pitchFamily="18" charset="0"/>
            </a:endParaRPr>
          </a:p>
        </p:txBody>
      </p:sp>
      <p:sp>
        <p:nvSpPr>
          <p:cNvPr id="1498119" name="Text Box 7"/>
          <p:cNvSpPr txBox="1">
            <a:spLocks noChangeArrowheads="1"/>
          </p:cNvSpPr>
          <p:nvPr/>
        </p:nvSpPr>
        <p:spPr bwMode="auto">
          <a:xfrm rot="5400000">
            <a:off x="4014788" y="5059362"/>
            <a:ext cx="9017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Palatino Linotype" pitchFamily="18" charset="0"/>
              </a:rPr>
              <a:t>Rex Features</a:t>
            </a:r>
          </a:p>
        </p:txBody>
      </p:sp>
      <p:sp>
        <p:nvSpPr>
          <p:cNvPr id="1498120" name="Text Box 8"/>
          <p:cNvSpPr txBox="1">
            <a:spLocks noChangeArrowheads="1"/>
          </p:cNvSpPr>
          <p:nvPr/>
        </p:nvSpPr>
        <p:spPr bwMode="auto">
          <a:xfrm rot="5400000">
            <a:off x="6738938" y="4368800"/>
            <a:ext cx="22828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Palatino Linotype" pitchFamily="18" charset="0"/>
              </a:rPr>
              <a:t>Alessia Pierdomenico/Reuters/Corbis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2F92-E8A4-4684-B708-682C57C99209}" type="slidenum">
              <a:rPr lang="en-CA"/>
              <a:pPr/>
              <a:t>21</a:t>
            </a:fld>
            <a:endParaRPr lang="en-CA"/>
          </a:p>
        </p:txBody>
      </p:sp>
      <p:sp>
        <p:nvSpPr>
          <p:cNvPr id="150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Palatino Linotype" pitchFamily="18" charset="0"/>
              </a:rPr>
              <a:t>Evolutionary Psychology: Understanding Human Nature</a:t>
            </a:r>
          </a:p>
        </p:txBody>
      </p:sp>
      <p:sp>
        <p:nvSpPr>
          <p:cNvPr id="1504262" name="Rectangle 6"/>
          <p:cNvSpPr>
            <a:spLocks noChangeArrowheads="1"/>
          </p:cNvSpPr>
          <p:nvPr/>
        </p:nvSpPr>
        <p:spPr bwMode="auto">
          <a:xfrm>
            <a:off x="671513" y="29718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charset="2"/>
              <a:buNone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Evolutionary psychology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studies why we as humans are alike. In particular, it studies the evolution of behavior and mind using principles of natural selection.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A73A-F375-4A8B-ABF0-3CE68B40761E}" type="slidenum">
              <a:rPr lang="en-CA"/>
              <a:pPr/>
              <a:t>22</a:t>
            </a:fld>
            <a:endParaRPr lang="en-CA"/>
          </a:p>
        </p:txBody>
      </p:sp>
      <p:sp>
        <p:nvSpPr>
          <p:cNvPr id="150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Natural Selection</a:t>
            </a:r>
          </a:p>
        </p:txBody>
      </p:sp>
      <p:sp>
        <p:nvSpPr>
          <p:cNvPr id="1506307" name="Rectangle 3"/>
          <p:cNvSpPr>
            <a:spLocks noChangeArrowheads="1"/>
          </p:cNvSpPr>
          <p:nvPr/>
        </p:nvSpPr>
        <p:spPr bwMode="auto">
          <a:xfrm>
            <a:off x="671513" y="22860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charset="2"/>
              <a:buNone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Natural selection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is an evolutionary process through which adaptive traits are passed on to ongoing generations because these traits help animals survive and reproduce.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9DBE-03CB-42A1-82AD-F76596003A52}" type="slidenum">
              <a:rPr lang="en-CA"/>
              <a:pPr/>
              <a:t>23</a:t>
            </a:fld>
            <a:endParaRPr lang="en-CA"/>
          </a:p>
        </p:txBody>
      </p:sp>
      <p:sp>
        <p:nvSpPr>
          <p:cNvPr id="150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Artificial Selection</a:t>
            </a:r>
          </a:p>
        </p:txBody>
      </p:sp>
      <p:sp>
        <p:nvSpPr>
          <p:cNvPr id="1508355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Biologists like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Belyaev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and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Trut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(1999) were able to artificially rear and domesticate wild foxes, selecting them for friendly traits. </a:t>
            </a:r>
          </a:p>
        </p:txBody>
      </p:sp>
      <p:pic>
        <p:nvPicPr>
          <p:cNvPr id="1508356" name="Picture 4" descr="12673_Myers_Psy_8e_3UN11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33675" y="2895600"/>
            <a:ext cx="3646488" cy="3000375"/>
          </a:xfrm>
          <a:noFill/>
          <a:ln/>
        </p:spPr>
      </p:pic>
      <p:sp>
        <p:nvSpPr>
          <p:cNvPr id="1508357" name="Text Box 5"/>
          <p:cNvSpPr txBox="1">
            <a:spLocks noChangeArrowheads="1"/>
          </p:cNvSpPr>
          <p:nvPr/>
        </p:nvSpPr>
        <p:spPr bwMode="auto">
          <a:xfrm>
            <a:off x="1809750" y="6019800"/>
            <a:ext cx="5486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Palatino Linotype" pitchFamily="18" charset="0"/>
              </a:rPr>
              <a:t>Any trait that is favored naturally or artificially</a:t>
            </a:r>
          </a:p>
          <a:p>
            <a:pPr algn="ctr"/>
            <a:r>
              <a:rPr lang="en-US" sz="2000" dirty="0">
                <a:latin typeface="Palatino Linotype" pitchFamily="18" charset="0"/>
              </a:rPr>
              <a:t>spreads to future generations.</a:t>
            </a:r>
          </a:p>
        </p:txBody>
      </p:sp>
      <p:sp>
        <p:nvSpPr>
          <p:cNvPr id="1508358" name="Text Box 6"/>
          <p:cNvSpPr txBox="1">
            <a:spLocks noChangeArrowheads="1"/>
          </p:cNvSpPr>
          <p:nvPr/>
        </p:nvSpPr>
        <p:spPr bwMode="auto">
          <a:xfrm rot="5400000">
            <a:off x="5012532" y="4507706"/>
            <a:ext cx="277971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Palatino Linotype" pitchFamily="18" charset="0"/>
              </a:rPr>
              <a:t>L.N. Trur, </a:t>
            </a:r>
            <a:r>
              <a:rPr lang="en-US" sz="1000" i="1">
                <a:latin typeface="Palatino Linotype" pitchFamily="18" charset="0"/>
              </a:rPr>
              <a:t>American Scientist </a:t>
            </a:r>
            <a:r>
              <a:rPr lang="en-US" sz="1000">
                <a:latin typeface="Palatino Linotype" pitchFamily="18" charset="0"/>
              </a:rPr>
              <a:t>(1999) 87: 160-169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4815-AFF8-4105-B8A8-D3BF7C5DD7A5}" type="slidenum">
              <a:rPr lang="en-CA"/>
              <a:pPr/>
              <a:t>24</a:t>
            </a:fld>
            <a:endParaRPr lang="en-CA"/>
          </a:p>
        </p:txBody>
      </p:sp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Human Traits</a:t>
            </a:r>
          </a:p>
        </p:txBody>
      </p:sp>
      <p:sp>
        <p:nvSpPr>
          <p:cNvPr id="1510403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A number of human traits have been identified as a result of pressures afforded by natural selection.</a:t>
            </a:r>
          </a:p>
        </p:txBody>
      </p:sp>
      <p:sp>
        <p:nvSpPr>
          <p:cNvPr id="1510407" name="AutoShape 7"/>
          <p:cNvSpPr>
            <a:spLocks noChangeArrowheads="1"/>
          </p:cNvSpPr>
          <p:nvPr/>
        </p:nvSpPr>
        <p:spPr bwMode="auto">
          <a:xfrm>
            <a:off x="685800" y="3276600"/>
            <a:ext cx="7729538" cy="868363"/>
          </a:xfrm>
          <a:prstGeom prst="roundRect">
            <a:avLst>
              <a:gd name="adj" fmla="val 16667"/>
            </a:avLst>
          </a:pr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Arial" charset="0"/>
              </a:rPr>
              <a:t>Why do infants fear strangers when they become mobile?</a:t>
            </a:r>
          </a:p>
        </p:txBody>
      </p:sp>
      <p:sp>
        <p:nvSpPr>
          <p:cNvPr id="1510408" name="AutoShape 8"/>
          <p:cNvSpPr>
            <a:spLocks noChangeArrowheads="1"/>
          </p:cNvSpPr>
          <p:nvPr/>
        </p:nvSpPr>
        <p:spPr bwMode="auto">
          <a:xfrm>
            <a:off x="685800" y="4343400"/>
            <a:ext cx="7729538" cy="868363"/>
          </a:xfrm>
          <a:prstGeom prst="roundRect">
            <a:avLst>
              <a:gd name="adj" fmla="val 16667"/>
            </a:avLst>
          </a:pr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Arial" charset="0"/>
              </a:rPr>
              <a:t>Why do people fear spiders and snakes and not electricity and guns?</a:t>
            </a:r>
          </a:p>
        </p:txBody>
      </p:sp>
      <p:sp>
        <p:nvSpPr>
          <p:cNvPr id="1510409" name="AutoShape 9"/>
          <p:cNvSpPr>
            <a:spLocks noChangeArrowheads="1"/>
          </p:cNvSpPr>
          <p:nvPr/>
        </p:nvSpPr>
        <p:spPr bwMode="auto">
          <a:xfrm>
            <a:off x="690563" y="5394325"/>
            <a:ext cx="7729537" cy="868363"/>
          </a:xfrm>
          <a:prstGeom prst="roundRect">
            <a:avLst>
              <a:gd name="adj" fmla="val 16667"/>
            </a:avLst>
          </a:pr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Arial" charset="0"/>
              </a:rPr>
              <a:t>How are men and women alike? How and why do men’s and women’s sexuality differ?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1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1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407" grpId="0" animBg="1"/>
      <p:bldP spid="1510408" grpId="0" animBg="1"/>
      <p:bldP spid="151040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5EFF-66B4-4E88-A32E-46DED3D4273E}" type="slidenum">
              <a:rPr lang="en-CA"/>
              <a:pPr/>
              <a:t>25</a:t>
            </a:fld>
            <a:endParaRPr lang="en-CA"/>
          </a:p>
        </p:txBody>
      </p:sp>
      <p:sp>
        <p:nvSpPr>
          <p:cNvPr id="151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Human Sexuality</a:t>
            </a:r>
          </a:p>
        </p:txBody>
      </p:sp>
      <p:sp>
        <p:nvSpPr>
          <p:cNvPr id="1512451" name="Rectangle 3"/>
          <p:cNvSpPr>
            <a:spLocks noChangeArrowheads="1"/>
          </p:cNvSpPr>
          <p:nvPr/>
        </p:nvSpPr>
        <p:spPr bwMode="auto">
          <a:xfrm>
            <a:off x="671513" y="21336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Males and females, to a large extent, behave and think similarly. Differences in sexes arise in regards to reproductive behaviors.</a:t>
            </a:r>
          </a:p>
        </p:txBody>
      </p:sp>
      <p:sp>
        <p:nvSpPr>
          <p:cNvPr id="1512452" name="Text Box 4"/>
          <p:cNvSpPr txBox="1">
            <a:spLocks noChangeArrowheads="1"/>
          </p:cNvSpPr>
          <p:nvPr/>
        </p:nvSpPr>
        <p:spPr bwMode="auto">
          <a:xfrm>
            <a:off x="1979613" y="1614488"/>
            <a:ext cx="51689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Palatino Linotype" pitchFamily="18" charset="0"/>
              </a:rPr>
              <a:t>Gender Differences in Sexuality</a:t>
            </a:r>
          </a:p>
        </p:txBody>
      </p:sp>
      <p:graphicFrame>
        <p:nvGraphicFramePr>
          <p:cNvPr id="1512572" name="Group 124"/>
          <p:cNvGraphicFramePr>
            <a:graphicFrameLocks noGrp="1"/>
          </p:cNvGraphicFramePr>
          <p:nvPr>
            <p:ph idx="1"/>
          </p:nvPr>
        </p:nvGraphicFramePr>
        <p:xfrm>
          <a:off x="838200" y="3581400"/>
          <a:ext cx="7543800" cy="2667000"/>
        </p:xfrm>
        <a:graphic>
          <a:graphicData uri="http://schemas.openxmlformats.org/drawingml/2006/table">
            <a:tbl>
              <a:tblPr/>
              <a:tblGrid>
                <a:gridCol w="4967288"/>
                <a:gridCol w="1357312"/>
                <a:gridCol w="1219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latino Linotype" pitchFamily="18" charset="0"/>
                          <a:cs typeface="Arial" charset="0"/>
                        </a:rPr>
                        <a:t>Question (summarized)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latino Linotype" pitchFamily="18" charset="0"/>
                          <a:cs typeface="Arial" charset="0"/>
                        </a:rPr>
                        <a:t>Male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latino Linotype" pitchFamily="18" charset="0"/>
                          <a:cs typeface="Arial" charset="0"/>
                        </a:rPr>
                        <a:t>Female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latino Linotype" pitchFamily="18" charset="0"/>
                          <a:cs typeface="Arial" charset="0"/>
                        </a:rPr>
                        <a:t>Casual sex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latino Linotype" pitchFamily="18" charset="0"/>
                          <a:cs typeface="Arial" charset="0"/>
                        </a:rPr>
                        <a:t>58%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latino Linotype" pitchFamily="18" charset="0"/>
                          <a:cs typeface="Arial" charset="0"/>
                        </a:rPr>
                        <a:t>34%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latino Linotype" pitchFamily="18" charset="0"/>
                          <a:cs typeface="Arial" charset="0"/>
                        </a:rPr>
                        <a:t>Sex for affection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latino Linotype" pitchFamily="18" charset="0"/>
                          <a:cs typeface="Arial" charset="0"/>
                        </a:rPr>
                        <a:t>25%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latino Linotype" pitchFamily="18" charset="0"/>
                          <a:cs typeface="Arial" charset="0"/>
                        </a:rPr>
                        <a:t>48%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latino Linotype" pitchFamily="18" charset="0"/>
                          <a:cs typeface="Arial" charset="0"/>
                        </a:rPr>
                        <a:t>Think about sex everyday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latino Linotype" pitchFamily="18" charset="0"/>
                          <a:cs typeface="Arial" charset="0"/>
                        </a:rPr>
                        <a:t>54%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latino Linotype" pitchFamily="18" charset="0"/>
                          <a:cs typeface="Arial" charset="0"/>
                        </a:rPr>
                        <a:t>19%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0064-2A38-41B6-88C7-B8C8D3110A32}" type="slidenum">
              <a:rPr lang="en-CA"/>
              <a:pPr/>
              <a:t>26</a:t>
            </a:fld>
            <a:endParaRPr lang="en-CA"/>
          </a:p>
        </p:txBody>
      </p:sp>
      <p:sp>
        <p:nvSpPr>
          <p:cNvPr id="151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Natural Selection &amp; Mating Preferences</a:t>
            </a:r>
          </a:p>
        </p:txBody>
      </p:sp>
      <p:sp>
        <p:nvSpPr>
          <p:cNvPr id="1514499" name="Rectangle 3"/>
          <p:cNvSpPr>
            <a:spLocks noChangeArrowheads="1"/>
          </p:cNvSpPr>
          <p:nvPr/>
        </p:nvSpPr>
        <p:spPr bwMode="auto">
          <a:xfrm>
            <a:off x="485775" y="1981200"/>
            <a:ext cx="81391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Natural selection has caused males to send their genes into the future by mating with multiple females since males have lower costs involved. </a:t>
            </a:r>
          </a:p>
        </p:txBody>
      </p:sp>
      <p:sp>
        <p:nvSpPr>
          <p:cNvPr id="1514531" name="Rectangle 35"/>
          <p:cNvSpPr>
            <a:spLocks noChangeArrowheads="1"/>
          </p:cNvSpPr>
          <p:nvPr/>
        </p:nvSpPr>
        <p:spPr bwMode="auto">
          <a:xfrm>
            <a:off x="571500" y="4114800"/>
            <a:ext cx="79581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However, females select one mature and caring male because of the higher costs involved with pregnancy and nursing.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45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D325-F821-4173-A851-A8408E8F7021}" type="slidenum">
              <a:rPr lang="en-CA"/>
              <a:pPr/>
              <a:t>27</a:t>
            </a:fld>
            <a:endParaRPr lang="en-CA"/>
          </a:p>
        </p:txBody>
      </p:sp>
      <p:sp>
        <p:nvSpPr>
          <p:cNvPr id="151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Mating Preferences</a:t>
            </a:r>
          </a:p>
        </p:txBody>
      </p:sp>
      <p:sp>
        <p:nvSpPr>
          <p:cNvPr id="1516547" name="Rectangle 3"/>
          <p:cNvSpPr>
            <a:spLocks noChangeArrowheads="1"/>
          </p:cNvSpPr>
          <p:nvPr/>
        </p:nvSpPr>
        <p:spPr bwMode="auto">
          <a:xfrm>
            <a:off x="490538" y="1414463"/>
            <a:ext cx="81391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Males look for youthful appearing females in order to pass their genes into the future. Females, on the other hand, look for maturity, dominance, affluence and boldness in males. </a:t>
            </a:r>
          </a:p>
        </p:txBody>
      </p:sp>
      <p:pic>
        <p:nvPicPr>
          <p:cNvPr id="1516551" name="Picture 7" descr="12673_Myers_Psy_8e_fig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0863" y="3429000"/>
            <a:ext cx="5500687" cy="2838450"/>
          </a:xfrm>
          <a:noFill/>
          <a:ln/>
        </p:spPr>
      </p:pic>
      <p:sp>
        <p:nvSpPr>
          <p:cNvPr id="1516553" name="Text Box 9"/>
          <p:cNvSpPr txBox="1">
            <a:spLocks noChangeArrowheads="1"/>
          </p:cNvSpPr>
          <p:nvPr/>
        </p:nvSpPr>
        <p:spPr bwMode="auto">
          <a:xfrm>
            <a:off x="2962275" y="6251575"/>
            <a:ext cx="31972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Palatino Linotype" pitchFamily="18" charset="0"/>
              </a:rPr>
              <a:t>Data based on 37 cultures.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331B-E7DC-4A82-8D62-04A1F56B7B96}" type="slidenum">
              <a:rPr lang="en-CA"/>
              <a:pPr/>
              <a:t>28</a:t>
            </a:fld>
            <a:endParaRPr lang="en-CA"/>
          </a:p>
        </p:txBody>
      </p:sp>
      <p:sp>
        <p:nvSpPr>
          <p:cNvPr id="152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r>
              <a:rPr lang="en-US" sz="3600" dirty="0">
                <a:latin typeface="Palatino Linotype" pitchFamily="18" charset="0"/>
              </a:rPr>
              <a:t>Critiquing the Evolutionary Perspective</a:t>
            </a:r>
          </a:p>
        </p:txBody>
      </p:sp>
      <p:sp>
        <p:nvSpPr>
          <p:cNvPr id="1520647" name="AutoShape 7"/>
          <p:cNvSpPr>
            <a:spLocks noChangeArrowheads="1"/>
          </p:cNvSpPr>
          <p:nvPr/>
        </p:nvSpPr>
        <p:spPr bwMode="auto">
          <a:xfrm>
            <a:off x="685800" y="1690688"/>
            <a:ext cx="7729538" cy="1052512"/>
          </a:xfrm>
          <a:prstGeom prst="roundRect">
            <a:avLst>
              <a:gd name="adj" fmla="val 16667"/>
            </a:avLst>
          </a:pr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Arial" charset="0"/>
              </a:rPr>
              <a:t>Evolutionary psychologists take a behavior and work backward to explain it in terms of natural selection.</a:t>
            </a:r>
          </a:p>
        </p:txBody>
      </p:sp>
      <p:sp>
        <p:nvSpPr>
          <p:cNvPr id="1520648" name="AutoShape 8"/>
          <p:cNvSpPr>
            <a:spLocks noChangeArrowheads="1"/>
          </p:cNvSpPr>
          <p:nvPr/>
        </p:nvSpPr>
        <p:spPr bwMode="auto">
          <a:xfrm>
            <a:off x="685800" y="3124200"/>
            <a:ext cx="7758113" cy="1096963"/>
          </a:xfrm>
          <a:prstGeom prst="roundRect">
            <a:avLst>
              <a:gd name="adj" fmla="val 16667"/>
            </a:avLst>
          </a:pr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Arial" charset="0"/>
              </a:rPr>
              <a:t>Evolutionary psychology proposes genetic determinism and undercuts morality in establishing society.</a:t>
            </a:r>
          </a:p>
        </p:txBody>
      </p:sp>
      <p:sp>
        <p:nvSpPr>
          <p:cNvPr id="1520649" name="AutoShape 9"/>
          <p:cNvSpPr>
            <a:spLocks noChangeArrowheads="1"/>
          </p:cNvSpPr>
          <p:nvPr/>
        </p:nvSpPr>
        <p:spPr bwMode="auto">
          <a:xfrm>
            <a:off x="685800" y="4572000"/>
            <a:ext cx="7758113" cy="1144588"/>
          </a:xfrm>
          <a:prstGeom prst="roundRect">
            <a:avLst>
              <a:gd name="adj" fmla="val 16667"/>
            </a:avLst>
          </a:pr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Arial" charset="0"/>
              </a:rPr>
              <a:t>Where genders are unequal, gender preferences are wide, but when they are closely equal, preferences narrow down.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2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2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0647" grpId="0" animBg="1"/>
      <p:bldP spid="1520648" grpId="0" animBg="1"/>
      <p:bldP spid="15206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9975-52D4-4532-BDC5-3A03D3D844F8}" type="slidenum">
              <a:rPr lang="en-CA"/>
              <a:pPr/>
              <a:t>29</a:t>
            </a:fld>
            <a:endParaRPr lang="en-CA"/>
          </a:p>
        </p:txBody>
      </p:sp>
      <p:sp>
        <p:nvSpPr>
          <p:cNvPr id="152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r>
              <a:rPr lang="en-US" sz="3600" dirty="0">
                <a:latin typeface="Palatino Linotype" pitchFamily="18" charset="0"/>
              </a:rPr>
              <a:t>Evolutionary Psychologists Reply</a:t>
            </a:r>
          </a:p>
        </p:txBody>
      </p:sp>
      <p:sp>
        <p:nvSpPr>
          <p:cNvPr id="1524739" name="AutoShape 3"/>
          <p:cNvSpPr>
            <a:spLocks noChangeArrowheads="1"/>
          </p:cNvSpPr>
          <p:nvPr/>
        </p:nvSpPr>
        <p:spPr bwMode="auto">
          <a:xfrm>
            <a:off x="685800" y="1690688"/>
            <a:ext cx="7729538" cy="1281112"/>
          </a:xfrm>
          <a:prstGeom prst="roundRect">
            <a:avLst>
              <a:gd name="adj" fmla="val 16667"/>
            </a:avLst>
          </a:prstGeom>
          <a:solidFill>
            <a:schemeClr val="accent4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Arial" charset="0"/>
              </a:rPr>
              <a:t>Evolutionary psychologists argue that we need to test behaviors that expound evolutionary principles.</a:t>
            </a:r>
          </a:p>
        </p:txBody>
      </p:sp>
      <p:sp>
        <p:nvSpPr>
          <p:cNvPr id="1524740" name="AutoShape 4"/>
          <p:cNvSpPr>
            <a:spLocks noChangeArrowheads="1"/>
          </p:cNvSpPr>
          <p:nvPr/>
        </p:nvSpPr>
        <p:spPr bwMode="auto">
          <a:xfrm>
            <a:off x="671513" y="3200400"/>
            <a:ext cx="7729537" cy="1158875"/>
          </a:xfrm>
          <a:prstGeom prst="roundRect">
            <a:avLst>
              <a:gd name="adj" fmla="val 16667"/>
            </a:avLst>
          </a:prstGeom>
          <a:solidFill>
            <a:schemeClr val="accent4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Arial" charset="0"/>
              </a:rPr>
              <a:t>Evolutionary psychologists remind us how we have adapted, but do not dictate how we ought to be.</a:t>
            </a:r>
          </a:p>
        </p:txBody>
      </p:sp>
      <p:sp>
        <p:nvSpPr>
          <p:cNvPr id="1524741" name="AutoShape 5"/>
          <p:cNvSpPr>
            <a:spLocks noChangeArrowheads="1"/>
          </p:cNvSpPr>
          <p:nvPr/>
        </p:nvSpPr>
        <p:spPr bwMode="auto">
          <a:xfrm>
            <a:off x="671513" y="4572000"/>
            <a:ext cx="7758112" cy="1111250"/>
          </a:xfrm>
          <a:prstGeom prst="roundRect">
            <a:avLst>
              <a:gd name="adj" fmla="val 16667"/>
            </a:avLst>
          </a:prstGeom>
          <a:solidFill>
            <a:schemeClr val="accent4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Arial" charset="0"/>
              </a:rPr>
              <a:t>Males and females are more alike than different, and if we study these differences we can establish their causes.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2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2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4739" grpId="0" animBg="1"/>
      <p:bldP spid="1524740" grpId="0" animBg="1"/>
      <p:bldP spid="15247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2AE3-469C-4BE5-8FAC-D01520BF983A}" type="slidenum">
              <a:rPr lang="en-CA"/>
              <a:pPr/>
              <a:t>3</a:t>
            </a:fld>
            <a:endParaRPr lang="en-CA"/>
          </a:p>
        </p:txBody>
      </p:sp>
      <p:sp>
        <p:nvSpPr>
          <p:cNvPr id="145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90513"/>
            <a:ext cx="7772400" cy="1143000"/>
          </a:xfrm>
        </p:spPr>
        <p:txBody>
          <a:bodyPr/>
          <a:lstStyle/>
          <a:p>
            <a:r>
              <a:rPr lang="en-US" sz="3600" dirty="0">
                <a:latin typeface="Palatino Linotype" pitchFamily="18" charset="0"/>
              </a:rPr>
              <a:t>Behavior Genetics: Predicting Individual Differences</a:t>
            </a:r>
          </a:p>
        </p:txBody>
      </p:sp>
      <p:sp>
        <p:nvSpPr>
          <p:cNvPr id="1459203" name="Rectangle 3"/>
          <p:cNvSpPr>
            <a:spLocks noChangeArrowheads="1"/>
          </p:cNvSpPr>
          <p:nvPr/>
        </p:nvSpPr>
        <p:spPr bwMode="auto">
          <a:xfrm>
            <a:off x="671513" y="24003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charset="2"/>
              <a:buNone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Behavior Geneticists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study our differences and weigh the relative effects of heredity and environment.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B248-02BC-4245-8EA2-FBC80280EB7C}" type="slidenum">
              <a:rPr lang="en-CA"/>
              <a:pPr/>
              <a:t>4</a:t>
            </a:fld>
            <a:endParaRPr lang="en-CA"/>
          </a:p>
        </p:txBody>
      </p:sp>
      <p:sp>
        <p:nvSpPr>
          <p:cNvPr id="146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90513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Genes: Our Codes for Life</a:t>
            </a:r>
          </a:p>
        </p:txBody>
      </p:sp>
      <p:sp>
        <p:nvSpPr>
          <p:cNvPr id="1462275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charset="2"/>
              <a:buNone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Chromosomes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containing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DNA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(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deoxyribonucleic acid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) are situated in the nucleus of a cell.</a:t>
            </a:r>
          </a:p>
        </p:txBody>
      </p:sp>
      <p:pic>
        <p:nvPicPr>
          <p:cNvPr id="1462281" name="Picture 9" descr="12673_Myers_Psy_8e_fig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9800" y="2752725"/>
            <a:ext cx="4699000" cy="393223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53D7-E7C0-4495-918C-FB922D29F0C6}" type="slidenum">
              <a:rPr lang="en-CA"/>
              <a:pPr/>
              <a:t>5</a:t>
            </a:fld>
            <a:endParaRPr lang="en-CA"/>
          </a:p>
        </p:txBody>
      </p:sp>
      <p:sp>
        <p:nvSpPr>
          <p:cNvPr id="146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90513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Genes: Our Codes for Life</a:t>
            </a:r>
          </a:p>
        </p:txBody>
      </p:sp>
      <p:sp>
        <p:nvSpPr>
          <p:cNvPr id="1464323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charset="2"/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Segments within DNA consist of 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genes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that make proteins to determine our development.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charset="2"/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464326" name="Picture 6" descr="12673_Myers_Psy_8e_fig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3773936"/>
            <a:ext cx="4943225" cy="3084064"/>
          </a:xfrm>
          <a:noFill/>
          <a:ln/>
        </p:spPr>
      </p:pic>
      <p:sp>
        <p:nvSpPr>
          <p:cNvPr id="6" name="Rectangle 5"/>
          <p:cNvSpPr/>
          <p:nvPr/>
        </p:nvSpPr>
        <p:spPr>
          <a:xfrm>
            <a:off x="990599" y="2438400"/>
            <a:ext cx="7453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b="1" dirty="0" smtClean="0"/>
              <a:t> complex molecule containing the genetic information that makes up the chromosomes</a:t>
            </a:r>
          </a:p>
          <a:p>
            <a:r>
              <a:rPr lang="en-CA" b="1" dirty="0" smtClean="0"/>
              <a:t> has two strands-forming a “double helix”—held together by bonds between pairs of nucleotides</a:t>
            </a:r>
            <a:endParaRPr lang="en-CA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FBB4-6F70-4FA6-B32F-8625221899CC}" type="slidenum">
              <a:rPr lang="en-CA"/>
              <a:pPr/>
              <a:t>6</a:t>
            </a:fld>
            <a:endParaRPr lang="en-CA"/>
          </a:p>
        </p:txBody>
      </p:sp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90513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Genome</a:t>
            </a:r>
          </a:p>
        </p:txBody>
      </p:sp>
      <p:sp>
        <p:nvSpPr>
          <p:cNvPr id="1466371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charset="2"/>
              <a:buNone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Genome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is the set of complete instructions for making an organism, containing all the genes in that organism. Thus, the human genome makes us human, and the genome for 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drosophila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makes it a common house fly.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Evolutionary Psychology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 </a:t>
            </a:r>
            <a:r>
              <a:rPr lang="en-CA" sz="2800" b="1" dirty="0" smtClean="0"/>
              <a:t>Natural Selection</a:t>
            </a:r>
          </a:p>
          <a:p>
            <a:pPr>
              <a:buNone/>
            </a:pPr>
            <a:r>
              <a:rPr lang="en-CA" sz="2800" dirty="0"/>
              <a:t> </a:t>
            </a:r>
            <a:r>
              <a:rPr lang="en-CA" sz="2800" dirty="0" smtClean="0"/>
              <a:t>    the principle that, among the range of        inherited trait variations, those that lead to increased reproduction and survival will most likely be passed on to succeeding generations</a:t>
            </a:r>
          </a:p>
          <a:p>
            <a:r>
              <a:rPr lang="en-CA" sz="2800" b="1" dirty="0" smtClean="0"/>
              <a:t>Mutation</a:t>
            </a:r>
          </a:p>
          <a:p>
            <a:pPr>
              <a:buNone/>
            </a:pPr>
            <a:r>
              <a:rPr lang="en-CA" sz="2800" dirty="0"/>
              <a:t> </a:t>
            </a:r>
            <a:r>
              <a:rPr lang="en-CA" sz="2800" dirty="0" smtClean="0"/>
              <a:t>  a random error in gene replication that leads to a change in the sequence of nucleotides the source of all genetic diversity</a:t>
            </a:r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4CA1-4F04-4672-93F8-1CE16F0EB003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4C2E-A262-4773-840A-643B7776898C}" type="slidenum">
              <a:rPr lang="en-CA"/>
              <a:pPr/>
              <a:t>8</a:t>
            </a:fld>
            <a:endParaRPr lang="en-CA"/>
          </a:p>
        </p:txBody>
      </p:sp>
      <p:sp>
        <p:nvSpPr>
          <p:cNvPr id="146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0988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Twin and Adoption Studies</a:t>
            </a:r>
          </a:p>
        </p:txBody>
      </p:sp>
      <p:sp>
        <p:nvSpPr>
          <p:cNvPr id="1468419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Studying the effects of heredity and environment on two sets of twins, identical and fraternal, has come in handy.</a:t>
            </a:r>
          </a:p>
        </p:txBody>
      </p:sp>
      <p:pic>
        <p:nvPicPr>
          <p:cNvPr id="1468428" name="Picture 12" descr="12673_Myers_Psy_8e_fig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 l="8199" t="10428" r="6854" b="8698"/>
          <a:stretch>
            <a:fillRect/>
          </a:stretch>
        </p:blipFill>
        <p:spPr>
          <a:xfrm>
            <a:off x="1052513" y="3200400"/>
            <a:ext cx="7010400" cy="3282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0CA5-386C-483D-8806-CA3C500C7407}" type="slidenum">
              <a:rPr lang="en-CA"/>
              <a:pPr/>
              <a:t>9</a:t>
            </a:fld>
            <a:endParaRPr lang="en-CA"/>
          </a:p>
        </p:txBody>
      </p:sp>
      <p:sp>
        <p:nvSpPr>
          <p:cNvPr id="147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Separated Twins</a:t>
            </a:r>
          </a:p>
        </p:txBody>
      </p:sp>
      <p:sp>
        <p:nvSpPr>
          <p:cNvPr id="1477635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A number of studies compared identical twins reared separately from birth, or close thereafter, and found numerous similarities.</a:t>
            </a:r>
          </a:p>
        </p:txBody>
      </p:sp>
      <p:graphicFrame>
        <p:nvGraphicFramePr>
          <p:cNvPr id="1477662" name="Group 30"/>
          <p:cNvGraphicFramePr>
            <a:graphicFrameLocks noGrp="1"/>
          </p:cNvGraphicFramePr>
          <p:nvPr>
            <p:ph idx="1"/>
          </p:nvPr>
        </p:nvGraphicFramePr>
        <p:xfrm>
          <a:off x="2728913" y="3276600"/>
          <a:ext cx="3657600" cy="3276600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latino Linotype" pitchFamily="18" charset="0"/>
                          <a:cs typeface="Arial" charset="0"/>
                        </a:rPr>
                        <a:t>Separated Twins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latino Linotype" pitchFamily="18" charset="0"/>
                          <a:cs typeface="Arial" charset="0"/>
                        </a:rPr>
                        <a:t>Personality, Intelligence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latino Linotype" pitchFamily="18" charset="0"/>
                          <a:cs typeface="Arial" charset="0"/>
                        </a:rPr>
                        <a:t>Abilities, Attitudes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latino Linotype" pitchFamily="18" charset="0"/>
                          <a:cs typeface="Arial" charset="0"/>
                        </a:rPr>
                        <a:t>Interests, Fears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latino Linotype" pitchFamily="18" charset="0"/>
                          <a:cs typeface="Arial" charset="0"/>
                        </a:rPr>
                        <a:t>Brain Waves, Heart Rate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cs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24873</TotalTime>
  <Words>1263</Words>
  <Application>Microsoft Office PowerPoint</Application>
  <PresentationFormat>Letter Paper (8.5x11 in)</PresentationFormat>
  <Paragraphs>177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Times New Roman</vt:lpstr>
      <vt:lpstr>Tahoma</vt:lpstr>
      <vt:lpstr>Arial</vt:lpstr>
      <vt:lpstr>Wingdings</vt:lpstr>
      <vt:lpstr>Palatino Linotype</vt:lpstr>
      <vt:lpstr>Times</vt:lpstr>
      <vt:lpstr>Ocean</vt:lpstr>
      <vt:lpstr> Module 11 Behavior Genetics and Evolutionary Psychology  </vt:lpstr>
      <vt:lpstr>Slide 2</vt:lpstr>
      <vt:lpstr>Behavior Genetics: Predicting Individual Differences</vt:lpstr>
      <vt:lpstr>Genes: Our Codes for Life</vt:lpstr>
      <vt:lpstr>Genes: Our Codes for Life</vt:lpstr>
      <vt:lpstr>Genome</vt:lpstr>
      <vt:lpstr>Evolutionary Psychology</vt:lpstr>
      <vt:lpstr>Twin and Adoption Studies</vt:lpstr>
      <vt:lpstr>Separated Twins</vt:lpstr>
      <vt:lpstr>Separated Twins</vt:lpstr>
      <vt:lpstr>Biological Versus  Adoptive Relatives</vt:lpstr>
      <vt:lpstr>Adoptive Studies</vt:lpstr>
      <vt:lpstr>Parenting</vt:lpstr>
      <vt:lpstr>Temperament and Heredity</vt:lpstr>
      <vt:lpstr>Nature and Nurture</vt:lpstr>
      <vt:lpstr>Gene-Environment Interaction</vt:lpstr>
      <vt:lpstr>Slide 17</vt:lpstr>
      <vt:lpstr>Slide 18</vt:lpstr>
      <vt:lpstr>Slide 19</vt:lpstr>
      <vt:lpstr>Gene-Environment Interaction</vt:lpstr>
      <vt:lpstr>Evolutionary Psychology: Understanding Human Nature</vt:lpstr>
      <vt:lpstr>Natural Selection</vt:lpstr>
      <vt:lpstr>Artificial Selection</vt:lpstr>
      <vt:lpstr>Human Traits</vt:lpstr>
      <vt:lpstr>Human Sexuality</vt:lpstr>
      <vt:lpstr>Natural Selection &amp; Mating Preferences</vt:lpstr>
      <vt:lpstr>Mating Preferences</vt:lpstr>
      <vt:lpstr>Critiquing the Evolutionary Perspective</vt:lpstr>
      <vt:lpstr>Evolutionary Psychologists Reply</vt:lpstr>
    </vt:vector>
  </TitlesOfParts>
  <Company>Henderson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</dc:title>
  <dc:creator>HSU</dc:creator>
  <cp:lastModifiedBy>Corrina Fahey</cp:lastModifiedBy>
  <cp:revision>1753</cp:revision>
  <dcterms:created xsi:type="dcterms:W3CDTF">2001-10-15T00:32:17Z</dcterms:created>
  <dcterms:modified xsi:type="dcterms:W3CDTF">2014-10-15T00:53:36Z</dcterms:modified>
</cp:coreProperties>
</file>