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5B13C-5A46-4EA9-A82F-9CDCB971C450}" type="datetimeFigureOut">
              <a:rPr lang="en-CA" smtClean="0"/>
              <a:pPr/>
              <a:t>2014-11-24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0CB2D-7DA7-4752-B133-7767BDA166B0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A89E96-10DA-4979-BC72-C473BBFFFCFB}" type="slidenum">
              <a:rPr lang="en-US"/>
              <a:pPr/>
              <a:t>25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 b="1"/>
              <a:t>Preview Question 5: Do cognitive processes and biological constraints affect operant conditioning?</a:t>
            </a:r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BF49C0-5E3A-4914-B336-9CFF2BDEBC02}" type="slidenum">
              <a:rPr lang="en-US"/>
              <a:pPr/>
              <a:t>28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1D5F4-B51C-4693-95DC-6DC162FFE8F0}" type="slidenum">
              <a:rPr lang="en-US"/>
              <a:pPr/>
              <a:t>29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6E3D98-0576-49C7-A6C3-C343425A73A5}" type="slidenum">
              <a:rPr lang="en-US"/>
              <a:pPr/>
              <a:t>30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 b="1"/>
              <a:t>Preview Question 6: How might operant conditioning principles be applied at school, in sports, at work, and at home?</a:t>
            </a:r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628867-3846-4CB7-AAEF-6D6AE7F15636}" type="slidenum">
              <a:rPr lang="en-US"/>
              <a:pPr/>
              <a:t>31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A94F29-38B6-4A55-A3F4-5AF8B3CBC877}" type="slidenum">
              <a:rPr lang="en-US"/>
              <a:pPr/>
              <a:t>32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4B1BEF-B146-4AF6-BA44-0F33900F5C0D}" type="slidenum">
              <a:rPr lang="en-US"/>
              <a:pPr/>
              <a:t>44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 b="1"/>
              <a:t>Preview Question 1: What is observational learning, and how is it enabled by mirror neurons?</a:t>
            </a:r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A9946-7F18-44C9-85FD-DA1C6EEC188B}" type="slidenum">
              <a:rPr lang="en-US"/>
              <a:pPr/>
              <a:t>48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8AE5E-8843-4E56-BF2B-BD94064E45D4}" type="slidenum">
              <a:rPr lang="en-US"/>
              <a:pPr/>
              <a:t>52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r>
              <a:rPr lang="en-US" b="1">
                <a:cs typeface="Arial" charset="0"/>
              </a:rPr>
              <a:t>Preview Question 2: What is the impact of prosocial modeling and of antisocial modeling?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BE15-B4B8-4181-8A19-ECEAF16B8603}" type="datetimeFigureOut">
              <a:rPr lang="en-CA" smtClean="0"/>
              <a:pPr/>
              <a:t>2014-11-24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29F07F6-F1B8-4115-88DB-648315DD127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BE15-B4B8-4181-8A19-ECEAF16B8603}" type="datetimeFigureOut">
              <a:rPr lang="en-CA" smtClean="0"/>
              <a:pPr/>
              <a:t>2014-11-24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07F6-F1B8-4115-88DB-648315DD12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BE15-B4B8-4181-8A19-ECEAF16B8603}" type="datetimeFigureOut">
              <a:rPr lang="en-CA" smtClean="0"/>
              <a:pPr/>
              <a:t>2014-11-24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07F6-F1B8-4115-88DB-648315DD12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3D44DF-287E-426E-9AB6-F50D159AC8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BE15-B4B8-4181-8A19-ECEAF16B8603}" type="datetimeFigureOut">
              <a:rPr lang="en-CA" smtClean="0"/>
              <a:pPr/>
              <a:t>2014-11-24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07F6-F1B8-4115-88DB-648315DD127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BE15-B4B8-4181-8A19-ECEAF16B8603}" type="datetimeFigureOut">
              <a:rPr lang="en-CA" smtClean="0"/>
              <a:pPr/>
              <a:t>2014-11-24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29F07F6-F1B8-4115-88DB-648315DD12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BE15-B4B8-4181-8A19-ECEAF16B8603}" type="datetimeFigureOut">
              <a:rPr lang="en-CA" smtClean="0"/>
              <a:pPr/>
              <a:t>2014-11-24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07F6-F1B8-4115-88DB-648315DD127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BE15-B4B8-4181-8A19-ECEAF16B8603}" type="datetimeFigureOut">
              <a:rPr lang="en-CA" smtClean="0"/>
              <a:pPr/>
              <a:t>2014-11-24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07F6-F1B8-4115-88DB-648315DD127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BE15-B4B8-4181-8A19-ECEAF16B8603}" type="datetimeFigureOut">
              <a:rPr lang="en-CA" smtClean="0"/>
              <a:pPr/>
              <a:t>2014-11-24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07F6-F1B8-4115-88DB-648315DD12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BE15-B4B8-4181-8A19-ECEAF16B8603}" type="datetimeFigureOut">
              <a:rPr lang="en-CA" smtClean="0"/>
              <a:pPr/>
              <a:t>2014-11-24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07F6-F1B8-4115-88DB-648315DD12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BE15-B4B8-4181-8A19-ECEAF16B8603}" type="datetimeFigureOut">
              <a:rPr lang="en-CA" smtClean="0"/>
              <a:pPr/>
              <a:t>2014-11-24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07F6-F1B8-4115-88DB-648315DD127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BE15-B4B8-4181-8A19-ECEAF16B8603}" type="datetimeFigureOut">
              <a:rPr lang="en-CA" smtClean="0"/>
              <a:pPr/>
              <a:t>2014-11-24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29F07F6-F1B8-4115-88DB-648315DD127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920BE15-B4B8-4181-8A19-ECEAF16B8603}" type="datetimeFigureOut">
              <a:rPr lang="en-CA" smtClean="0"/>
              <a:pPr/>
              <a:t>2014-11-24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29F07F6-F1B8-4115-88DB-648315DD127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128Ts5r9NRE" TargetMode="External"/><Relationship Id="rId2" Type="http://schemas.openxmlformats.org/officeDocument/2006/relationships/hyperlink" Target="http://youtu.be/dmBqwWlJg8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Continued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Learning 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Group 2"/>
          <p:cNvGraphicFramePr>
            <a:graphicFrameLocks noGrp="1"/>
          </p:cNvGraphicFramePr>
          <p:nvPr/>
        </p:nvGraphicFramePr>
        <p:xfrm>
          <a:off x="609600" y="1600200"/>
          <a:ext cx="8001000" cy="4968240"/>
        </p:xfrm>
        <a:graphic>
          <a:graphicData uri="http://schemas.openxmlformats.org/drawingml/2006/table">
            <a:tbl>
              <a:tblPr/>
              <a:tblGrid>
                <a:gridCol w="2687638"/>
                <a:gridCol w="2603500"/>
                <a:gridCol w="2709862"/>
              </a:tblGrid>
              <a:tr h="1266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10" charset="0"/>
                          <a:ea typeface="ＭＳ Ｐゴシック" pitchFamily="-110" charset="-128"/>
                          <a:cs typeface="Times New Roman" pitchFamily="-110" charset="0"/>
                        </a:rPr>
                        <a:t>The consequence provides something   ($, a spanking…)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-110" charset="-128"/>
                        <a:cs typeface="Times New Roman" pitchFamily="-11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10" charset="0"/>
                          <a:ea typeface="ＭＳ Ｐゴシック" pitchFamily="-110" charset="-128"/>
                          <a:cs typeface="Times New Roman" pitchFamily="-110" charset="0"/>
                        </a:rPr>
                        <a:t>The consequence takes something away (removes headache, timeout)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-110" charset="-128"/>
                        <a:cs typeface="Times New Roman" pitchFamily="-11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0" charset="0"/>
                        <a:ea typeface="ＭＳ Ｐゴシック" pitchFamily="-110" charset="-128"/>
                        <a:cs typeface="Times New Roman" pitchFamily="-110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0" charset="0"/>
                        <a:ea typeface="ＭＳ Ｐゴシック" pitchFamily="-110" charset="-128"/>
                        <a:cs typeface="Times New Roman" pitchFamily="-110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0" charset="0"/>
                          <a:ea typeface="ＭＳ Ｐゴシック" pitchFamily="-110" charset="-128"/>
                          <a:cs typeface="Times New Roman" pitchFamily="-110" charset="0"/>
                        </a:rPr>
                        <a:t>Positive Reinforcement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0" charset="-128"/>
                        <a:cs typeface="Times New Roman" pitchFamily="-11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0" charset="0"/>
                        <a:ea typeface="ＭＳ Ｐゴシック" pitchFamily="-110" charset="-128"/>
                        <a:cs typeface="Times New Roman" pitchFamily="-110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0" charset="0"/>
                        <a:ea typeface="ＭＳ Ｐゴシック" pitchFamily="-110" charset="-128"/>
                        <a:cs typeface="Times New Roman" pitchFamily="-110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0" charset="0"/>
                          <a:ea typeface="ＭＳ Ｐゴシック" pitchFamily="-110" charset="-128"/>
                          <a:cs typeface="Times New Roman" pitchFamily="-110" charset="0"/>
                        </a:rPr>
                        <a:t>Negative Reinforcement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0" charset="-128"/>
                        <a:cs typeface="Times New Roman" pitchFamily="-11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-110" charset="0"/>
                        <a:ea typeface="ＭＳ Ｐゴシック" pitchFamily="-110" charset="-128"/>
                        <a:cs typeface="Times New Roman" pitchFamily="-110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-110" charset="0"/>
                          <a:ea typeface="ＭＳ Ｐゴシック" pitchFamily="-110" charset="-128"/>
                          <a:cs typeface="Times New Roman" pitchFamily="-110" charset="0"/>
                        </a:rPr>
                        <a:t>The consequence makes the behavior more likely to happen in the future.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pitchFamily="-110" charset="-128"/>
                        <a:cs typeface="Times New Roman" pitchFamily="-11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0" charset="0"/>
                        <a:ea typeface="ＭＳ Ｐゴシック" pitchFamily="-110" charset="-128"/>
                        <a:cs typeface="Times New Roman" pitchFamily="-110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0" charset="0"/>
                          <a:ea typeface="ＭＳ Ｐゴシック" pitchFamily="-110" charset="-128"/>
                          <a:cs typeface="Times New Roman" pitchFamily="-110" charset="0"/>
                        </a:rPr>
                        <a:t>Positive Punishment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0" charset="-128"/>
                        <a:cs typeface="Times New Roman" pitchFamily="-11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-110" charset="0"/>
                        <a:ea typeface="ＭＳ Ｐゴシック" pitchFamily="-110" charset="-128"/>
                        <a:cs typeface="Times New Roman" pitchFamily="-110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0" charset="0"/>
                        <a:ea typeface="ＭＳ Ｐゴシック" pitchFamily="-110" charset="-128"/>
                        <a:cs typeface="Times New Roman" pitchFamily="-110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0" charset="0"/>
                          <a:ea typeface="ＭＳ Ｐゴシック" pitchFamily="-110" charset="-128"/>
                          <a:cs typeface="Times New Roman" pitchFamily="-110" charset="0"/>
                        </a:rPr>
                        <a:t>Negative Punishment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0" charset="-128"/>
                        <a:cs typeface="Times New Roman" pitchFamily="-11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-110" charset="0"/>
                        <a:ea typeface="ＭＳ Ｐゴシック" pitchFamily="-110" charset="-128"/>
                        <a:cs typeface="Times New Roman" pitchFamily="-110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-110" charset="0"/>
                          <a:ea typeface="ＭＳ Ｐゴシック" pitchFamily="-110" charset="-128"/>
                          <a:cs typeface="Times New Roman" pitchFamily="-110" charset="0"/>
                        </a:rPr>
                        <a:t>The consequence makes the behavior less likely to happen in the future.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pitchFamily="-110" charset="-128"/>
                        <a:cs typeface="Times New Roman" pitchFamily="-11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781050" y="334963"/>
            <a:ext cx="7600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>
                <a:cs typeface="Times New Roman" pitchFamily="-110" charset="0"/>
              </a:rPr>
              <a:t>Reinforcement/Punishment Matrix</a:t>
            </a:r>
            <a:endParaRPr lang="en-US" sz="3600" b="0">
              <a:cs typeface="Times New Roman" pitchFamily="-110" charset="0"/>
            </a:endParaRPr>
          </a:p>
          <a:p>
            <a:pPr eaLnBrk="0" hangingPunct="0"/>
            <a:endParaRPr lang="en-US" sz="3600" b="0"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Reinforcement vs. Punishment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0" charset="-128"/>
              </a:rPr>
              <a:t>Unlike reinforcement, punishment must be administered consistently. Intermittent punishment is far less effective than punishment delivered after every undesired behavior.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-110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0" charset="-128"/>
              </a:rPr>
              <a:t>In fact, not punishing every misbehavior can have the effect of rewarding the behavior.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-110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0" charset="-128"/>
              </a:rPr>
              <a:t>It is important to remember that the learner, not the teacher, decides if something is reinforcing or punishing.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err="1" smtClean="0">
                <a:ea typeface="ＭＳ Ｐゴシック" pitchFamily="-110" charset="-128"/>
              </a:rPr>
              <a:t>Redi</a:t>
            </a:r>
            <a:r>
              <a:rPr lang="en-US" dirty="0" smtClean="0">
                <a:ea typeface="ＭＳ Ｐゴシック" pitchFamily="-110" charset="-128"/>
              </a:rPr>
              <a:t> Whip vs. Easy Cheese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Punishment vs. Negative Reinforcement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dirty="0" smtClean="0">
                <a:ea typeface="ＭＳ Ｐゴシック" pitchFamily="-110" charset="-128"/>
              </a:rPr>
              <a:t>Punishment and negative reinforcement are used to produce opposite effects on behavior.</a:t>
            </a:r>
            <a:r>
              <a:rPr lang="en-US" sz="2800" dirty="0" smtClean="0">
                <a:ea typeface="ＭＳ Ｐゴシック" pitchFamily="-110" charset="-128"/>
              </a:rPr>
              <a:t> </a:t>
            </a:r>
            <a:endParaRPr lang="en-US" sz="1600" dirty="0" smtClean="0">
              <a:ea typeface="ＭＳ Ｐゴシック" pitchFamily="-110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dirty="0" smtClean="0">
              <a:ea typeface="ＭＳ Ｐゴシック" pitchFamily="-110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0" charset="-128"/>
              </a:rPr>
              <a:t>Punishment is used to decrease a behavior or reduce its probability of reoccurring.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>
              <a:ea typeface="ＭＳ Ｐゴシック" pitchFamily="-110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0" charset="-128"/>
              </a:rPr>
              <a:t>Negative reinforcement always increases a behavior’s probability of happening in the future (by taking away an unwanted stimuli).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ea typeface="ＭＳ Ｐゴシック" pitchFamily="-110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110" charset="-128"/>
              </a:rPr>
              <a:t>Remember, “positive” means adding something and “negative means removing something.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Uses and Abuses of Punishment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-106" charset="2"/>
              <a:buChar char=""/>
              <a:defRPr/>
            </a:pPr>
            <a:r>
              <a:rPr lang="en-US" sz="2400" dirty="0"/>
              <a:t>Punishment often produces an immediate change in behavior, which ironically reinforces the punisher.</a:t>
            </a:r>
            <a:endParaRPr lang="en-US" sz="18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800" dirty="0"/>
          </a:p>
          <a:p>
            <a:pPr eaLnBrk="1" hangingPunct="1">
              <a:lnSpc>
                <a:spcPct val="90000"/>
              </a:lnSpc>
              <a:buFont typeface="Wingdings 2" pitchFamily="-106" charset="2"/>
              <a:buChar char=""/>
              <a:defRPr/>
            </a:pPr>
            <a:r>
              <a:rPr lang="en-US" sz="2000" dirty="0"/>
              <a:t>However, punishment rarely works in the long run for four reasons: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dirty="0" smtClean="0"/>
          </a:p>
          <a:p>
            <a:pPr marL="9144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000" dirty="0" smtClean="0"/>
              <a:t>The </a:t>
            </a:r>
            <a:r>
              <a:rPr lang="en-US" sz="2000" dirty="0"/>
              <a:t>power of punishment to suppress behavior usually disappears when the threat of punishment is gone</a:t>
            </a:r>
            <a:r>
              <a:rPr lang="en-US" sz="2000" dirty="0" smtClean="0"/>
              <a:t>.</a:t>
            </a:r>
          </a:p>
          <a:p>
            <a:pPr marL="9144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000" dirty="0" smtClean="0"/>
              <a:t>Punishment </a:t>
            </a:r>
            <a:r>
              <a:rPr lang="en-US" sz="2000" dirty="0"/>
              <a:t>triggers escape or </a:t>
            </a:r>
            <a:r>
              <a:rPr lang="en-US" sz="2000" dirty="0" smtClean="0"/>
              <a:t>aggression.</a:t>
            </a:r>
          </a:p>
          <a:p>
            <a:pPr marL="9144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000" dirty="0" smtClean="0"/>
              <a:t>Punishment </a:t>
            </a:r>
            <a:r>
              <a:rPr lang="en-US" sz="2000" dirty="0"/>
              <a:t>makes the learner apprehensive: inhibits learning</a:t>
            </a:r>
            <a:r>
              <a:rPr lang="en-US" sz="2000" dirty="0" smtClean="0"/>
              <a:t>.</a:t>
            </a:r>
          </a:p>
          <a:p>
            <a:pPr marL="9144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000" dirty="0" smtClean="0"/>
              <a:t> </a:t>
            </a:r>
            <a:r>
              <a:rPr lang="en-US" sz="2000" dirty="0"/>
              <a:t>Punishment is often applied unequally.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Making Punishment Work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pitchFamily="-110" charset="-128"/>
              </a:rPr>
              <a:t>To make punishment work:</a:t>
            </a:r>
          </a:p>
          <a:p>
            <a:pPr lvl="1"/>
            <a:r>
              <a:rPr lang="en-US" dirty="0" smtClean="0">
                <a:ea typeface="ＭＳ Ｐゴシック" pitchFamily="-110" charset="-128"/>
              </a:rPr>
              <a:t>Punishment should be swift.</a:t>
            </a:r>
          </a:p>
          <a:p>
            <a:pPr lvl="1"/>
            <a:r>
              <a:rPr lang="en-US" dirty="0" smtClean="0">
                <a:ea typeface="ＭＳ Ｐゴシック" pitchFamily="-110" charset="-128"/>
              </a:rPr>
              <a:t>Punishment should be certain-every time.</a:t>
            </a:r>
          </a:p>
          <a:p>
            <a:pPr lvl="1"/>
            <a:r>
              <a:rPr lang="en-US" dirty="0" smtClean="0">
                <a:ea typeface="ＭＳ Ｐゴシック" pitchFamily="-110" charset="-128"/>
              </a:rPr>
              <a:t>Punishment should be limited in time and intensity.</a:t>
            </a:r>
          </a:p>
          <a:p>
            <a:pPr lvl="1"/>
            <a:r>
              <a:rPr lang="en-US" dirty="0" smtClean="0">
                <a:ea typeface="ＭＳ Ｐゴシック" pitchFamily="-110" charset="-128"/>
              </a:rPr>
              <a:t>Punishment should clearly target the behavior, not the person.</a:t>
            </a:r>
          </a:p>
          <a:p>
            <a:pPr lvl="1"/>
            <a:r>
              <a:rPr lang="en-US" dirty="0" smtClean="0">
                <a:ea typeface="ＭＳ Ｐゴシック" pitchFamily="-110" charset="-128"/>
              </a:rPr>
              <a:t>Punishment should not give mixed messages.</a:t>
            </a:r>
          </a:p>
          <a:p>
            <a:pPr lvl="1"/>
            <a:r>
              <a:rPr lang="en-US" dirty="0" smtClean="0">
                <a:ea typeface="ＭＳ Ｐゴシック" pitchFamily="-110" charset="-128"/>
              </a:rPr>
              <a:t>The most effective punishment is often omission training-negative punishment.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Reinforcement Schedules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b="1" u="sng" dirty="0" smtClean="0">
                <a:ea typeface="ＭＳ Ｐゴシック" pitchFamily="-110" charset="-128"/>
              </a:rPr>
              <a:t>Continuous Reinforcement:</a:t>
            </a:r>
            <a:r>
              <a:rPr lang="en-US" sz="2600" dirty="0" smtClean="0">
                <a:ea typeface="ＭＳ Ｐゴシック" pitchFamily="-110" charset="-128"/>
              </a:rPr>
              <a:t> A reinforcement schedule under which all correct responses are reinforced.</a:t>
            </a:r>
          </a:p>
          <a:p>
            <a:pPr eaLnBrk="1" hangingPunct="1">
              <a:lnSpc>
                <a:spcPct val="80000"/>
              </a:lnSpc>
            </a:pPr>
            <a:endParaRPr lang="en-US" sz="2300" dirty="0" smtClean="0">
              <a:ea typeface="ＭＳ Ｐゴシック" pitchFamily="-110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300" dirty="0" smtClean="0">
                <a:ea typeface="ＭＳ Ｐゴシック" pitchFamily="-110" charset="-128"/>
              </a:rPr>
              <a:t>This is a useful tactic early in the learning process. It also helps when </a:t>
            </a:r>
            <a:r>
              <a:rPr lang="en-US" sz="2300" b="1" dirty="0" smtClean="0">
                <a:ea typeface="ＭＳ Ｐゴシック" pitchFamily="-110" charset="-128"/>
              </a:rPr>
              <a:t>“shaping”</a:t>
            </a:r>
            <a:r>
              <a:rPr lang="en-US" sz="2300" dirty="0" smtClean="0">
                <a:ea typeface="ＭＳ Ｐゴシック" pitchFamily="-110" charset="-128"/>
              </a:rPr>
              <a:t> new behavior.</a:t>
            </a:r>
          </a:p>
          <a:p>
            <a:pPr eaLnBrk="1" hangingPunct="1">
              <a:lnSpc>
                <a:spcPct val="80000"/>
              </a:lnSpc>
            </a:pPr>
            <a:endParaRPr lang="en-US" sz="2300" dirty="0" smtClean="0">
              <a:ea typeface="ＭＳ Ｐゴシック" pitchFamily="-110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b="1" u="sng" dirty="0" smtClean="0">
                <a:ea typeface="ＭＳ Ｐゴシック" pitchFamily="-110" charset="-128"/>
              </a:rPr>
              <a:t>Shaping:</a:t>
            </a:r>
            <a:r>
              <a:rPr lang="en-US" sz="2600" dirty="0" smtClean="0">
                <a:ea typeface="ＭＳ Ｐゴシック" pitchFamily="-110" charset="-128"/>
              </a:rPr>
              <a:t> A technique where new behavior is produced by reinforcing responses that are similar to the desired response.</a:t>
            </a:r>
          </a:p>
        </p:txBody>
      </p:sp>
      <p:pic>
        <p:nvPicPr>
          <p:cNvPr id="6963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814888"/>
            <a:ext cx="20574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TextBox 4"/>
          <p:cNvSpPr txBox="1">
            <a:spLocks noChangeArrowheads="1"/>
          </p:cNvSpPr>
          <p:nvPr/>
        </p:nvSpPr>
        <p:spPr bwMode="auto">
          <a:xfrm>
            <a:off x="4114800" y="5754688"/>
            <a:ext cx="3048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Dog training requires continuous reinforcement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>
                <a:ea typeface="ＭＳ Ｐゴシック" pitchFamily="-110" charset="-128"/>
              </a:rPr>
              <a:t>Continuous Reinforcement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257800" cy="4343400"/>
          </a:xfrm>
        </p:spPr>
        <p:txBody>
          <a:bodyPr/>
          <a:lstStyle/>
          <a:p>
            <a:r>
              <a:rPr lang="en-US" sz="2600" b="1" dirty="0" smtClean="0">
                <a:ea typeface="ＭＳ Ｐゴシック" pitchFamily="-110" charset="-128"/>
              </a:rPr>
              <a:t>Continuous Reinforcement: </a:t>
            </a:r>
          </a:p>
          <a:p>
            <a:pPr>
              <a:buFont typeface="Wingdings 2" pitchFamily="-110" charset="2"/>
              <a:buNone/>
            </a:pPr>
            <a:r>
              <a:rPr lang="en-US" dirty="0" smtClean="0">
                <a:ea typeface="ＭＳ Ｐゴシック" pitchFamily="-110" charset="-128"/>
              </a:rPr>
              <a:t>	A schedule of reinforcement that rewards every correct response given.</a:t>
            </a:r>
          </a:p>
          <a:p>
            <a:pPr lvl="1"/>
            <a:r>
              <a:rPr lang="en-US" dirty="0" smtClean="0">
                <a:ea typeface="ＭＳ Ｐゴシック" pitchFamily="-110" charset="-128"/>
              </a:rPr>
              <a:t>Example: A vending machine.</a:t>
            </a:r>
          </a:p>
          <a:p>
            <a:endParaRPr lang="en-US" dirty="0" smtClean="0">
              <a:ea typeface="ＭＳ Ｐゴシック" pitchFamily="-110" charset="-128"/>
            </a:endParaRPr>
          </a:p>
          <a:p>
            <a:r>
              <a:rPr lang="en-US" dirty="0" smtClean="0">
                <a:ea typeface="ＭＳ Ｐゴシック" pitchFamily="-110" charset="-128"/>
              </a:rPr>
              <a:t>What are other examples?</a:t>
            </a:r>
          </a:p>
        </p:txBody>
      </p:sp>
      <p:pic>
        <p:nvPicPr>
          <p:cNvPr id="70660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371600"/>
            <a:ext cx="29210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Reinforcement Schedules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ea typeface="ＭＳ Ｐゴシック" pitchFamily="-110" charset="-128"/>
              </a:rPr>
              <a:t>Intermittent Reinforcement:</a:t>
            </a:r>
            <a:r>
              <a:rPr lang="en-US" dirty="0" smtClean="0">
                <a:ea typeface="ＭＳ Ｐゴシック" pitchFamily="-110" charset="-128"/>
              </a:rPr>
              <a:t> A type of reinforcement schedule by which some, but not all, correct responses are reinforced.</a:t>
            </a:r>
          </a:p>
          <a:p>
            <a:pPr eaLnBrk="1" hangingPunct="1">
              <a:buFontTx/>
              <a:buNone/>
            </a:pPr>
            <a:endParaRPr lang="en-US" dirty="0" smtClean="0">
              <a:ea typeface="ＭＳ Ｐゴシック" pitchFamily="-11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10" charset="-128"/>
              </a:rPr>
              <a:t>Intermittent reinforcement is the most effective way to maintain a desired behavior that has already been learned.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7B9899"/>
                </a:solidFill>
                <a:ea typeface="ＭＳ Ｐゴシック" pitchFamily="-110" charset="-128"/>
              </a:rPr>
              <a:t>Schedules of  Intermittent Reinforcement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u="sng" dirty="0" smtClean="0">
                <a:ea typeface="ＭＳ Ｐゴシック" pitchFamily="-110" charset="-128"/>
              </a:rPr>
              <a:t>Interval schedule:</a:t>
            </a:r>
            <a:r>
              <a:rPr lang="en-US" sz="2800" dirty="0" smtClean="0">
                <a:ea typeface="ＭＳ Ｐゴシック" pitchFamily="-110" charset="-128"/>
              </a:rPr>
              <a:t> rewards subjects after a certain </a:t>
            </a:r>
            <a:r>
              <a:rPr lang="en-US" sz="2800" b="1" dirty="0" smtClean="0">
                <a:ea typeface="ＭＳ Ｐゴシック" pitchFamily="-110" charset="-128"/>
              </a:rPr>
              <a:t>time interval</a:t>
            </a:r>
            <a:r>
              <a:rPr lang="en-US" sz="2800" dirty="0" smtClean="0">
                <a:ea typeface="ＭＳ Ｐゴシック" pitchFamily="-110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800" b="1" u="sng" dirty="0" smtClean="0">
              <a:ea typeface="ＭＳ Ｐゴシック" pitchFamily="-110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u="sng" dirty="0" smtClean="0">
                <a:ea typeface="ＭＳ Ｐゴシック" pitchFamily="-110" charset="-128"/>
              </a:rPr>
              <a:t>Ratio schedule:</a:t>
            </a:r>
            <a:r>
              <a:rPr lang="en-US" sz="2800" dirty="0" smtClean="0">
                <a:ea typeface="ＭＳ Ｐゴシック" pitchFamily="-110" charset="-128"/>
              </a:rPr>
              <a:t> rewards subjects after a certain </a:t>
            </a:r>
            <a:r>
              <a:rPr lang="en-US" sz="2800" b="1" dirty="0" smtClean="0">
                <a:ea typeface="ＭＳ Ｐゴシック" pitchFamily="-110" charset="-128"/>
              </a:rPr>
              <a:t>number of responses</a:t>
            </a:r>
            <a:r>
              <a:rPr lang="en-US" sz="2800" dirty="0" smtClean="0">
                <a:ea typeface="ＭＳ Ｐゴシック" pitchFamily="-110" charset="-128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 2" pitchFamily="-110" charset="2"/>
              <a:buNone/>
            </a:pPr>
            <a:r>
              <a:rPr lang="en-US" sz="2800" dirty="0" smtClean="0">
                <a:ea typeface="ＭＳ Ｐゴシック" pitchFamily="-110" charset="-128"/>
              </a:rPr>
              <a:t>	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 dirty="0" smtClean="0">
                <a:ea typeface="ＭＳ Ｐゴシック" pitchFamily="-110" charset="-128"/>
              </a:rPr>
              <a:t>There are 4 types of intermittent reinforcement: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>
                <a:ea typeface="ＭＳ Ｐゴシック" pitchFamily="-110" charset="-128"/>
              </a:rPr>
              <a:t>Fixed Interval Schedule (FI)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>
                <a:ea typeface="ＭＳ Ｐゴシック" pitchFamily="-110" charset="-128"/>
              </a:rPr>
              <a:t>Variable Interval Schedule (VI)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>
                <a:ea typeface="ＭＳ Ｐゴシック" pitchFamily="-110" charset="-128"/>
              </a:rPr>
              <a:t>Fixed Ratio Schedule (FR)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>
                <a:ea typeface="ＭＳ Ｐゴシック" pitchFamily="-110" charset="-128"/>
              </a:rPr>
              <a:t>Variable Ratio Schedule (VR)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ea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Interval Schedules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pitchFamily="-110" charset="-128"/>
              </a:rPr>
              <a:t>Fixed Interval Schedule (FI): </a:t>
            </a:r>
          </a:p>
          <a:p>
            <a:pPr lvl="1"/>
            <a:r>
              <a:rPr lang="en-US" dirty="0" smtClean="0">
                <a:ea typeface="ＭＳ Ｐゴシック" pitchFamily="-110" charset="-128"/>
              </a:rPr>
              <a:t>A schedule that a rewards a learner only for the first correct response after some defined period of time.</a:t>
            </a:r>
          </a:p>
          <a:p>
            <a:endParaRPr lang="en-US" dirty="0" smtClean="0">
              <a:ea typeface="ＭＳ Ｐゴシック" pitchFamily="-110" charset="-128"/>
            </a:endParaRPr>
          </a:p>
          <a:p>
            <a:pPr lvl="1"/>
            <a:r>
              <a:rPr lang="en-US" sz="1700" b="1" dirty="0" smtClean="0">
                <a:solidFill>
                  <a:schemeClr val="tx1"/>
                </a:solidFill>
                <a:ea typeface="ＭＳ Ｐゴシック" pitchFamily="-110" charset="-128"/>
              </a:rPr>
              <a:t>Example: </a:t>
            </a:r>
            <a:r>
              <a:rPr lang="en-US" sz="1700" dirty="0" smtClean="0">
                <a:solidFill>
                  <a:schemeClr val="tx1"/>
                </a:solidFill>
                <a:ea typeface="ＭＳ Ｐゴシック" pitchFamily="-110" charset="-128"/>
              </a:rPr>
              <a:t>B.F. Skinner put rats in a box with a lever connected to a feeder. It only provided a reinforcement after 60 seconds. The rats quickly learned that it didn’t matter how early or often it pushed the lever, it had to wait a set amount of time. As the set amount of time came to an end, the rats became more active in hitting the lever.</a:t>
            </a:r>
          </a:p>
          <a:p>
            <a:endParaRPr lang="en-US" dirty="0" smtClean="0">
              <a:ea typeface="ＭＳ Ｐゴシック" pitchFamily="-110" charset="-128"/>
            </a:endParaRPr>
          </a:p>
        </p:txBody>
      </p:sp>
      <p:pic>
        <p:nvPicPr>
          <p:cNvPr id="73732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3588" y="4857750"/>
            <a:ext cx="33004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6"/>
          <p:cNvPicPr>
            <a:picLocks noChangeAspect="1"/>
          </p:cNvPicPr>
          <p:nvPr/>
        </p:nvPicPr>
        <p:blipFill>
          <a:blip r:embed="rId3" cstate="print"/>
          <a:srcRect t="15367"/>
          <a:stretch>
            <a:fillRect/>
          </a:stretch>
        </p:blipFill>
        <p:spPr bwMode="auto">
          <a:xfrm>
            <a:off x="0" y="4800600"/>
            <a:ext cx="3276600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Classical vs. Operant Conditioning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110" charset="-128"/>
              </a:rPr>
              <a:t>With classical conditioning you can teach a dog to salivate, but you cannot teach it to sit up or roll over. Why?</a:t>
            </a:r>
          </a:p>
          <a:p>
            <a:pPr eaLnBrk="1" hangingPunct="1"/>
            <a:endParaRPr lang="en-US" sz="2800" dirty="0" smtClean="0">
              <a:ea typeface="ＭＳ Ｐゴシック" pitchFamily="-110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110" charset="-128"/>
              </a:rPr>
              <a:t>Salivation is an involuntary reflex, while sitting up and rolling over are far more complex responses that we think of as voluntary.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Interval Schedules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pitchFamily="-110" charset="-128"/>
              </a:rPr>
              <a:t>Variable Interval Schedule (VI): </a:t>
            </a:r>
          </a:p>
          <a:p>
            <a:pPr>
              <a:buFont typeface="Wingdings 2" pitchFamily="-110" charset="2"/>
              <a:buNone/>
            </a:pPr>
            <a:r>
              <a:rPr lang="en-US" dirty="0" smtClean="0">
                <a:ea typeface="ＭＳ Ｐゴシック" pitchFamily="-110" charset="-128"/>
              </a:rPr>
              <a:t>	A reinforcement system that rewards a correct response after an unpredictable amount of time.</a:t>
            </a:r>
          </a:p>
          <a:p>
            <a:endParaRPr lang="en-US" dirty="0" smtClean="0">
              <a:ea typeface="ＭＳ Ｐゴシック" pitchFamily="-110" charset="-128"/>
            </a:endParaRPr>
          </a:p>
          <a:p>
            <a:pPr lvl="1"/>
            <a:r>
              <a:rPr lang="en-US" dirty="0" smtClean="0">
                <a:ea typeface="ＭＳ Ｐゴシック" pitchFamily="-110" charset="-128"/>
              </a:rPr>
              <a:t>Example: A pop-quiz</a:t>
            </a:r>
          </a:p>
        </p:txBody>
      </p:sp>
      <p:pic>
        <p:nvPicPr>
          <p:cNvPr id="74756" name="Picture 4"/>
          <p:cNvPicPr>
            <a:picLocks noChangeAspect="1"/>
          </p:cNvPicPr>
          <p:nvPr/>
        </p:nvPicPr>
        <p:blipFill>
          <a:blip r:embed="rId2" cstate="print"/>
          <a:srcRect l="7092" t="11160" r="7092" b="6206"/>
          <a:stretch>
            <a:fillRect/>
          </a:stretch>
        </p:blipFill>
        <p:spPr bwMode="auto">
          <a:xfrm>
            <a:off x="5638800" y="3505200"/>
            <a:ext cx="3124200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Ratio Schedules</a:t>
            </a:r>
          </a:p>
        </p:txBody>
      </p:sp>
      <p:sp>
        <p:nvSpPr>
          <p:cNvPr id="75779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pitchFamily="-110" charset="-128"/>
              </a:rPr>
              <a:t>Fixed Ratio Schedule (FR): </a:t>
            </a:r>
          </a:p>
          <a:p>
            <a:pPr>
              <a:buFont typeface="Wingdings 2" pitchFamily="-110" charset="2"/>
              <a:buNone/>
            </a:pPr>
            <a:r>
              <a:rPr lang="en-US" dirty="0" smtClean="0">
                <a:ea typeface="ＭＳ Ｐゴシック" pitchFamily="-110" charset="-128"/>
              </a:rPr>
              <a:t>	A reinforcement schedule that rewards a response only after a defined number of correct answers.</a:t>
            </a:r>
          </a:p>
          <a:p>
            <a:pPr lvl="1"/>
            <a:r>
              <a:rPr lang="en-US" dirty="0" smtClean="0">
                <a:ea typeface="ＭＳ Ｐゴシック" pitchFamily="-110" charset="-128"/>
              </a:rPr>
              <a:t>Example: At Safeway, if you use your Club Card to buy 7 Starbucks coffees, you get the 8th one for free.</a:t>
            </a:r>
          </a:p>
          <a:p>
            <a:endParaRPr lang="en-US" dirty="0" smtClean="0">
              <a:ea typeface="ＭＳ Ｐゴシック" pitchFamily="-110" charset="-128"/>
            </a:endParaRPr>
          </a:p>
        </p:txBody>
      </p:sp>
      <p:pic>
        <p:nvPicPr>
          <p:cNvPr id="7578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75" y="4213225"/>
            <a:ext cx="41624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Ratio Schedules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pitchFamily="-110" charset="-128"/>
              </a:rPr>
              <a:t>Variable Ratio Schedule (VR): </a:t>
            </a:r>
            <a:r>
              <a:rPr lang="en-US" dirty="0" smtClean="0">
                <a:ea typeface="ＭＳ Ｐゴシック" pitchFamily="-110" charset="-128"/>
              </a:rPr>
              <a:t>	</a:t>
            </a:r>
          </a:p>
          <a:p>
            <a:pPr>
              <a:buFont typeface="Wingdings 2" pitchFamily="-110" charset="2"/>
              <a:buNone/>
            </a:pPr>
            <a:r>
              <a:rPr lang="en-US" dirty="0" smtClean="0">
                <a:ea typeface="ＭＳ Ｐゴシック" pitchFamily="-110" charset="-128"/>
              </a:rPr>
              <a:t>	A reinforcement schedule that rewards an unpredictable number of correct responses.	</a:t>
            </a:r>
          </a:p>
          <a:p>
            <a:pPr lvl="1"/>
            <a:r>
              <a:rPr lang="en-US" dirty="0" smtClean="0">
                <a:ea typeface="ＭＳ Ｐゴシック" pitchFamily="-110" charset="-128"/>
              </a:rPr>
              <a:t>Example: Buying lottery tickets</a:t>
            </a:r>
          </a:p>
        </p:txBody>
      </p:sp>
      <p:pic>
        <p:nvPicPr>
          <p:cNvPr id="76804" name="Picture 3" descr="celtics_lottery_ticket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5814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Schedules of Reinforcement</a:t>
            </a:r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152400" y="1524000"/>
            <a:ext cx="6323013" cy="4800600"/>
            <a:chOff x="591" y="1200"/>
            <a:chExt cx="4629" cy="3058"/>
          </a:xfrm>
        </p:grpSpPr>
        <p:sp>
          <p:nvSpPr>
            <p:cNvPr id="77829" name="Line 16"/>
            <p:cNvSpPr>
              <a:spLocks noChangeShapeType="1"/>
            </p:cNvSpPr>
            <p:nvPr/>
          </p:nvSpPr>
          <p:spPr bwMode="auto">
            <a:xfrm>
              <a:off x="3696" y="1248"/>
              <a:ext cx="0" cy="2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30" name="Line 14"/>
            <p:cNvSpPr>
              <a:spLocks noChangeShapeType="1"/>
            </p:cNvSpPr>
            <p:nvPr/>
          </p:nvSpPr>
          <p:spPr bwMode="auto">
            <a:xfrm>
              <a:off x="4656" y="1248"/>
              <a:ext cx="0" cy="2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31" name="Line 15"/>
            <p:cNvSpPr>
              <a:spLocks noChangeShapeType="1"/>
            </p:cNvSpPr>
            <p:nvPr/>
          </p:nvSpPr>
          <p:spPr bwMode="auto">
            <a:xfrm>
              <a:off x="4176" y="1248"/>
              <a:ext cx="0" cy="2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32" name="Text Box 72"/>
            <p:cNvSpPr txBox="1">
              <a:spLocks noChangeArrowheads="1"/>
            </p:cNvSpPr>
            <p:nvPr/>
          </p:nvSpPr>
          <p:spPr bwMode="auto">
            <a:xfrm>
              <a:off x="3971" y="2903"/>
              <a:ext cx="915" cy="1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Variable Interval</a:t>
              </a:r>
            </a:p>
          </p:txBody>
        </p:sp>
        <p:sp>
          <p:nvSpPr>
            <p:cNvPr id="77833" name="Line 7"/>
            <p:cNvSpPr>
              <a:spLocks noChangeShapeType="1"/>
            </p:cNvSpPr>
            <p:nvPr/>
          </p:nvSpPr>
          <p:spPr bwMode="auto">
            <a:xfrm>
              <a:off x="1296" y="1248"/>
              <a:ext cx="38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34" name="Line 8"/>
            <p:cNvSpPr>
              <a:spLocks noChangeShapeType="1"/>
            </p:cNvSpPr>
            <p:nvPr/>
          </p:nvSpPr>
          <p:spPr bwMode="auto">
            <a:xfrm>
              <a:off x="1296" y="1776"/>
              <a:ext cx="38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35" name="Line 9"/>
            <p:cNvSpPr>
              <a:spLocks noChangeShapeType="1"/>
            </p:cNvSpPr>
            <p:nvPr/>
          </p:nvSpPr>
          <p:spPr bwMode="auto">
            <a:xfrm>
              <a:off x="1296" y="2304"/>
              <a:ext cx="38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36" name="Line 10"/>
            <p:cNvSpPr>
              <a:spLocks noChangeShapeType="1"/>
            </p:cNvSpPr>
            <p:nvPr/>
          </p:nvSpPr>
          <p:spPr bwMode="auto">
            <a:xfrm>
              <a:off x="1296" y="2880"/>
              <a:ext cx="38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37" name="Line 11"/>
            <p:cNvSpPr>
              <a:spLocks noChangeShapeType="1"/>
            </p:cNvSpPr>
            <p:nvPr/>
          </p:nvSpPr>
          <p:spPr bwMode="auto">
            <a:xfrm>
              <a:off x="1296" y="3408"/>
              <a:ext cx="38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38" name="Line 12"/>
            <p:cNvSpPr>
              <a:spLocks noChangeShapeType="1"/>
            </p:cNvSpPr>
            <p:nvPr/>
          </p:nvSpPr>
          <p:spPr bwMode="auto">
            <a:xfrm>
              <a:off x="1296" y="3936"/>
              <a:ext cx="38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39" name="Line 13"/>
            <p:cNvSpPr>
              <a:spLocks noChangeShapeType="1"/>
            </p:cNvSpPr>
            <p:nvPr/>
          </p:nvSpPr>
          <p:spPr bwMode="auto">
            <a:xfrm>
              <a:off x="1296" y="1248"/>
              <a:ext cx="0" cy="26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40" name="Line 17"/>
            <p:cNvSpPr>
              <a:spLocks noChangeShapeType="1"/>
            </p:cNvSpPr>
            <p:nvPr/>
          </p:nvSpPr>
          <p:spPr bwMode="auto">
            <a:xfrm>
              <a:off x="3216" y="1248"/>
              <a:ext cx="0" cy="2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41" name="Line 18"/>
            <p:cNvSpPr>
              <a:spLocks noChangeShapeType="1"/>
            </p:cNvSpPr>
            <p:nvPr/>
          </p:nvSpPr>
          <p:spPr bwMode="auto">
            <a:xfrm>
              <a:off x="2736" y="1248"/>
              <a:ext cx="0" cy="2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42" name="Line 19"/>
            <p:cNvSpPr>
              <a:spLocks noChangeShapeType="1"/>
            </p:cNvSpPr>
            <p:nvPr/>
          </p:nvSpPr>
          <p:spPr bwMode="auto">
            <a:xfrm>
              <a:off x="2256" y="1248"/>
              <a:ext cx="0" cy="2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43" name="Line 20"/>
            <p:cNvSpPr>
              <a:spLocks noChangeShapeType="1"/>
            </p:cNvSpPr>
            <p:nvPr/>
          </p:nvSpPr>
          <p:spPr bwMode="auto">
            <a:xfrm>
              <a:off x="1776" y="1248"/>
              <a:ext cx="0" cy="2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44" name="Line 21"/>
            <p:cNvSpPr>
              <a:spLocks noChangeShapeType="1"/>
            </p:cNvSpPr>
            <p:nvPr/>
          </p:nvSpPr>
          <p:spPr bwMode="auto">
            <a:xfrm flipV="1">
              <a:off x="1392" y="3600"/>
              <a:ext cx="48" cy="192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45" name="Line 22"/>
            <p:cNvSpPr>
              <a:spLocks noChangeShapeType="1"/>
            </p:cNvSpPr>
            <p:nvPr/>
          </p:nvSpPr>
          <p:spPr bwMode="auto">
            <a:xfrm flipV="1">
              <a:off x="1440" y="3264"/>
              <a:ext cx="96" cy="384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46" name="Line 23"/>
            <p:cNvSpPr>
              <a:spLocks noChangeShapeType="1"/>
            </p:cNvSpPr>
            <p:nvPr/>
          </p:nvSpPr>
          <p:spPr bwMode="auto">
            <a:xfrm flipV="1">
              <a:off x="1536" y="2880"/>
              <a:ext cx="48" cy="384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47" name="Line 24"/>
            <p:cNvSpPr>
              <a:spLocks noChangeShapeType="1"/>
            </p:cNvSpPr>
            <p:nvPr/>
          </p:nvSpPr>
          <p:spPr bwMode="auto">
            <a:xfrm flipV="1">
              <a:off x="1584" y="2448"/>
              <a:ext cx="96" cy="432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48" name="Line 25"/>
            <p:cNvSpPr>
              <a:spLocks noChangeShapeType="1"/>
            </p:cNvSpPr>
            <p:nvPr/>
          </p:nvSpPr>
          <p:spPr bwMode="auto">
            <a:xfrm flipV="1">
              <a:off x="1680" y="2160"/>
              <a:ext cx="96" cy="336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49" name="Line 26"/>
            <p:cNvSpPr>
              <a:spLocks noChangeShapeType="1"/>
            </p:cNvSpPr>
            <p:nvPr/>
          </p:nvSpPr>
          <p:spPr bwMode="auto">
            <a:xfrm flipV="1">
              <a:off x="1776" y="1776"/>
              <a:ext cx="96" cy="432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50" name="Line 27"/>
            <p:cNvSpPr>
              <a:spLocks noChangeShapeType="1"/>
            </p:cNvSpPr>
            <p:nvPr/>
          </p:nvSpPr>
          <p:spPr bwMode="auto">
            <a:xfrm flipV="1">
              <a:off x="1824" y="3216"/>
              <a:ext cx="96" cy="480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51" name="Line 28"/>
            <p:cNvSpPr>
              <a:spLocks noChangeShapeType="1"/>
            </p:cNvSpPr>
            <p:nvPr/>
          </p:nvSpPr>
          <p:spPr bwMode="auto">
            <a:xfrm flipV="1">
              <a:off x="1920" y="2928"/>
              <a:ext cx="192" cy="336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52" name="Line 29"/>
            <p:cNvSpPr>
              <a:spLocks noChangeShapeType="1"/>
            </p:cNvSpPr>
            <p:nvPr/>
          </p:nvSpPr>
          <p:spPr bwMode="auto">
            <a:xfrm flipV="1">
              <a:off x="2112" y="1968"/>
              <a:ext cx="192" cy="1008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53" name="Line 30"/>
            <p:cNvSpPr>
              <a:spLocks noChangeShapeType="1"/>
            </p:cNvSpPr>
            <p:nvPr/>
          </p:nvSpPr>
          <p:spPr bwMode="auto">
            <a:xfrm flipV="1">
              <a:off x="2304" y="1824"/>
              <a:ext cx="48" cy="192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54" name="Line 31"/>
            <p:cNvSpPr>
              <a:spLocks noChangeShapeType="1"/>
            </p:cNvSpPr>
            <p:nvPr/>
          </p:nvSpPr>
          <p:spPr bwMode="auto">
            <a:xfrm flipV="1">
              <a:off x="2352" y="3024"/>
              <a:ext cx="2736" cy="768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55" name="Line 33"/>
            <p:cNvSpPr>
              <a:spLocks noChangeShapeType="1"/>
            </p:cNvSpPr>
            <p:nvPr/>
          </p:nvSpPr>
          <p:spPr bwMode="auto">
            <a:xfrm>
              <a:off x="1536" y="3264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56" name="Line 37"/>
            <p:cNvSpPr>
              <a:spLocks noChangeShapeType="1"/>
            </p:cNvSpPr>
            <p:nvPr/>
          </p:nvSpPr>
          <p:spPr bwMode="auto">
            <a:xfrm>
              <a:off x="1872" y="1776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57" name="Line 38"/>
            <p:cNvSpPr>
              <a:spLocks noChangeShapeType="1"/>
            </p:cNvSpPr>
            <p:nvPr/>
          </p:nvSpPr>
          <p:spPr bwMode="auto">
            <a:xfrm>
              <a:off x="1872" y="3552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58" name="Line 39"/>
            <p:cNvSpPr>
              <a:spLocks noChangeShapeType="1"/>
            </p:cNvSpPr>
            <p:nvPr/>
          </p:nvSpPr>
          <p:spPr bwMode="auto">
            <a:xfrm>
              <a:off x="1920" y="3312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59" name="Line 41"/>
            <p:cNvSpPr>
              <a:spLocks noChangeShapeType="1"/>
            </p:cNvSpPr>
            <p:nvPr/>
          </p:nvSpPr>
          <p:spPr bwMode="auto">
            <a:xfrm>
              <a:off x="2304" y="2016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60" name="Line 42"/>
            <p:cNvSpPr>
              <a:spLocks noChangeShapeType="1"/>
            </p:cNvSpPr>
            <p:nvPr/>
          </p:nvSpPr>
          <p:spPr bwMode="auto">
            <a:xfrm>
              <a:off x="2544" y="3744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61" name="Line 43"/>
            <p:cNvSpPr>
              <a:spLocks noChangeShapeType="1"/>
            </p:cNvSpPr>
            <p:nvPr/>
          </p:nvSpPr>
          <p:spPr bwMode="auto">
            <a:xfrm>
              <a:off x="2928" y="3648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62" name="Line 48"/>
            <p:cNvSpPr>
              <a:spLocks noChangeShapeType="1"/>
            </p:cNvSpPr>
            <p:nvPr/>
          </p:nvSpPr>
          <p:spPr bwMode="auto">
            <a:xfrm>
              <a:off x="4272" y="3264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63" name="Line 49"/>
            <p:cNvSpPr>
              <a:spLocks noChangeShapeType="1"/>
            </p:cNvSpPr>
            <p:nvPr/>
          </p:nvSpPr>
          <p:spPr bwMode="auto">
            <a:xfrm>
              <a:off x="4752" y="3120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64" name="Line 50"/>
            <p:cNvSpPr>
              <a:spLocks noChangeShapeType="1"/>
            </p:cNvSpPr>
            <p:nvPr/>
          </p:nvSpPr>
          <p:spPr bwMode="auto">
            <a:xfrm>
              <a:off x="4944" y="3072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65" name="Text Box 52"/>
            <p:cNvSpPr txBox="1">
              <a:spLocks noChangeArrowheads="1"/>
            </p:cNvSpPr>
            <p:nvPr/>
          </p:nvSpPr>
          <p:spPr bwMode="auto">
            <a:xfrm>
              <a:off x="591" y="1200"/>
              <a:ext cx="669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Number of </a:t>
              </a:r>
            </a:p>
            <a:p>
              <a:r>
                <a:rPr lang="en-US" sz="1200"/>
                <a:t>responses</a:t>
              </a:r>
            </a:p>
          </p:txBody>
        </p:sp>
        <p:sp>
          <p:nvSpPr>
            <p:cNvPr id="77866" name="Text Box 53"/>
            <p:cNvSpPr txBox="1">
              <a:spLocks noChangeArrowheads="1"/>
            </p:cNvSpPr>
            <p:nvPr/>
          </p:nvSpPr>
          <p:spPr bwMode="auto">
            <a:xfrm>
              <a:off x="806" y="1655"/>
              <a:ext cx="352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1000</a:t>
              </a:r>
            </a:p>
          </p:txBody>
        </p:sp>
        <p:sp>
          <p:nvSpPr>
            <p:cNvPr id="77867" name="Text Box 54"/>
            <p:cNvSpPr txBox="1">
              <a:spLocks noChangeArrowheads="1"/>
            </p:cNvSpPr>
            <p:nvPr/>
          </p:nvSpPr>
          <p:spPr bwMode="auto">
            <a:xfrm>
              <a:off x="854" y="2183"/>
              <a:ext cx="295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750</a:t>
              </a:r>
            </a:p>
          </p:txBody>
        </p:sp>
        <p:sp>
          <p:nvSpPr>
            <p:cNvPr id="77868" name="Text Box 55"/>
            <p:cNvSpPr txBox="1">
              <a:spLocks noChangeArrowheads="1"/>
            </p:cNvSpPr>
            <p:nvPr/>
          </p:nvSpPr>
          <p:spPr bwMode="auto">
            <a:xfrm>
              <a:off x="854" y="2711"/>
              <a:ext cx="295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500</a:t>
              </a:r>
            </a:p>
          </p:txBody>
        </p:sp>
        <p:sp>
          <p:nvSpPr>
            <p:cNvPr id="77869" name="Text Box 56"/>
            <p:cNvSpPr txBox="1">
              <a:spLocks noChangeArrowheads="1"/>
            </p:cNvSpPr>
            <p:nvPr/>
          </p:nvSpPr>
          <p:spPr bwMode="auto">
            <a:xfrm>
              <a:off x="854" y="3287"/>
              <a:ext cx="295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250</a:t>
              </a:r>
            </a:p>
          </p:txBody>
        </p:sp>
        <p:sp>
          <p:nvSpPr>
            <p:cNvPr id="77870" name="Text Box 57"/>
            <p:cNvSpPr txBox="1">
              <a:spLocks noChangeArrowheads="1"/>
            </p:cNvSpPr>
            <p:nvPr/>
          </p:nvSpPr>
          <p:spPr bwMode="auto">
            <a:xfrm>
              <a:off x="998" y="3815"/>
              <a:ext cx="181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77871" name="Text Box 58"/>
            <p:cNvSpPr txBox="1">
              <a:spLocks noChangeArrowheads="1"/>
            </p:cNvSpPr>
            <p:nvPr/>
          </p:nvSpPr>
          <p:spPr bwMode="auto">
            <a:xfrm>
              <a:off x="1622" y="3959"/>
              <a:ext cx="23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10</a:t>
              </a:r>
            </a:p>
          </p:txBody>
        </p:sp>
        <p:sp>
          <p:nvSpPr>
            <p:cNvPr id="77872" name="Text Box 59"/>
            <p:cNvSpPr txBox="1">
              <a:spLocks noChangeArrowheads="1"/>
            </p:cNvSpPr>
            <p:nvPr/>
          </p:nvSpPr>
          <p:spPr bwMode="auto">
            <a:xfrm>
              <a:off x="2102" y="3959"/>
              <a:ext cx="23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20</a:t>
              </a:r>
            </a:p>
          </p:txBody>
        </p:sp>
        <p:sp>
          <p:nvSpPr>
            <p:cNvPr id="77873" name="Text Box 60"/>
            <p:cNvSpPr txBox="1">
              <a:spLocks noChangeArrowheads="1"/>
            </p:cNvSpPr>
            <p:nvPr/>
          </p:nvSpPr>
          <p:spPr bwMode="auto">
            <a:xfrm>
              <a:off x="2582" y="3959"/>
              <a:ext cx="23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30</a:t>
              </a:r>
            </a:p>
          </p:txBody>
        </p:sp>
        <p:sp>
          <p:nvSpPr>
            <p:cNvPr id="77874" name="Text Box 62"/>
            <p:cNvSpPr txBox="1">
              <a:spLocks noChangeArrowheads="1"/>
            </p:cNvSpPr>
            <p:nvPr/>
          </p:nvSpPr>
          <p:spPr bwMode="auto">
            <a:xfrm>
              <a:off x="3062" y="3959"/>
              <a:ext cx="23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40</a:t>
              </a:r>
            </a:p>
          </p:txBody>
        </p:sp>
        <p:sp>
          <p:nvSpPr>
            <p:cNvPr id="77875" name="Text Box 63"/>
            <p:cNvSpPr txBox="1">
              <a:spLocks noChangeArrowheads="1"/>
            </p:cNvSpPr>
            <p:nvPr/>
          </p:nvSpPr>
          <p:spPr bwMode="auto">
            <a:xfrm>
              <a:off x="3590" y="3959"/>
              <a:ext cx="23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50</a:t>
              </a:r>
            </a:p>
          </p:txBody>
        </p:sp>
        <p:sp>
          <p:nvSpPr>
            <p:cNvPr id="77876" name="Text Box 64"/>
            <p:cNvSpPr txBox="1">
              <a:spLocks noChangeArrowheads="1"/>
            </p:cNvSpPr>
            <p:nvPr/>
          </p:nvSpPr>
          <p:spPr bwMode="auto">
            <a:xfrm>
              <a:off x="4070" y="3959"/>
              <a:ext cx="23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60</a:t>
              </a:r>
            </a:p>
          </p:txBody>
        </p:sp>
        <p:sp>
          <p:nvSpPr>
            <p:cNvPr id="77877" name="Text Box 65"/>
            <p:cNvSpPr txBox="1">
              <a:spLocks noChangeArrowheads="1"/>
            </p:cNvSpPr>
            <p:nvPr/>
          </p:nvSpPr>
          <p:spPr bwMode="auto">
            <a:xfrm>
              <a:off x="4550" y="3959"/>
              <a:ext cx="23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70</a:t>
              </a:r>
            </a:p>
          </p:txBody>
        </p:sp>
        <p:sp>
          <p:nvSpPr>
            <p:cNvPr id="77878" name="Text Box 67"/>
            <p:cNvSpPr txBox="1">
              <a:spLocks noChangeArrowheads="1"/>
            </p:cNvSpPr>
            <p:nvPr/>
          </p:nvSpPr>
          <p:spPr bwMode="auto">
            <a:xfrm>
              <a:off x="2736" y="4089"/>
              <a:ext cx="857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Time (minutes)</a:t>
              </a:r>
            </a:p>
          </p:txBody>
        </p:sp>
        <p:sp>
          <p:nvSpPr>
            <p:cNvPr id="77879" name="Text Box 68"/>
            <p:cNvSpPr txBox="1">
              <a:spLocks noChangeArrowheads="1"/>
            </p:cNvSpPr>
            <p:nvPr/>
          </p:nvSpPr>
          <p:spPr bwMode="auto">
            <a:xfrm>
              <a:off x="1334" y="1536"/>
              <a:ext cx="681" cy="1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Fixed Ratio</a:t>
              </a:r>
            </a:p>
          </p:txBody>
        </p:sp>
        <p:sp>
          <p:nvSpPr>
            <p:cNvPr id="77880" name="Text Box 69"/>
            <p:cNvSpPr txBox="1">
              <a:spLocks noChangeArrowheads="1"/>
            </p:cNvSpPr>
            <p:nvPr/>
          </p:nvSpPr>
          <p:spPr bwMode="auto">
            <a:xfrm>
              <a:off x="2400" y="1824"/>
              <a:ext cx="807" cy="1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Variable Ratio</a:t>
              </a:r>
            </a:p>
          </p:txBody>
        </p:sp>
        <p:sp>
          <p:nvSpPr>
            <p:cNvPr id="77881" name="Text Box 70"/>
            <p:cNvSpPr txBox="1">
              <a:spLocks noChangeArrowheads="1"/>
            </p:cNvSpPr>
            <p:nvPr/>
          </p:nvSpPr>
          <p:spPr bwMode="auto">
            <a:xfrm>
              <a:off x="4208" y="2122"/>
              <a:ext cx="790" cy="1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Fixed Interval</a:t>
              </a:r>
            </a:p>
          </p:txBody>
        </p:sp>
        <p:sp>
          <p:nvSpPr>
            <p:cNvPr id="77882" name="Text Box 73"/>
            <p:cNvSpPr txBox="1">
              <a:spLocks noChangeArrowheads="1"/>
            </p:cNvSpPr>
            <p:nvPr/>
          </p:nvSpPr>
          <p:spPr bwMode="auto">
            <a:xfrm>
              <a:off x="3776" y="3433"/>
              <a:ext cx="1177" cy="1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i="1"/>
                <a:t>Steady responding</a:t>
              </a:r>
            </a:p>
          </p:txBody>
        </p:sp>
        <p:sp>
          <p:nvSpPr>
            <p:cNvPr id="77883" name="Line 74"/>
            <p:cNvSpPr>
              <a:spLocks noChangeShapeType="1"/>
            </p:cNvSpPr>
            <p:nvPr/>
          </p:nvSpPr>
          <p:spPr bwMode="auto">
            <a:xfrm>
              <a:off x="3360" y="360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84" name="Line 75"/>
            <p:cNvSpPr>
              <a:spLocks noChangeShapeType="1"/>
            </p:cNvSpPr>
            <p:nvPr/>
          </p:nvSpPr>
          <p:spPr bwMode="auto">
            <a:xfrm flipH="1" flipV="1">
              <a:off x="3264" y="3552"/>
              <a:ext cx="144" cy="1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85" name="Text Box 76"/>
            <p:cNvSpPr txBox="1">
              <a:spLocks noChangeArrowheads="1"/>
            </p:cNvSpPr>
            <p:nvPr/>
          </p:nvSpPr>
          <p:spPr bwMode="auto">
            <a:xfrm>
              <a:off x="2432" y="2462"/>
              <a:ext cx="1394" cy="2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i="1"/>
                <a:t>Rapid responding near time for reinforcement</a:t>
              </a:r>
            </a:p>
          </p:txBody>
        </p:sp>
        <p:sp>
          <p:nvSpPr>
            <p:cNvPr id="77886" name="Line 77"/>
            <p:cNvSpPr>
              <a:spLocks noChangeShapeType="1"/>
            </p:cNvSpPr>
            <p:nvPr/>
          </p:nvSpPr>
          <p:spPr bwMode="auto">
            <a:xfrm>
              <a:off x="3312" y="2688"/>
              <a:ext cx="528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87" name="Freeform 80"/>
            <p:cNvSpPr>
              <a:spLocks/>
            </p:cNvSpPr>
            <p:nvPr/>
          </p:nvSpPr>
          <p:spPr bwMode="auto">
            <a:xfrm>
              <a:off x="2064" y="3312"/>
              <a:ext cx="384" cy="448"/>
            </a:xfrm>
            <a:custGeom>
              <a:avLst/>
              <a:gdLst>
                <a:gd name="T0" fmla="*/ 0 w 384"/>
                <a:gd name="T1" fmla="*/ 384 h 448"/>
                <a:gd name="T2" fmla="*/ 288 w 384"/>
                <a:gd name="T3" fmla="*/ 384 h 448"/>
                <a:gd name="T4" fmla="*/ 384 w 384"/>
                <a:gd name="T5" fmla="*/ 0 h 448"/>
                <a:gd name="T6" fmla="*/ 0 60000 65536"/>
                <a:gd name="T7" fmla="*/ 0 60000 65536"/>
                <a:gd name="T8" fmla="*/ 0 60000 65536"/>
                <a:gd name="T9" fmla="*/ 0 w 384"/>
                <a:gd name="T10" fmla="*/ 0 h 448"/>
                <a:gd name="T11" fmla="*/ 384 w 384"/>
                <a:gd name="T12" fmla="*/ 448 h 4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448">
                  <a:moveTo>
                    <a:pt x="0" y="384"/>
                  </a:moveTo>
                  <a:cubicBezTo>
                    <a:pt x="112" y="416"/>
                    <a:pt x="224" y="448"/>
                    <a:pt x="288" y="384"/>
                  </a:cubicBezTo>
                  <a:cubicBezTo>
                    <a:pt x="352" y="320"/>
                    <a:pt x="368" y="56"/>
                    <a:pt x="384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8" name="Freeform 81"/>
            <p:cNvSpPr>
              <a:spLocks/>
            </p:cNvSpPr>
            <p:nvPr/>
          </p:nvSpPr>
          <p:spPr bwMode="auto">
            <a:xfrm>
              <a:off x="2448" y="3120"/>
              <a:ext cx="624" cy="224"/>
            </a:xfrm>
            <a:custGeom>
              <a:avLst/>
              <a:gdLst>
                <a:gd name="T0" fmla="*/ 0 w 624"/>
                <a:gd name="T1" fmla="*/ 192 h 224"/>
                <a:gd name="T2" fmla="*/ 480 w 624"/>
                <a:gd name="T3" fmla="*/ 192 h 224"/>
                <a:gd name="T4" fmla="*/ 624 w 624"/>
                <a:gd name="T5" fmla="*/ 0 h 224"/>
                <a:gd name="T6" fmla="*/ 0 60000 65536"/>
                <a:gd name="T7" fmla="*/ 0 60000 65536"/>
                <a:gd name="T8" fmla="*/ 0 60000 65536"/>
                <a:gd name="T9" fmla="*/ 0 w 624"/>
                <a:gd name="T10" fmla="*/ 0 h 224"/>
                <a:gd name="T11" fmla="*/ 624 w 624"/>
                <a:gd name="T12" fmla="*/ 224 h 2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4" h="224">
                  <a:moveTo>
                    <a:pt x="0" y="192"/>
                  </a:moveTo>
                  <a:cubicBezTo>
                    <a:pt x="188" y="208"/>
                    <a:pt x="376" y="224"/>
                    <a:pt x="480" y="192"/>
                  </a:cubicBezTo>
                  <a:cubicBezTo>
                    <a:pt x="584" y="160"/>
                    <a:pt x="604" y="80"/>
                    <a:pt x="624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9" name="Freeform 83"/>
            <p:cNvSpPr>
              <a:spLocks/>
            </p:cNvSpPr>
            <p:nvPr/>
          </p:nvSpPr>
          <p:spPr bwMode="auto">
            <a:xfrm>
              <a:off x="3072" y="2928"/>
              <a:ext cx="400" cy="224"/>
            </a:xfrm>
            <a:custGeom>
              <a:avLst/>
              <a:gdLst>
                <a:gd name="T0" fmla="*/ 0 w 400"/>
                <a:gd name="T1" fmla="*/ 192 h 224"/>
                <a:gd name="T2" fmla="*/ 336 w 400"/>
                <a:gd name="T3" fmla="*/ 192 h 224"/>
                <a:gd name="T4" fmla="*/ 384 w 400"/>
                <a:gd name="T5" fmla="*/ 0 h 224"/>
                <a:gd name="T6" fmla="*/ 0 60000 65536"/>
                <a:gd name="T7" fmla="*/ 0 60000 65536"/>
                <a:gd name="T8" fmla="*/ 0 60000 65536"/>
                <a:gd name="T9" fmla="*/ 0 w 400"/>
                <a:gd name="T10" fmla="*/ 0 h 224"/>
                <a:gd name="T11" fmla="*/ 400 w 400"/>
                <a:gd name="T12" fmla="*/ 224 h 2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224">
                  <a:moveTo>
                    <a:pt x="0" y="192"/>
                  </a:moveTo>
                  <a:cubicBezTo>
                    <a:pt x="136" y="208"/>
                    <a:pt x="272" y="224"/>
                    <a:pt x="336" y="192"/>
                  </a:cubicBezTo>
                  <a:cubicBezTo>
                    <a:pt x="400" y="160"/>
                    <a:pt x="376" y="32"/>
                    <a:pt x="384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90" name="Freeform 84"/>
            <p:cNvSpPr>
              <a:spLocks/>
            </p:cNvSpPr>
            <p:nvPr/>
          </p:nvSpPr>
          <p:spPr bwMode="auto">
            <a:xfrm>
              <a:off x="3456" y="2688"/>
              <a:ext cx="432" cy="280"/>
            </a:xfrm>
            <a:custGeom>
              <a:avLst/>
              <a:gdLst>
                <a:gd name="T0" fmla="*/ 0 w 432"/>
                <a:gd name="T1" fmla="*/ 240 h 280"/>
                <a:gd name="T2" fmla="*/ 336 w 432"/>
                <a:gd name="T3" fmla="*/ 240 h 280"/>
                <a:gd name="T4" fmla="*/ 432 w 432"/>
                <a:gd name="T5" fmla="*/ 0 h 280"/>
                <a:gd name="T6" fmla="*/ 0 60000 65536"/>
                <a:gd name="T7" fmla="*/ 0 60000 65536"/>
                <a:gd name="T8" fmla="*/ 0 60000 65536"/>
                <a:gd name="T9" fmla="*/ 0 w 432"/>
                <a:gd name="T10" fmla="*/ 0 h 280"/>
                <a:gd name="T11" fmla="*/ 432 w 432"/>
                <a:gd name="T12" fmla="*/ 280 h 2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280">
                  <a:moveTo>
                    <a:pt x="0" y="240"/>
                  </a:moveTo>
                  <a:cubicBezTo>
                    <a:pt x="132" y="260"/>
                    <a:pt x="264" y="280"/>
                    <a:pt x="336" y="240"/>
                  </a:cubicBezTo>
                  <a:cubicBezTo>
                    <a:pt x="408" y="200"/>
                    <a:pt x="420" y="100"/>
                    <a:pt x="432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91" name="Freeform 85"/>
            <p:cNvSpPr>
              <a:spLocks/>
            </p:cNvSpPr>
            <p:nvPr/>
          </p:nvSpPr>
          <p:spPr bwMode="auto">
            <a:xfrm>
              <a:off x="3888" y="2496"/>
              <a:ext cx="576" cy="224"/>
            </a:xfrm>
            <a:custGeom>
              <a:avLst/>
              <a:gdLst>
                <a:gd name="T0" fmla="*/ 0 w 576"/>
                <a:gd name="T1" fmla="*/ 192 h 224"/>
                <a:gd name="T2" fmla="*/ 432 w 576"/>
                <a:gd name="T3" fmla="*/ 192 h 224"/>
                <a:gd name="T4" fmla="*/ 576 w 576"/>
                <a:gd name="T5" fmla="*/ 0 h 224"/>
                <a:gd name="T6" fmla="*/ 0 60000 65536"/>
                <a:gd name="T7" fmla="*/ 0 60000 65536"/>
                <a:gd name="T8" fmla="*/ 0 60000 65536"/>
                <a:gd name="T9" fmla="*/ 0 w 576"/>
                <a:gd name="T10" fmla="*/ 0 h 224"/>
                <a:gd name="T11" fmla="*/ 576 w 576"/>
                <a:gd name="T12" fmla="*/ 224 h 2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24">
                  <a:moveTo>
                    <a:pt x="0" y="192"/>
                  </a:moveTo>
                  <a:cubicBezTo>
                    <a:pt x="168" y="208"/>
                    <a:pt x="336" y="224"/>
                    <a:pt x="432" y="192"/>
                  </a:cubicBezTo>
                  <a:cubicBezTo>
                    <a:pt x="528" y="160"/>
                    <a:pt x="552" y="80"/>
                    <a:pt x="576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92" name="Freeform 86"/>
            <p:cNvSpPr>
              <a:spLocks/>
            </p:cNvSpPr>
            <p:nvPr/>
          </p:nvSpPr>
          <p:spPr bwMode="auto">
            <a:xfrm>
              <a:off x="4464" y="2352"/>
              <a:ext cx="480" cy="168"/>
            </a:xfrm>
            <a:custGeom>
              <a:avLst/>
              <a:gdLst>
                <a:gd name="T0" fmla="*/ 0 w 480"/>
                <a:gd name="T1" fmla="*/ 144 h 168"/>
                <a:gd name="T2" fmla="*/ 336 w 480"/>
                <a:gd name="T3" fmla="*/ 144 h 168"/>
                <a:gd name="T4" fmla="*/ 480 w 480"/>
                <a:gd name="T5" fmla="*/ 0 h 168"/>
                <a:gd name="T6" fmla="*/ 0 60000 65536"/>
                <a:gd name="T7" fmla="*/ 0 60000 65536"/>
                <a:gd name="T8" fmla="*/ 0 60000 65536"/>
                <a:gd name="T9" fmla="*/ 0 w 480"/>
                <a:gd name="T10" fmla="*/ 0 h 168"/>
                <a:gd name="T11" fmla="*/ 480 w 480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68">
                  <a:moveTo>
                    <a:pt x="0" y="144"/>
                  </a:moveTo>
                  <a:cubicBezTo>
                    <a:pt x="128" y="156"/>
                    <a:pt x="256" y="168"/>
                    <a:pt x="336" y="144"/>
                  </a:cubicBezTo>
                  <a:cubicBezTo>
                    <a:pt x="416" y="120"/>
                    <a:pt x="448" y="60"/>
                    <a:pt x="480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93" name="Line 87"/>
            <p:cNvSpPr>
              <a:spLocks noChangeShapeType="1"/>
            </p:cNvSpPr>
            <p:nvPr/>
          </p:nvSpPr>
          <p:spPr bwMode="auto">
            <a:xfrm>
              <a:off x="4944" y="2352"/>
              <a:ext cx="14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94" name="Line 88"/>
            <p:cNvSpPr>
              <a:spLocks noChangeShapeType="1"/>
            </p:cNvSpPr>
            <p:nvPr/>
          </p:nvSpPr>
          <p:spPr bwMode="auto">
            <a:xfrm>
              <a:off x="5136" y="1248"/>
              <a:ext cx="0" cy="26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95" name="Text Box 89"/>
            <p:cNvSpPr txBox="1">
              <a:spLocks noChangeArrowheads="1"/>
            </p:cNvSpPr>
            <p:nvPr/>
          </p:nvSpPr>
          <p:spPr bwMode="auto">
            <a:xfrm>
              <a:off x="4982" y="3959"/>
              <a:ext cx="23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80</a:t>
              </a:r>
            </a:p>
          </p:txBody>
        </p:sp>
        <p:sp>
          <p:nvSpPr>
            <p:cNvPr id="77896" name="Line 91"/>
            <p:cNvSpPr>
              <a:spLocks noChangeShapeType="1"/>
            </p:cNvSpPr>
            <p:nvPr/>
          </p:nvSpPr>
          <p:spPr bwMode="auto">
            <a:xfrm>
              <a:off x="2448" y="3312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97" name="Line 92"/>
            <p:cNvSpPr>
              <a:spLocks noChangeShapeType="1"/>
            </p:cNvSpPr>
            <p:nvPr/>
          </p:nvSpPr>
          <p:spPr bwMode="auto">
            <a:xfrm>
              <a:off x="3072" y="3120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98" name="Line 93"/>
            <p:cNvSpPr>
              <a:spLocks noChangeShapeType="1"/>
            </p:cNvSpPr>
            <p:nvPr/>
          </p:nvSpPr>
          <p:spPr bwMode="auto">
            <a:xfrm>
              <a:off x="3456" y="2928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899" name="Line 94"/>
            <p:cNvSpPr>
              <a:spLocks noChangeShapeType="1"/>
            </p:cNvSpPr>
            <p:nvPr/>
          </p:nvSpPr>
          <p:spPr bwMode="auto">
            <a:xfrm>
              <a:off x="3888" y="2688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900" name="Line 95"/>
            <p:cNvSpPr>
              <a:spLocks noChangeShapeType="1"/>
            </p:cNvSpPr>
            <p:nvPr/>
          </p:nvSpPr>
          <p:spPr bwMode="auto">
            <a:xfrm>
              <a:off x="4464" y="2496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901" name="Line 96"/>
            <p:cNvSpPr>
              <a:spLocks noChangeShapeType="1"/>
            </p:cNvSpPr>
            <p:nvPr/>
          </p:nvSpPr>
          <p:spPr bwMode="auto">
            <a:xfrm>
              <a:off x="4944" y="2352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902" name="Line 97"/>
            <p:cNvSpPr>
              <a:spLocks noChangeShapeType="1"/>
            </p:cNvSpPr>
            <p:nvPr/>
          </p:nvSpPr>
          <p:spPr bwMode="auto">
            <a:xfrm>
              <a:off x="1776" y="2208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903" name="Line 98"/>
            <p:cNvSpPr>
              <a:spLocks noChangeShapeType="1"/>
            </p:cNvSpPr>
            <p:nvPr/>
          </p:nvSpPr>
          <p:spPr bwMode="auto">
            <a:xfrm>
              <a:off x="1680" y="2496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904" name="Line 99"/>
            <p:cNvSpPr>
              <a:spLocks noChangeShapeType="1"/>
            </p:cNvSpPr>
            <p:nvPr/>
          </p:nvSpPr>
          <p:spPr bwMode="auto">
            <a:xfrm>
              <a:off x="1584" y="2880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905" name="Line 100"/>
            <p:cNvSpPr>
              <a:spLocks noChangeShapeType="1"/>
            </p:cNvSpPr>
            <p:nvPr/>
          </p:nvSpPr>
          <p:spPr bwMode="auto">
            <a:xfrm>
              <a:off x="1440" y="3648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906" name="Line 101"/>
            <p:cNvSpPr>
              <a:spLocks noChangeShapeType="1"/>
            </p:cNvSpPr>
            <p:nvPr/>
          </p:nvSpPr>
          <p:spPr bwMode="auto">
            <a:xfrm>
              <a:off x="3120" y="3600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907" name="Line 40"/>
            <p:cNvSpPr>
              <a:spLocks noChangeShapeType="1"/>
            </p:cNvSpPr>
            <p:nvPr/>
          </p:nvSpPr>
          <p:spPr bwMode="auto">
            <a:xfrm>
              <a:off x="2256" y="2304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77828" name="TextBox 82"/>
          <p:cNvSpPr txBox="1">
            <a:spLocks noChangeArrowheads="1"/>
          </p:cNvSpPr>
          <p:nvPr/>
        </p:nvSpPr>
        <p:spPr bwMode="auto">
          <a:xfrm>
            <a:off x="6477000" y="1981200"/>
            <a:ext cx="2590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/>
              <a:t>Intermittent Reinforcement Schedules- </a:t>
            </a:r>
          </a:p>
          <a:p>
            <a:endParaRPr lang="en-US" sz="1200" u="sng"/>
          </a:p>
          <a:p>
            <a:r>
              <a:rPr lang="en-US" sz="1200"/>
              <a:t>Skinner’s laboratory pigeons produced these responses patterns to each of four reinforcement schedules</a:t>
            </a:r>
          </a:p>
          <a:p>
            <a:endParaRPr lang="en-US" sz="1200"/>
          </a:p>
          <a:p>
            <a:r>
              <a:rPr lang="en-US" sz="1200"/>
              <a:t>For people, as for pigeons, research linked to number of responses (ratio) produces a higher response rate than reinforcement linked to time elapsed (interval).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Primary and Secondary reinforcement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b="1" u="sng" dirty="0" smtClean="0">
                <a:ea typeface="ＭＳ Ｐゴシック" pitchFamily="-110" charset="-128"/>
              </a:rPr>
              <a:t>Primary reinforcement:</a:t>
            </a:r>
            <a:r>
              <a:rPr lang="en-US" sz="2200" dirty="0" smtClean="0">
                <a:ea typeface="ＭＳ Ｐゴシック" pitchFamily="-110" charset="-128"/>
              </a:rPr>
              <a:t> something that is naturally reinforcing: food, warmth, water…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ea typeface="ＭＳ Ｐゴシック" pitchFamily="-110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ea typeface="ＭＳ Ｐゴシック" pitchFamily="-110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ea typeface="ＭＳ Ｐゴシック" pitchFamily="-110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ea typeface="ＭＳ Ｐゴシック" pitchFamily="-110" charset="-128"/>
              </a:rPr>
              <a:t>	</a:t>
            </a:r>
          </a:p>
          <a:p>
            <a:pPr eaLnBrk="1" hangingPunct="1">
              <a:lnSpc>
                <a:spcPct val="90000"/>
              </a:lnSpc>
            </a:pPr>
            <a:endParaRPr lang="en-US" sz="2400" b="1" u="sng" dirty="0" smtClean="0">
              <a:ea typeface="ＭＳ Ｐゴシック" pitchFamily="-110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b="1" u="sng" dirty="0" smtClean="0">
                <a:ea typeface="ＭＳ Ｐゴシック" pitchFamily="-110" charset="-128"/>
              </a:rPr>
              <a:t>Secondary reinforcement:</a:t>
            </a:r>
            <a:r>
              <a:rPr lang="en-US" sz="2200" dirty="0" smtClean="0">
                <a:ea typeface="ＭＳ Ｐゴシック" pitchFamily="-110" charset="-128"/>
              </a:rPr>
              <a:t> something you have learned is a reward because it is paired with a primary reinforcement in the long run: good grades.</a:t>
            </a:r>
          </a:p>
        </p:txBody>
      </p:sp>
      <p:pic>
        <p:nvPicPr>
          <p:cNvPr id="67588" name="Picture 4" descr="cheesebur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1725" y="2438400"/>
            <a:ext cx="19716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 descr="evian_wa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286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7" descr="mon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53340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2362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4953000"/>
            <a:ext cx="13335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7175"/>
            <a:ext cx="7772400" cy="11430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tx1"/>
                </a:solidFill>
                <a:latin typeface="Palatino Linotype" pitchFamily="18" charset="0"/>
              </a:rPr>
              <a:t>Cognition &amp; Operant Conditioning</a:t>
            </a:r>
            <a:endParaRPr lang="en-US" sz="36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585913"/>
            <a:ext cx="7772400" cy="2833687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-110" charset="2"/>
              <a:buNone/>
            </a:pPr>
            <a:r>
              <a:rPr lang="en-US" altLang="en-US" sz="2800" dirty="0">
                <a:latin typeface="Palatino Linotype" pitchFamily="18" charset="0"/>
              </a:rPr>
              <a:t>Evidence of cognitive processes during operant learning comes from rats during a maze exploration in which they navigate the maze without an obvious reward. Rats seem to develop </a:t>
            </a:r>
            <a:r>
              <a:rPr lang="en-US" altLang="en-US" sz="2800" dirty="0">
                <a:solidFill>
                  <a:srgbClr val="3333FF"/>
                </a:solidFill>
                <a:latin typeface="Palatino Linotype" pitchFamily="18" charset="0"/>
              </a:rPr>
              <a:t>cognitive maps</a:t>
            </a:r>
            <a:r>
              <a:rPr lang="en-US" altLang="en-US" sz="2800" dirty="0">
                <a:latin typeface="Palatino Linotype" pitchFamily="18" charset="0"/>
              </a:rPr>
              <a:t>, or mental representations, of the layout of the maze (environment).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7175"/>
            <a:ext cx="7772400" cy="1143000"/>
          </a:xfrm>
        </p:spPr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  <a:latin typeface="Palatino Linotype" pitchFamily="18" charset="0"/>
              </a:rPr>
              <a:t>Latent Learning</a:t>
            </a:r>
            <a:endParaRPr lang="en-US" sz="40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32772" name="Picture 4" descr="Tolma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1828"/>
          <a:stretch>
            <a:fillRect/>
          </a:stretch>
        </p:blipFill>
        <p:spPr>
          <a:xfrm>
            <a:off x="976313" y="2951163"/>
            <a:ext cx="7162800" cy="3602037"/>
          </a:xfrm>
          <a:noFill/>
          <a:ln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85800" y="16002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8738" indent="-58738" algn="ctr">
              <a:spcBef>
                <a:spcPct val="20000"/>
              </a:spcBef>
            </a:pPr>
            <a:r>
              <a:rPr lang="en-US" sz="2800">
                <a:latin typeface="Palatino Linotype" pitchFamily="18" charset="0"/>
              </a:rPr>
              <a:t>Such cognitive maps are based on </a:t>
            </a:r>
            <a:r>
              <a:rPr lang="en-US" sz="2800">
                <a:solidFill>
                  <a:srgbClr val="3333FF"/>
                </a:solidFill>
                <a:latin typeface="Palatino Linotype" pitchFamily="18" charset="0"/>
              </a:rPr>
              <a:t>latent learning</a:t>
            </a:r>
            <a:r>
              <a:rPr lang="en-US" sz="2800">
                <a:latin typeface="Palatino Linotype" pitchFamily="18" charset="0"/>
              </a:rPr>
              <a:t>, which becomes apparent only when an incentive is given (Tolman &amp; Honzik, 1930).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5275"/>
            <a:ext cx="7772400" cy="1143000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Palatino Linotype" pitchFamily="18" charset="0"/>
              </a:rPr>
              <a:t>Intrinsic Motivation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7800"/>
            <a:ext cx="4038600" cy="4648200"/>
          </a:xfrm>
        </p:spPr>
        <p:txBody>
          <a:bodyPr/>
          <a:lstStyle/>
          <a:p>
            <a:pPr marL="0" indent="0">
              <a:buFont typeface="Wingdings" pitchFamily="-110" charset="2"/>
              <a:buNone/>
            </a:pPr>
            <a:r>
              <a:rPr lang="en-US" altLang="en-US" sz="2800" dirty="0">
                <a:solidFill>
                  <a:srgbClr val="0000FF"/>
                </a:solidFill>
                <a:latin typeface="Palatino Linotype" pitchFamily="18" charset="0"/>
              </a:rPr>
              <a:t>Intrinsic Motivation:</a:t>
            </a:r>
            <a:r>
              <a:rPr lang="en-US" altLang="en-US" sz="2800" dirty="0">
                <a:solidFill>
                  <a:srgbClr val="6600CC"/>
                </a:solidFill>
                <a:latin typeface="Palatino Linotype" pitchFamily="18" charset="0"/>
              </a:rPr>
              <a:t> </a:t>
            </a:r>
            <a:r>
              <a:rPr lang="en-US" altLang="en-US" sz="2800" dirty="0">
                <a:latin typeface="Palatino Linotype" pitchFamily="18" charset="0"/>
              </a:rPr>
              <a:t>The</a:t>
            </a:r>
            <a:r>
              <a:rPr lang="en-US" altLang="en-US" sz="2800" dirty="0">
                <a:solidFill>
                  <a:srgbClr val="6600CC"/>
                </a:solidFill>
                <a:latin typeface="Palatino Linotype" pitchFamily="18" charset="0"/>
              </a:rPr>
              <a:t> </a:t>
            </a:r>
            <a:r>
              <a:rPr lang="en-US" altLang="en-US" sz="2800" dirty="0">
                <a:latin typeface="Palatino Linotype" pitchFamily="18" charset="0"/>
              </a:rPr>
              <a:t>desire to perform a behavior for its own sake.</a:t>
            </a:r>
          </a:p>
          <a:p>
            <a:pPr marL="0" indent="0">
              <a:buFont typeface="Wingdings" pitchFamily="-110" charset="2"/>
              <a:buNone/>
            </a:pPr>
            <a:endParaRPr lang="en-US" altLang="en-US" sz="2800" dirty="0">
              <a:solidFill>
                <a:srgbClr val="6600CC"/>
              </a:solidFill>
              <a:latin typeface="Palatino Linotype" pitchFamily="18" charset="0"/>
            </a:endParaRPr>
          </a:p>
          <a:p>
            <a:pPr marL="0" indent="0">
              <a:buFont typeface="Wingdings" pitchFamily="-110" charset="2"/>
              <a:buNone/>
            </a:pPr>
            <a:r>
              <a:rPr lang="en-US" altLang="en-US" sz="2800" dirty="0">
                <a:solidFill>
                  <a:srgbClr val="0000FF"/>
                </a:solidFill>
                <a:latin typeface="Palatino Linotype" pitchFamily="18" charset="0"/>
              </a:rPr>
              <a:t>Extrinsic Motivation:</a:t>
            </a:r>
            <a:r>
              <a:rPr lang="en-US" altLang="en-US" sz="2800" dirty="0">
                <a:solidFill>
                  <a:srgbClr val="6600CC"/>
                </a:solidFill>
                <a:latin typeface="Palatino Linotype" pitchFamily="18" charset="0"/>
              </a:rPr>
              <a:t> </a:t>
            </a:r>
            <a:r>
              <a:rPr lang="en-US" altLang="en-US" sz="2800" dirty="0">
                <a:latin typeface="Palatino Linotype" pitchFamily="18" charset="0"/>
              </a:rPr>
              <a:t>The</a:t>
            </a:r>
            <a:r>
              <a:rPr lang="en-US" altLang="en-US" sz="2800" dirty="0">
                <a:solidFill>
                  <a:srgbClr val="6600CC"/>
                </a:solidFill>
                <a:latin typeface="Palatino Linotype" pitchFamily="18" charset="0"/>
              </a:rPr>
              <a:t> </a:t>
            </a:r>
            <a:r>
              <a:rPr lang="en-US" altLang="en-US" sz="2800" dirty="0">
                <a:latin typeface="Palatino Linotype" pitchFamily="18" charset="0"/>
              </a:rPr>
              <a:t>desire to perform a behavior due to promised rewards or threats of punishments.</a:t>
            </a:r>
          </a:p>
          <a:p>
            <a:pPr marL="0" indent="0">
              <a:buFontTx/>
              <a:buNone/>
            </a:pPr>
            <a:endParaRPr lang="en-US" sz="2800" dirty="0">
              <a:latin typeface="Palatino Linotype" pitchFamily="18" charset="0"/>
            </a:endParaRPr>
          </a:p>
        </p:txBody>
      </p:sp>
      <p:pic>
        <p:nvPicPr>
          <p:cNvPr id="33796" name="Picture 4" descr="12673_MyersPsy8e_8UN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1676400"/>
            <a:ext cx="3003550" cy="41148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  <a:latin typeface="Palatino Linotype" pitchFamily="18" charset="0"/>
              </a:rPr>
              <a:t>Biological Predisposition</a:t>
            </a:r>
            <a:endParaRPr lang="en-US" sz="40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62113"/>
            <a:ext cx="4114800" cy="41148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-110" charset="2"/>
              <a:buNone/>
            </a:pPr>
            <a:r>
              <a:rPr lang="en-US" altLang="en-US" sz="2800" dirty="0">
                <a:latin typeface="Palatino Linotype" pitchFamily="18" charset="0"/>
              </a:rPr>
              <a:t>Biological constraints predispose organisms to learn associations that are naturally adaptive.</a:t>
            </a:r>
          </a:p>
          <a:p>
            <a:pPr marL="0" indent="0" algn="ctr">
              <a:lnSpc>
                <a:spcPct val="90000"/>
              </a:lnSpc>
              <a:buFont typeface="Wingdings" pitchFamily="-110" charset="2"/>
              <a:buNone/>
            </a:pPr>
            <a:r>
              <a:rPr lang="en-US" sz="2800" dirty="0" err="1">
                <a:latin typeface="Palatino Linotype" pitchFamily="18" charset="0"/>
              </a:rPr>
              <a:t>Breland</a:t>
            </a:r>
            <a:r>
              <a:rPr lang="en-US" sz="2800" dirty="0">
                <a:latin typeface="Palatino Linotype" pitchFamily="18" charset="0"/>
              </a:rPr>
              <a:t> and </a:t>
            </a:r>
            <a:r>
              <a:rPr lang="en-US" sz="2800" dirty="0" err="1">
                <a:latin typeface="Palatino Linotype" pitchFamily="18" charset="0"/>
              </a:rPr>
              <a:t>Breland</a:t>
            </a:r>
            <a:r>
              <a:rPr lang="en-US" sz="2800" dirty="0">
                <a:latin typeface="Palatino Linotype" pitchFamily="18" charset="0"/>
              </a:rPr>
              <a:t> (1961) showed that animals drift towards their biologically predisposed instinctive behaviors.</a:t>
            </a:r>
          </a:p>
        </p:txBody>
      </p:sp>
      <p:pic>
        <p:nvPicPr>
          <p:cNvPr id="34820" name="Picture 4" descr="img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4616" t="4941" r="4575" b="10510"/>
          <a:stretch>
            <a:fillRect/>
          </a:stretch>
        </p:blipFill>
        <p:spPr>
          <a:xfrm>
            <a:off x="4724400" y="1828800"/>
            <a:ext cx="3810000" cy="3719513"/>
          </a:xfrm>
          <a:noFill/>
          <a:ln/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105400" y="5486400"/>
            <a:ext cx="270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Palatino Linotype" pitchFamily="18" charset="0"/>
              </a:rPr>
              <a:t>Marian Breland Bailey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 rot="5400000">
            <a:off x="7681913" y="4816475"/>
            <a:ext cx="1370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Palatino Linotype" pitchFamily="18" charset="0"/>
              </a:rPr>
              <a:t>Photo: Bob Bailey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7175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Skinner’s Legacy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95438"/>
            <a:ext cx="8039100" cy="1833562"/>
          </a:xfrm>
        </p:spPr>
        <p:txBody>
          <a:bodyPr/>
          <a:lstStyle/>
          <a:p>
            <a:pPr marL="0" indent="0" algn="ctr">
              <a:buFont typeface="Wingdings" pitchFamily="-110" charset="2"/>
              <a:buNone/>
            </a:pPr>
            <a:r>
              <a:rPr lang="en-US" altLang="en-US" sz="2800" dirty="0">
                <a:latin typeface="Palatino Linotype" pitchFamily="18" charset="0"/>
              </a:rPr>
              <a:t>Skinner argued that behaviors were shaped by external influences instead of inner thoughts and feelings. Critics argued that Skinner dehumanized people by neglecting their free will.</a:t>
            </a:r>
            <a:endParaRPr lang="en-US" sz="2800" dirty="0">
              <a:latin typeface="Palatino Linotype" pitchFamily="18" charset="0"/>
            </a:endParaRPr>
          </a:p>
        </p:txBody>
      </p:sp>
      <p:pic>
        <p:nvPicPr>
          <p:cNvPr id="36868" name="Picture 4" descr="12673_MyersPsy8e_8UN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52663" y="3429000"/>
            <a:ext cx="4619625" cy="3067050"/>
          </a:xfrm>
          <a:noFill/>
          <a:ln/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 rot="5400000">
            <a:off x="6128544" y="5453856"/>
            <a:ext cx="1825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>
                <a:latin typeface="Times New Roman" pitchFamily="-110" charset="0"/>
              </a:rPr>
              <a:t>Falk/ Photo Researchers, Inc</a:t>
            </a:r>
            <a:r>
              <a:rPr lang="en-US" sz="2800">
                <a:latin typeface="Times New Roman" pitchFamily="-110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Operant Conditioning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110" charset="-128"/>
              </a:rPr>
              <a:t>An </a:t>
            </a:r>
            <a:r>
              <a:rPr lang="en-US" sz="2800" b="1" dirty="0" smtClean="0">
                <a:ea typeface="ＭＳ Ｐゴシック" pitchFamily="-110" charset="-128"/>
              </a:rPr>
              <a:t>operant</a:t>
            </a:r>
            <a:r>
              <a:rPr lang="en-US" sz="2800" dirty="0" smtClean="0">
                <a:ea typeface="ＭＳ Ｐゴシック" pitchFamily="-110" charset="-128"/>
              </a:rPr>
              <a:t> is an observable behavior that an organism uses to “operate” in the environment. 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ea typeface="ＭＳ Ｐゴシック" pitchFamily="-110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u="sng" dirty="0" smtClean="0">
                <a:ea typeface="ＭＳ Ｐゴシック" pitchFamily="-110" charset="-128"/>
              </a:rPr>
              <a:t>Operant Conditioning:</a:t>
            </a:r>
            <a:r>
              <a:rPr lang="en-US" sz="2800" dirty="0" smtClean="0">
                <a:ea typeface="ＭＳ Ｐゴシック" pitchFamily="-110" charset="-128"/>
              </a:rPr>
              <a:t> A form of learning in which the probability of a response is changed by its consequences…that is, by the stimuli that follows the response.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3600" dirty="0">
                <a:latin typeface="Palatino Linotype" pitchFamily="18" charset="0"/>
              </a:rPr>
              <a:t>Applications of Operant Conditioning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924800" cy="1828800"/>
          </a:xfrm>
        </p:spPr>
        <p:txBody>
          <a:bodyPr/>
          <a:lstStyle/>
          <a:p>
            <a:pPr marL="0" indent="0" algn="ctr">
              <a:buFont typeface="Wingdings" pitchFamily="-110" charset="2"/>
              <a:buNone/>
            </a:pPr>
            <a:r>
              <a:rPr lang="en-US" altLang="en-US" sz="2800" dirty="0">
                <a:latin typeface="Palatino Linotype" pitchFamily="18" charset="0"/>
              </a:rPr>
              <a:t>Skinner introduced the concept of teaching machines that shape learning in small steps and provide reinforcements for correct rewards.</a:t>
            </a:r>
            <a:endParaRPr lang="en-US" sz="2800" dirty="0">
              <a:latin typeface="Palatino Linotype" pitchFamily="18" charset="0"/>
            </a:endParaRPr>
          </a:p>
        </p:txBody>
      </p:sp>
      <p:pic>
        <p:nvPicPr>
          <p:cNvPr id="38916" name="Picture 4" descr="12673_MyersPsy8e_8UN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82850" y="3429000"/>
            <a:ext cx="4113213" cy="2743200"/>
          </a:xfrm>
          <a:noFill/>
          <a:ln/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844925" y="6299200"/>
            <a:ext cx="143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Palatino Linotype" pitchFamily="18" charset="0"/>
              </a:rPr>
              <a:t>In School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 rot="5400000">
            <a:off x="6024562" y="5405438"/>
            <a:ext cx="1331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Times New Roman" pitchFamily="-110" charset="0"/>
              </a:rPr>
              <a:t>LWA-JDL/ Corbis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3600" dirty="0">
                <a:latin typeface="Palatino Linotype" pitchFamily="18" charset="0"/>
              </a:rPr>
              <a:t>Applications of Operant Conditioning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924800" cy="1447800"/>
          </a:xfrm>
        </p:spPr>
        <p:txBody>
          <a:bodyPr/>
          <a:lstStyle/>
          <a:p>
            <a:pPr marL="0" indent="0" algn="ctr">
              <a:buFont typeface="Wingdings" pitchFamily="-110" charset="2"/>
              <a:buNone/>
            </a:pPr>
            <a:r>
              <a:rPr lang="en-US" altLang="en-US" sz="2800" dirty="0" err="1">
                <a:latin typeface="Palatino Linotype" pitchFamily="18" charset="0"/>
              </a:rPr>
              <a:t>Reinforcers</a:t>
            </a:r>
            <a:r>
              <a:rPr lang="en-US" altLang="en-US" sz="2800" dirty="0">
                <a:latin typeface="Palatino Linotype" pitchFamily="18" charset="0"/>
              </a:rPr>
              <a:t> affect productivity. Many companies now allow employees to share profits and participate in company ownership.</a:t>
            </a:r>
            <a:endParaRPr lang="en-US" sz="2800" dirty="0">
              <a:latin typeface="Palatino Linotype" pitchFamily="18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908425" y="6299200"/>
            <a:ext cx="1308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Palatino Linotype" pitchFamily="18" charset="0"/>
              </a:rPr>
              <a:t>At work</a:t>
            </a:r>
          </a:p>
        </p:txBody>
      </p:sp>
      <p:pic>
        <p:nvPicPr>
          <p:cNvPr id="40965" name="Picture 5" descr="j039838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2713" y="3414713"/>
            <a:ext cx="3810000" cy="29384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3600" dirty="0">
                <a:latin typeface="Palatino Linotype" pitchFamily="18" charset="0"/>
              </a:rPr>
              <a:t>Applications of Operant Conditioning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7924800" cy="2514600"/>
          </a:xfrm>
        </p:spPr>
        <p:txBody>
          <a:bodyPr/>
          <a:lstStyle/>
          <a:p>
            <a:pPr marL="0" indent="0" algn="ctr">
              <a:buFont typeface="Wingdings" pitchFamily="-110" charset="2"/>
              <a:buNone/>
            </a:pPr>
            <a:r>
              <a:rPr lang="en-US" altLang="en-US" sz="2800" dirty="0">
                <a:latin typeface="Palatino Linotype" pitchFamily="18" charset="0"/>
              </a:rPr>
              <a:t>At Home</a:t>
            </a:r>
          </a:p>
          <a:p>
            <a:pPr marL="0" indent="0" algn="ctr">
              <a:buFont typeface="Wingdings" pitchFamily="-110" charset="2"/>
              <a:buNone/>
            </a:pPr>
            <a:endParaRPr lang="en-US" altLang="en-US" sz="2800" dirty="0">
              <a:latin typeface="Palatino Linotype" pitchFamily="18" charset="0"/>
            </a:endParaRPr>
          </a:p>
          <a:p>
            <a:pPr marL="0" indent="0" algn="ctr">
              <a:buFont typeface="Wingdings" pitchFamily="-110" charset="2"/>
              <a:buNone/>
            </a:pPr>
            <a:r>
              <a:rPr lang="en-US" altLang="en-US" sz="2800" dirty="0">
                <a:latin typeface="Palatino Linotype" pitchFamily="18" charset="0"/>
              </a:rPr>
              <a:t>In children, reinforcing good behavior increases the occurrence of these behaviors. Ignoring unwanted behavior decreases their occurrence.</a:t>
            </a:r>
            <a:endParaRPr lang="en-US" sz="2800" dirty="0">
              <a:latin typeface="Palatino Linotyp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Two Important Theories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400" u="sng" dirty="0" smtClean="0">
                <a:ea typeface="ＭＳ Ｐゴシック" pitchFamily="-110" charset="-128"/>
              </a:rPr>
              <a:t>Token Economy:</a:t>
            </a:r>
            <a:r>
              <a:rPr lang="en-US" sz="2400" dirty="0" smtClean="0">
                <a:ea typeface="ＭＳ Ｐゴシック" pitchFamily="-110" charset="-128"/>
              </a:rPr>
              <a:t> A therapeutic method based on operant conditioning that where individuals are rewarded with tokens, which act as a secondary </a:t>
            </a:r>
            <a:r>
              <a:rPr lang="en-US" sz="2400" dirty="0" err="1" smtClean="0">
                <a:ea typeface="ＭＳ Ｐゴシック" pitchFamily="-110" charset="-128"/>
              </a:rPr>
              <a:t>reinforcer</a:t>
            </a:r>
            <a:r>
              <a:rPr lang="en-US" sz="2400" dirty="0" smtClean="0">
                <a:ea typeface="ＭＳ Ｐゴシック" pitchFamily="-110" charset="-128"/>
              </a:rPr>
              <a:t>. The tokens can be redeemed for a variety of rewards.</a:t>
            </a:r>
          </a:p>
          <a:p>
            <a:pPr eaLnBrk="1" hangingPunct="1"/>
            <a:endParaRPr lang="en-US" sz="2400" dirty="0" smtClean="0">
              <a:ea typeface="ＭＳ Ｐゴシック" pitchFamily="-110" charset="-128"/>
            </a:endParaRPr>
          </a:p>
          <a:p>
            <a:pPr eaLnBrk="1" hangingPunct="1"/>
            <a:r>
              <a:rPr lang="en-US" sz="2400" u="sng" dirty="0" err="1" smtClean="0">
                <a:ea typeface="ＭＳ Ｐゴシック" pitchFamily="-110" charset="-128"/>
              </a:rPr>
              <a:t>Premack</a:t>
            </a:r>
            <a:r>
              <a:rPr lang="en-US" sz="2400" u="sng" dirty="0" smtClean="0">
                <a:ea typeface="ＭＳ Ｐゴシック" pitchFamily="-110" charset="-128"/>
              </a:rPr>
              <a:t> Principle:</a:t>
            </a:r>
            <a:r>
              <a:rPr lang="en-US" sz="2400" dirty="0" smtClean="0">
                <a:ea typeface="ＭＳ Ｐゴシック" pitchFamily="-110" charset="-128"/>
              </a:rPr>
              <a:t> The idea that a more preferred activity can be used to reinforce a less-preferred activity.</a:t>
            </a:r>
          </a:p>
        </p:txBody>
      </p:sp>
      <p:pic>
        <p:nvPicPr>
          <p:cNvPr id="7987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495800"/>
            <a:ext cx="1930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4"/>
          <p:cNvPicPr>
            <a:picLocks noChangeAspect="1"/>
          </p:cNvPicPr>
          <p:nvPr/>
        </p:nvPicPr>
        <p:blipFill>
          <a:blip r:embed="rId3" cstate="print"/>
          <a:srcRect l="10715" t="4713" r="11607"/>
          <a:stretch>
            <a:fillRect/>
          </a:stretch>
        </p:blipFill>
        <p:spPr bwMode="auto">
          <a:xfrm>
            <a:off x="5029200" y="4495800"/>
            <a:ext cx="19812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Operant and Classical Conditioning</a:t>
            </a:r>
          </a:p>
        </p:txBody>
      </p:sp>
      <p:graphicFrame>
        <p:nvGraphicFramePr>
          <p:cNvPr id="58411" name="Group 43"/>
          <p:cNvGraphicFramePr>
            <a:graphicFrameLocks noGrp="1"/>
          </p:cNvGraphicFramePr>
          <p:nvPr>
            <p:ph sz="half" idx="2"/>
          </p:nvPr>
        </p:nvGraphicFramePr>
        <p:xfrm>
          <a:off x="609600" y="838200"/>
          <a:ext cx="7848600" cy="5832159"/>
        </p:xfrm>
        <a:graphic>
          <a:graphicData uri="http://schemas.openxmlformats.org/drawingml/2006/table">
            <a:tbl>
              <a:tblPr/>
              <a:tblGrid>
                <a:gridCol w="3924300"/>
                <a:gridCol w="39243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Classical Conditioning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Operant Conditioning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2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Behavior is controlled by the stimuli that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precede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 the response (by the CS and the UCS).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Behavior is controlled by consequences (rewards, punishments) that 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follow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 the response.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No reward or punishment is involved (although pleasant and averse stimuli may be used).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Often involves rewards (reinforcement) and punishments.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7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Through conditioning, a new stimulus (CS) comes to produce the old (reflexive) behavior.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Through conditioning, a new stimulus (reinforcer) produces a new behavior.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Extinction is produced by withholding the UCS.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Extinction is produced by withholding reinforcement.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7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Learner is passive (acts reflexively): Responses are involuntary. That is behavior is 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elicited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 by stimulation.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Learner is active: Responses are voluntary. That is behavior is 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emitted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 by the organism.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Content Placeholder 4" descr="compclas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217263" cy="51054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A Third Type of Learning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</a:rPr>
              <a:t>Sometimes we have “flashes of insight” when dealing with a problem where we have been experiencing trial and error.</a:t>
            </a:r>
          </a:p>
          <a:p>
            <a:pPr eaLnBrk="1" hangingPunct="1"/>
            <a:endParaRPr lang="en-US" dirty="0" smtClean="0">
              <a:ea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</a:rPr>
              <a:t>This type of learning is called </a:t>
            </a:r>
            <a:r>
              <a:rPr lang="en-US" b="1" i="1" dirty="0" smtClean="0">
                <a:ea typeface="ＭＳ Ｐゴシック" pitchFamily="-110" charset="-128"/>
              </a:rPr>
              <a:t>cognitive learning</a:t>
            </a:r>
            <a:r>
              <a:rPr lang="en-US" dirty="0" smtClean="0">
                <a:ea typeface="ＭＳ Ｐゴシック" pitchFamily="-110" charset="-128"/>
              </a:rPr>
              <a:t>, which is explained as changes in mental processes, rather than as changes in behavior alone.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Wolfgang Kohler and Sultan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110" charset="-128"/>
              </a:rPr>
              <a:t>Kohler believed that chimps could solve complex problems by combining simpler behaviors they had previously learned separately.</a:t>
            </a:r>
          </a:p>
          <a:p>
            <a:pPr eaLnBrk="1" hangingPunct="1"/>
            <a:endParaRPr lang="en-US" sz="2800" dirty="0" smtClean="0">
              <a:ea typeface="ＭＳ Ｐゴシック" pitchFamily="-110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110" charset="-128"/>
              </a:rPr>
              <a:t>Kohler taught Sultan the chimp how to stack boxes to obtain bananas that were over his head and how to use a stick to obtain something that was out of his reach. He taught Sultan these skills in separate situations.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Sultan’s Situation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110" charset="-128"/>
              </a:rPr>
              <a:t>When Sultan was put in a situation where the bananas were still out of his reach after stacking the boxes, Sultan became frustrated. He threw the stick and kicked the wall before sitting down.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pitchFamily="-110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110" charset="-128"/>
              </a:rPr>
              <a:t>Suddenly, he jumped up and dragged the boxes and stick under the bananas. He then climbed up the boxes and whacked the fruit down with the stick.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pitchFamily="-110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110" charset="-128"/>
              </a:rPr>
              <a:t>This suggested to Kohler that the animals were not mindlessly using conditioned behavior, but were learning by reorganizing their perceptions of problems.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-110" charset="-128"/>
              </a:rPr>
              <a:t>Sultan the Chimp</a:t>
            </a:r>
          </a:p>
        </p:txBody>
      </p:sp>
      <p:pic>
        <p:nvPicPr>
          <p:cNvPr id="849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292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9188" y="1905000"/>
            <a:ext cx="269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6"/>
          <p:cNvPicPr>
            <a:picLocks noChangeAspect="1" noChangeArrowheads="1"/>
          </p:cNvPicPr>
          <p:nvPr/>
        </p:nvPicPr>
        <p:blipFill>
          <a:blip r:embed="rId4" cstate="print"/>
          <a:srcRect r="8578"/>
          <a:stretch>
            <a:fillRect/>
          </a:stretch>
        </p:blipFill>
        <p:spPr bwMode="auto">
          <a:xfrm>
            <a:off x="5083175" y="1905000"/>
            <a:ext cx="40608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B.F. Skinner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527175"/>
            <a:ext cx="4800600" cy="47974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</a:rPr>
              <a:t>B.F. Skinner became famous for his ideas in behaviorism and his work with rats.</a:t>
            </a:r>
          </a:p>
          <a:p>
            <a:pPr eaLnBrk="1" hangingPunct="1"/>
            <a:endParaRPr lang="en-US" dirty="0" smtClean="0">
              <a:ea typeface="ＭＳ Ｐゴシック" pitchFamily="-110" charset="-128"/>
            </a:endParaRPr>
          </a:p>
          <a:p>
            <a:pPr eaLnBrk="1" hangingPunct="1"/>
            <a:r>
              <a:rPr lang="en-US" sz="2000" b="1" u="sng" dirty="0" smtClean="0">
                <a:ea typeface="ＭＳ Ｐゴシック" pitchFamily="-110" charset="-128"/>
              </a:rPr>
              <a:t>Law of Effect:</a:t>
            </a:r>
            <a:r>
              <a:rPr lang="en-US" sz="2000" dirty="0" smtClean="0">
                <a:ea typeface="ＭＳ Ｐゴシック" pitchFamily="-110" charset="-128"/>
              </a:rPr>
              <a:t> The idea that responses that produced desirable results would be learned, or “stamped” into the organism.</a:t>
            </a:r>
          </a:p>
        </p:txBody>
      </p:sp>
      <p:pic>
        <p:nvPicPr>
          <p:cNvPr id="5837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057400"/>
            <a:ext cx="3867150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Cognitive Learning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110" charset="-128"/>
              </a:rPr>
              <a:t>Sultan was not the only animal to demonstrate cognitive learning. When rats were put into a maze with multiple routes to the </a:t>
            </a:r>
            <a:r>
              <a:rPr lang="en-US" sz="2800" dirty="0" err="1" smtClean="0">
                <a:ea typeface="ＭＳ Ｐゴシック" pitchFamily="-110" charset="-128"/>
              </a:rPr>
              <a:t>reinforcer</a:t>
            </a:r>
            <a:r>
              <a:rPr lang="en-US" sz="2800" dirty="0" smtClean="0">
                <a:ea typeface="ＭＳ Ｐゴシック" pitchFamily="-110" charset="-128"/>
              </a:rPr>
              <a:t>, the rats would repeatedly attempt the shortest route. </a:t>
            </a:r>
          </a:p>
          <a:p>
            <a:pPr eaLnBrk="1" hangingPunct="1"/>
            <a:endParaRPr lang="en-US" sz="2800" dirty="0" smtClean="0">
              <a:ea typeface="ＭＳ Ｐゴシック" pitchFamily="-110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110" charset="-128"/>
              </a:rPr>
              <a:t>If their preferred route was blocked, they would chose the next shortest route to the reward. </a:t>
            </a:r>
          </a:p>
          <a:p>
            <a:pPr eaLnBrk="1" hangingPunct="1"/>
            <a:endParaRPr lang="en-US" sz="2800" dirty="0" smtClean="0">
              <a:ea typeface="ＭＳ Ｐゴシック" pitchFamily="-110" charset="-128"/>
            </a:endParaRPr>
          </a:p>
          <a:p>
            <a:pPr eaLnBrk="1" hangingPunct="1"/>
            <a:r>
              <a:rPr lang="en-US" sz="2400" b="1" u="sng" dirty="0" smtClean="0">
                <a:ea typeface="ＭＳ Ｐゴシック" pitchFamily="-110" charset="-128"/>
              </a:rPr>
              <a:t>Cognition Map:</a:t>
            </a:r>
            <a:r>
              <a:rPr lang="en-US" sz="2400" dirty="0" smtClean="0">
                <a:ea typeface="ＭＳ Ｐゴシック" pitchFamily="-110" charset="-128"/>
              </a:rPr>
              <a:t> A mental representation of a place.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7B9899"/>
                </a:solidFill>
                <a:ea typeface="ＭＳ Ｐゴシック" pitchFamily="-110" charset="-128"/>
              </a:rPr>
              <a:t>Latent Learning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70038"/>
            <a:ext cx="8229600" cy="47545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ＭＳ Ｐゴシック" pitchFamily="-110" charset="-128"/>
              </a:rPr>
              <a:t>In a similar study, rats were allowed to wander around a maze, without reinforcements, for several hours. It formerly was thought that reinforcements were essential for learning. 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ea typeface="ＭＳ Ｐゴシック" pitchFamily="-110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ＭＳ Ｐゴシック" pitchFamily="-110" charset="-128"/>
              </a:rPr>
              <a:t>However, the rats later were able to negotiate the maze for food more quickly than rats that had never seen the maze before.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ea typeface="ＭＳ Ｐゴシック" pitchFamily="-110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300" b="1" u="sng" dirty="0" smtClean="0">
                <a:ea typeface="ＭＳ Ｐゴシック" pitchFamily="-110" charset="-128"/>
              </a:rPr>
              <a:t>Latent learning:</a:t>
            </a:r>
            <a:r>
              <a:rPr lang="en-US" sz="2300" dirty="0" smtClean="0">
                <a:ea typeface="ＭＳ Ｐゴシック" pitchFamily="-110" charset="-128"/>
              </a:rPr>
              <a:t> Learning that occurs but is not apparent until the learner has an incentive to demonstrate it.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ea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Latent Learning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>
              <a:ea typeface="ＭＳ Ｐゴシック" pitchFamily="-110" charset="-128"/>
            </a:endParaRPr>
          </a:p>
        </p:txBody>
      </p:sp>
      <p:pic>
        <p:nvPicPr>
          <p:cNvPr id="88068" name="Picture 4" descr="D:\Art\ch08\jpg\figure 08-09-gra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Observational Learning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110" charset="-128"/>
              </a:rPr>
              <a:t>You can think of observational learning as an extension of operant conditioning, in which we observe someone else getting rewarded but act as thought we had also received the reward.</a:t>
            </a:r>
          </a:p>
          <a:p>
            <a:pPr eaLnBrk="1" hangingPunct="1"/>
            <a:endParaRPr lang="en-US" sz="2800" dirty="0" smtClean="0">
              <a:ea typeface="ＭＳ Ｐゴシック" pitchFamily="-110" charset="-128"/>
            </a:endParaRPr>
          </a:p>
          <a:p>
            <a:pPr eaLnBrk="1" hangingPunct="1"/>
            <a:r>
              <a:rPr lang="en-US" sz="2400" b="1" u="sng" dirty="0" smtClean="0">
                <a:ea typeface="ＭＳ Ｐゴシック" pitchFamily="-110" charset="-128"/>
              </a:rPr>
              <a:t>Observational learning:</a:t>
            </a:r>
            <a:r>
              <a:rPr lang="en-US" sz="2400" dirty="0" smtClean="0">
                <a:ea typeface="ＭＳ Ｐゴシック" pitchFamily="-110" charset="-128"/>
              </a:rPr>
              <a:t> Learning in which new responses are acquired after other’s behavior and the consequences of their behavior are observed.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Learning by Observation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81150"/>
            <a:ext cx="4057650" cy="466725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-110" charset="2"/>
              <a:buNone/>
            </a:pPr>
            <a:r>
              <a:rPr lang="en-US" altLang="en-US" sz="2800" dirty="0">
                <a:latin typeface="Palatino Linotype" pitchFamily="18" charset="0"/>
              </a:rPr>
              <a:t>Higher animals, especially humans, learn through observing and imitating others.</a:t>
            </a:r>
          </a:p>
          <a:p>
            <a:pPr marL="0" indent="0" algn="ctr">
              <a:lnSpc>
                <a:spcPct val="90000"/>
              </a:lnSpc>
              <a:buFont typeface="Wingdings" pitchFamily="-110" charset="2"/>
              <a:buNone/>
            </a:pPr>
            <a:endParaRPr lang="en-US" sz="2800" dirty="0">
              <a:latin typeface="Palatino Linotype" pitchFamily="18" charset="0"/>
            </a:endParaRPr>
          </a:p>
          <a:p>
            <a:pPr marL="0" indent="0" algn="ctr">
              <a:lnSpc>
                <a:spcPct val="90000"/>
              </a:lnSpc>
              <a:buFont typeface="Wingdings" pitchFamily="-110" charset="2"/>
              <a:buNone/>
            </a:pPr>
            <a:r>
              <a:rPr lang="en-US" sz="2800" dirty="0">
                <a:latin typeface="Palatino Linotype" pitchFamily="18" charset="0"/>
              </a:rPr>
              <a:t>The monkey on the right imitates the monkey on the left in touching the pictures in a certain order to obtain a reward.</a:t>
            </a:r>
          </a:p>
        </p:txBody>
      </p:sp>
      <p:pic>
        <p:nvPicPr>
          <p:cNvPr id="3076" name="Picture 4" descr="12673_MyersPsy8e_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5363" y="1625600"/>
            <a:ext cx="3943350" cy="4165600"/>
          </a:xfrm>
          <a:noFill/>
          <a:ln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 rot="5400000">
            <a:off x="7627144" y="2964656"/>
            <a:ext cx="992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>
                <a:latin typeface="Times New Roman" pitchFamily="-110" charset="0"/>
              </a:rPr>
              <a:t>© Herb Terrace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 rot="5400000">
            <a:off x="8328819" y="5082381"/>
            <a:ext cx="960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>
                <a:latin typeface="Times New Roman" pitchFamily="-110" charset="0"/>
              </a:rPr>
              <a:t>©Herb Terrace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Mirror Neurons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81150"/>
            <a:ext cx="7848600" cy="1447800"/>
          </a:xfrm>
        </p:spPr>
        <p:txBody>
          <a:bodyPr/>
          <a:lstStyle/>
          <a:p>
            <a:pPr marL="0" indent="0" algn="ctr">
              <a:buFont typeface="Wingdings" pitchFamily="-110" charset="2"/>
              <a:buNone/>
            </a:pPr>
            <a:r>
              <a:rPr lang="en-US" altLang="en-US" sz="2800" dirty="0">
                <a:latin typeface="Palatino Linotype" pitchFamily="18" charset="0"/>
              </a:rPr>
              <a:t>Neuroscientists discovered mirror neurons in the brains of animals and humans that are active during observational learning.</a:t>
            </a:r>
            <a:endParaRPr lang="en-US" sz="2800" dirty="0">
              <a:latin typeface="Palatino Linotype" pitchFamily="18" charset="0"/>
            </a:endParaRPr>
          </a:p>
        </p:txBody>
      </p:sp>
      <p:pic>
        <p:nvPicPr>
          <p:cNvPr id="6148" name="Picture 4" descr="12673_MyersPsy8e_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8500" y="3192463"/>
            <a:ext cx="7747000" cy="2936875"/>
          </a:xfrm>
          <a:noFill/>
          <a:ln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 rot="16200000">
            <a:off x="7297738" y="4513262"/>
            <a:ext cx="256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latin typeface="Times New Roman" pitchFamily="-110" charset="0"/>
              </a:rPr>
              <a:t>Reprinted with permission from the American </a:t>
            </a:r>
          </a:p>
          <a:p>
            <a:r>
              <a:rPr lang="en-US" sz="1000">
                <a:latin typeface="Times New Roman" pitchFamily="-110" charset="0"/>
              </a:rPr>
              <a:t>Association for the Advancement of Science,</a:t>
            </a:r>
          </a:p>
          <a:p>
            <a:r>
              <a:rPr lang="en-US" sz="1000">
                <a:latin typeface="Times New Roman" pitchFamily="-110" charset="0"/>
              </a:rPr>
              <a:t> Subiaul et al., Science  305: 407-410 (2004) </a:t>
            </a:r>
          </a:p>
          <a:p>
            <a:r>
              <a:rPr lang="en-US" sz="1000">
                <a:latin typeface="Times New Roman" pitchFamily="-110" charset="0"/>
              </a:rPr>
              <a:t>© 2004 AAAS.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1463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Imitation Onset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2913" y="2243138"/>
            <a:ext cx="4114800" cy="23622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800" dirty="0">
                <a:latin typeface="Palatino Linotype" pitchFamily="18" charset="0"/>
              </a:rPr>
              <a:t>Learning by observation begins early in life. This 14-month-old child imitates the adult on TV in pulling a toy apart.</a:t>
            </a:r>
          </a:p>
        </p:txBody>
      </p:sp>
      <p:pic>
        <p:nvPicPr>
          <p:cNvPr id="7172" name="Picture 4" descr="12673_MyersPsy8e_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45696" y="1600200"/>
            <a:ext cx="3243607" cy="4525963"/>
          </a:xfrm>
          <a:noFill/>
          <a:ln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 rot="16200000">
            <a:off x="6444456" y="3766344"/>
            <a:ext cx="4576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latin typeface="Times New Roman" pitchFamily="-110" charset="0"/>
              </a:rPr>
              <a:t>Meltzoff, A.N. (1998). Imitation of televised models by infants.</a:t>
            </a:r>
          </a:p>
          <a:p>
            <a:r>
              <a:rPr lang="en-US" sz="1000">
                <a:latin typeface="Times New Roman" pitchFamily="-110" charset="0"/>
              </a:rPr>
              <a:t> Child Development, 59 1221-1229. Photos Courtesy of A.N. Meltzoff and M. Hanuk.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Observational Learning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110" charset="-128"/>
              </a:rPr>
              <a:t>After observing adults seeming to enjoy punching, hitting and kicking an inflated doll called </a:t>
            </a:r>
            <a:r>
              <a:rPr lang="en-US" sz="2800" dirty="0" err="1" smtClean="0">
                <a:ea typeface="ＭＳ Ｐゴシック" pitchFamily="-110" charset="-128"/>
              </a:rPr>
              <a:t>Bobo</a:t>
            </a:r>
            <a:r>
              <a:rPr lang="en-US" sz="2800" dirty="0" smtClean="0">
                <a:ea typeface="ＭＳ Ｐゴシック" pitchFamily="-110" charset="-128"/>
              </a:rPr>
              <a:t>, the children later showed similar aggressive behavior toward the doll.</a:t>
            </a:r>
          </a:p>
          <a:p>
            <a:pPr eaLnBrk="1" hangingPunct="1"/>
            <a:endParaRPr lang="en-US" sz="2800" dirty="0" smtClean="0">
              <a:ea typeface="ＭＳ Ｐゴシック" pitchFamily="-110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110" charset="-128"/>
              </a:rPr>
              <a:t>Significantly, these children were more aggressive than those in a control condition who did not witness the adult’s violence.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57175"/>
            <a:ext cx="7772400" cy="1143000"/>
          </a:xfrm>
        </p:spPr>
        <p:txBody>
          <a:bodyPr/>
          <a:lstStyle/>
          <a:p>
            <a:r>
              <a:rPr lang="en-US" sz="4000" dirty="0" err="1">
                <a:latin typeface="Palatino Linotype" pitchFamily="18" charset="0"/>
              </a:rPr>
              <a:t>Bandura's</a:t>
            </a:r>
            <a:r>
              <a:rPr lang="en-US" sz="4000" dirty="0">
                <a:latin typeface="Palatino Linotype" pitchFamily="18" charset="0"/>
              </a:rPr>
              <a:t> Experiments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marL="0" indent="0" algn="ctr">
              <a:buFont typeface="Wingdings" pitchFamily="-110" charset="2"/>
              <a:buNone/>
            </a:pPr>
            <a:r>
              <a:rPr lang="en-US" altLang="en-US" sz="2800" dirty="0" err="1">
                <a:latin typeface="Palatino Linotype" pitchFamily="18" charset="0"/>
              </a:rPr>
              <a:t>Bandura's</a:t>
            </a:r>
            <a:r>
              <a:rPr lang="en-US" altLang="en-US" sz="2800" dirty="0">
                <a:latin typeface="Palatino Linotype" pitchFamily="18" charset="0"/>
              </a:rPr>
              <a:t> </a:t>
            </a:r>
            <a:r>
              <a:rPr lang="en-US" altLang="en-US" sz="2800" dirty="0" err="1">
                <a:latin typeface="Palatino Linotype" pitchFamily="18" charset="0"/>
              </a:rPr>
              <a:t>Bobo</a:t>
            </a:r>
            <a:r>
              <a:rPr lang="en-US" altLang="en-US" sz="2800" dirty="0">
                <a:latin typeface="Palatino Linotype" pitchFamily="18" charset="0"/>
              </a:rPr>
              <a:t> doll study (1961) indicated that individuals (children) learn through imitating others who receive rewards and punishments.</a:t>
            </a:r>
          </a:p>
          <a:p>
            <a:pPr marL="0" indent="0" algn="ctr"/>
            <a:endParaRPr lang="en-US" sz="2800" dirty="0">
              <a:latin typeface="Palatino Linotype" pitchFamily="18" charset="0"/>
            </a:endParaRPr>
          </a:p>
        </p:txBody>
      </p:sp>
      <p:pic>
        <p:nvPicPr>
          <p:cNvPr id="8196" name="Picture 4" descr="12673_MyersPsy8e_8UN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85927" y="1600200"/>
            <a:ext cx="3163145" cy="4525963"/>
          </a:xfrm>
          <a:noFill/>
          <a:ln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 rot="16200000">
            <a:off x="6787356" y="4718844"/>
            <a:ext cx="2671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>
                <a:latin typeface="Times New Roman" pitchFamily="-110" charset="0"/>
              </a:rPr>
              <a:t>Courtesy of Albert Bandura, Stanford University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7B9899"/>
                </a:solidFill>
                <a:ea typeface="ＭＳ Ｐゴシック" pitchFamily="-110" charset="-128"/>
              </a:rPr>
              <a:t>Bobo</a:t>
            </a:r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 the Clown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>
                <a:ea typeface="ＭＳ Ｐゴシック" pitchFamily="-110" charset="-128"/>
              </a:rPr>
              <a:t>	</a:t>
            </a:r>
          </a:p>
          <a:p>
            <a:pPr algn="ctr" eaLnBrk="1" hangingPunct="1">
              <a:buFontTx/>
              <a:buNone/>
            </a:pPr>
            <a:endParaRPr lang="en-US" dirty="0" smtClean="0">
              <a:ea typeface="ＭＳ Ｐゴシック" pitchFamily="-110" charset="-128"/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ea typeface="ＭＳ Ｐゴシック" pitchFamily="-110" charset="-128"/>
                <a:hlinkClick r:id="rId2"/>
              </a:rPr>
              <a:t>Video of the </a:t>
            </a:r>
            <a:r>
              <a:rPr lang="en-US" dirty="0" err="1" smtClean="0">
                <a:ea typeface="ＭＳ Ｐゴシック" pitchFamily="-110" charset="-128"/>
                <a:hlinkClick r:id="rId2"/>
              </a:rPr>
              <a:t>Bobo</a:t>
            </a:r>
            <a:r>
              <a:rPr lang="en-US" dirty="0" smtClean="0">
                <a:ea typeface="ＭＳ Ｐゴシック" pitchFamily="-110" charset="-128"/>
                <a:hlinkClick r:id="rId2"/>
              </a:rPr>
              <a:t> doll. </a:t>
            </a:r>
            <a:endParaRPr lang="en-US" dirty="0" smtClean="0">
              <a:ea typeface="ＭＳ Ｐゴシック" pitchFamily="-110" charset="-128"/>
            </a:endParaRPr>
          </a:p>
          <a:p>
            <a:pPr algn="ctr" eaLnBrk="1" hangingPunct="1">
              <a:buFontTx/>
              <a:buNone/>
            </a:pPr>
            <a:endParaRPr lang="en-US" dirty="0" smtClean="0">
              <a:ea typeface="ＭＳ Ｐゴシック" pitchFamily="-110" charset="-128"/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ea typeface="ＭＳ Ｐゴシック" pitchFamily="-110" charset="-128"/>
                <a:hlinkClick r:id="rId3"/>
              </a:rPr>
              <a:t>A Modern Representation of </a:t>
            </a:r>
            <a:r>
              <a:rPr lang="en-US" dirty="0" err="1" smtClean="0">
                <a:ea typeface="ＭＳ Ｐゴシック" pitchFamily="-110" charset="-128"/>
                <a:hlinkClick r:id="rId3"/>
              </a:rPr>
              <a:t>BoBo</a:t>
            </a:r>
            <a:endParaRPr lang="en-US" dirty="0" smtClean="0">
              <a:ea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B.F. Skinner and The Skinner Box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>
              <a:ea typeface="ＭＳ Ｐゴシック" pitchFamily="-110" charset="-128"/>
            </a:endParaRPr>
          </a:p>
        </p:txBody>
      </p:sp>
      <p:pic>
        <p:nvPicPr>
          <p:cNvPr id="59396" name="Picture 5" descr="U:\201\SKNRBX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3810000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14" descr="H:\Stress\Myers7\un08-p310-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988" y="1524000"/>
            <a:ext cx="3783012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7B9899"/>
                </a:solidFill>
                <a:ea typeface="ＭＳ Ｐゴシック" pitchFamily="-110" charset="-128"/>
              </a:rPr>
              <a:t>Media and Violence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ea typeface="ＭＳ Ｐゴシック" pitchFamily="-110" charset="-128"/>
              </a:rPr>
              <a:t>Does violence on </a:t>
            </a:r>
            <a:r>
              <a:rPr lang="en-US" sz="2600" dirty="0" err="1" smtClean="0">
                <a:ea typeface="ＭＳ Ｐゴシック" pitchFamily="-110" charset="-128"/>
              </a:rPr>
              <a:t>tv</a:t>
            </a:r>
            <a:r>
              <a:rPr lang="en-US" sz="2600" dirty="0" smtClean="0">
                <a:ea typeface="ＭＳ Ｐゴシック" pitchFamily="-110" charset="-128"/>
              </a:rPr>
              <a:t>/movies/video games have an impact on the learning of children?</a:t>
            </a:r>
          </a:p>
          <a:p>
            <a:pPr eaLnBrk="1" hangingPunct="1">
              <a:lnSpc>
                <a:spcPct val="80000"/>
              </a:lnSpc>
            </a:pPr>
            <a:endParaRPr lang="en-US" sz="2600" dirty="0" smtClean="0">
              <a:ea typeface="ＭＳ Ｐゴシック" pitchFamily="-110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ea typeface="ＭＳ Ｐゴシック" pitchFamily="-110" charset="-128"/>
              </a:rPr>
              <a:t>Correlation evidence from over 50 studies shows that observing violence is associated with violent behavior.</a:t>
            </a:r>
          </a:p>
          <a:p>
            <a:pPr eaLnBrk="1" hangingPunct="1">
              <a:lnSpc>
                <a:spcPct val="80000"/>
              </a:lnSpc>
            </a:pPr>
            <a:endParaRPr lang="en-US" sz="2600" dirty="0" smtClean="0">
              <a:ea typeface="ＭＳ Ｐゴシック" pitchFamily="-110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ea typeface="ＭＳ Ｐゴシック" pitchFamily="-110" charset="-128"/>
              </a:rPr>
              <a:t>In addition, experiment evidence shows that viewers of media violence show a reduction in emotional arousal and distress when they subsequently observe violent acts-a condition known as </a:t>
            </a:r>
            <a:r>
              <a:rPr lang="en-US" sz="2600" b="1" i="1" dirty="0" smtClean="0">
                <a:ea typeface="ＭＳ Ｐゴシック" pitchFamily="-110" charset="-128"/>
              </a:rPr>
              <a:t>psychic numbing</a:t>
            </a:r>
            <a:r>
              <a:rPr lang="en-US" sz="2600" dirty="0" smtClean="0">
                <a:ea typeface="ＭＳ Ｐゴシック" pitchFamily="-110" charset="-128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571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Palatino Linotype" pitchFamily="18" charset="0"/>
              </a:rPr>
              <a:t>Applications of Observational Learning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09800"/>
            <a:ext cx="3810000" cy="2895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-110" charset="2"/>
              <a:buNone/>
            </a:pPr>
            <a:r>
              <a:rPr lang="en-US" altLang="en-US" sz="2800" dirty="0">
                <a:latin typeface="Palatino Linotype" pitchFamily="18" charset="0"/>
              </a:rPr>
              <a:t>Unfortunately, </a:t>
            </a:r>
            <a:r>
              <a:rPr lang="en-US" altLang="en-US" sz="2800" dirty="0" err="1">
                <a:latin typeface="Palatino Linotype" pitchFamily="18" charset="0"/>
              </a:rPr>
              <a:t>Bandura’s</a:t>
            </a:r>
            <a:r>
              <a:rPr lang="en-US" altLang="en-US" sz="2800" dirty="0">
                <a:latin typeface="Palatino Linotype" pitchFamily="18" charset="0"/>
              </a:rPr>
              <a:t> studies show that antisocial models (family, neighborhood or TV) may have antisocial effects.</a:t>
            </a:r>
          </a:p>
          <a:p>
            <a:pPr marL="0" indent="0" algn="ctr">
              <a:lnSpc>
                <a:spcPct val="90000"/>
              </a:lnSpc>
            </a:pPr>
            <a:endParaRPr lang="en-US" sz="2800" dirty="0">
              <a:latin typeface="Palatino Linotype" pitchFamily="18" charset="0"/>
            </a:endParaRPr>
          </a:p>
        </p:txBody>
      </p:sp>
      <p:pic>
        <p:nvPicPr>
          <p:cNvPr id="10244" name="Picture 4" descr="12356_HCD2e_09UN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1600200"/>
            <a:ext cx="2951163" cy="44196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3600" dirty="0">
                <a:latin typeface="Palatino Linotype" pitchFamily="18" charset="0"/>
              </a:rPr>
              <a:t>Positive Observational Learning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2450" y="1600200"/>
            <a:ext cx="8001000" cy="1066800"/>
          </a:xfrm>
        </p:spPr>
        <p:txBody>
          <a:bodyPr/>
          <a:lstStyle/>
          <a:p>
            <a:pPr marL="0" indent="0" algn="ctr">
              <a:buFont typeface="Wingdings" pitchFamily="-110" charset="2"/>
              <a:buNone/>
            </a:pPr>
            <a:r>
              <a:rPr lang="en-US" altLang="en-US" sz="2800" dirty="0">
                <a:latin typeface="Palatino Linotype" pitchFamily="18" charset="0"/>
              </a:rPr>
              <a:t>Fortunately, </a:t>
            </a:r>
            <a:r>
              <a:rPr lang="en-US" altLang="en-US" sz="2800" dirty="0" err="1">
                <a:latin typeface="Palatino Linotype" pitchFamily="18" charset="0"/>
              </a:rPr>
              <a:t>prosocial</a:t>
            </a:r>
            <a:r>
              <a:rPr lang="en-US" altLang="en-US" sz="2800" dirty="0">
                <a:latin typeface="Palatino Linotype" pitchFamily="18" charset="0"/>
              </a:rPr>
              <a:t> (positive, helpful) models may have </a:t>
            </a:r>
            <a:r>
              <a:rPr lang="en-US" altLang="en-US" sz="2800" dirty="0" err="1">
                <a:latin typeface="Palatino Linotype" pitchFamily="18" charset="0"/>
              </a:rPr>
              <a:t>prosocial</a:t>
            </a:r>
            <a:r>
              <a:rPr lang="en-US" altLang="en-US" sz="2800" dirty="0">
                <a:latin typeface="Palatino Linotype" pitchFamily="18" charset="0"/>
              </a:rPr>
              <a:t> effects.</a:t>
            </a:r>
            <a:endParaRPr lang="en-US" sz="2800" dirty="0">
              <a:latin typeface="Palatino Linotype" pitchFamily="18" charset="0"/>
            </a:endParaRPr>
          </a:p>
        </p:txBody>
      </p:sp>
      <p:pic>
        <p:nvPicPr>
          <p:cNvPr id="11268" name="Picture 4" descr="12673_MyersPsy8e_8UN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19300" y="3100388"/>
            <a:ext cx="5105400" cy="3414712"/>
          </a:xfrm>
          <a:noFill/>
          <a:ln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 rot="16200000">
            <a:off x="6276975" y="5457825"/>
            <a:ext cx="2016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>
                <a:latin typeface="Times New Roman" pitchFamily="-110" charset="0"/>
              </a:rPr>
              <a:t>Bob Daemmrich/ The Image 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Palatino Linotype" pitchFamily="18" charset="0"/>
              </a:rPr>
              <a:t>Television and Observational Learning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marL="0" indent="0" algn="ctr">
              <a:buFont typeface="Wingdings" pitchFamily="-110" charset="2"/>
              <a:buNone/>
            </a:pPr>
            <a:r>
              <a:rPr lang="en-US" altLang="en-US" sz="2800" dirty="0">
                <a:latin typeface="Palatino Linotype" pitchFamily="18" charset="0"/>
              </a:rPr>
              <a:t>Gentile et al., (2004) shows that children in elementary school who are exposed to violent television, videos, and video games express increased aggression.</a:t>
            </a:r>
            <a:endParaRPr lang="en-US" sz="2800" dirty="0">
              <a:latin typeface="Palatino Linotype" pitchFamily="18" charset="0"/>
            </a:endParaRPr>
          </a:p>
        </p:txBody>
      </p:sp>
      <p:pic>
        <p:nvPicPr>
          <p:cNvPr id="13316" name="Picture 4" descr="12673_MyersPsy8e_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1524000"/>
            <a:ext cx="3016250" cy="4648200"/>
          </a:xfrm>
          <a:noFill/>
          <a:ln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 rot="16200000">
            <a:off x="7401719" y="5095081"/>
            <a:ext cx="1900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>
                <a:latin typeface="Times New Roman" pitchFamily="-110" charset="0"/>
              </a:rPr>
              <a:t>Ron Chapple/ Taxi/ Getty Images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Modeling Violence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5313" y="1600200"/>
            <a:ext cx="7924800" cy="990600"/>
          </a:xfrm>
        </p:spPr>
        <p:txBody>
          <a:bodyPr/>
          <a:lstStyle/>
          <a:p>
            <a:pPr marL="0" indent="0" algn="ctr">
              <a:buFont typeface="Wingdings" pitchFamily="-110" charset="2"/>
              <a:buNone/>
            </a:pPr>
            <a:r>
              <a:rPr lang="en-US" altLang="en-US" sz="2800" dirty="0">
                <a:latin typeface="Palatino Linotype" pitchFamily="18" charset="0"/>
              </a:rPr>
              <a:t>Research shows that viewing media violence leads to an increased expression of aggression.</a:t>
            </a:r>
            <a:endParaRPr lang="en-US" sz="2800" dirty="0">
              <a:latin typeface="Palatino Linotype" pitchFamily="18" charset="0"/>
            </a:endParaRPr>
          </a:p>
        </p:txBody>
      </p:sp>
      <p:pic>
        <p:nvPicPr>
          <p:cNvPr id="14340" name="Picture 4" descr="12673_MyersPsy8e_8UN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2819400"/>
            <a:ext cx="5486400" cy="3336925"/>
          </a:xfrm>
          <a:noFill/>
          <a:ln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903413" y="6172200"/>
            <a:ext cx="530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Palatino Linotype" pitchFamily="18" charset="0"/>
              </a:rPr>
              <a:t>Children modeling after pro wrestlers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 rot="16200000">
            <a:off x="3457575" y="5076825"/>
            <a:ext cx="2016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>
                <a:latin typeface="Times New Roman" pitchFamily="-110" charset="0"/>
              </a:rPr>
              <a:t>Bob Daemmrich/ The Image Works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 rot="16200000">
            <a:off x="6600825" y="5286375"/>
            <a:ext cx="1673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>
                <a:latin typeface="Times New Roman" pitchFamily="-110" charset="0"/>
              </a:rPr>
              <a:t>Glassman/ The Image 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Reinforcement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ＭＳ Ｐゴシック" pitchFamily="-110" charset="-128"/>
              </a:rPr>
              <a:t>A </a:t>
            </a:r>
            <a:r>
              <a:rPr lang="en-US" sz="2800" b="1" dirty="0" err="1" smtClean="0">
                <a:ea typeface="ＭＳ Ｐゴシック" pitchFamily="-110" charset="-128"/>
              </a:rPr>
              <a:t>reinforcer</a:t>
            </a:r>
            <a:r>
              <a:rPr lang="en-US" sz="2800" b="1" dirty="0" smtClean="0">
                <a:ea typeface="ＭＳ Ｐゴシック" pitchFamily="-110" charset="-128"/>
              </a:rPr>
              <a:t> </a:t>
            </a:r>
            <a:r>
              <a:rPr lang="en-US" sz="2800" dirty="0" smtClean="0">
                <a:ea typeface="ＭＳ Ｐゴシック" pitchFamily="-110" charset="-128"/>
              </a:rPr>
              <a:t>is a condition in which the presentation or removal of a stimulus, that occurs after a response (behavior), strengthens that response or makes it more likely to happen again in the future.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ea typeface="ＭＳ Ｐゴシック" pitchFamily="-110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u="sng" dirty="0" smtClean="0">
                <a:ea typeface="ＭＳ Ｐゴシック" pitchFamily="-110" charset="-128"/>
              </a:rPr>
              <a:t>Positive Reinforcement:</a:t>
            </a:r>
            <a:r>
              <a:rPr lang="en-US" sz="2800" dirty="0" smtClean="0">
                <a:ea typeface="ＭＳ Ｐゴシック" pitchFamily="-110" charset="-128"/>
              </a:rPr>
              <a:t> A stimulus presented after a response that increases the probability of that response happening again.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ea typeface="ＭＳ Ｐゴシック" pitchFamily="-110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300" dirty="0" smtClean="0">
                <a:ea typeface="ＭＳ Ｐゴシック" pitchFamily="-110" charset="-128"/>
              </a:rPr>
              <a:t>Ex: Getting paid for good grades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ea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Negative Reinforcement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514350" indent="-514350" eaLnBrk="1" hangingPunct="1"/>
            <a:r>
              <a:rPr lang="en-US" sz="2800" b="1" u="sng" dirty="0" smtClean="0">
                <a:ea typeface="ＭＳ Ｐゴシック" pitchFamily="-110" charset="-128"/>
              </a:rPr>
              <a:t>Negative Reinforcement:</a:t>
            </a:r>
            <a:r>
              <a:rPr lang="en-US" sz="2800" dirty="0" smtClean="0">
                <a:ea typeface="ＭＳ Ｐゴシック" pitchFamily="-110" charset="-128"/>
              </a:rPr>
              <a:t> The removal of an unpleasant or averse stimulus that increases the probability of that response happening again.</a:t>
            </a:r>
            <a:endParaRPr lang="en-US" sz="1200" dirty="0" smtClean="0">
              <a:ea typeface="ＭＳ Ｐゴシック" pitchFamily="-110" charset="-128"/>
            </a:endParaRPr>
          </a:p>
          <a:p>
            <a:pPr marL="514350" indent="-514350" eaLnBrk="1" hangingPunct="1">
              <a:buFontTx/>
              <a:buNone/>
            </a:pPr>
            <a:endParaRPr lang="en-US" sz="1200" dirty="0" smtClean="0">
              <a:ea typeface="ＭＳ Ｐゴシック" pitchFamily="-110" charset="-128"/>
            </a:endParaRPr>
          </a:p>
          <a:p>
            <a:pPr lvl="1" eaLnBrk="1" hangingPunct="1"/>
            <a:r>
              <a:rPr lang="en-US" sz="2400" dirty="0" smtClean="0">
                <a:ea typeface="ＭＳ Ｐゴシック" pitchFamily="-110" charset="-128"/>
              </a:rPr>
              <a:t>Ex: Taking Advil to get rid of a headache.</a:t>
            </a:r>
          </a:p>
          <a:p>
            <a:pPr lvl="1" eaLnBrk="1" hangingPunct="1"/>
            <a:r>
              <a:rPr lang="en-US" sz="2400" dirty="0" smtClean="0">
                <a:ea typeface="ＭＳ Ｐゴシック" pitchFamily="-110" charset="-128"/>
              </a:rPr>
              <a:t>Ex: Putting on a seatbelt to make the annoying seatbelt buzzer stop.</a:t>
            </a:r>
          </a:p>
          <a:p>
            <a:pPr marL="514350" indent="-514350" eaLnBrk="1" hangingPunct="1">
              <a:buFontTx/>
              <a:buNone/>
            </a:pPr>
            <a:endParaRPr lang="en-US" sz="2400" dirty="0" smtClean="0">
              <a:ea typeface="ＭＳ Ｐゴシック" pitchFamily="-110" charset="-128"/>
            </a:endParaRPr>
          </a:p>
          <a:p>
            <a:pPr marL="514350" indent="-514350" eaLnBrk="1" hangingPunct="1"/>
            <a:r>
              <a:rPr lang="en-US" sz="2800" dirty="0" smtClean="0">
                <a:ea typeface="ＭＳ Ｐゴシック" pitchFamily="-110" charset="-128"/>
              </a:rPr>
              <a:t>The word “positive” means add or apply; “negative” is used to mean subtract or remove.</a:t>
            </a:r>
          </a:p>
          <a:p>
            <a:pPr marL="514350" indent="-514350" eaLnBrk="1" hangingPunct="1">
              <a:buFontTx/>
              <a:buNone/>
            </a:pPr>
            <a:endParaRPr lang="en-US" sz="2800" dirty="0" smtClean="0">
              <a:ea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 anchor="ctr"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Punishment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110" charset="-128"/>
              </a:rPr>
              <a:t>A </a:t>
            </a:r>
            <a:r>
              <a:rPr lang="en-US" sz="2800" b="1" dirty="0" smtClean="0">
                <a:ea typeface="ＭＳ Ｐゴシック" pitchFamily="-110" charset="-128"/>
              </a:rPr>
              <a:t>punishment</a:t>
            </a:r>
            <a:r>
              <a:rPr lang="en-US" sz="2800" dirty="0" smtClean="0">
                <a:ea typeface="ＭＳ Ｐゴシック" pitchFamily="-110" charset="-128"/>
              </a:rPr>
              <a:t> is an averse/disliked stimulus which occurs after a behavior, and decreases the probability it will occur again.</a:t>
            </a:r>
          </a:p>
          <a:p>
            <a:pPr eaLnBrk="1" hangingPunct="1"/>
            <a:endParaRPr lang="en-US" sz="2800" dirty="0" smtClean="0">
              <a:ea typeface="ＭＳ Ｐゴシック" pitchFamily="-110" charset="-128"/>
            </a:endParaRPr>
          </a:p>
          <a:p>
            <a:pPr eaLnBrk="1" hangingPunct="1"/>
            <a:r>
              <a:rPr lang="en-US" sz="2400" b="1" u="sng" dirty="0" smtClean="0">
                <a:ea typeface="ＭＳ Ｐゴシック" pitchFamily="-110" charset="-128"/>
              </a:rPr>
              <a:t>Positive Punishment:</a:t>
            </a:r>
            <a:r>
              <a:rPr lang="en-US" sz="2400" dirty="0" smtClean="0">
                <a:ea typeface="ＭＳ Ｐゴシック" pitchFamily="-110" charset="-128"/>
              </a:rPr>
              <a:t> An undesirable event that follows a behavior: getting spanked after telling a lie.</a:t>
            </a:r>
          </a:p>
        </p:txBody>
      </p:sp>
      <p:pic>
        <p:nvPicPr>
          <p:cNvPr id="69636" name="Picture 4" descr="228453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8025" y="4267200"/>
            <a:ext cx="16795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Punishment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ea typeface="ＭＳ Ｐゴシック" pitchFamily="-110" charset="-128"/>
              </a:rPr>
              <a:t>Negative Punishment:</a:t>
            </a:r>
            <a:r>
              <a:rPr lang="en-US" dirty="0" smtClean="0">
                <a:ea typeface="ＭＳ Ｐゴシック" pitchFamily="-110" charset="-128"/>
              </a:rPr>
              <a:t> When a desirable event ends or is taken away after a behavior.</a:t>
            </a:r>
          </a:p>
          <a:p>
            <a:pPr lvl="1" eaLnBrk="1" hangingPunct="1"/>
            <a:r>
              <a:rPr lang="en-US" sz="2400" dirty="0" smtClean="0">
                <a:ea typeface="ＭＳ Ｐゴシック" pitchFamily="-110" charset="-128"/>
              </a:rPr>
              <a:t>Example: getting grounded from your cell phone after failing your progress report.</a:t>
            </a:r>
          </a:p>
          <a:p>
            <a:pPr eaLnBrk="1" hangingPunct="1">
              <a:buFontTx/>
              <a:buNone/>
            </a:pPr>
            <a:r>
              <a:rPr lang="en-US" dirty="0" smtClean="0">
                <a:ea typeface="ＭＳ Ｐゴシック" pitchFamily="-110" charset="-128"/>
              </a:rPr>
              <a:t>		</a:t>
            </a:r>
          </a:p>
          <a:p>
            <a:pPr lvl="1" eaLnBrk="1" hangingPunct="1"/>
            <a:r>
              <a:rPr lang="en-US" dirty="0" smtClean="0">
                <a:ea typeface="ＭＳ Ｐゴシック" pitchFamily="-110" charset="-128"/>
              </a:rPr>
              <a:t>Think of a time-out (taking away time from a fun activity with the hope that it will stop the unwanted behavior in the future.)</a:t>
            </a:r>
          </a:p>
        </p:txBody>
      </p:sp>
      <p:pic>
        <p:nvPicPr>
          <p:cNvPr id="63492" name="Picture 3"/>
          <p:cNvPicPr>
            <a:picLocks noChangeAspect="1"/>
          </p:cNvPicPr>
          <p:nvPr/>
        </p:nvPicPr>
        <p:blipFill>
          <a:blip r:embed="rId2" cstate="print"/>
          <a:srcRect t="14355" b="4456"/>
          <a:stretch>
            <a:fillRect/>
          </a:stretch>
        </p:blipFill>
        <p:spPr bwMode="auto">
          <a:xfrm>
            <a:off x="2470150" y="4613275"/>
            <a:ext cx="461645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2433</Words>
  <Application>Microsoft Office PowerPoint</Application>
  <PresentationFormat>On-screen Show (4:3)</PresentationFormat>
  <Paragraphs>305</Paragraphs>
  <Slides>54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Equity</vt:lpstr>
      <vt:lpstr>Learning </vt:lpstr>
      <vt:lpstr>Classical vs. Operant Conditioning</vt:lpstr>
      <vt:lpstr>Operant Conditioning</vt:lpstr>
      <vt:lpstr>B.F. Skinner</vt:lpstr>
      <vt:lpstr>B.F. Skinner and The Skinner Box</vt:lpstr>
      <vt:lpstr>Reinforcement</vt:lpstr>
      <vt:lpstr>Negative Reinforcement</vt:lpstr>
      <vt:lpstr>Punishment</vt:lpstr>
      <vt:lpstr>Punishment</vt:lpstr>
      <vt:lpstr>Slide 10</vt:lpstr>
      <vt:lpstr>Reinforcement vs. Punishment</vt:lpstr>
      <vt:lpstr>Punishment vs. Negative Reinforcement</vt:lpstr>
      <vt:lpstr>Uses and Abuses of Punishment</vt:lpstr>
      <vt:lpstr>Making Punishment Work</vt:lpstr>
      <vt:lpstr>Reinforcement Schedules</vt:lpstr>
      <vt:lpstr>Continuous Reinforcement</vt:lpstr>
      <vt:lpstr>Reinforcement Schedules</vt:lpstr>
      <vt:lpstr>Schedules of  Intermittent Reinforcement</vt:lpstr>
      <vt:lpstr>Interval Schedules</vt:lpstr>
      <vt:lpstr>Interval Schedules</vt:lpstr>
      <vt:lpstr>Ratio Schedules</vt:lpstr>
      <vt:lpstr>Ratio Schedules</vt:lpstr>
      <vt:lpstr>Schedules of Reinforcement</vt:lpstr>
      <vt:lpstr>Primary and Secondary reinforcement</vt:lpstr>
      <vt:lpstr>Cognition &amp; Operant Conditioning</vt:lpstr>
      <vt:lpstr>Latent Learning</vt:lpstr>
      <vt:lpstr>Intrinsic Motivation</vt:lpstr>
      <vt:lpstr>Biological Predisposition</vt:lpstr>
      <vt:lpstr>Skinner’s Legacy</vt:lpstr>
      <vt:lpstr>Applications of Operant Conditioning</vt:lpstr>
      <vt:lpstr>Applications of Operant Conditioning</vt:lpstr>
      <vt:lpstr>Applications of Operant Conditioning</vt:lpstr>
      <vt:lpstr>Two Important Theories</vt:lpstr>
      <vt:lpstr>Operant and Classical Conditioning</vt:lpstr>
      <vt:lpstr>Slide 35</vt:lpstr>
      <vt:lpstr>A Third Type of Learning</vt:lpstr>
      <vt:lpstr>Wolfgang Kohler and Sultan</vt:lpstr>
      <vt:lpstr>Sultan’s Situation</vt:lpstr>
      <vt:lpstr>Sultan the Chimp</vt:lpstr>
      <vt:lpstr>Cognitive Learning</vt:lpstr>
      <vt:lpstr>Latent Learning</vt:lpstr>
      <vt:lpstr>Latent Learning</vt:lpstr>
      <vt:lpstr>Observational Learning</vt:lpstr>
      <vt:lpstr>Learning by Observation</vt:lpstr>
      <vt:lpstr>Mirror Neurons</vt:lpstr>
      <vt:lpstr>Imitation Onset</vt:lpstr>
      <vt:lpstr>Observational Learning</vt:lpstr>
      <vt:lpstr>Bandura's Experiments</vt:lpstr>
      <vt:lpstr>Bobo the Clown </vt:lpstr>
      <vt:lpstr>Media and Violence</vt:lpstr>
      <vt:lpstr>Applications of Observational Learning</vt:lpstr>
      <vt:lpstr>Positive Observational Learning</vt:lpstr>
      <vt:lpstr>Television and Observational Learning</vt:lpstr>
      <vt:lpstr>Modeling Violence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</dc:title>
  <dc:creator>Corrina Fahey</dc:creator>
  <cp:lastModifiedBy>Corrina Fahey</cp:lastModifiedBy>
  <cp:revision>1</cp:revision>
  <dcterms:created xsi:type="dcterms:W3CDTF">2014-11-24T12:21:19Z</dcterms:created>
  <dcterms:modified xsi:type="dcterms:W3CDTF">2014-11-24T12:26:12Z</dcterms:modified>
</cp:coreProperties>
</file>