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46"/>
  </p:handoutMasterIdLst>
  <p:sldIdLst>
    <p:sldId id="256" r:id="rId2"/>
    <p:sldId id="257" r:id="rId3"/>
    <p:sldId id="258" r:id="rId4"/>
    <p:sldId id="259" r:id="rId5"/>
    <p:sldId id="260" r:id="rId6"/>
    <p:sldId id="261" r:id="rId7"/>
    <p:sldId id="270" r:id="rId8"/>
    <p:sldId id="269" r:id="rId9"/>
    <p:sldId id="262" r:id="rId10"/>
    <p:sldId id="265" r:id="rId11"/>
    <p:sldId id="268" r:id="rId12"/>
    <p:sldId id="295" r:id="rId13"/>
    <p:sldId id="278" r:id="rId14"/>
    <p:sldId id="263" r:id="rId15"/>
    <p:sldId id="264" r:id="rId16"/>
    <p:sldId id="271" r:id="rId17"/>
    <p:sldId id="272" r:id="rId18"/>
    <p:sldId id="273" r:id="rId19"/>
    <p:sldId id="274" r:id="rId20"/>
    <p:sldId id="266" r:id="rId21"/>
    <p:sldId id="279" r:id="rId22"/>
    <p:sldId id="267" r:id="rId23"/>
    <p:sldId id="275" r:id="rId24"/>
    <p:sldId id="276" r:id="rId25"/>
    <p:sldId id="280" r:id="rId26"/>
    <p:sldId id="293" r:id="rId27"/>
    <p:sldId id="294" r:id="rId28"/>
    <p:sldId id="281" r:id="rId29"/>
    <p:sldId id="277" r:id="rId30"/>
    <p:sldId id="291" r:id="rId31"/>
    <p:sldId id="292" r:id="rId32"/>
    <p:sldId id="290" r:id="rId33"/>
    <p:sldId id="296" r:id="rId34"/>
    <p:sldId id="285" r:id="rId35"/>
    <p:sldId id="286" r:id="rId36"/>
    <p:sldId id="287" r:id="rId37"/>
    <p:sldId id="297" r:id="rId38"/>
    <p:sldId id="298" r:id="rId39"/>
    <p:sldId id="299" r:id="rId40"/>
    <p:sldId id="300" r:id="rId41"/>
    <p:sldId id="288" r:id="rId42"/>
    <p:sldId id="282" r:id="rId43"/>
    <p:sldId id="283" r:id="rId44"/>
    <p:sldId id="28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45" autoAdjust="0"/>
  </p:normalViewPr>
  <p:slideViewPr>
    <p:cSldViewPr>
      <p:cViewPr varScale="1">
        <p:scale>
          <a:sx n="77" d="100"/>
          <a:sy n="77" d="100"/>
        </p:scale>
        <p:origin x="-136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78464A-B19B-4436-99D6-1E9484B573B0}" type="datetimeFigureOut">
              <a:rPr lang="en-CA" smtClean="0"/>
              <a:t>07/01/2013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CA65D7-9E28-4ADA-8999-DD9E5CF27248}" type="slidenum">
              <a:rPr lang="en-CA" smtClean="0"/>
              <a:t>‹#›</a:t>
            </a:fld>
            <a:endParaRPr lang="en-CA"/>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13D087A-7F64-4F6E-A279-103CEC5DCF4B}" type="datetimeFigureOut">
              <a:rPr lang="en-CA" smtClean="0"/>
              <a:pPr/>
              <a:t>07/01/2013</a:t>
            </a:fld>
            <a:endParaRPr lang="en-CA"/>
          </a:p>
        </p:txBody>
      </p:sp>
      <p:sp>
        <p:nvSpPr>
          <p:cNvPr id="17" name="Footer Placeholder 16"/>
          <p:cNvSpPr>
            <a:spLocks noGrp="1"/>
          </p:cNvSpPr>
          <p:nvPr>
            <p:ph type="ftr" sz="quarter" idx="11"/>
          </p:nvPr>
        </p:nvSpPr>
        <p:spPr>
          <a:xfrm>
            <a:off x="2898648" y="6355080"/>
            <a:ext cx="3474720" cy="365760"/>
          </a:xfrm>
        </p:spPr>
        <p:txBody>
          <a:bodyPr/>
          <a:lstStyle/>
          <a:p>
            <a:endParaRPr lang="en-CA"/>
          </a:p>
        </p:txBody>
      </p:sp>
      <p:sp>
        <p:nvSpPr>
          <p:cNvPr id="29" name="Slide Number Placeholder 28"/>
          <p:cNvSpPr>
            <a:spLocks noGrp="1"/>
          </p:cNvSpPr>
          <p:nvPr>
            <p:ph type="sldNum" sz="quarter" idx="12"/>
          </p:nvPr>
        </p:nvSpPr>
        <p:spPr>
          <a:xfrm>
            <a:off x="1216152" y="6355080"/>
            <a:ext cx="1219200" cy="365760"/>
          </a:xfrm>
        </p:spPr>
        <p:txBody>
          <a:bodyPr/>
          <a:lstStyle/>
          <a:p>
            <a:fld id="{64E42557-D3E5-4541-AF35-BA9EA3BAC495}" type="slidenum">
              <a:rPr lang="en-CA" smtClean="0"/>
              <a:pPr/>
              <a:t>‹#›</a:t>
            </a:fld>
            <a:endParaRPr lang="en-CA"/>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3D087A-7F64-4F6E-A279-103CEC5DCF4B}" type="datetimeFigureOut">
              <a:rPr lang="en-CA" smtClean="0"/>
              <a:pPr/>
              <a:t>07/01/2013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4E42557-D3E5-4541-AF35-BA9EA3BAC495}"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3D087A-7F64-4F6E-A279-103CEC5DCF4B}" type="datetimeFigureOut">
              <a:rPr lang="en-CA" smtClean="0"/>
              <a:pPr/>
              <a:t>07/01/2013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4E42557-D3E5-4541-AF35-BA9EA3BAC495}" type="slidenum">
              <a:rPr lang="en-CA" smtClean="0"/>
              <a:pPr/>
              <a:t>‹#›</a:t>
            </a:fld>
            <a:endParaRPr lang="en-CA"/>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13D087A-7F64-4F6E-A279-103CEC5DCF4B}" type="datetimeFigureOut">
              <a:rPr lang="en-CA" smtClean="0"/>
              <a:pPr/>
              <a:t>07/01/2013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4E42557-D3E5-4541-AF35-BA9EA3BAC495}" type="slidenum">
              <a:rPr lang="en-CA" smtClean="0"/>
              <a:pPr/>
              <a:t>‹#›</a:t>
            </a:fld>
            <a:endParaRPr lang="en-CA"/>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13D087A-7F64-4F6E-A279-103CEC5DCF4B}" type="datetimeFigureOut">
              <a:rPr lang="en-CA" smtClean="0"/>
              <a:pPr/>
              <a:t>07/01/2013</a:t>
            </a:fld>
            <a:endParaRPr lang="en-CA"/>
          </a:p>
        </p:txBody>
      </p:sp>
      <p:sp>
        <p:nvSpPr>
          <p:cNvPr id="5" name="Footer Placeholder 4"/>
          <p:cNvSpPr>
            <a:spLocks noGrp="1"/>
          </p:cNvSpPr>
          <p:nvPr>
            <p:ph type="ftr" sz="quarter" idx="11"/>
          </p:nvPr>
        </p:nvSpPr>
        <p:spPr>
          <a:xfrm>
            <a:off x="2898648" y="6355080"/>
            <a:ext cx="3474720" cy="365760"/>
          </a:xfrm>
        </p:spPr>
        <p:txBody>
          <a:bodyPr/>
          <a:lstStyle/>
          <a:p>
            <a:endParaRPr lang="en-CA"/>
          </a:p>
        </p:txBody>
      </p:sp>
      <p:sp>
        <p:nvSpPr>
          <p:cNvPr id="6" name="Slide Number Placeholder 5"/>
          <p:cNvSpPr>
            <a:spLocks noGrp="1"/>
          </p:cNvSpPr>
          <p:nvPr>
            <p:ph type="sldNum" sz="quarter" idx="12"/>
          </p:nvPr>
        </p:nvSpPr>
        <p:spPr>
          <a:xfrm>
            <a:off x="1069848" y="6355080"/>
            <a:ext cx="1520952" cy="365760"/>
          </a:xfrm>
        </p:spPr>
        <p:txBody>
          <a:bodyPr/>
          <a:lstStyle/>
          <a:p>
            <a:fld id="{64E42557-D3E5-4541-AF35-BA9EA3BAC495}" type="slidenum">
              <a:rPr lang="en-CA" smtClean="0"/>
              <a:pPr/>
              <a:t>‹#›</a:t>
            </a:fld>
            <a:endParaRPr lang="en-CA"/>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13D087A-7F64-4F6E-A279-103CEC5DCF4B}" type="datetimeFigureOut">
              <a:rPr lang="en-CA" smtClean="0"/>
              <a:pPr/>
              <a:t>07/01/2013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4E42557-D3E5-4541-AF35-BA9EA3BAC495}" type="slidenum">
              <a:rPr lang="en-CA" smtClean="0"/>
              <a:pPr/>
              <a:t>‹#›</a:t>
            </a:fld>
            <a:endParaRPr lang="en-CA"/>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13D087A-7F64-4F6E-A279-103CEC5DCF4B}" type="datetimeFigureOut">
              <a:rPr lang="en-CA" smtClean="0"/>
              <a:pPr/>
              <a:t>07/01/2013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4E42557-D3E5-4541-AF35-BA9EA3BAC495}" type="slidenum">
              <a:rPr lang="en-CA" smtClean="0"/>
              <a:pPr/>
              <a:t>‹#›</a:t>
            </a:fld>
            <a:endParaRPr lang="en-CA"/>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13D087A-7F64-4F6E-A279-103CEC5DCF4B}" type="datetimeFigureOut">
              <a:rPr lang="en-CA" smtClean="0"/>
              <a:pPr/>
              <a:t>07/01/2013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4E42557-D3E5-4541-AF35-BA9EA3BAC495}" type="slidenum">
              <a:rPr lang="en-CA" smtClean="0"/>
              <a:pPr/>
              <a:t>‹#›</a:t>
            </a:fld>
            <a:endParaRPr lang="en-CA"/>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D087A-7F64-4F6E-A279-103CEC5DCF4B}" type="datetimeFigureOut">
              <a:rPr lang="en-CA" smtClean="0"/>
              <a:pPr/>
              <a:t>07/01/2013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4E42557-D3E5-4541-AF35-BA9EA3BAC495}" type="slidenum">
              <a:rPr lang="en-CA" smtClean="0"/>
              <a:pPr/>
              <a:t>‹#›</a:t>
            </a:fld>
            <a:endParaRPr lang="en-CA"/>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3D087A-7F64-4F6E-A279-103CEC5DCF4B}" type="datetimeFigureOut">
              <a:rPr lang="en-CA" smtClean="0"/>
              <a:pPr/>
              <a:t>07/01/2013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4E42557-D3E5-4541-AF35-BA9EA3BAC495}" type="slidenum">
              <a:rPr lang="en-CA" smtClean="0"/>
              <a:pPr/>
              <a:t>‹#›</a:t>
            </a:fld>
            <a:endParaRPr lang="en-C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3D087A-7F64-4F6E-A279-103CEC5DCF4B}" type="datetimeFigureOut">
              <a:rPr lang="en-CA" smtClean="0"/>
              <a:pPr/>
              <a:t>07/01/2013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4E42557-D3E5-4541-AF35-BA9EA3BAC495}" type="slidenum">
              <a:rPr lang="en-CA" smtClean="0"/>
              <a:pPr/>
              <a:t>‹#›</a:t>
            </a:fld>
            <a:endParaRPr lang="en-C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13D087A-7F64-4F6E-A279-103CEC5DCF4B}" type="datetimeFigureOut">
              <a:rPr lang="en-CA" smtClean="0"/>
              <a:pPr/>
              <a:t>07/01/2013</a:t>
            </a:fld>
            <a:endParaRPr lang="en-CA"/>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CA"/>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4E42557-D3E5-4541-AF35-BA9EA3BAC495}" type="slidenum">
              <a:rPr lang="en-CA" smtClean="0"/>
              <a:pPr/>
              <a:t>‹#›</a:t>
            </a:fld>
            <a:endParaRPr lang="en-CA"/>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emc.maricopa.edu/faculty/farabee/BIOBK/BioBookglossU.html" TargetMode="External"/><Relationship Id="rId3" Type="http://schemas.openxmlformats.org/officeDocument/2006/relationships/hyperlink" Target="http://www.emc.maricopa.edu/faculty/farabee/BIOBK/BioBookglossB.html" TargetMode="External"/><Relationship Id="rId7" Type="http://schemas.openxmlformats.org/officeDocument/2006/relationships/hyperlink" Target="http://www.emc.maricopa.edu/faculty/farabee/BIOBK/BioBookglossPQ.html" TargetMode="External"/><Relationship Id="rId2" Type="http://schemas.openxmlformats.org/officeDocument/2006/relationships/hyperlink" Target="http://www.emc.maricopa.edu/faculty/farabee/BIOBK/BioBookglossM.html" TargetMode="External"/><Relationship Id="rId1" Type="http://schemas.openxmlformats.org/officeDocument/2006/relationships/slideLayout" Target="../slideLayouts/slideLayout2.xml"/><Relationship Id="rId6" Type="http://schemas.openxmlformats.org/officeDocument/2006/relationships/hyperlink" Target="http://www.emc.maricopa.edu/faculty/farabee/BIOBK/BioBookglossH.html" TargetMode="External"/><Relationship Id="rId5" Type="http://schemas.openxmlformats.org/officeDocument/2006/relationships/hyperlink" Target="http://www.emc.maricopa.edu/faculty/farabee/BIOBK/BioBookglossC.html" TargetMode="External"/><Relationship Id="rId4" Type="http://schemas.openxmlformats.org/officeDocument/2006/relationships/hyperlink" Target="http://www.emc.maricopa.edu/faculty/farabee/BIOBK/BioBookglossT.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http://www.emc.maricopa.edu/faculty/farabee/BIOBK/humdevel.jp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emc.maricopa.edu/faculty/farabee/BIOBK/BioBookglossO.html" TargetMode="External"/><Relationship Id="rId2" Type="http://schemas.openxmlformats.org/officeDocument/2006/relationships/hyperlink" Target="http://www.emc.maricopa.edu/faculty/farabee/BIOBK/BioBookglossPQ.html" TargetMode="External"/><Relationship Id="rId1" Type="http://schemas.openxmlformats.org/officeDocument/2006/relationships/slideLayout" Target="../slideLayouts/slideLayout2.xml"/><Relationship Id="rId4" Type="http://schemas.openxmlformats.org/officeDocument/2006/relationships/hyperlink" Target="http://www.emc.maricopa.edu/faculty/farabee/BIOBK/BioBookglossC.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bigbend.edu/psych/images/Development/giving%20birth.jpg"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Fertilization and Implantation</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CA" b="1" dirty="0" smtClean="0"/>
              <a:t>Ectoderm</a:t>
            </a:r>
            <a:r>
              <a:rPr lang="en-CA" dirty="0" smtClean="0"/>
              <a:t>- the outer layer. Forms the skin and nervous system of the baby</a:t>
            </a:r>
          </a:p>
          <a:p>
            <a:r>
              <a:rPr lang="en-CA" b="1" dirty="0" smtClean="0"/>
              <a:t>Mesoderm-</a:t>
            </a:r>
            <a:r>
              <a:rPr lang="en-CA" dirty="0" smtClean="0"/>
              <a:t> the middle layer. Forms the muscles, bones and many organs</a:t>
            </a:r>
          </a:p>
          <a:p>
            <a:r>
              <a:rPr lang="en-CA" b="1" dirty="0" smtClean="0"/>
              <a:t>Endoderm</a:t>
            </a:r>
            <a:r>
              <a:rPr lang="en-CA" dirty="0" smtClean="0"/>
              <a:t>- the inner layer. Forms the digestive and respiratory tract</a:t>
            </a:r>
            <a:endParaRPr lang="en-C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t>Summary of Embryonic Development</a:t>
            </a:r>
            <a:endParaRPr lang="en-CA" b="1" dirty="0"/>
          </a:p>
        </p:txBody>
      </p:sp>
      <p:sp>
        <p:nvSpPr>
          <p:cNvPr id="4" name="TextBox 3"/>
          <p:cNvSpPr txBox="1"/>
          <p:nvPr/>
        </p:nvSpPr>
        <p:spPr>
          <a:xfrm>
            <a:off x="3131840" y="1268760"/>
            <a:ext cx="1503297" cy="369332"/>
          </a:xfrm>
          <a:prstGeom prst="rect">
            <a:avLst/>
          </a:prstGeom>
          <a:noFill/>
        </p:spPr>
        <p:txBody>
          <a:bodyPr wrap="none" rtlCol="0">
            <a:spAutoFit/>
          </a:bodyPr>
          <a:lstStyle/>
          <a:p>
            <a:r>
              <a:rPr lang="en-CA" b="1" dirty="0" smtClean="0"/>
              <a:t>Fertilization</a:t>
            </a:r>
            <a:endParaRPr lang="en-CA" b="1" dirty="0"/>
          </a:p>
        </p:txBody>
      </p:sp>
      <p:sp>
        <p:nvSpPr>
          <p:cNvPr id="5" name="TextBox 4"/>
          <p:cNvSpPr txBox="1"/>
          <p:nvPr/>
        </p:nvSpPr>
        <p:spPr>
          <a:xfrm>
            <a:off x="3059832" y="1988840"/>
            <a:ext cx="1894429" cy="369332"/>
          </a:xfrm>
          <a:prstGeom prst="rect">
            <a:avLst/>
          </a:prstGeom>
          <a:noFill/>
        </p:spPr>
        <p:txBody>
          <a:bodyPr wrap="none" rtlCol="0">
            <a:spAutoFit/>
          </a:bodyPr>
          <a:lstStyle/>
          <a:p>
            <a:r>
              <a:rPr lang="en-CA" b="1" dirty="0" smtClean="0"/>
              <a:t>Cleavage begins</a:t>
            </a:r>
            <a:endParaRPr lang="en-CA" b="1" dirty="0"/>
          </a:p>
        </p:txBody>
      </p:sp>
      <p:sp>
        <p:nvSpPr>
          <p:cNvPr id="6" name="TextBox 5"/>
          <p:cNvSpPr txBox="1"/>
          <p:nvPr/>
        </p:nvSpPr>
        <p:spPr>
          <a:xfrm>
            <a:off x="3419872" y="2852936"/>
            <a:ext cx="949299" cy="369332"/>
          </a:xfrm>
          <a:prstGeom prst="rect">
            <a:avLst/>
          </a:prstGeom>
          <a:noFill/>
        </p:spPr>
        <p:txBody>
          <a:bodyPr wrap="none" rtlCol="0">
            <a:spAutoFit/>
          </a:bodyPr>
          <a:lstStyle/>
          <a:p>
            <a:r>
              <a:rPr lang="en-CA" b="1" dirty="0" err="1" smtClean="0"/>
              <a:t>Morula</a:t>
            </a:r>
            <a:endParaRPr lang="en-CA" b="1" dirty="0"/>
          </a:p>
        </p:txBody>
      </p:sp>
      <p:sp>
        <p:nvSpPr>
          <p:cNvPr id="7" name="TextBox 6"/>
          <p:cNvSpPr txBox="1"/>
          <p:nvPr/>
        </p:nvSpPr>
        <p:spPr>
          <a:xfrm>
            <a:off x="3131840" y="3717032"/>
            <a:ext cx="1282723" cy="369332"/>
          </a:xfrm>
          <a:prstGeom prst="rect">
            <a:avLst/>
          </a:prstGeom>
          <a:noFill/>
        </p:spPr>
        <p:txBody>
          <a:bodyPr wrap="none" rtlCol="0">
            <a:spAutoFit/>
          </a:bodyPr>
          <a:lstStyle/>
          <a:p>
            <a:r>
              <a:rPr lang="en-CA" b="1" dirty="0" err="1" smtClean="0"/>
              <a:t>Blastocyst</a:t>
            </a:r>
            <a:endParaRPr lang="en-CA" b="1" dirty="0"/>
          </a:p>
        </p:txBody>
      </p:sp>
      <p:sp>
        <p:nvSpPr>
          <p:cNvPr id="8" name="TextBox 7"/>
          <p:cNvSpPr txBox="1"/>
          <p:nvPr/>
        </p:nvSpPr>
        <p:spPr>
          <a:xfrm>
            <a:off x="3275856" y="4581128"/>
            <a:ext cx="1172116" cy="646331"/>
          </a:xfrm>
          <a:prstGeom prst="rect">
            <a:avLst/>
          </a:prstGeom>
          <a:noFill/>
        </p:spPr>
        <p:txBody>
          <a:bodyPr wrap="none" rtlCol="0">
            <a:spAutoFit/>
          </a:bodyPr>
          <a:lstStyle/>
          <a:p>
            <a:r>
              <a:rPr lang="en-CA" b="1" dirty="0" err="1" smtClean="0"/>
              <a:t>Grastula</a:t>
            </a:r>
            <a:r>
              <a:rPr lang="en-CA" b="1" dirty="0" smtClean="0"/>
              <a:t> </a:t>
            </a:r>
          </a:p>
          <a:p>
            <a:r>
              <a:rPr lang="en-CA" dirty="0" smtClean="0"/>
              <a:t>contains</a:t>
            </a:r>
            <a:endParaRPr lang="en-CA" dirty="0"/>
          </a:p>
        </p:txBody>
      </p:sp>
      <p:sp>
        <p:nvSpPr>
          <p:cNvPr id="9" name="TextBox 8"/>
          <p:cNvSpPr txBox="1"/>
          <p:nvPr/>
        </p:nvSpPr>
        <p:spPr>
          <a:xfrm>
            <a:off x="323528" y="2060848"/>
            <a:ext cx="2642070" cy="369332"/>
          </a:xfrm>
          <a:prstGeom prst="rect">
            <a:avLst/>
          </a:prstGeom>
          <a:noFill/>
        </p:spPr>
        <p:txBody>
          <a:bodyPr wrap="none" rtlCol="0">
            <a:spAutoFit/>
          </a:bodyPr>
          <a:lstStyle/>
          <a:p>
            <a:r>
              <a:rPr lang="en-CA" dirty="0" smtClean="0"/>
              <a:t>Embryo located in oviduct</a:t>
            </a:r>
            <a:endParaRPr lang="en-CA" dirty="0"/>
          </a:p>
        </p:txBody>
      </p:sp>
      <p:sp>
        <p:nvSpPr>
          <p:cNvPr id="10" name="TextBox 9"/>
          <p:cNvSpPr txBox="1"/>
          <p:nvPr/>
        </p:nvSpPr>
        <p:spPr>
          <a:xfrm>
            <a:off x="323528" y="3717032"/>
            <a:ext cx="2088232" cy="923330"/>
          </a:xfrm>
          <a:prstGeom prst="rect">
            <a:avLst/>
          </a:prstGeom>
          <a:noFill/>
        </p:spPr>
        <p:txBody>
          <a:bodyPr wrap="square" rtlCol="0">
            <a:spAutoFit/>
          </a:bodyPr>
          <a:lstStyle/>
          <a:p>
            <a:r>
              <a:rPr lang="en-CA" b="1" dirty="0" smtClean="0"/>
              <a:t>Implantation into uterus occurs here</a:t>
            </a:r>
            <a:endParaRPr lang="en-CA" b="1" dirty="0"/>
          </a:p>
        </p:txBody>
      </p:sp>
      <p:sp>
        <p:nvSpPr>
          <p:cNvPr id="11" name="TextBox 10"/>
          <p:cNvSpPr txBox="1"/>
          <p:nvPr/>
        </p:nvSpPr>
        <p:spPr>
          <a:xfrm>
            <a:off x="1691680" y="5661248"/>
            <a:ext cx="1101584" cy="369332"/>
          </a:xfrm>
          <a:prstGeom prst="rect">
            <a:avLst/>
          </a:prstGeom>
          <a:noFill/>
        </p:spPr>
        <p:txBody>
          <a:bodyPr wrap="none" rtlCol="0">
            <a:spAutoFit/>
          </a:bodyPr>
          <a:lstStyle/>
          <a:p>
            <a:r>
              <a:rPr lang="en-CA" dirty="0" smtClean="0"/>
              <a:t>Ectoderm</a:t>
            </a:r>
            <a:endParaRPr lang="en-CA" dirty="0"/>
          </a:p>
        </p:txBody>
      </p:sp>
      <p:sp>
        <p:nvSpPr>
          <p:cNvPr id="12" name="TextBox 11"/>
          <p:cNvSpPr txBox="1"/>
          <p:nvPr/>
        </p:nvSpPr>
        <p:spPr>
          <a:xfrm>
            <a:off x="3347865" y="5661248"/>
            <a:ext cx="1224136" cy="369332"/>
          </a:xfrm>
          <a:prstGeom prst="rect">
            <a:avLst/>
          </a:prstGeom>
          <a:noFill/>
        </p:spPr>
        <p:txBody>
          <a:bodyPr wrap="square" rtlCol="0">
            <a:spAutoFit/>
          </a:bodyPr>
          <a:lstStyle/>
          <a:p>
            <a:r>
              <a:rPr lang="en-CA" dirty="0" smtClean="0"/>
              <a:t>Mesoderm</a:t>
            </a:r>
            <a:endParaRPr lang="en-CA" dirty="0"/>
          </a:p>
        </p:txBody>
      </p:sp>
      <p:sp>
        <p:nvSpPr>
          <p:cNvPr id="13" name="TextBox 12"/>
          <p:cNvSpPr txBox="1"/>
          <p:nvPr/>
        </p:nvSpPr>
        <p:spPr>
          <a:xfrm>
            <a:off x="5220072" y="5733256"/>
            <a:ext cx="1156086" cy="369332"/>
          </a:xfrm>
          <a:prstGeom prst="rect">
            <a:avLst/>
          </a:prstGeom>
          <a:noFill/>
        </p:spPr>
        <p:txBody>
          <a:bodyPr wrap="none" rtlCol="0">
            <a:spAutoFit/>
          </a:bodyPr>
          <a:lstStyle/>
          <a:p>
            <a:r>
              <a:rPr lang="en-CA" dirty="0" smtClean="0"/>
              <a:t>Endoderm</a:t>
            </a:r>
            <a:endParaRPr lang="en-CA" dirty="0"/>
          </a:p>
        </p:txBody>
      </p:sp>
      <p:sp>
        <p:nvSpPr>
          <p:cNvPr id="14" name="TextBox 13"/>
          <p:cNvSpPr txBox="1"/>
          <p:nvPr/>
        </p:nvSpPr>
        <p:spPr>
          <a:xfrm>
            <a:off x="4788024" y="2708920"/>
            <a:ext cx="1969642" cy="369332"/>
          </a:xfrm>
          <a:prstGeom prst="rect">
            <a:avLst/>
          </a:prstGeom>
          <a:noFill/>
        </p:spPr>
        <p:txBody>
          <a:bodyPr wrap="none" rtlCol="0">
            <a:spAutoFit/>
          </a:bodyPr>
          <a:lstStyle/>
          <a:p>
            <a:r>
              <a:rPr lang="en-CA" dirty="0" smtClean="0"/>
              <a:t>Cleavage continues</a:t>
            </a:r>
            <a:endParaRPr lang="en-CA" dirty="0"/>
          </a:p>
        </p:txBody>
      </p:sp>
      <p:sp>
        <p:nvSpPr>
          <p:cNvPr id="15" name="TextBox 14"/>
          <p:cNvSpPr txBox="1"/>
          <p:nvPr/>
        </p:nvSpPr>
        <p:spPr>
          <a:xfrm>
            <a:off x="4932040" y="3356992"/>
            <a:ext cx="1969642" cy="369332"/>
          </a:xfrm>
          <a:prstGeom prst="rect">
            <a:avLst/>
          </a:prstGeom>
          <a:noFill/>
        </p:spPr>
        <p:txBody>
          <a:bodyPr wrap="none" rtlCol="0">
            <a:spAutoFit/>
          </a:bodyPr>
          <a:lstStyle/>
          <a:p>
            <a:r>
              <a:rPr lang="en-CA" dirty="0" smtClean="0"/>
              <a:t>Cleavage continues</a:t>
            </a:r>
            <a:endParaRPr lang="en-CA" dirty="0"/>
          </a:p>
        </p:txBody>
      </p:sp>
      <p:sp>
        <p:nvSpPr>
          <p:cNvPr id="17" name="TextBox 16"/>
          <p:cNvSpPr txBox="1"/>
          <p:nvPr/>
        </p:nvSpPr>
        <p:spPr>
          <a:xfrm>
            <a:off x="5004048" y="4149080"/>
            <a:ext cx="1988045" cy="369332"/>
          </a:xfrm>
          <a:prstGeom prst="rect">
            <a:avLst/>
          </a:prstGeom>
          <a:noFill/>
        </p:spPr>
        <p:txBody>
          <a:bodyPr wrap="none" rtlCol="0">
            <a:spAutoFit/>
          </a:bodyPr>
          <a:lstStyle/>
          <a:p>
            <a:r>
              <a:rPr lang="en-CA" dirty="0" err="1" smtClean="0"/>
              <a:t>Gastrulation</a:t>
            </a:r>
            <a:r>
              <a:rPr lang="en-CA" dirty="0" smtClean="0"/>
              <a:t> begins</a:t>
            </a:r>
            <a:endParaRPr lang="en-CA" dirty="0"/>
          </a:p>
        </p:txBody>
      </p:sp>
      <p:cxnSp>
        <p:nvCxnSpPr>
          <p:cNvPr id="19" name="Straight Arrow Connector 18"/>
          <p:cNvCxnSpPr/>
          <p:nvPr/>
        </p:nvCxnSpPr>
        <p:spPr>
          <a:xfrm>
            <a:off x="3779912" y="1700808"/>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851920" y="2492896"/>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779912" y="335699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779912" y="414908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411760" y="5157192"/>
            <a:ext cx="93610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2"/>
          </p:cNvCxnSpPr>
          <p:nvPr/>
        </p:nvCxnSpPr>
        <p:spPr>
          <a:xfrm flipH="1">
            <a:off x="3779912" y="5227459"/>
            <a:ext cx="82002" cy="505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211960" y="5085184"/>
            <a:ext cx="115212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211960" y="2852936"/>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4139952" y="3573016"/>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4283968" y="4293096"/>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411760" y="3933056"/>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Left Brace 39"/>
          <p:cNvSpPr/>
          <p:nvPr/>
        </p:nvSpPr>
        <p:spPr>
          <a:xfrm>
            <a:off x="2771800" y="1340768"/>
            <a:ext cx="299464" cy="22825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2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grpSp>
        <p:nvGrpSpPr>
          <p:cNvPr id="4" name="Group 2"/>
          <p:cNvGrpSpPr>
            <a:grpSpLocks noGrp="1"/>
          </p:cNvGrpSpPr>
          <p:nvPr>
            <p:ph sz="quarter" idx="1"/>
          </p:nvPr>
        </p:nvGrpSpPr>
        <p:grpSpPr bwMode="auto">
          <a:xfrm>
            <a:off x="457200" y="1219200"/>
            <a:ext cx="8229600" cy="4937125"/>
            <a:chOff x="288" y="239"/>
            <a:chExt cx="5152" cy="3841"/>
          </a:xfrm>
        </p:grpSpPr>
        <p:pic>
          <p:nvPicPr>
            <p:cNvPr id="5" name="Picture 3" descr="1515"/>
            <p:cNvPicPr>
              <a:picLocks noChangeAspect="1" noChangeArrowheads="1"/>
            </p:cNvPicPr>
            <p:nvPr/>
          </p:nvPicPr>
          <p:blipFill>
            <a:blip r:embed="rId2" cstate="print"/>
            <a:srcRect/>
            <a:stretch>
              <a:fillRect/>
            </a:stretch>
          </p:blipFill>
          <p:spPr bwMode="auto">
            <a:xfrm>
              <a:off x="319" y="239"/>
              <a:ext cx="5121" cy="3841"/>
            </a:xfrm>
            <a:prstGeom prst="rect">
              <a:avLst/>
            </a:prstGeom>
            <a:noFill/>
          </p:spPr>
        </p:pic>
        <p:sp>
          <p:nvSpPr>
            <p:cNvPr id="6" name="Rectangle 4"/>
            <p:cNvSpPr>
              <a:spLocks noChangeArrowheads="1"/>
            </p:cNvSpPr>
            <p:nvPr/>
          </p:nvSpPr>
          <p:spPr bwMode="auto">
            <a:xfrm>
              <a:off x="288" y="240"/>
              <a:ext cx="5088" cy="720"/>
            </a:xfrm>
            <a:prstGeom prst="rect">
              <a:avLst/>
            </a:prstGeom>
            <a:solidFill>
              <a:schemeClr val="bg1"/>
            </a:solidFill>
            <a:ln w="9525">
              <a:noFill/>
              <a:miter lim="800000"/>
              <a:headEnd/>
              <a:tailEnd/>
            </a:ln>
            <a:effectLst/>
          </p:spPr>
          <p:txBody>
            <a:bodyPr wrap="none" anchor="ctr"/>
            <a:lstStyle/>
            <a:p>
              <a:endParaRPr lang="en-CA"/>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05_11.jpg                                                    00002B82Macintosh HD                   ABA78158:"/>
          <p:cNvPicPr>
            <a:picLocks noGrp="1" noChangeAspect="1" noChangeArrowheads="1"/>
          </p:cNvPicPr>
          <p:nvPr>
            <p:ph sz="quarter" idx="1"/>
          </p:nvPr>
        </p:nvPicPr>
        <p:blipFill>
          <a:blip r:embed="rId2" cstate="print"/>
          <a:srcRect/>
          <a:stretch>
            <a:fillRect/>
          </a:stretch>
        </p:blipFill>
        <p:spPr bwMode="auto">
          <a:xfrm>
            <a:off x="63588" y="980728"/>
            <a:ext cx="9080412" cy="506236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990033"/>
                </a:solidFill>
              </a:rPr>
              <a:t>Mammalian </a:t>
            </a:r>
            <a:r>
              <a:rPr lang="en-US" b="1" dirty="0" err="1" smtClean="0">
                <a:solidFill>
                  <a:srgbClr val="990033"/>
                </a:solidFill>
              </a:rPr>
              <a:t>Gastrulation</a:t>
            </a:r>
            <a:r>
              <a:rPr lang="en-US" b="1" dirty="0" smtClean="0">
                <a:solidFill>
                  <a:srgbClr val="990033"/>
                </a:solidFill>
              </a:rPr>
              <a:t/>
            </a:r>
            <a:br>
              <a:rPr lang="en-US" b="1" dirty="0" smtClean="0">
                <a:solidFill>
                  <a:srgbClr val="990033"/>
                </a:solidFill>
              </a:rPr>
            </a:br>
            <a:endParaRPr lang="en-CA" dirty="0"/>
          </a:p>
        </p:txBody>
      </p:sp>
      <p:pic>
        <p:nvPicPr>
          <p:cNvPr id="4" name="Content Placeholder 3" descr="http://laxmi.nuc.ucla.edu:8888/Libraries/Images/DEVELOPMENT/Reproduction/review_PS27.gif"/>
          <p:cNvPicPr>
            <a:picLocks noGrp="1" noChangeAspect="1" noChangeArrowheads="1"/>
          </p:cNvPicPr>
          <p:nvPr>
            <p:ph sz="quarter" idx="1"/>
          </p:nvPr>
        </p:nvPicPr>
        <p:blipFill>
          <a:blip r:embed="rId2" cstate="print"/>
          <a:srcRect/>
          <a:stretch>
            <a:fillRect/>
          </a:stretch>
        </p:blipFill>
        <p:spPr bwMode="auto">
          <a:xfrm>
            <a:off x="755576" y="1150963"/>
            <a:ext cx="7632848" cy="507359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laxmi.nuc.ucla.edu:8888/Libraries/Images/DEVELOPMENT/Reproduction/blastocyst.gif"/>
          <p:cNvPicPr>
            <a:picLocks noGrp="1" noChangeAspect="1" noChangeArrowheads="1"/>
          </p:cNvPicPr>
          <p:nvPr>
            <p:ph sz="quarter" idx="1"/>
          </p:nvPr>
        </p:nvPicPr>
        <p:blipFill>
          <a:blip r:embed="rId2" cstate="print"/>
          <a:srcRect/>
          <a:stretch>
            <a:fillRect/>
          </a:stretch>
        </p:blipFill>
        <p:spPr bwMode="auto">
          <a:xfrm>
            <a:off x="611560" y="910838"/>
            <a:ext cx="7688288" cy="51104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bidwelj\My Pictures\implantation_PS27+lab.gif"/>
          <p:cNvPicPr>
            <a:picLocks noGrp="1" noChangeAspect="1" noChangeArrowheads="1"/>
          </p:cNvPicPr>
          <p:nvPr>
            <p:ph sz="quarter" idx="1"/>
          </p:nvPr>
        </p:nvPicPr>
        <p:blipFill>
          <a:blip r:embed="rId2" cstate="print"/>
          <a:srcRect/>
          <a:stretch>
            <a:fillRect/>
          </a:stretch>
        </p:blipFill>
        <p:spPr bwMode="auto">
          <a:xfrm>
            <a:off x="607801" y="1052736"/>
            <a:ext cx="7908134" cy="525658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descr="Ch10_31.jpg                                                    00002F85Macintosh HD                   ABA78158:"/>
          <p:cNvPicPr>
            <a:picLocks noGrp="1" noChangeAspect="1" noChangeArrowheads="1"/>
          </p:cNvPicPr>
          <p:nvPr>
            <p:ph sz="quarter" idx="1"/>
          </p:nvPr>
        </p:nvPicPr>
        <p:blipFill>
          <a:blip r:embed="rId2" cstate="print"/>
          <a:srcRect/>
          <a:stretch>
            <a:fillRect/>
          </a:stretch>
        </p:blipFill>
        <p:spPr bwMode="auto">
          <a:xfrm>
            <a:off x="658349" y="764704"/>
            <a:ext cx="7712857" cy="576064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My Documents\Embryology\Placenta.jpg"/>
          <p:cNvPicPr>
            <a:picLocks noGrp="1" noChangeAspect="1" noChangeArrowheads="1"/>
          </p:cNvPicPr>
          <p:nvPr>
            <p:ph sz="quarter" idx="1"/>
          </p:nvPr>
        </p:nvPicPr>
        <p:blipFill>
          <a:blip r:embed="rId2" cstate="print"/>
          <a:srcRect/>
          <a:stretch>
            <a:fillRect/>
          </a:stretch>
        </p:blipFill>
        <p:spPr bwMode="auto">
          <a:xfrm>
            <a:off x="1691680" y="284107"/>
            <a:ext cx="5419424" cy="657389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My Documents\Embryology\Late chick.JPG"/>
          <p:cNvPicPr>
            <a:picLocks noGrp="1" noChangeAspect="1" noChangeArrowheads="1"/>
          </p:cNvPicPr>
          <p:nvPr>
            <p:ph sz="quarter" idx="1"/>
          </p:nvPr>
        </p:nvPicPr>
        <p:blipFill>
          <a:blip r:embed="rId2" cstate="print"/>
          <a:srcRect/>
          <a:stretch>
            <a:fillRect/>
          </a:stretch>
        </p:blipFill>
        <p:spPr bwMode="auto">
          <a:xfrm>
            <a:off x="251520" y="188640"/>
            <a:ext cx="4392488" cy="3905250"/>
          </a:xfrm>
          <a:prstGeom prst="rect">
            <a:avLst/>
          </a:prstGeom>
          <a:noFill/>
        </p:spPr>
      </p:pic>
      <p:pic>
        <p:nvPicPr>
          <p:cNvPr id="5" name="Picture 3" descr="C:\My Documents\Embryology\late human embryo.JPG"/>
          <p:cNvPicPr>
            <a:picLocks noChangeAspect="1" noChangeArrowheads="1"/>
          </p:cNvPicPr>
          <p:nvPr/>
        </p:nvPicPr>
        <p:blipFill>
          <a:blip r:embed="rId3" cstate="print"/>
          <a:srcRect/>
          <a:stretch>
            <a:fillRect/>
          </a:stretch>
        </p:blipFill>
        <p:spPr bwMode="auto">
          <a:xfrm>
            <a:off x="4191000" y="3140968"/>
            <a:ext cx="4953000" cy="31718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CA" dirty="0" smtClean="0"/>
              <a:t>Fertilization:	This is the process whereby the sperm 			meets the egg and genetic material 			(chromosomes) is mixed. ½ + ½ 				= 1 complete set</a:t>
            </a:r>
          </a:p>
          <a:p>
            <a:endParaRPr lang="en-CA" dirty="0" smtClean="0"/>
          </a:p>
          <a:p>
            <a:r>
              <a:rPr lang="en-CA" dirty="0" smtClean="0"/>
              <a:t>Implantation: 	This is the process whereby an embryo 			becomes embedded within the uterine 			lining</a:t>
            </a:r>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04664"/>
            <a:ext cx="7560840" cy="5760640"/>
          </a:xfrm>
        </p:spPr>
        <p:txBody>
          <a:bodyPr>
            <a:normAutofit fontScale="77500" lnSpcReduction="20000"/>
          </a:bodyPr>
          <a:lstStyle/>
          <a:p>
            <a:r>
              <a:rPr lang="en-US" b="1" dirty="0" smtClean="0"/>
              <a:t>Travels of a Young Zygote</a:t>
            </a:r>
            <a:endParaRPr lang="en-CA" b="1" dirty="0" smtClean="0"/>
          </a:p>
          <a:p>
            <a:r>
              <a:rPr lang="en-US" dirty="0" smtClean="0"/>
              <a:t>Cleavage of the zygote begins while it is still in the oviduct, producing a solid ball of cells (</a:t>
            </a:r>
            <a:r>
              <a:rPr lang="en-US" b="1" u="sng" dirty="0" err="1" smtClean="0">
                <a:hlinkClick r:id="rId2"/>
              </a:rPr>
              <a:t>morula</a:t>
            </a:r>
            <a:r>
              <a:rPr lang="en-US" dirty="0" smtClean="0"/>
              <a:t>). The </a:t>
            </a:r>
            <a:r>
              <a:rPr lang="en-US" dirty="0" err="1" smtClean="0"/>
              <a:t>morula</a:t>
            </a:r>
            <a:r>
              <a:rPr lang="en-US" dirty="0" smtClean="0"/>
              <a:t> enters the uterus, continuing to divide and becomes a </a:t>
            </a:r>
            <a:r>
              <a:rPr lang="en-US" b="1" u="sng" dirty="0" err="1" smtClean="0">
                <a:hlinkClick r:id="rId3"/>
              </a:rPr>
              <a:t>blastocyst</a:t>
            </a:r>
            <a:r>
              <a:rPr lang="en-US" b="1" dirty="0" smtClean="0"/>
              <a:t>.</a:t>
            </a:r>
            <a:r>
              <a:rPr lang="en-US" dirty="0" smtClean="0"/>
              <a:t> </a:t>
            </a:r>
            <a:endParaRPr lang="en-CA" dirty="0" smtClean="0"/>
          </a:p>
          <a:p>
            <a:r>
              <a:rPr lang="en-US" b="1" dirty="0" smtClean="0"/>
              <a:t>Implantation</a:t>
            </a:r>
            <a:endParaRPr lang="en-CA" b="1" dirty="0" smtClean="0"/>
          </a:p>
          <a:p>
            <a:r>
              <a:rPr lang="en-US" dirty="0" smtClean="0"/>
              <a:t>The uterine lining becomes enlarged and prepared for implantation of the embryo in the </a:t>
            </a:r>
            <a:r>
              <a:rPr lang="en-US" b="1" u="sng" dirty="0" err="1" smtClean="0">
                <a:hlinkClick r:id="rId4"/>
              </a:rPr>
              <a:t>trophoblast</a:t>
            </a:r>
            <a:r>
              <a:rPr lang="en-US" dirty="0" smtClean="0"/>
              <a:t> layer. Twelve days after fertilization, the </a:t>
            </a:r>
            <a:r>
              <a:rPr lang="en-US" dirty="0" err="1" smtClean="0"/>
              <a:t>trophoblast</a:t>
            </a:r>
            <a:r>
              <a:rPr lang="en-US" dirty="0" smtClean="0"/>
              <a:t> has formed a two-layered </a:t>
            </a:r>
            <a:r>
              <a:rPr lang="en-US" b="1" u="sng" dirty="0" err="1" smtClean="0">
                <a:hlinkClick r:id="rId5"/>
              </a:rPr>
              <a:t>chorion</a:t>
            </a:r>
            <a:r>
              <a:rPr lang="en-US" b="1" dirty="0" smtClean="0"/>
              <a:t>. </a:t>
            </a:r>
            <a:r>
              <a:rPr lang="en-US" b="1" u="sng" dirty="0" smtClean="0">
                <a:hlinkClick r:id="rId6"/>
              </a:rPr>
              <a:t>Human chorionic </a:t>
            </a:r>
            <a:r>
              <a:rPr lang="en-US" b="1" u="sng" dirty="0" err="1" smtClean="0">
                <a:hlinkClick r:id="rId6"/>
              </a:rPr>
              <a:t>gonadotropin</a:t>
            </a:r>
            <a:r>
              <a:rPr lang="en-US" b="1" u="sng" dirty="0" smtClean="0">
                <a:hlinkClick r:id="rId6"/>
              </a:rPr>
              <a:t> (HCG</a:t>
            </a:r>
            <a:r>
              <a:rPr lang="en-US" u="sng" dirty="0" smtClean="0">
                <a:hlinkClick r:id="rId6"/>
              </a:rPr>
              <a:t>)</a:t>
            </a:r>
            <a:r>
              <a:rPr lang="en-US" dirty="0" smtClean="0"/>
              <a:t> is secreted by the </a:t>
            </a:r>
            <a:r>
              <a:rPr lang="en-US" dirty="0" err="1" smtClean="0"/>
              <a:t>chorion</a:t>
            </a:r>
            <a:r>
              <a:rPr lang="en-US" dirty="0" smtClean="0"/>
              <a:t>,  and prolongs the life of the corpus </a:t>
            </a:r>
            <a:r>
              <a:rPr lang="en-US" dirty="0" err="1" smtClean="0"/>
              <a:t>luteum</a:t>
            </a:r>
            <a:r>
              <a:rPr lang="en-US" dirty="0" smtClean="0"/>
              <a:t> until the </a:t>
            </a:r>
            <a:r>
              <a:rPr lang="en-US" b="1" u="sng" dirty="0" smtClean="0">
                <a:hlinkClick r:id="rId7"/>
              </a:rPr>
              <a:t>placenta</a:t>
            </a:r>
            <a:r>
              <a:rPr lang="en-US" dirty="0" smtClean="0"/>
              <a:t> begins to secrete estrogen and progesterone. </a:t>
            </a:r>
          </a:p>
          <a:p>
            <a:endParaRPr lang="en-US" dirty="0" smtClean="0"/>
          </a:p>
          <a:p>
            <a:pPr>
              <a:buNone/>
            </a:pPr>
            <a:r>
              <a:rPr lang="en-US" dirty="0" smtClean="0"/>
              <a:t>Home pregnancy tests work by detecting elevated HCG levels in the</a:t>
            </a:r>
          </a:p>
          <a:p>
            <a:pPr>
              <a:buNone/>
            </a:pPr>
            <a:r>
              <a:rPr lang="en-US" dirty="0" smtClean="0"/>
              <a:t> woman's urine. </a:t>
            </a:r>
          </a:p>
          <a:p>
            <a:pPr>
              <a:buNone/>
            </a:pPr>
            <a:endParaRPr lang="en-CA" dirty="0" smtClean="0"/>
          </a:p>
          <a:p>
            <a:r>
              <a:rPr lang="en-CA" dirty="0" smtClean="0"/>
              <a:t>Maternal and embryonic structures interlock to form the placenta, the nourishing boundary between the mother's and embryo's systems. The </a:t>
            </a:r>
            <a:r>
              <a:rPr lang="en-CA" dirty="0" smtClean="0">
                <a:hlinkClick r:id="rId8"/>
              </a:rPr>
              <a:t>umbilical cord</a:t>
            </a:r>
            <a:r>
              <a:rPr lang="en-CA" dirty="0" smtClean="0"/>
              <a:t> extends from the placenta to the embryo, and transports food to and wastes from the embryo. </a:t>
            </a:r>
            <a:r>
              <a:rPr lang="en-US" dirty="0" smtClean="0"/>
              <a:t/>
            </a:r>
            <a:br>
              <a:rPr lang="en-US" dirty="0" smtClean="0"/>
            </a:br>
            <a:endParaRPr lang="en-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mc.maricopa.edu/faculty/farabee/BIOBK/humdevel.jpg"/>
          <p:cNvPicPr>
            <a:picLocks noGrp="1" noChangeAspect="1" noChangeArrowheads="1"/>
          </p:cNvPicPr>
          <p:nvPr>
            <p:ph sz="quarter" idx="1"/>
          </p:nvPr>
        </p:nvPicPr>
        <p:blipFill>
          <a:blip r:embed="rId2" r:link="rId3" cstate="print"/>
          <a:srcRect/>
          <a:stretch>
            <a:fillRect/>
          </a:stretch>
        </p:blipFill>
        <p:spPr bwMode="auto">
          <a:xfrm>
            <a:off x="899591" y="1772816"/>
            <a:ext cx="7575911" cy="468052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12304"/>
          </a:xfrm>
        </p:spPr>
        <p:txBody>
          <a:bodyPr/>
          <a:lstStyle/>
          <a:p>
            <a:r>
              <a:rPr lang="en-CA" b="1" dirty="0" smtClean="0"/>
              <a:t>The Embryonic Membranes</a:t>
            </a:r>
            <a:endParaRPr lang="en-CA" b="1" dirty="0"/>
          </a:p>
        </p:txBody>
      </p:sp>
      <p:sp>
        <p:nvSpPr>
          <p:cNvPr id="3" name="Content Placeholder 2"/>
          <p:cNvSpPr>
            <a:spLocks noGrp="1"/>
          </p:cNvSpPr>
          <p:nvPr>
            <p:ph sz="quarter" idx="1"/>
          </p:nvPr>
        </p:nvSpPr>
        <p:spPr>
          <a:xfrm>
            <a:off x="539552" y="764704"/>
            <a:ext cx="8229600" cy="6093296"/>
          </a:xfrm>
        </p:spPr>
        <p:txBody>
          <a:bodyPr>
            <a:normAutofit fontScale="77500" lnSpcReduction="20000"/>
          </a:bodyPr>
          <a:lstStyle/>
          <a:p>
            <a:pPr>
              <a:buNone/>
            </a:pPr>
            <a:r>
              <a:rPr lang="en-CA" dirty="0" smtClean="0"/>
              <a:t>These are a series of membranes that surround, nourish and protect the developing embryo. They are known as the </a:t>
            </a:r>
            <a:r>
              <a:rPr lang="en-CA" b="1" dirty="0" smtClean="0"/>
              <a:t>primary membranes.</a:t>
            </a:r>
          </a:p>
          <a:p>
            <a:pPr>
              <a:buNone/>
            </a:pPr>
            <a:r>
              <a:rPr lang="en-CA" b="1" dirty="0" smtClean="0"/>
              <a:t>Note: These membranes are not part of the embryo!!!! </a:t>
            </a:r>
          </a:p>
          <a:p>
            <a:pPr>
              <a:buNone/>
            </a:pPr>
            <a:r>
              <a:rPr lang="en-CA" dirty="0" smtClean="0"/>
              <a:t>They develop from the germ layers.</a:t>
            </a:r>
          </a:p>
          <a:p>
            <a:pPr>
              <a:buNone/>
            </a:pPr>
            <a:r>
              <a:rPr lang="en-CA" b="1" dirty="0" err="1" smtClean="0"/>
              <a:t>Chorion</a:t>
            </a:r>
            <a:r>
              <a:rPr lang="en-CA" b="1" dirty="0" smtClean="0"/>
              <a:t>:	</a:t>
            </a:r>
            <a:r>
              <a:rPr lang="en-CA" dirty="0" smtClean="0"/>
              <a:t>This is the outermost layer of cells of the embryo. They 		become the Placenta</a:t>
            </a:r>
          </a:p>
          <a:p>
            <a:pPr>
              <a:buNone/>
            </a:pPr>
            <a:endParaRPr lang="en-CA" dirty="0" smtClean="0"/>
          </a:p>
          <a:p>
            <a:pPr>
              <a:buNone/>
            </a:pPr>
            <a:r>
              <a:rPr lang="en-CA" b="1" dirty="0" smtClean="0"/>
              <a:t>Placenta</a:t>
            </a:r>
            <a:r>
              <a:rPr lang="en-CA" dirty="0" smtClean="0"/>
              <a:t>:  	Structure that exchanges nutrients  and wastes between the 		embryo and mother</a:t>
            </a:r>
          </a:p>
          <a:p>
            <a:pPr>
              <a:buNone/>
            </a:pPr>
            <a:endParaRPr lang="en-CA" dirty="0" smtClean="0"/>
          </a:p>
          <a:p>
            <a:pPr>
              <a:buNone/>
            </a:pPr>
            <a:r>
              <a:rPr lang="en-CA" b="1" dirty="0" err="1" smtClean="0"/>
              <a:t>Allantois</a:t>
            </a:r>
            <a:r>
              <a:rPr lang="en-CA" b="1" dirty="0" smtClean="0"/>
              <a:t> and Yolk sac</a:t>
            </a:r>
            <a:r>
              <a:rPr lang="en-CA" dirty="0" smtClean="0"/>
              <a:t>:	These parts develop into the umbilical cord</a:t>
            </a:r>
          </a:p>
          <a:p>
            <a:pPr>
              <a:buNone/>
            </a:pPr>
            <a:endParaRPr lang="en-CA" dirty="0" smtClean="0"/>
          </a:p>
          <a:p>
            <a:pPr>
              <a:buNone/>
            </a:pPr>
            <a:r>
              <a:rPr lang="en-CA" b="1" dirty="0" smtClean="0"/>
              <a:t>Umbilical cord</a:t>
            </a:r>
            <a:r>
              <a:rPr lang="en-CA" dirty="0" smtClean="0"/>
              <a:t>: 	structure connecting fetus to the placenta</a:t>
            </a:r>
          </a:p>
          <a:p>
            <a:pPr>
              <a:buNone/>
            </a:pPr>
            <a:endParaRPr lang="en-CA" dirty="0" smtClean="0"/>
          </a:p>
          <a:p>
            <a:pPr>
              <a:buNone/>
            </a:pPr>
            <a:r>
              <a:rPr lang="en-CA" b="1" dirty="0" smtClean="0"/>
              <a:t>Amnion:	</a:t>
            </a:r>
            <a:r>
              <a:rPr lang="en-CA" dirty="0" smtClean="0"/>
              <a:t>This membrane develops into the Amniotic membrane</a:t>
            </a:r>
          </a:p>
          <a:p>
            <a:pPr>
              <a:buNone/>
            </a:pPr>
            <a:endParaRPr lang="en-CA" dirty="0" smtClean="0"/>
          </a:p>
          <a:p>
            <a:pPr>
              <a:buNone/>
            </a:pPr>
            <a:r>
              <a:rPr lang="en-CA" b="1" dirty="0" smtClean="0"/>
              <a:t>Amniotic membrane:	</a:t>
            </a:r>
            <a:r>
              <a:rPr lang="en-CA" dirty="0" smtClean="0"/>
              <a:t>a thin membrane sac that surrounds the fetus. It 			contains amniotic fluid that serves to protect the 			fetus and absorbs shocks</a:t>
            </a:r>
          </a:p>
          <a:p>
            <a:pPr>
              <a:buNone/>
            </a:pPr>
            <a:endParaRPr lang="en-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iloa.wcc.hawaii.edu/krupp/BIOL101/present/lcture15/img035.jpg"/>
          <p:cNvPicPr>
            <a:picLocks noGrp="1" noChangeAspect="1" noChangeArrowheads="1"/>
          </p:cNvPicPr>
          <p:nvPr>
            <p:ph sz="quarter" idx="1"/>
          </p:nvPr>
        </p:nvPicPr>
        <p:blipFill>
          <a:blip r:embed="rId2" cstate="print"/>
          <a:srcRect/>
          <a:stretch>
            <a:fillRect/>
          </a:stretch>
        </p:blipFill>
        <p:spPr bwMode="auto">
          <a:xfrm>
            <a:off x="827584" y="764704"/>
            <a:ext cx="7384273" cy="553563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srv.clas.virginia.edu/~rjh9u/gif/humdev2.gif"/>
          <p:cNvPicPr>
            <a:picLocks noGrp="1" noChangeAspect="1" noChangeArrowheads="1"/>
          </p:cNvPicPr>
          <p:nvPr>
            <p:ph sz="quarter" idx="1"/>
          </p:nvPr>
        </p:nvPicPr>
        <p:blipFill>
          <a:blip r:embed="rId2" cstate="print"/>
          <a:srcRect/>
          <a:stretch>
            <a:fillRect/>
          </a:stretch>
        </p:blipFill>
        <p:spPr bwMode="auto">
          <a:xfrm>
            <a:off x="1619672" y="228003"/>
            <a:ext cx="5112568" cy="5991291"/>
          </a:xfrm>
          <a:prstGeom prst="rect">
            <a:avLst/>
          </a:prstGeom>
          <a:solidFill>
            <a:schemeClr val="bg1"/>
          </a:solid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034680" cy="468288"/>
          </a:xfrm>
        </p:spPr>
        <p:txBody>
          <a:bodyPr>
            <a:normAutofit fontScale="90000"/>
          </a:bodyPr>
          <a:lstStyle/>
          <a:p>
            <a:r>
              <a:rPr lang="en-CA" b="1" dirty="0" smtClean="0"/>
              <a:t>Stage of Birth</a:t>
            </a:r>
            <a:endParaRPr lang="en-CA" b="1" dirty="0"/>
          </a:p>
        </p:txBody>
      </p:sp>
      <p:sp>
        <p:nvSpPr>
          <p:cNvPr id="3" name="Content Placeholder 2"/>
          <p:cNvSpPr>
            <a:spLocks noGrp="1"/>
          </p:cNvSpPr>
          <p:nvPr>
            <p:ph sz="quarter" idx="1"/>
          </p:nvPr>
        </p:nvSpPr>
        <p:spPr>
          <a:xfrm>
            <a:off x="457200" y="692696"/>
            <a:ext cx="8229600" cy="5464264"/>
          </a:xfrm>
        </p:spPr>
        <p:txBody>
          <a:bodyPr>
            <a:noAutofit/>
          </a:bodyPr>
          <a:lstStyle/>
          <a:p>
            <a:r>
              <a:rPr lang="en-CA" sz="2400" b="1" dirty="0" smtClean="0"/>
              <a:t>Stages</a:t>
            </a:r>
          </a:p>
          <a:p>
            <a:r>
              <a:rPr lang="en-CA" sz="2400" dirty="0" smtClean="0"/>
              <a:t>The period of time from fertilization to birth (usually 9 months) is divided into trimesters, each about three months long.</a:t>
            </a:r>
          </a:p>
          <a:p>
            <a:r>
              <a:rPr lang="en-CA" sz="2400" b="1" dirty="0" smtClean="0"/>
              <a:t>The First Trimester</a:t>
            </a:r>
          </a:p>
          <a:p>
            <a:r>
              <a:rPr lang="en-CA" sz="2400" dirty="0" smtClean="0"/>
              <a:t>The three embryonic tissue layers form (ectoderm, mesoderm and endoderm). Cellular differentiation begins to form organs during the third week. During the second month most of the major organ systems form, limb buds develop. The embryo becomes a fetus by the seventh week. Beginning the eighth week, the sexually neutral fetus activates gene pathways for sex determination, forming testes in XY fetuses and ovaries in XX fetuses.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8229600" cy="5680288"/>
          </a:xfrm>
        </p:spPr>
        <p:txBody>
          <a:bodyPr>
            <a:normAutofit/>
          </a:bodyPr>
          <a:lstStyle/>
          <a:p>
            <a:r>
              <a:rPr lang="en-CA" sz="2800" b="1" dirty="0" smtClean="0"/>
              <a:t>The Second Trimester</a:t>
            </a:r>
          </a:p>
          <a:p>
            <a:r>
              <a:rPr lang="en-CA" sz="2800" dirty="0" smtClean="0"/>
              <a:t>The fetus increases in size during this trimester, and bony parts of the skeleton begin to form. Fetal movements can be felt by the mother.</a:t>
            </a:r>
          </a:p>
          <a:p>
            <a:r>
              <a:rPr lang="en-CA" sz="2800" b="1" dirty="0" smtClean="0"/>
              <a:t>The Last Trimester</a:t>
            </a:r>
          </a:p>
          <a:p>
            <a:r>
              <a:rPr lang="en-CA" sz="2800" dirty="0" smtClean="0"/>
              <a:t>During this trimester the fetus increases in size. Circulatory and respiratory systems mature in preparation for air breathing. Fetal growth during this time uses large parts of its mother's protein and calcium intake. Maternal antibodies pass to the fetus during the last month, conferring temporary immunity.</a:t>
            </a:r>
          </a:p>
          <a:p>
            <a:endParaRPr lang="en-CA" sz="2800" dirty="0" smtClean="0"/>
          </a:p>
          <a:p>
            <a:endParaRPr lang="en-C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8229600" cy="5752296"/>
          </a:xfrm>
        </p:spPr>
        <p:txBody>
          <a:bodyPr>
            <a:normAutofit fontScale="92500" lnSpcReduction="10000"/>
          </a:bodyPr>
          <a:lstStyle/>
          <a:p>
            <a:r>
              <a:rPr lang="en-CA" sz="2400" b="1" dirty="0" smtClean="0"/>
              <a:t>Birth</a:t>
            </a:r>
          </a:p>
          <a:p>
            <a:r>
              <a:rPr lang="en-CA" sz="2400" dirty="0" smtClean="0"/>
              <a:t>Birth is a </a:t>
            </a:r>
            <a:r>
              <a:rPr lang="en-CA" sz="2400" dirty="0" smtClean="0">
                <a:hlinkClick r:id="rId2"/>
              </a:rPr>
              <a:t>positive feedback</a:t>
            </a:r>
            <a:r>
              <a:rPr lang="en-CA" sz="2400" dirty="0" smtClean="0"/>
              <a:t> hormonal mechanism. During birth the cervix dilates to allow passage of the fetus. Uterine contractions propel the fetus through the birth canal, usually head first. Hormonal control of the birth process involves the release of </a:t>
            </a:r>
            <a:r>
              <a:rPr lang="en-CA" sz="2400" dirty="0" err="1" smtClean="0">
                <a:hlinkClick r:id="rId3"/>
              </a:rPr>
              <a:t>oxytocin</a:t>
            </a:r>
            <a:r>
              <a:rPr lang="en-CA" sz="2400" dirty="0" smtClean="0"/>
              <a:t> and </a:t>
            </a:r>
            <a:r>
              <a:rPr lang="en-CA" sz="2400" dirty="0" smtClean="0">
                <a:hlinkClick r:id="rId2"/>
              </a:rPr>
              <a:t>prostaglandins</a:t>
            </a:r>
            <a:r>
              <a:rPr lang="en-CA" sz="2400" dirty="0" smtClean="0"/>
              <a:t>.</a:t>
            </a:r>
          </a:p>
          <a:p>
            <a:r>
              <a:rPr lang="en-CA" sz="2400" dirty="0" smtClean="0"/>
              <a:t>The first stage of birth lasts from beginning of contractions to the full (10 cm) dilation of the </a:t>
            </a:r>
            <a:r>
              <a:rPr lang="en-CA" sz="2400" dirty="0" smtClean="0">
                <a:hlinkClick r:id="rId4"/>
              </a:rPr>
              <a:t>cervix</a:t>
            </a:r>
            <a:r>
              <a:rPr lang="en-CA" sz="2400" dirty="0" smtClean="0"/>
              <a:t>. Membranes of the amniotic fluid rupture, lubricating the vagina.</a:t>
            </a:r>
          </a:p>
          <a:p>
            <a:r>
              <a:rPr lang="en-CA" sz="2400" dirty="0" smtClean="0"/>
              <a:t>Strong uterine contractions of a minute in duration separated by two to three minute intervals propel the fetus down the birth canal. Abdominal muscles relax in synchrony with the uterine contractions. </a:t>
            </a:r>
          </a:p>
          <a:p>
            <a:r>
              <a:rPr lang="en-CA" sz="2400" dirty="0" smtClean="0"/>
              <a:t>After delivery of the baby, the umbilical cord is clipped and cut. The placenta (or afterbirth) in expelled through the vagina.</a:t>
            </a:r>
          </a:p>
          <a:p>
            <a:r>
              <a:rPr lang="en-CA" sz="2400" dirty="0" smtClean="0"/>
              <a:t>Secretion of milk does not occur until delivery, and the action of </a:t>
            </a:r>
            <a:r>
              <a:rPr lang="en-CA" sz="2400" dirty="0" err="1" smtClean="0">
                <a:hlinkClick r:id="rId2"/>
              </a:rPr>
              <a:t>prolactin</a:t>
            </a:r>
            <a:r>
              <a:rPr lang="en-CA" sz="2400" dirty="0" smtClean="0"/>
              <a:t>. Suckling by the infant causes production of </a:t>
            </a:r>
            <a:r>
              <a:rPr lang="en-CA" sz="2400" dirty="0" err="1" smtClean="0"/>
              <a:t>oxytocin</a:t>
            </a:r>
            <a:r>
              <a:rPr lang="en-CA" sz="2400" dirty="0" smtClean="0"/>
              <a:t> to promote release of milk into the ducts emptying into the nipple. </a:t>
            </a:r>
          </a:p>
          <a:p>
            <a:endParaRPr lang="en-C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Twins</a:t>
            </a:r>
            <a:endParaRPr lang="en-CA" dirty="0"/>
          </a:p>
        </p:txBody>
      </p:sp>
      <p:sp>
        <p:nvSpPr>
          <p:cNvPr id="3" name="Content Placeholder 2"/>
          <p:cNvSpPr>
            <a:spLocks noGrp="1"/>
          </p:cNvSpPr>
          <p:nvPr>
            <p:ph sz="quarter" idx="1"/>
          </p:nvPr>
        </p:nvSpPr>
        <p:spPr/>
        <p:txBody>
          <a:bodyPr>
            <a:normAutofit fontScale="92500" lnSpcReduction="20000"/>
          </a:bodyPr>
          <a:lstStyle/>
          <a:p>
            <a:r>
              <a:rPr lang="en-CA" dirty="0" smtClean="0"/>
              <a:t>Twins are </a:t>
            </a:r>
            <a:r>
              <a:rPr lang="en-CA" dirty="0" smtClean="0"/>
              <a:t>identified </a:t>
            </a:r>
            <a:r>
              <a:rPr lang="en-CA" dirty="0" smtClean="0"/>
              <a:t>as babies that are born at approximately the same time or at least during the same pregnancy. There are two types of twins.</a:t>
            </a:r>
          </a:p>
          <a:p>
            <a:r>
              <a:rPr lang="en-CA" dirty="0" smtClean="0"/>
              <a:t>Fraternal </a:t>
            </a:r>
            <a:r>
              <a:rPr lang="en-CA" dirty="0" smtClean="0"/>
              <a:t>twins_ These are twins created when Two separate eggs are </a:t>
            </a:r>
            <a:r>
              <a:rPr lang="en-CA" dirty="0" smtClean="0"/>
              <a:t>fertilized </a:t>
            </a:r>
            <a:r>
              <a:rPr lang="en-CA" dirty="0" smtClean="0"/>
              <a:t>in a female.</a:t>
            </a:r>
          </a:p>
          <a:p>
            <a:r>
              <a:rPr lang="en-CA" dirty="0" smtClean="0"/>
              <a:t>Fraternal </a:t>
            </a:r>
            <a:r>
              <a:rPr lang="en-CA" dirty="0" smtClean="0"/>
              <a:t>twins can be of the same sex or </a:t>
            </a:r>
            <a:r>
              <a:rPr lang="en-CA" dirty="0" smtClean="0"/>
              <a:t>opposite </a:t>
            </a:r>
            <a:r>
              <a:rPr lang="en-CA" dirty="0" smtClean="0"/>
              <a:t>sex</a:t>
            </a:r>
          </a:p>
          <a:p>
            <a:r>
              <a:rPr lang="en-CA" dirty="0" smtClean="0"/>
              <a:t>Fraternal </a:t>
            </a:r>
            <a:r>
              <a:rPr lang="en-CA" dirty="0" smtClean="0"/>
              <a:t>twins are no more alike than any other set of siblings</a:t>
            </a:r>
          </a:p>
          <a:p>
            <a:r>
              <a:rPr lang="en-CA" dirty="0" smtClean="0"/>
              <a:t>Identical </a:t>
            </a:r>
            <a:r>
              <a:rPr lang="en-CA" dirty="0" smtClean="0"/>
              <a:t>twins- these are twins </a:t>
            </a:r>
            <a:r>
              <a:rPr lang="en-CA" dirty="0" smtClean="0"/>
              <a:t>created </a:t>
            </a:r>
            <a:r>
              <a:rPr lang="en-CA" dirty="0" smtClean="0"/>
              <a:t>when one sperm fertilizes one egg.</a:t>
            </a:r>
          </a:p>
          <a:p>
            <a:r>
              <a:rPr lang="en-CA" dirty="0" smtClean="0"/>
              <a:t>The </a:t>
            </a:r>
            <a:r>
              <a:rPr lang="en-CA" dirty="0" err="1" smtClean="0"/>
              <a:t>blastocyst</a:t>
            </a:r>
            <a:r>
              <a:rPr lang="en-CA" dirty="0" smtClean="0"/>
              <a:t> splits </a:t>
            </a:r>
            <a:r>
              <a:rPr lang="en-CA" dirty="0" smtClean="0"/>
              <a:t>into two separate </a:t>
            </a:r>
            <a:r>
              <a:rPr lang="en-CA" dirty="0" smtClean="0"/>
              <a:t>bodies early in development.</a:t>
            </a:r>
          </a:p>
          <a:p>
            <a:r>
              <a:rPr lang="en-CA" dirty="0" smtClean="0"/>
              <a:t>This </a:t>
            </a:r>
            <a:r>
              <a:rPr lang="en-CA" dirty="0" smtClean="0"/>
              <a:t>results in two </a:t>
            </a:r>
            <a:r>
              <a:rPr lang="en-CA" dirty="0" smtClean="0"/>
              <a:t>embryos </a:t>
            </a:r>
            <a:r>
              <a:rPr lang="en-CA" dirty="0" smtClean="0"/>
              <a:t>with </a:t>
            </a:r>
            <a:r>
              <a:rPr lang="en-CA" dirty="0" smtClean="0"/>
              <a:t>exactly </a:t>
            </a:r>
            <a:r>
              <a:rPr lang="en-CA" dirty="0" smtClean="0"/>
              <a:t>the same </a:t>
            </a:r>
            <a:r>
              <a:rPr lang="en-CA" dirty="0" smtClean="0"/>
              <a:t>DNA</a:t>
            </a:r>
            <a:endParaRPr lang="en-CA" dirty="0" smtClean="0"/>
          </a:p>
          <a:p>
            <a:r>
              <a:rPr lang="en-CA" dirty="0" smtClean="0"/>
              <a:t>These twins must be the same sex because their </a:t>
            </a:r>
            <a:r>
              <a:rPr lang="en-CA" dirty="0" smtClean="0"/>
              <a:t>DNA is identical</a:t>
            </a:r>
            <a:endParaRPr lang="en-C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descr="http://www2.kenyon.edu/Depts/Biology/courses/biol14/slides/khicks/40-8.jpg"/>
          <p:cNvPicPr>
            <a:picLocks noGrp="1" noChangeAspect="1" noChangeArrowheads="1"/>
          </p:cNvPicPr>
          <p:nvPr>
            <p:ph sz="quarter" idx="1"/>
          </p:nvPr>
        </p:nvPicPr>
        <p:blipFill>
          <a:blip r:embed="rId2" cstate="print"/>
          <a:srcRect/>
          <a:stretch>
            <a:fillRect/>
          </a:stretch>
        </p:blipFill>
        <p:spPr bwMode="auto">
          <a:xfrm>
            <a:off x="467544" y="12336"/>
            <a:ext cx="8195785" cy="614398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process of fertilization</a:t>
            </a:r>
            <a:endParaRPr lang="en-CA" dirty="0"/>
          </a:p>
        </p:txBody>
      </p:sp>
      <p:sp>
        <p:nvSpPr>
          <p:cNvPr id="3" name="TextBox 2"/>
          <p:cNvSpPr txBox="1"/>
          <p:nvPr/>
        </p:nvSpPr>
        <p:spPr>
          <a:xfrm>
            <a:off x="251521" y="1340768"/>
            <a:ext cx="8712967" cy="4154984"/>
          </a:xfrm>
          <a:prstGeom prst="rect">
            <a:avLst/>
          </a:prstGeom>
          <a:noFill/>
        </p:spPr>
        <p:txBody>
          <a:bodyPr wrap="square" rtlCol="0">
            <a:spAutoFit/>
          </a:bodyPr>
          <a:lstStyle/>
          <a:p>
            <a:r>
              <a:rPr lang="en-CA" sz="2400" dirty="0" smtClean="0"/>
              <a:t>Fertilization occurs when sperm/ semen from the testis of a male pass through the vas deferens and out through the urethra (picking up fluid as it moves along) and is deposited into the vagina of a female. The sperm then swim up through the cervix of a female and into the uterus. </a:t>
            </a:r>
          </a:p>
          <a:p>
            <a:endParaRPr lang="en-CA" sz="2400" dirty="0" smtClean="0"/>
          </a:p>
          <a:p>
            <a:r>
              <a:rPr lang="en-CA" sz="2400" dirty="0" smtClean="0"/>
              <a:t>Sperm continue to swim up into the oviduct where an egg is supposed to be waiting.</a:t>
            </a:r>
          </a:p>
          <a:p>
            <a:r>
              <a:rPr lang="en-CA" sz="2400" dirty="0" smtClean="0"/>
              <a:t>An egg is released from the ovary (ovulation) and it passes to the oviduct. </a:t>
            </a:r>
          </a:p>
          <a:p>
            <a:r>
              <a:rPr lang="en-CA" sz="2400" dirty="0" smtClean="0"/>
              <a:t>While  in the oviduct it unites with sperm to become fertilized.</a:t>
            </a:r>
            <a:endParaRPr lang="en-CA"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cstate="print"/>
          <a:srcRect/>
          <a:stretch>
            <a:fillRect/>
          </a:stretch>
        </p:blipFill>
        <p:spPr bwMode="auto">
          <a:xfrm>
            <a:off x="1290637" y="2006600"/>
            <a:ext cx="6562725" cy="33623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cstate="print"/>
          <a:srcRect/>
          <a:stretch>
            <a:fillRect/>
          </a:stretch>
        </p:blipFill>
        <p:spPr bwMode="auto">
          <a:xfrm>
            <a:off x="1853277" y="1219200"/>
            <a:ext cx="5437446" cy="49371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srcRect/>
          <a:stretch>
            <a:fillRect/>
          </a:stretch>
        </p:blipFill>
        <p:spPr bwMode="auto">
          <a:xfrm>
            <a:off x="1431466" y="1219200"/>
            <a:ext cx="6281068" cy="49371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noGrp="1"/>
          </p:cNvGrpSpPr>
          <p:nvPr>
            <p:ph sz="quarter" idx="1"/>
          </p:nvPr>
        </p:nvGrpSpPr>
        <p:grpSpPr bwMode="auto">
          <a:xfrm>
            <a:off x="457200" y="1219200"/>
            <a:ext cx="8229600" cy="4937125"/>
            <a:chOff x="288" y="192"/>
            <a:chExt cx="5152" cy="3888"/>
          </a:xfrm>
        </p:grpSpPr>
        <p:pic>
          <p:nvPicPr>
            <p:cNvPr id="5" name="Picture 7" descr="1535"/>
            <p:cNvPicPr>
              <a:picLocks noChangeAspect="1" noChangeArrowheads="1"/>
            </p:cNvPicPr>
            <p:nvPr/>
          </p:nvPicPr>
          <p:blipFill>
            <a:blip r:embed="rId2" cstate="print"/>
            <a:srcRect/>
            <a:stretch>
              <a:fillRect/>
            </a:stretch>
          </p:blipFill>
          <p:spPr bwMode="auto">
            <a:xfrm>
              <a:off x="319" y="239"/>
              <a:ext cx="5121" cy="3841"/>
            </a:xfrm>
            <a:prstGeom prst="rect">
              <a:avLst/>
            </a:prstGeom>
            <a:noFill/>
          </p:spPr>
        </p:pic>
        <p:sp>
          <p:nvSpPr>
            <p:cNvPr id="6" name="Rectangle 8"/>
            <p:cNvSpPr>
              <a:spLocks noChangeArrowheads="1"/>
            </p:cNvSpPr>
            <p:nvPr/>
          </p:nvSpPr>
          <p:spPr bwMode="auto">
            <a:xfrm>
              <a:off x="288" y="192"/>
              <a:ext cx="5040" cy="960"/>
            </a:xfrm>
            <a:prstGeom prst="rect">
              <a:avLst/>
            </a:prstGeom>
            <a:solidFill>
              <a:schemeClr val="bg1"/>
            </a:solidFill>
            <a:ln w="9525">
              <a:noFill/>
              <a:miter lim="800000"/>
              <a:headEnd/>
              <a:tailEnd/>
            </a:ln>
            <a:effectLst/>
          </p:spPr>
          <p:txBody>
            <a:bodyPr wrap="none" anchor="ctr"/>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Childbirth</a:t>
            </a:r>
            <a:endParaRPr lang="en-CA" dirty="0"/>
          </a:p>
        </p:txBody>
      </p:sp>
      <p:sp>
        <p:nvSpPr>
          <p:cNvPr id="3" name="Content Placeholder 2"/>
          <p:cNvSpPr>
            <a:spLocks noGrp="1"/>
          </p:cNvSpPr>
          <p:nvPr>
            <p:ph sz="quarter" idx="1"/>
          </p:nvPr>
        </p:nvSpPr>
        <p:spPr/>
        <p:txBody>
          <a:bodyPr/>
          <a:lstStyle/>
          <a:p>
            <a:r>
              <a:rPr lang="en-CA" dirty="0" smtClean="0"/>
              <a:t>When </a:t>
            </a:r>
            <a:r>
              <a:rPr lang="en-CA" dirty="0" smtClean="0"/>
              <a:t>gestation(period </a:t>
            </a:r>
            <a:r>
              <a:rPr lang="en-CA" dirty="0" smtClean="0"/>
              <a:t>of pregnancy </a:t>
            </a:r>
            <a:r>
              <a:rPr lang="en-CA" dirty="0" smtClean="0"/>
              <a:t>)is </a:t>
            </a:r>
            <a:r>
              <a:rPr lang="en-CA" dirty="0" smtClean="0"/>
              <a:t>reached , </a:t>
            </a:r>
            <a:r>
              <a:rPr lang="en-CA" dirty="0" smtClean="0"/>
              <a:t>childbirth </a:t>
            </a:r>
            <a:r>
              <a:rPr lang="en-CA" dirty="0" smtClean="0"/>
              <a:t>begins. Childbirth occurs under the influence of hormones in 3 </a:t>
            </a:r>
            <a:r>
              <a:rPr lang="en-CA" dirty="0" smtClean="0"/>
              <a:t>distinct </a:t>
            </a:r>
            <a:r>
              <a:rPr lang="en-CA" dirty="0" smtClean="0"/>
              <a:t>stages</a:t>
            </a:r>
          </a:p>
          <a:p>
            <a:r>
              <a:rPr lang="en-CA" b="1" dirty="0" smtClean="0"/>
              <a:t>Dilation Stage</a:t>
            </a:r>
          </a:p>
          <a:p>
            <a:r>
              <a:rPr lang="en-CA" dirty="0" smtClean="0"/>
              <a:t>The following </a:t>
            </a:r>
            <a:r>
              <a:rPr lang="en-CA" dirty="0" smtClean="0"/>
              <a:t>events </a:t>
            </a:r>
            <a:r>
              <a:rPr lang="en-CA" dirty="0" smtClean="0"/>
              <a:t>occur during this </a:t>
            </a:r>
            <a:r>
              <a:rPr lang="en-CA" dirty="0" smtClean="0"/>
              <a:t>stage</a:t>
            </a:r>
            <a:endParaRPr lang="en-CA" dirty="0" smtClean="0"/>
          </a:p>
          <a:p>
            <a:r>
              <a:rPr lang="en-CA" dirty="0" smtClean="0"/>
              <a:t>Pituitary </a:t>
            </a:r>
            <a:r>
              <a:rPr lang="en-CA" dirty="0" smtClean="0"/>
              <a:t>releases </a:t>
            </a:r>
            <a:r>
              <a:rPr lang="en-CA" dirty="0" err="1" smtClean="0"/>
              <a:t>oxytocin</a:t>
            </a:r>
            <a:r>
              <a:rPr lang="en-CA" dirty="0" smtClean="0"/>
              <a:t> </a:t>
            </a:r>
            <a:r>
              <a:rPr lang="en-CA" dirty="0" smtClean="0"/>
              <a:t>which </a:t>
            </a:r>
            <a:r>
              <a:rPr lang="en-CA" dirty="0" smtClean="0"/>
              <a:t>causes uterine </a:t>
            </a:r>
            <a:r>
              <a:rPr lang="en-CA" dirty="0" smtClean="0"/>
              <a:t>muscles </a:t>
            </a:r>
            <a:r>
              <a:rPr lang="en-CA" dirty="0" smtClean="0"/>
              <a:t>to </a:t>
            </a:r>
            <a:r>
              <a:rPr lang="en-CA" dirty="0" smtClean="0"/>
              <a:t>contract.  This </a:t>
            </a:r>
            <a:r>
              <a:rPr lang="en-CA" dirty="0" smtClean="0"/>
              <a:t>is the </a:t>
            </a:r>
            <a:r>
              <a:rPr lang="en-CA" dirty="0" smtClean="0"/>
              <a:t>beginning </a:t>
            </a:r>
            <a:r>
              <a:rPr lang="en-CA" dirty="0" smtClean="0"/>
              <a:t>of </a:t>
            </a:r>
            <a:r>
              <a:rPr lang="en-CA" dirty="0" smtClean="0"/>
              <a:t>labour</a:t>
            </a:r>
            <a:endParaRPr lang="en-CA" dirty="0" smtClean="0"/>
          </a:p>
          <a:p>
            <a:r>
              <a:rPr lang="en-CA" dirty="0" smtClean="0"/>
              <a:t>The cervix opens and </a:t>
            </a:r>
            <a:r>
              <a:rPr lang="en-CA" dirty="0" smtClean="0"/>
              <a:t>dilates (gets larger) </a:t>
            </a:r>
            <a:r>
              <a:rPr lang="en-CA" dirty="0" smtClean="0"/>
              <a:t>(10 cm)</a:t>
            </a:r>
          </a:p>
          <a:p>
            <a:r>
              <a:rPr lang="en-CA" dirty="0" smtClean="0"/>
              <a:t>The </a:t>
            </a:r>
            <a:r>
              <a:rPr lang="en-CA" dirty="0" smtClean="0"/>
              <a:t>amniotic membranes </a:t>
            </a:r>
            <a:r>
              <a:rPr lang="en-CA" dirty="0" smtClean="0"/>
              <a:t>rupture(water breaks ) and amniotic fluid is released</a:t>
            </a:r>
          </a:p>
          <a:p>
            <a:r>
              <a:rPr lang="en-CA" dirty="0" smtClean="0"/>
              <a:t>Dilation stage usually lasts anywhere from 2-20 hrs</a:t>
            </a:r>
          </a:p>
          <a:p>
            <a:endParaRPr lang="en-C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Expulsion </a:t>
            </a:r>
            <a:r>
              <a:rPr lang="en-CA" b="1" dirty="0" smtClean="0"/>
              <a:t>stage</a:t>
            </a:r>
            <a:endParaRPr lang="en-CA" b="1" dirty="0"/>
          </a:p>
        </p:txBody>
      </p:sp>
      <p:sp>
        <p:nvSpPr>
          <p:cNvPr id="3" name="Content Placeholder 2"/>
          <p:cNvSpPr>
            <a:spLocks noGrp="1"/>
          </p:cNvSpPr>
          <p:nvPr>
            <p:ph sz="quarter" idx="1"/>
          </p:nvPr>
        </p:nvSpPr>
        <p:spPr/>
        <p:txBody>
          <a:bodyPr/>
          <a:lstStyle/>
          <a:p>
            <a:r>
              <a:rPr lang="en-CA" dirty="0" smtClean="0"/>
              <a:t>Contractions </a:t>
            </a:r>
            <a:r>
              <a:rPr lang="en-CA" dirty="0" smtClean="0"/>
              <a:t>by the </a:t>
            </a:r>
            <a:r>
              <a:rPr lang="en-CA" dirty="0" smtClean="0"/>
              <a:t>uterus </a:t>
            </a:r>
            <a:r>
              <a:rPr lang="en-CA" dirty="0" smtClean="0"/>
              <a:t>forces the baby out through the cervix and </a:t>
            </a:r>
            <a:r>
              <a:rPr lang="en-CA" dirty="0" smtClean="0"/>
              <a:t>into the </a:t>
            </a:r>
            <a:r>
              <a:rPr lang="en-CA" dirty="0" smtClean="0"/>
              <a:t>birth canal(vagina)</a:t>
            </a:r>
          </a:p>
          <a:p>
            <a:r>
              <a:rPr lang="en-CA" dirty="0" smtClean="0"/>
              <a:t>The baby head rotates making </a:t>
            </a:r>
            <a:r>
              <a:rPr lang="en-CA" dirty="0" smtClean="0"/>
              <a:t>it </a:t>
            </a:r>
            <a:r>
              <a:rPr lang="en-CA" dirty="0" smtClean="0"/>
              <a:t>easier for the baby to be delivered</a:t>
            </a:r>
          </a:p>
          <a:p>
            <a:r>
              <a:rPr lang="en-CA" dirty="0" smtClean="0"/>
              <a:t>This </a:t>
            </a:r>
            <a:r>
              <a:rPr lang="en-CA" dirty="0" smtClean="0"/>
              <a:t>stage lasts from 0.5- </a:t>
            </a:r>
            <a:r>
              <a:rPr lang="en-CA" dirty="0" smtClean="0"/>
              <a:t>2 hrs</a:t>
            </a:r>
            <a:endParaRPr lang="en-C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Placental </a:t>
            </a:r>
            <a:r>
              <a:rPr lang="en-CA" b="1" dirty="0" smtClean="0"/>
              <a:t>stage</a:t>
            </a:r>
            <a:endParaRPr lang="en-CA" b="1" dirty="0"/>
          </a:p>
        </p:txBody>
      </p:sp>
      <p:sp>
        <p:nvSpPr>
          <p:cNvPr id="3" name="Content Placeholder 2"/>
          <p:cNvSpPr>
            <a:spLocks noGrp="1"/>
          </p:cNvSpPr>
          <p:nvPr>
            <p:ph sz="quarter" idx="1"/>
          </p:nvPr>
        </p:nvSpPr>
        <p:spPr/>
        <p:txBody>
          <a:bodyPr/>
          <a:lstStyle/>
          <a:p>
            <a:r>
              <a:rPr lang="en-CA" dirty="0" smtClean="0"/>
              <a:t>About 15 minutes after </a:t>
            </a:r>
            <a:r>
              <a:rPr lang="en-CA" dirty="0" smtClean="0"/>
              <a:t>childbirth the placenta </a:t>
            </a:r>
            <a:r>
              <a:rPr lang="en-CA" dirty="0" smtClean="0"/>
              <a:t>and the </a:t>
            </a:r>
            <a:r>
              <a:rPr lang="en-CA" dirty="0" smtClean="0"/>
              <a:t>umbilical </a:t>
            </a:r>
            <a:r>
              <a:rPr lang="en-CA" dirty="0" smtClean="0"/>
              <a:t>cord are </a:t>
            </a:r>
            <a:r>
              <a:rPr lang="en-CA" dirty="0" smtClean="0"/>
              <a:t>forced </a:t>
            </a:r>
            <a:r>
              <a:rPr lang="en-CA" dirty="0" smtClean="0"/>
              <a:t>out </a:t>
            </a:r>
            <a:r>
              <a:rPr lang="en-CA" dirty="0" smtClean="0"/>
              <a:t>through the </a:t>
            </a:r>
            <a:r>
              <a:rPr lang="en-CA" dirty="0" smtClean="0"/>
              <a:t>vagina by </a:t>
            </a:r>
            <a:r>
              <a:rPr lang="en-CA" dirty="0" smtClean="0"/>
              <a:t>contractions </a:t>
            </a:r>
            <a:r>
              <a:rPr lang="en-CA" dirty="0" smtClean="0"/>
              <a:t>of the uterine muscles</a:t>
            </a:r>
          </a:p>
          <a:p>
            <a:r>
              <a:rPr lang="en-CA" dirty="0" smtClean="0"/>
              <a:t>The placenta is now called the afterbirth</a:t>
            </a:r>
            <a:endParaRPr lang="en-C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Birth – the final stage of pregnancy </a:t>
            </a:r>
            <a:br>
              <a:rPr lang="en-US" dirty="0" smtClean="0"/>
            </a:br>
            <a:endParaRPr lang="en-CA" dirty="0"/>
          </a:p>
        </p:txBody>
      </p:sp>
      <p:pic>
        <p:nvPicPr>
          <p:cNvPr id="4" name="Picture 2" descr="birth-head"/>
          <p:cNvPicPr>
            <a:picLocks noGrp="1" noChangeAspect="1" noChangeArrowheads="1"/>
          </p:cNvPicPr>
          <p:nvPr>
            <p:ph sz="quarter" idx="1"/>
          </p:nvPr>
        </p:nvPicPr>
        <p:blipFill>
          <a:blip r:embed="rId2" cstate="print"/>
          <a:srcRect/>
          <a:stretch>
            <a:fillRect/>
          </a:stretch>
        </p:blipFill>
        <p:spPr bwMode="auto">
          <a:xfrm>
            <a:off x="467544" y="1219200"/>
            <a:ext cx="3744416" cy="4937125"/>
          </a:xfrm>
          <a:prstGeom prst="rect">
            <a:avLst/>
          </a:prstGeom>
          <a:noFill/>
        </p:spPr>
      </p:pic>
      <p:pic>
        <p:nvPicPr>
          <p:cNvPr id="5" name="Picture 3" descr="giving%2520birth">
            <a:hlinkClick r:id="rId3"/>
          </p:cNvPr>
          <p:cNvPicPr>
            <a:picLocks noChangeAspect="1" noChangeArrowheads="1"/>
          </p:cNvPicPr>
          <p:nvPr/>
        </p:nvPicPr>
        <p:blipFill>
          <a:blip r:embed="rId4" cstate="print"/>
          <a:srcRect/>
          <a:stretch>
            <a:fillRect/>
          </a:stretch>
        </p:blipFill>
        <p:spPr bwMode="auto">
          <a:xfrm>
            <a:off x="4495800" y="2057400"/>
            <a:ext cx="3962400" cy="26797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Birth – the final stage of pregnancy </a:t>
            </a:r>
            <a:br>
              <a:rPr lang="en-US" dirty="0" smtClean="0"/>
            </a:br>
            <a:endParaRPr lang="en-CA" dirty="0"/>
          </a:p>
        </p:txBody>
      </p:sp>
      <p:pic>
        <p:nvPicPr>
          <p:cNvPr id="4" name="Picture 6" descr="arrival"/>
          <p:cNvPicPr>
            <a:picLocks noGrp="1" noChangeAspect="1" noChangeArrowheads="1"/>
          </p:cNvPicPr>
          <p:nvPr>
            <p:ph sz="quarter" idx="1"/>
          </p:nvPr>
        </p:nvPicPr>
        <p:blipFill>
          <a:blip r:embed="rId2" cstate="print"/>
          <a:srcRect/>
          <a:stretch>
            <a:fillRect/>
          </a:stretch>
        </p:blipFill>
        <p:spPr bwMode="auto">
          <a:xfrm>
            <a:off x="1238250" y="1420812"/>
            <a:ext cx="6667500" cy="45339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Birth – the final stage of pregnancy </a:t>
            </a:r>
            <a:br>
              <a:rPr lang="en-US" dirty="0" smtClean="0"/>
            </a:br>
            <a:endParaRPr lang="en-CA" dirty="0"/>
          </a:p>
        </p:txBody>
      </p:sp>
      <p:pic>
        <p:nvPicPr>
          <p:cNvPr id="4" name="Picture 5" descr="3-17-01_delivery_1"/>
          <p:cNvPicPr>
            <a:picLocks noGrp="1" noChangeAspect="1" noChangeArrowheads="1"/>
          </p:cNvPicPr>
          <p:nvPr>
            <p:ph sz="quarter" idx="1"/>
          </p:nvPr>
        </p:nvPicPr>
        <p:blipFill>
          <a:blip r:embed="rId2" cstate="print"/>
          <a:srcRect/>
          <a:stretch>
            <a:fillRect/>
          </a:stretch>
        </p:blipFill>
        <p:spPr bwMode="auto">
          <a:xfrm>
            <a:off x="395536" y="1340768"/>
            <a:ext cx="3505200" cy="2009775"/>
          </a:xfrm>
          <a:prstGeom prst="rect">
            <a:avLst/>
          </a:prstGeom>
          <a:noFill/>
        </p:spPr>
      </p:pic>
      <p:pic>
        <p:nvPicPr>
          <p:cNvPr id="5" name="Picture 7" descr="3-17-01_delivery_2"/>
          <p:cNvPicPr>
            <a:picLocks noChangeAspect="1" noChangeArrowheads="1"/>
          </p:cNvPicPr>
          <p:nvPr/>
        </p:nvPicPr>
        <p:blipFill>
          <a:blip r:embed="rId3" cstate="print"/>
          <a:srcRect/>
          <a:stretch>
            <a:fillRect/>
          </a:stretch>
        </p:blipFill>
        <p:spPr bwMode="auto">
          <a:xfrm>
            <a:off x="4114800" y="3276600"/>
            <a:ext cx="4419600" cy="291306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980728"/>
          </a:xfrm>
        </p:spPr>
        <p:txBody>
          <a:bodyPr>
            <a:normAutofit fontScale="90000"/>
          </a:bodyPr>
          <a:lstStyle/>
          <a:p>
            <a:r>
              <a:rPr lang="en-US" sz="2700" dirty="0" smtClean="0"/>
              <a:t>So what happens after sex</a:t>
            </a:r>
            <a:r>
              <a:rPr lang="en-US" dirty="0" smtClean="0"/>
              <a:t>...</a:t>
            </a:r>
            <a:br>
              <a:rPr lang="en-US" dirty="0" smtClean="0"/>
            </a:br>
            <a:endParaRPr lang="en-CA" dirty="0"/>
          </a:p>
        </p:txBody>
      </p:sp>
      <p:sp>
        <p:nvSpPr>
          <p:cNvPr id="3" name="Rectangle 2"/>
          <p:cNvSpPr/>
          <p:nvPr/>
        </p:nvSpPr>
        <p:spPr>
          <a:xfrm>
            <a:off x="467544" y="764704"/>
            <a:ext cx="8352928" cy="5632311"/>
          </a:xfrm>
          <a:prstGeom prst="rect">
            <a:avLst/>
          </a:prstGeom>
        </p:spPr>
        <p:txBody>
          <a:bodyPr wrap="square">
            <a:spAutoFit/>
          </a:bodyPr>
          <a:lstStyle/>
          <a:p>
            <a:pPr marL="342900" indent="-342900">
              <a:spcBef>
                <a:spcPct val="20000"/>
              </a:spcBef>
              <a:buFontTx/>
              <a:buChar char="•"/>
            </a:pPr>
            <a:r>
              <a:rPr lang="en-US" sz="2400" dirty="0" smtClean="0"/>
              <a:t>Tiny sperm cells find themselves inside of the uterus</a:t>
            </a:r>
          </a:p>
          <a:p>
            <a:pPr marL="742950" lvl="1" indent="-285750">
              <a:spcBef>
                <a:spcPct val="20000"/>
              </a:spcBef>
              <a:buFontTx/>
              <a:buChar char="–"/>
            </a:pPr>
            <a:r>
              <a:rPr lang="en-US" sz="2400" dirty="0" smtClean="0"/>
              <a:t>fluid secreted by the female forms strands (</a:t>
            </a:r>
            <a:r>
              <a:rPr lang="en-US" sz="2400" dirty="0" err="1" smtClean="0"/>
              <a:t>musin</a:t>
            </a:r>
            <a:r>
              <a:rPr lang="en-US" sz="2400" dirty="0" smtClean="0"/>
              <a:t>) that help guide the sperm.</a:t>
            </a:r>
          </a:p>
          <a:p>
            <a:pPr marL="742950" lvl="1" indent="-285750">
              <a:spcBef>
                <a:spcPct val="20000"/>
              </a:spcBef>
              <a:buFontTx/>
              <a:buChar char="–"/>
            </a:pPr>
            <a:r>
              <a:rPr lang="en-US" sz="2400" dirty="0" smtClean="0"/>
              <a:t>300-400 million sperm ejaculated</a:t>
            </a:r>
          </a:p>
          <a:p>
            <a:pPr marL="742950" lvl="1" indent="-285750">
              <a:spcBef>
                <a:spcPct val="20000"/>
              </a:spcBef>
              <a:buFontTx/>
              <a:buChar char="–"/>
            </a:pPr>
            <a:r>
              <a:rPr lang="en-US" sz="2400" dirty="0" smtClean="0"/>
              <a:t>most destroyed in vagina or drain out</a:t>
            </a:r>
          </a:p>
          <a:p>
            <a:pPr marL="742950" lvl="1" indent="-285750">
              <a:spcBef>
                <a:spcPct val="20000"/>
              </a:spcBef>
              <a:buFontTx/>
              <a:buChar char="–"/>
            </a:pPr>
            <a:r>
              <a:rPr lang="en-US" sz="2400" dirty="0" smtClean="0"/>
              <a:t>many destroyed by white blood cells in the uterus</a:t>
            </a:r>
          </a:p>
          <a:p>
            <a:pPr marL="742950" lvl="1" indent="-285750">
              <a:spcBef>
                <a:spcPct val="20000"/>
              </a:spcBef>
              <a:buFontTx/>
              <a:buChar char="–"/>
            </a:pPr>
            <a:r>
              <a:rPr lang="en-US" sz="2400" dirty="0" smtClean="0"/>
              <a:t>half will travel up the wrong uterine tube</a:t>
            </a:r>
          </a:p>
          <a:p>
            <a:pPr marL="742950" lvl="1" indent="-285750">
              <a:spcBef>
                <a:spcPct val="20000"/>
              </a:spcBef>
              <a:buFontTx/>
              <a:buChar char="–"/>
            </a:pPr>
            <a:r>
              <a:rPr lang="en-US" sz="2400" dirty="0" smtClean="0"/>
              <a:t>about 2,000-3,000 actually make it to the </a:t>
            </a:r>
            <a:r>
              <a:rPr lang="en-US" sz="2400" dirty="0" err="1" smtClean="0"/>
              <a:t>oocyte</a:t>
            </a:r>
            <a:endParaRPr lang="en-US" sz="2400" dirty="0" smtClean="0"/>
          </a:p>
          <a:p>
            <a:pPr marL="742950" lvl="1" indent="-285750">
              <a:spcBef>
                <a:spcPct val="20000"/>
              </a:spcBef>
              <a:buFontTx/>
              <a:buChar char="–"/>
            </a:pPr>
            <a:r>
              <a:rPr lang="en-US" sz="2400" dirty="0" smtClean="0"/>
              <a:t>whole trip only takes about 10 minutes</a:t>
            </a:r>
          </a:p>
          <a:p>
            <a:pPr marL="342900" indent="-342900">
              <a:spcBef>
                <a:spcPct val="20000"/>
              </a:spcBef>
              <a:buFontTx/>
              <a:buChar char="•"/>
            </a:pPr>
            <a:r>
              <a:rPr lang="en-US" sz="2400" b="1" dirty="0" err="1" smtClean="0"/>
              <a:t>capacitation</a:t>
            </a:r>
            <a:endParaRPr lang="en-US" sz="2400" b="1" dirty="0" smtClean="0"/>
          </a:p>
          <a:p>
            <a:pPr marL="742950" lvl="1" indent="-285750">
              <a:spcBef>
                <a:spcPct val="20000"/>
              </a:spcBef>
              <a:buFontTx/>
              <a:buChar char="–"/>
            </a:pPr>
            <a:r>
              <a:rPr lang="en-US" sz="2400" dirty="0" smtClean="0"/>
              <a:t>sac of enzymes (</a:t>
            </a:r>
            <a:r>
              <a:rPr lang="en-US" sz="2400" dirty="0" err="1" smtClean="0"/>
              <a:t>acrosome</a:t>
            </a:r>
            <a:r>
              <a:rPr lang="en-US" sz="2400" dirty="0" smtClean="0"/>
              <a:t>) on top of sperm cell becomes more fragile</a:t>
            </a:r>
          </a:p>
          <a:p>
            <a:pPr marL="742950" lvl="1" indent="-285750">
              <a:spcBef>
                <a:spcPct val="20000"/>
              </a:spcBef>
              <a:buFontTx/>
              <a:buChar char="–"/>
            </a:pPr>
            <a:r>
              <a:rPr lang="en-US" sz="2400" dirty="0" smtClean="0"/>
              <a:t>takes about 10 hours</a:t>
            </a: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Placenta, Umbilical Cord and Membranes</a:t>
            </a:r>
            <a:br>
              <a:rPr lang="en-US" dirty="0" smtClean="0"/>
            </a:br>
            <a:endParaRPr lang="en-CA" dirty="0"/>
          </a:p>
        </p:txBody>
      </p:sp>
      <p:pic>
        <p:nvPicPr>
          <p:cNvPr id="4" name="Picture 6" descr="placenta02"/>
          <p:cNvPicPr>
            <a:picLocks noGrp="1" noChangeAspect="1" noChangeArrowheads="1"/>
          </p:cNvPicPr>
          <p:nvPr>
            <p:ph sz="quarter" idx="1"/>
          </p:nvPr>
        </p:nvPicPr>
        <p:blipFill>
          <a:blip r:embed="rId2" cstate="print"/>
          <a:srcRect/>
          <a:stretch>
            <a:fillRect/>
          </a:stretch>
        </p:blipFill>
        <p:spPr bwMode="auto">
          <a:xfrm>
            <a:off x="539552" y="1196752"/>
            <a:ext cx="3657600" cy="3657600"/>
          </a:xfrm>
          <a:prstGeom prst="rect">
            <a:avLst/>
          </a:prstGeom>
          <a:noFill/>
        </p:spPr>
      </p:pic>
      <p:pic>
        <p:nvPicPr>
          <p:cNvPr id="5" name="Picture 8" descr="placenta03sac"/>
          <p:cNvPicPr>
            <a:picLocks noChangeAspect="1" noChangeArrowheads="1"/>
          </p:cNvPicPr>
          <p:nvPr/>
        </p:nvPicPr>
        <p:blipFill>
          <a:blip r:embed="rId3" cstate="print"/>
          <a:srcRect/>
          <a:stretch>
            <a:fillRect/>
          </a:stretch>
        </p:blipFill>
        <p:spPr bwMode="auto">
          <a:xfrm>
            <a:off x="4427984" y="2132856"/>
            <a:ext cx="4495800" cy="369887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Hormones and Pregnancy</a:t>
            </a:r>
            <a:endParaRPr lang="en-CA" b="1" dirty="0"/>
          </a:p>
        </p:txBody>
      </p:sp>
      <p:sp>
        <p:nvSpPr>
          <p:cNvPr id="3" name="Content Placeholder 2"/>
          <p:cNvSpPr>
            <a:spLocks noGrp="1"/>
          </p:cNvSpPr>
          <p:nvPr>
            <p:ph sz="quarter" idx="1"/>
          </p:nvPr>
        </p:nvSpPr>
        <p:spPr/>
        <p:txBody>
          <a:bodyPr>
            <a:normAutofit fontScale="85000" lnSpcReduction="20000"/>
          </a:bodyPr>
          <a:lstStyle/>
          <a:p>
            <a:r>
              <a:rPr lang="en-CA" dirty="0" smtClean="0"/>
              <a:t>The following hormones are </a:t>
            </a:r>
            <a:r>
              <a:rPr lang="en-CA" dirty="0" smtClean="0"/>
              <a:t>involved </a:t>
            </a:r>
            <a:r>
              <a:rPr lang="en-CA" dirty="0" smtClean="0"/>
              <a:t>either during or after </a:t>
            </a:r>
            <a:r>
              <a:rPr lang="en-CA" dirty="0" smtClean="0"/>
              <a:t>pregnancy </a:t>
            </a:r>
            <a:r>
              <a:rPr lang="en-CA" dirty="0" smtClean="0"/>
              <a:t>in a </a:t>
            </a:r>
            <a:r>
              <a:rPr lang="en-CA" dirty="0" smtClean="0"/>
              <a:t>female</a:t>
            </a:r>
            <a:endParaRPr lang="en-CA" dirty="0" smtClean="0"/>
          </a:p>
          <a:p>
            <a:r>
              <a:rPr lang="en-CA" dirty="0" smtClean="0"/>
              <a:t>Progesterone:  </a:t>
            </a:r>
            <a:r>
              <a:rPr lang="en-CA" dirty="0" smtClean="0"/>
              <a:t>hormone secreted by the corpus </a:t>
            </a:r>
            <a:r>
              <a:rPr lang="en-CA" dirty="0" err="1" smtClean="0"/>
              <a:t>luteum</a:t>
            </a:r>
            <a:r>
              <a:rPr lang="en-CA" dirty="0" smtClean="0"/>
              <a:t> </a:t>
            </a:r>
            <a:r>
              <a:rPr lang="en-CA" dirty="0" smtClean="0"/>
              <a:t>that maintains the uterus during pregnancy</a:t>
            </a:r>
          </a:p>
          <a:p>
            <a:r>
              <a:rPr lang="en-CA" b="1" dirty="0" smtClean="0"/>
              <a:t>HCG human </a:t>
            </a:r>
            <a:r>
              <a:rPr lang="en-CA" b="1" dirty="0" smtClean="0"/>
              <a:t>chorionic </a:t>
            </a:r>
            <a:r>
              <a:rPr lang="en-CA" b="1" dirty="0" err="1" smtClean="0"/>
              <a:t>gonadotropin</a:t>
            </a:r>
            <a:r>
              <a:rPr lang="en-CA" b="1" dirty="0" smtClean="0"/>
              <a:t> hormone(HCG)</a:t>
            </a:r>
          </a:p>
          <a:p>
            <a:r>
              <a:rPr lang="en-CA" dirty="0" smtClean="0"/>
              <a:t>hormone </a:t>
            </a:r>
            <a:r>
              <a:rPr lang="en-CA" dirty="0" smtClean="0"/>
              <a:t>released by the developing embryo that maintains the corpus </a:t>
            </a:r>
            <a:r>
              <a:rPr lang="en-CA" dirty="0" err="1" smtClean="0"/>
              <a:t>luteum</a:t>
            </a:r>
            <a:r>
              <a:rPr lang="en-CA" dirty="0" smtClean="0"/>
              <a:t> for the first </a:t>
            </a:r>
            <a:r>
              <a:rPr lang="en-CA" dirty="0" smtClean="0"/>
              <a:t>three </a:t>
            </a:r>
            <a:r>
              <a:rPr lang="en-CA" dirty="0" smtClean="0"/>
              <a:t>months of </a:t>
            </a:r>
            <a:r>
              <a:rPr lang="en-CA" dirty="0" smtClean="0"/>
              <a:t>pregnancy. </a:t>
            </a:r>
            <a:r>
              <a:rPr lang="en-CA" dirty="0" smtClean="0"/>
              <a:t>This helps </a:t>
            </a:r>
            <a:r>
              <a:rPr lang="en-CA" dirty="0" smtClean="0"/>
              <a:t>maintain </a:t>
            </a:r>
            <a:r>
              <a:rPr lang="en-CA" dirty="0" smtClean="0"/>
              <a:t>the </a:t>
            </a:r>
            <a:r>
              <a:rPr lang="en-CA" dirty="0" err="1" smtClean="0"/>
              <a:t>edometrium</a:t>
            </a:r>
            <a:r>
              <a:rPr lang="en-CA" dirty="0" smtClean="0"/>
              <a:t>.</a:t>
            </a:r>
          </a:p>
          <a:p>
            <a:r>
              <a:rPr lang="en-CA" b="1" dirty="0" smtClean="0"/>
              <a:t>Note</a:t>
            </a:r>
            <a:r>
              <a:rPr lang="en-CA" dirty="0" smtClean="0"/>
              <a:t>: </a:t>
            </a:r>
            <a:r>
              <a:rPr lang="en-CA" dirty="0" smtClean="0"/>
              <a:t>pregnancy </a:t>
            </a:r>
            <a:r>
              <a:rPr lang="en-CA" dirty="0" smtClean="0"/>
              <a:t>test are given to </a:t>
            </a:r>
            <a:r>
              <a:rPr lang="en-CA" dirty="0" smtClean="0"/>
              <a:t>women to  </a:t>
            </a:r>
            <a:r>
              <a:rPr lang="en-CA" dirty="0" smtClean="0"/>
              <a:t>test for the presence of this </a:t>
            </a:r>
            <a:r>
              <a:rPr lang="en-CA" dirty="0" smtClean="0"/>
              <a:t>hormone. </a:t>
            </a:r>
            <a:r>
              <a:rPr lang="en-CA" dirty="0" smtClean="0"/>
              <a:t>If found </a:t>
            </a:r>
            <a:r>
              <a:rPr lang="en-CA" dirty="0" smtClean="0"/>
              <a:t>it </a:t>
            </a:r>
            <a:r>
              <a:rPr lang="en-CA" dirty="0" smtClean="0"/>
              <a:t>conforms a </a:t>
            </a:r>
            <a:r>
              <a:rPr lang="en-CA" dirty="0" smtClean="0"/>
              <a:t>pregnancy</a:t>
            </a:r>
            <a:endParaRPr lang="en-CA" dirty="0" smtClean="0"/>
          </a:p>
          <a:p>
            <a:r>
              <a:rPr lang="en-CA" b="1" dirty="0" smtClean="0"/>
              <a:t>Estrogen</a:t>
            </a:r>
            <a:r>
              <a:rPr lang="en-CA" dirty="0" smtClean="0"/>
              <a:t> hormone that works with </a:t>
            </a:r>
            <a:r>
              <a:rPr lang="en-CA" b="1" dirty="0" smtClean="0"/>
              <a:t>progesterone </a:t>
            </a:r>
            <a:r>
              <a:rPr lang="en-CA" dirty="0" smtClean="0"/>
              <a:t>to maintain the uterus during </a:t>
            </a:r>
            <a:r>
              <a:rPr lang="en-CA" dirty="0" smtClean="0"/>
              <a:t>pregnancy</a:t>
            </a:r>
            <a:endParaRPr lang="en-CA" dirty="0" smtClean="0"/>
          </a:p>
          <a:p>
            <a:r>
              <a:rPr lang="en-CA" b="1" dirty="0" err="1" smtClean="0"/>
              <a:t>Prolactin</a:t>
            </a:r>
            <a:r>
              <a:rPr lang="en-CA" b="1" dirty="0" smtClean="0"/>
              <a:t> </a:t>
            </a:r>
            <a:r>
              <a:rPr lang="en-CA" dirty="0" smtClean="0"/>
              <a:t>this hormone released by </a:t>
            </a:r>
            <a:r>
              <a:rPr lang="en-CA" dirty="0" smtClean="0"/>
              <a:t>the pituitary </a:t>
            </a:r>
            <a:r>
              <a:rPr lang="en-CA" dirty="0" smtClean="0"/>
              <a:t>that causes </a:t>
            </a:r>
            <a:r>
              <a:rPr lang="en-CA" dirty="0" smtClean="0"/>
              <a:t>milk </a:t>
            </a:r>
            <a:r>
              <a:rPr lang="en-CA" dirty="0" smtClean="0"/>
              <a:t>to be produced in the </a:t>
            </a:r>
            <a:r>
              <a:rPr lang="en-CA" dirty="0" smtClean="0"/>
              <a:t>mammary glands( breast) </a:t>
            </a:r>
            <a:r>
              <a:rPr lang="en-CA" dirty="0" smtClean="0"/>
              <a:t>after </a:t>
            </a:r>
            <a:r>
              <a:rPr lang="en-CA" dirty="0" smtClean="0"/>
              <a:t>pregnancy. </a:t>
            </a:r>
            <a:r>
              <a:rPr lang="en-CA" dirty="0" smtClean="0"/>
              <a:t>This allows a </a:t>
            </a:r>
            <a:r>
              <a:rPr lang="en-CA" dirty="0" smtClean="0"/>
              <a:t>suckling </a:t>
            </a:r>
            <a:r>
              <a:rPr lang="en-CA" dirty="0" smtClean="0"/>
              <a:t>baby to have </a:t>
            </a:r>
            <a:r>
              <a:rPr lang="en-CA" dirty="0" smtClean="0"/>
              <a:t>milk.</a:t>
            </a:r>
            <a:endParaRPr lang="en-C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475656"/>
          </a:xfrm>
        </p:spPr>
        <p:txBody>
          <a:bodyPr>
            <a:normAutofit fontScale="90000"/>
          </a:bodyPr>
          <a:lstStyle/>
          <a:p>
            <a:r>
              <a:rPr lang="en-CA" b="1" dirty="0" smtClean="0"/>
              <a:t/>
            </a:r>
            <a:br>
              <a:rPr lang="en-CA" b="1" dirty="0" smtClean="0"/>
            </a:br>
            <a:r>
              <a:rPr lang="en-CA" b="1" dirty="0" smtClean="0"/>
              <a:t/>
            </a:r>
            <a:br>
              <a:rPr lang="en-CA" b="1" dirty="0" smtClean="0"/>
            </a:br>
            <a:r>
              <a:rPr lang="en-CA" b="1" dirty="0" smtClean="0"/>
              <a:t>The </a:t>
            </a:r>
            <a:r>
              <a:rPr lang="en-CA" b="1" dirty="0" smtClean="0"/>
              <a:t>effects of </a:t>
            </a:r>
            <a:r>
              <a:rPr lang="en-CA" b="1" dirty="0" err="1" smtClean="0"/>
              <a:t>Teratogens</a:t>
            </a:r>
            <a:r>
              <a:rPr lang="en-CA" b="1" dirty="0" smtClean="0"/>
              <a:t> </a:t>
            </a:r>
            <a:r>
              <a:rPr lang="en-CA" b="1" dirty="0" smtClean="0"/>
              <a:t>on development</a:t>
            </a:r>
            <a:r>
              <a:rPr lang="en-CA" dirty="0" smtClean="0"/>
              <a:t/>
            </a:r>
            <a:br>
              <a:rPr lang="en-CA" dirty="0" smtClean="0"/>
            </a:br>
            <a:endParaRPr lang="en-CA" dirty="0"/>
          </a:p>
        </p:txBody>
      </p:sp>
      <p:sp>
        <p:nvSpPr>
          <p:cNvPr id="3" name="Content Placeholder 2"/>
          <p:cNvSpPr>
            <a:spLocks noGrp="1"/>
          </p:cNvSpPr>
          <p:nvPr>
            <p:ph sz="quarter" idx="1"/>
          </p:nvPr>
        </p:nvSpPr>
        <p:spPr/>
        <p:txBody>
          <a:bodyPr>
            <a:normAutofit lnSpcReduction="10000"/>
          </a:bodyPr>
          <a:lstStyle/>
          <a:p>
            <a:r>
              <a:rPr lang="en-CA" dirty="0" smtClean="0"/>
              <a:t>As the baby grows </a:t>
            </a:r>
            <a:r>
              <a:rPr lang="en-CA" dirty="0" smtClean="0"/>
              <a:t>various substances </a:t>
            </a:r>
            <a:r>
              <a:rPr lang="en-CA" dirty="0" smtClean="0"/>
              <a:t>and factors can </a:t>
            </a:r>
            <a:r>
              <a:rPr lang="en-CA" dirty="0" smtClean="0"/>
              <a:t>affect </a:t>
            </a:r>
            <a:r>
              <a:rPr lang="en-CA" dirty="0" smtClean="0"/>
              <a:t>its normal </a:t>
            </a:r>
            <a:r>
              <a:rPr lang="en-CA" dirty="0" smtClean="0"/>
              <a:t>development</a:t>
            </a:r>
            <a:endParaRPr lang="en-CA" dirty="0" smtClean="0"/>
          </a:p>
          <a:p>
            <a:r>
              <a:rPr lang="en-CA" dirty="0" err="1" smtClean="0"/>
              <a:t>Teratogen</a:t>
            </a:r>
            <a:r>
              <a:rPr lang="en-CA" dirty="0" smtClean="0"/>
              <a:t>; </a:t>
            </a:r>
            <a:r>
              <a:rPr lang="en-CA" dirty="0" smtClean="0"/>
              <a:t>any chemical or agent that causes a structural abnormality due to fetal exposure  during pregnancy</a:t>
            </a:r>
          </a:p>
          <a:p>
            <a:pPr>
              <a:buNone/>
            </a:pPr>
            <a:r>
              <a:rPr lang="en-CA" dirty="0" smtClean="0"/>
              <a:t>Example </a:t>
            </a:r>
            <a:r>
              <a:rPr lang="en-CA" dirty="0" smtClean="0"/>
              <a:t>of </a:t>
            </a:r>
            <a:r>
              <a:rPr lang="en-CA" dirty="0" err="1" smtClean="0"/>
              <a:t>teratogens</a:t>
            </a:r>
            <a:r>
              <a:rPr lang="en-CA" dirty="0" smtClean="0"/>
              <a:t>: </a:t>
            </a:r>
            <a:r>
              <a:rPr lang="en-CA" b="1" dirty="0" smtClean="0"/>
              <a:t>cigarette smoke</a:t>
            </a:r>
          </a:p>
          <a:p>
            <a:pPr>
              <a:buNone/>
            </a:pPr>
            <a:r>
              <a:rPr lang="en-CA" b="1" dirty="0" smtClean="0"/>
              <a:t>					alcohol</a:t>
            </a:r>
          </a:p>
          <a:p>
            <a:pPr>
              <a:buNone/>
            </a:pPr>
            <a:r>
              <a:rPr lang="en-CA" b="1" dirty="0" smtClean="0"/>
              <a:t>					</a:t>
            </a:r>
            <a:r>
              <a:rPr lang="en-CA" b="1" dirty="0" smtClean="0"/>
              <a:t>prescription </a:t>
            </a:r>
            <a:r>
              <a:rPr lang="en-CA" b="1" dirty="0" smtClean="0"/>
              <a:t>drugs(some)</a:t>
            </a:r>
          </a:p>
          <a:p>
            <a:pPr>
              <a:buNone/>
            </a:pPr>
            <a:r>
              <a:rPr lang="en-CA" b="1" dirty="0" smtClean="0"/>
              <a:t>Effects </a:t>
            </a:r>
            <a:r>
              <a:rPr lang="en-CA" b="1" dirty="0" smtClean="0"/>
              <a:t>of  cigarette </a:t>
            </a:r>
            <a:r>
              <a:rPr lang="en-CA" b="1" dirty="0" smtClean="0"/>
              <a:t>smoke on fetus</a:t>
            </a:r>
          </a:p>
          <a:p>
            <a:pPr>
              <a:buFont typeface="Arial" pitchFamily="34" charset="0"/>
              <a:buChar char="•"/>
            </a:pPr>
            <a:r>
              <a:rPr lang="en-CA" dirty="0" smtClean="0"/>
              <a:t>Cigarettes </a:t>
            </a:r>
            <a:r>
              <a:rPr lang="en-CA" dirty="0" smtClean="0"/>
              <a:t>smoke constricts fetal blood vessels preventing it from getting </a:t>
            </a:r>
            <a:r>
              <a:rPr lang="en-CA" dirty="0" smtClean="0"/>
              <a:t>oxygen</a:t>
            </a:r>
            <a:endParaRPr lang="en-CA" dirty="0" smtClean="0"/>
          </a:p>
          <a:p>
            <a:r>
              <a:rPr lang="en-CA" dirty="0" smtClean="0"/>
              <a:t>Babies are usually underweight and can suffer from convulsions</a:t>
            </a:r>
          </a:p>
          <a:p>
            <a:pPr>
              <a:buNone/>
            </a:pPr>
            <a:endParaRPr lang="en-C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CA" b="1" dirty="0" smtClean="0"/>
              <a:t>Effects </a:t>
            </a:r>
            <a:r>
              <a:rPr lang="en-CA" b="1" dirty="0" smtClean="0"/>
              <a:t>of alcohol on a fetus</a:t>
            </a:r>
          </a:p>
          <a:p>
            <a:r>
              <a:rPr lang="en-CA" dirty="0" smtClean="0"/>
              <a:t>Alcohol affects the fetus brain, central </a:t>
            </a:r>
            <a:r>
              <a:rPr lang="en-CA" dirty="0" smtClean="0"/>
              <a:t>nervous system </a:t>
            </a:r>
            <a:r>
              <a:rPr lang="en-CA" dirty="0" smtClean="0"/>
              <a:t>and physical development</a:t>
            </a:r>
          </a:p>
          <a:p>
            <a:r>
              <a:rPr lang="en-CA" dirty="0" smtClean="0"/>
              <a:t>Babies are usually </a:t>
            </a:r>
            <a:r>
              <a:rPr lang="en-CA" dirty="0" smtClean="0"/>
              <a:t>born </a:t>
            </a:r>
            <a:r>
              <a:rPr lang="en-CA" dirty="0" smtClean="0"/>
              <a:t>with </a:t>
            </a:r>
            <a:r>
              <a:rPr lang="en-CA" dirty="0" smtClean="0"/>
              <a:t>FAS ( </a:t>
            </a:r>
            <a:r>
              <a:rPr lang="en-CA" dirty="0" smtClean="0"/>
              <a:t>fetal alcohol </a:t>
            </a:r>
            <a:r>
              <a:rPr lang="en-CA" dirty="0" smtClean="0"/>
              <a:t>syndrome)</a:t>
            </a:r>
            <a:endParaRPr lang="en-CA" dirty="0" smtClean="0"/>
          </a:p>
          <a:p>
            <a:r>
              <a:rPr lang="en-CA" dirty="0" smtClean="0"/>
              <a:t>These babies </a:t>
            </a:r>
            <a:r>
              <a:rPr lang="en-CA" dirty="0" smtClean="0"/>
              <a:t>usually display the </a:t>
            </a:r>
            <a:r>
              <a:rPr lang="en-CA" dirty="0" smtClean="0"/>
              <a:t>following:</a:t>
            </a:r>
            <a:endParaRPr lang="en-CA" dirty="0" smtClean="0"/>
          </a:p>
          <a:p>
            <a:r>
              <a:rPr lang="en-CA" dirty="0" smtClean="0"/>
              <a:t>Mental </a:t>
            </a:r>
            <a:r>
              <a:rPr lang="en-CA" dirty="0" smtClean="0"/>
              <a:t>delays and </a:t>
            </a:r>
            <a:r>
              <a:rPr lang="en-CA" dirty="0" smtClean="0"/>
              <a:t>retardation</a:t>
            </a:r>
          </a:p>
          <a:p>
            <a:r>
              <a:rPr lang="en-CA" dirty="0" smtClean="0"/>
              <a:t>decreased height, </a:t>
            </a:r>
            <a:r>
              <a:rPr lang="en-CA" dirty="0" smtClean="0"/>
              <a:t>weight an </a:t>
            </a:r>
            <a:r>
              <a:rPr lang="en-CA" dirty="0" smtClean="0"/>
              <a:t>head </a:t>
            </a:r>
            <a:r>
              <a:rPr lang="en-CA" dirty="0" smtClean="0"/>
              <a:t>size</a:t>
            </a:r>
          </a:p>
          <a:p>
            <a:r>
              <a:rPr lang="en-CA" dirty="0" smtClean="0"/>
              <a:t>Malformed face</a:t>
            </a:r>
          </a:p>
          <a:p>
            <a:r>
              <a:rPr lang="en-CA" dirty="0" smtClean="0"/>
              <a:t>Have aggression </a:t>
            </a:r>
            <a:r>
              <a:rPr lang="en-CA" dirty="0" smtClean="0"/>
              <a:t>and or personality </a:t>
            </a:r>
            <a:r>
              <a:rPr lang="en-CA" dirty="0" smtClean="0"/>
              <a:t>changes</a:t>
            </a:r>
            <a:endParaRPr lang="en-C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r>
              <a:rPr lang="en-CA" b="1" dirty="0" smtClean="0"/>
              <a:t>Effects of </a:t>
            </a:r>
            <a:r>
              <a:rPr lang="en-CA" b="1" dirty="0" smtClean="0"/>
              <a:t>prescription </a:t>
            </a:r>
            <a:r>
              <a:rPr lang="en-CA" b="1" dirty="0" smtClean="0"/>
              <a:t>drugs on fetus</a:t>
            </a:r>
          </a:p>
          <a:p>
            <a:r>
              <a:rPr lang="en-CA" dirty="0" smtClean="0"/>
              <a:t>Various prescription drugs and over the </a:t>
            </a:r>
            <a:r>
              <a:rPr lang="en-CA" dirty="0" smtClean="0"/>
              <a:t>counter </a:t>
            </a:r>
            <a:r>
              <a:rPr lang="en-CA" dirty="0" smtClean="0"/>
              <a:t>drugs may have </a:t>
            </a:r>
            <a:r>
              <a:rPr lang="en-CA" dirty="0" smtClean="0"/>
              <a:t>an </a:t>
            </a:r>
            <a:r>
              <a:rPr lang="en-CA" dirty="0" smtClean="0"/>
              <a:t>impact on the </a:t>
            </a:r>
            <a:r>
              <a:rPr lang="en-CA" dirty="0" smtClean="0"/>
              <a:t>developing </a:t>
            </a:r>
            <a:r>
              <a:rPr lang="en-CA" dirty="0" smtClean="0"/>
              <a:t>fetus</a:t>
            </a:r>
          </a:p>
          <a:p>
            <a:r>
              <a:rPr lang="en-CA" b="1" dirty="0" smtClean="0"/>
              <a:t>Thalidomide</a:t>
            </a:r>
          </a:p>
          <a:p>
            <a:r>
              <a:rPr lang="en-CA" dirty="0" smtClean="0"/>
              <a:t>A prescription </a:t>
            </a:r>
            <a:r>
              <a:rPr lang="en-CA" dirty="0" smtClean="0"/>
              <a:t>d</a:t>
            </a:r>
            <a:r>
              <a:rPr lang="en-CA" dirty="0" smtClean="0"/>
              <a:t>rug </a:t>
            </a:r>
            <a:r>
              <a:rPr lang="en-CA" dirty="0" smtClean="0"/>
              <a:t>given to women in the 1960 to reduce morning sickness</a:t>
            </a:r>
          </a:p>
          <a:p>
            <a:r>
              <a:rPr lang="en-CA" dirty="0" smtClean="0"/>
              <a:t>Effects of </a:t>
            </a:r>
            <a:r>
              <a:rPr lang="en-CA" dirty="0" smtClean="0"/>
              <a:t>thalidomide </a:t>
            </a:r>
            <a:r>
              <a:rPr lang="en-CA" dirty="0" smtClean="0"/>
              <a:t>on a fetus: babies were either born with missing of </a:t>
            </a:r>
            <a:r>
              <a:rPr lang="en-CA" dirty="0" smtClean="0"/>
              <a:t>deformed </a:t>
            </a:r>
            <a:r>
              <a:rPr lang="en-CA" dirty="0" smtClean="0"/>
              <a:t>limbs</a:t>
            </a:r>
          </a:p>
          <a:p>
            <a:r>
              <a:rPr lang="en-CA" dirty="0" smtClean="0"/>
              <a:t>Other </a:t>
            </a:r>
            <a:r>
              <a:rPr lang="en-CA" dirty="0" err="1" smtClean="0"/>
              <a:t>teratogens</a:t>
            </a:r>
            <a:endParaRPr lang="en-CA" dirty="0" smtClean="0"/>
          </a:p>
          <a:p>
            <a:r>
              <a:rPr lang="en-CA" dirty="0" smtClean="0"/>
              <a:t>These include such as </a:t>
            </a:r>
            <a:r>
              <a:rPr lang="en-CA" dirty="0" smtClean="0"/>
              <a:t>x-rays</a:t>
            </a:r>
            <a:r>
              <a:rPr lang="en-CA" dirty="0" smtClean="0"/>
              <a:t>, </a:t>
            </a:r>
            <a:r>
              <a:rPr lang="en-CA" dirty="0" smtClean="0"/>
              <a:t>PCB, heavy metals </a:t>
            </a:r>
            <a:r>
              <a:rPr lang="en-CA" dirty="0" smtClean="0"/>
              <a:t>are all </a:t>
            </a:r>
            <a:r>
              <a:rPr lang="en-CA" dirty="0" smtClean="0"/>
              <a:t>tetragons </a:t>
            </a:r>
            <a:r>
              <a:rPr lang="en-CA" dirty="0" smtClean="0"/>
              <a:t>that can cause birth </a:t>
            </a:r>
            <a:r>
              <a:rPr lang="en-CA" dirty="0" smtClean="0"/>
              <a:t>defects </a:t>
            </a:r>
            <a:r>
              <a:rPr lang="en-CA" dirty="0" smtClean="0"/>
              <a:t>and or </a:t>
            </a:r>
            <a:r>
              <a:rPr lang="en-CA" dirty="0" smtClean="0"/>
              <a:t>abnormalities </a:t>
            </a:r>
            <a:r>
              <a:rPr lang="en-CA" dirty="0" smtClean="0"/>
              <a:t>within a fetus</a:t>
            </a: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moment of conception</a:t>
            </a:r>
            <a:endParaRPr lang="en-CA" dirty="0"/>
          </a:p>
        </p:txBody>
      </p:sp>
      <p:sp>
        <p:nvSpPr>
          <p:cNvPr id="3" name="Content Placeholder 2"/>
          <p:cNvSpPr>
            <a:spLocks noGrp="1"/>
          </p:cNvSpPr>
          <p:nvPr>
            <p:ph sz="quarter" idx="1"/>
          </p:nvPr>
        </p:nvSpPr>
        <p:spPr/>
        <p:txBody>
          <a:bodyPr/>
          <a:lstStyle/>
          <a:p>
            <a:r>
              <a:rPr lang="en-CA" dirty="0" smtClean="0"/>
              <a:t>When a sperm meets the egg, the </a:t>
            </a:r>
            <a:r>
              <a:rPr lang="en-CA" dirty="0" err="1" smtClean="0"/>
              <a:t>acrosome</a:t>
            </a:r>
            <a:r>
              <a:rPr lang="en-CA" dirty="0" smtClean="0"/>
              <a:t> of the sperm releases a powerful enzyme (</a:t>
            </a:r>
            <a:r>
              <a:rPr lang="en-CA" dirty="0" err="1" smtClean="0"/>
              <a:t>hyaluronidase</a:t>
            </a:r>
            <a:r>
              <a:rPr lang="en-CA" dirty="0" smtClean="0"/>
              <a:t>) that digests a potion of thee egg membrane. The sperm's nucleus is deposited inside the egg and it releases its chromosomes which Are united with the chromosomes of the egg</a:t>
            </a:r>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Fertilization</a:t>
            </a:r>
            <a:br>
              <a:rPr lang="en-US" dirty="0" smtClean="0"/>
            </a:br>
            <a:endParaRPr lang="en-CA" dirty="0"/>
          </a:p>
        </p:txBody>
      </p:sp>
      <p:sp>
        <p:nvSpPr>
          <p:cNvPr id="3" name="Content Placeholder 2"/>
          <p:cNvSpPr>
            <a:spLocks noGrp="1"/>
          </p:cNvSpPr>
          <p:nvPr>
            <p:ph sz="quarter" idx="1"/>
          </p:nvPr>
        </p:nvSpPr>
        <p:spPr/>
        <p:txBody>
          <a:bodyPr/>
          <a:lstStyle/>
          <a:p>
            <a:pPr marL="342900" indent="-342900">
              <a:spcBef>
                <a:spcPct val="20000"/>
              </a:spcBef>
              <a:buFontTx/>
              <a:buChar char="•"/>
            </a:pPr>
            <a:r>
              <a:rPr lang="en-US" sz="2000" dirty="0" err="1" smtClean="0"/>
              <a:t>Acrosomal</a:t>
            </a:r>
            <a:r>
              <a:rPr lang="en-US" sz="2000" dirty="0" smtClean="0"/>
              <a:t> reaction</a:t>
            </a:r>
          </a:p>
          <a:p>
            <a:pPr marL="742950" lvl="1" indent="-285750">
              <a:spcBef>
                <a:spcPct val="20000"/>
              </a:spcBef>
              <a:buFontTx/>
              <a:buChar char="–"/>
            </a:pPr>
            <a:r>
              <a:rPr lang="en-US" sz="2000" dirty="0" smtClean="0"/>
              <a:t>enzymes in </a:t>
            </a:r>
            <a:r>
              <a:rPr lang="en-US" sz="2000" dirty="0" err="1" smtClean="0"/>
              <a:t>acrosome</a:t>
            </a:r>
            <a:r>
              <a:rPr lang="en-US" sz="2000" dirty="0" smtClean="0"/>
              <a:t> break down cells and </a:t>
            </a:r>
            <a:r>
              <a:rPr lang="en-US" sz="2000" dirty="0" err="1" smtClean="0"/>
              <a:t>glycoproteins</a:t>
            </a:r>
            <a:r>
              <a:rPr lang="en-US" sz="2000" dirty="0" smtClean="0"/>
              <a:t> surrounding egg cell</a:t>
            </a:r>
          </a:p>
          <a:p>
            <a:pPr marL="742950" lvl="1" indent="-285750">
              <a:spcBef>
                <a:spcPct val="20000"/>
              </a:spcBef>
              <a:buFontTx/>
              <a:buChar char="–"/>
            </a:pPr>
            <a:r>
              <a:rPr lang="en-US" sz="2000" dirty="0" smtClean="0"/>
              <a:t>requires 100s of sperm</a:t>
            </a:r>
          </a:p>
          <a:p>
            <a:pPr marL="342900" indent="-342900">
              <a:spcBef>
                <a:spcPct val="20000"/>
              </a:spcBef>
              <a:buFontTx/>
              <a:buChar char="•"/>
            </a:pPr>
            <a:r>
              <a:rPr lang="en-US" sz="2000" dirty="0" smtClean="0"/>
              <a:t>one sperm finally makes it through </a:t>
            </a:r>
          </a:p>
          <a:p>
            <a:pPr marL="742950" lvl="1" indent="-285750">
              <a:spcBef>
                <a:spcPct val="20000"/>
              </a:spcBef>
              <a:buFontTx/>
              <a:buChar char="–"/>
            </a:pPr>
            <a:r>
              <a:rPr lang="en-US" sz="2000" dirty="0" smtClean="0"/>
              <a:t>proteins allow two cells to “dock” together</a:t>
            </a:r>
          </a:p>
          <a:p>
            <a:pPr marL="342900" indent="-342900">
              <a:spcBef>
                <a:spcPct val="20000"/>
              </a:spcBef>
              <a:buFontTx/>
              <a:buChar char="•"/>
            </a:pPr>
            <a:r>
              <a:rPr lang="en-US" sz="2000" dirty="0" smtClean="0"/>
              <a:t>Must prevent </a:t>
            </a:r>
            <a:r>
              <a:rPr lang="en-US" sz="2000" dirty="0" err="1" smtClean="0"/>
              <a:t>polyspermy</a:t>
            </a:r>
            <a:endParaRPr lang="en-US" sz="2000" dirty="0" smtClean="0"/>
          </a:p>
          <a:p>
            <a:pPr marL="742950" lvl="1" indent="-285750">
              <a:spcBef>
                <a:spcPct val="20000"/>
              </a:spcBef>
              <a:buFontTx/>
              <a:buChar char="–"/>
            </a:pPr>
            <a:r>
              <a:rPr lang="en-US" sz="2000" dirty="0" smtClean="0"/>
              <a:t>more than one sperm fertilizing egg</a:t>
            </a:r>
          </a:p>
          <a:p>
            <a:pPr marL="742950" lvl="1" indent="-285750">
              <a:spcBef>
                <a:spcPct val="20000"/>
              </a:spcBef>
              <a:buFontTx/>
              <a:buChar char="–"/>
            </a:pPr>
            <a:r>
              <a:rPr lang="en-US" sz="2000" dirty="0" smtClean="0"/>
              <a:t>inactivate docking proteins</a:t>
            </a:r>
          </a:p>
          <a:p>
            <a:pPr marL="742950" lvl="1" indent="-285750">
              <a:spcBef>
                <a:spcPct val="20000"/>
              </a:spcBef>
              <a:buFontTx/>
              <a:buChar char="–"/>
            </a:pPr>
            <a:r>
              <a:rPr lang="en-US" sz="2000" dirty="0" smtClean="0"/>
              <a:t>secrete protein fluid that pushes other sperm away</a:t>
            </a:r>
            <a:endParaRPr lang="en-US" dirty="0" smtClean="0"/>
          </a:p>
          <a:p>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533400" y="304800"/>
            <a:ext cx="7772400" cy="457200"/>
          </a:xfrm>
          <a:prstGeom prst="rect">
            <a:avLst/>
          </a:prstGeom>
          <a:noFill/>
          <a:ln w="9525">
            <a:noFill/>
            <a:miter lim="800000"/>
            <a:headEnd/>
            <a:tailEnd/>
          </a:ln>
          <a:effectLst/>
        </p:spPr>
        <p:txBody>
          <a:bodyPr anchor="ctr"/>
          <a:lstStyle/>
          <a:p>
            <a:pPr algn="ctr"/>
            <a:r>
              <a:rPr lang="en-US" sz="3200">
                <a:solidFill>
                  <a:srgbClr val="A50021"/>
                </a:solidFill>
              </a:rPr>
              <a:t>Mammals</a:t>
            </a:r>
          </a:p>
        </p:txBody>
      </p:sp>
      <p:pic>
        <p:nvPicPr>
          <p:cNvPr id="88067" name="Picture 3" descr="Ch05_08.jpg                                                    00002B82Macintosh HD                   ABA78158:"/>
          <p:cNvPicPr>
            <a:picLocks noChangeAspect="1" noChangeArrowheads="1"/>
          </p:cNvPicPr>
          <p:nvPr/>
        </p:nvPicPr>
        <p:blipFill>
          <a:blip r:embed="rId2" cstate="print"/>
          <a:srcRect/>
          <a:stretch>
            <a:fillRect/>
          </a:stretch>
        </p:blipFill>
        <p:spPr bwMode="auto">
          <a:xfrm>
            <a:off x="0" y="1066800"/>
            <a:ext cx="9144000" cy="51181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descr="C:\My Documents\implant.jpg"/>
          <p:cNvPicPr>
            <a:picLocks noGrp="1" noChangeAspect="1" noChangeArrowheads="1"/>
          </p:cNvPicPr>
          <p:nvPr>
            <p:ph sz="quarter" idx="1"/>
          </p:nvPr>
        </p:nvPicPr>
        <p:blipFill>
          <a:blip r:embed="rId2" cstate="print"/>
          <a:srcRect/>
          <a:stretch>
            <a:fillRect/>
          </a:stretch>
        </p:blipFill>
        <p:spPr bwMode="auto">
          <a:xfrm>
            <a:off x="179512" y="104990"/>
            <a:ext cx="8496944" cy="627633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Embroyonic</a:t>
            </a:r>
            <a:r>
              <a:rPr lang="en-CA" dirty="0" smtClean="0"/>
              <a:t> Development</a:t>
            </a:r>
            <a:endParaRPr lang="en-CA" dirty="0"/>
          </a:p>
        </p:txBody>
      </p:sp>
      <p:sp>
        <p:nvSpPr>
          <p:cNvPr id="3" name="Content Placeholder 2"/>
          <p:cNvSpPr>
            <a:spLocks noGrp="1"/>
          </p:cNvSpPr>
          <p:nvPr>
            <p:ph sz="quarter" idx="1"/>
          </p:nvPr>
        </p:nvSpPr>
        <p:spPr>
          <a:xfrm>
            <a:off x="251520" y="1219200"/>
            <a:ext cx="8892480" cy="4937760"/>
          </a:xfrm>
        </p:spPr>
        <p:txBody>
          <a:bodyPr>
            <a:normAutofit fontScale="77500" lnSpcReduction="20000"/>
          </a:bodyPr>
          <a:lstStyle/>
          <a:p>
            <a:pPr>
              <a:buNone/>
            </a:pPr>
            <a:r>
              <a:rPr lang="en-CA" dirty="0" smtClean="0"/>
              <a:t>After fertilization the zygote( fertilized egg) now called an </a:t>
            </a:r>
            <a:r>
              <a:rPr lang="en-CA" b="1" dirty="0" smtClean="0"/>
              <a:t>Embryo</a:t>
            </a:r>
            <a:r>
              <a:rPr lang="en-CA" dirty="0" smtClean="0"/>
              <a:t> undergoes a series of distinct stages as it continues to develop.</a:t>
            </a:r>
          </a:p>
          <a:p>
            <a:pPr>
              <a:buNone/>
            </a:pPr>
            <a:r>
              <a:rPr lang="en-CA" b="1" dirty="0" smtClean="0"/>
              <a:t>Cleavage</a:t>
            </a:r>
            <a:r>
              <a:rPr lang="en-CA" dirty="0" smtClean="0"/>
              <a:t>- the series of cell divisions without growth in an embryo. The cells become smaller and smaller. This occurs immediately after fertilization</a:t>
            </a:r>
          </a:p>
          <a:p>
            <a:pPr>
              <a:buNone/>
            </a:pPr>
            <a:r>
              <a:rPr lang="en-CA" b="1" dirty="0" err="1" smtClean="0"/>
              <a:t>Morula</a:t>
            </a:r>
            <a:r>
              <a:rPr lang="en-CA" dirty="0" smtClean="0"/>
              <a:t>- the embryo exists as a solid mass of identical cells. Created from the continued division of cells in the embryo</a:t>
            </a:r>
          </a:p>
          <a:p>
            <a:pPr>
              <a:buNone/>
            </a:pPr>
            <a:r>
              <a:rPr lang="en-CA" b="1" dirty="0" err="1" smtClean="0"/>
              <a:t>Blastocyst</a:t>
            </a:r>
            <a:r>
              <a:rPr lang="en-CA" dirty="0" smtClean="0"/>
              <a:t>- the embryo now exists as a hollow ball of identical cells. This is created from the repeated cell divisions.</a:t>
            </a:r>
          </a:p>
          <a:p>
            <a:pPr>
              <a:buNone/>
            </a:pPr>
            <a:r>
              <a:rPr lang="en-CA" dirty="0" smtClean="0"/>
              <a:t>The  </a:t>
            </a:r>
            <a:r>
              <a:rPr lang="en-CA" dirty="0" err="1" smtClean="0"/>
              <a:t>blastocyst</a:t>
            </a:r>
            <a:r>
              <a:rPr lang="en-CA" dirty="0" smtClean="0"/>
              <a:t> is made up of an inner mass of cells and an outer mass of cells. The </a:t>
            </a:r>
            <a:r>
              <a:rPr lang="en-CA" b="1" dirty="0" smtClean="0"/>
              <a:t>inner mass </a:t>
            </a:r>
            <a:r>
              <a:rPr lang="en-CA" dirty="0" smtClean="0"/>
              <a:t>of cells will develop into </a:t>
            </a:r>
            <a:r>
              <a:rPr lang="en-CA" b="1" dirty="0" smtClean="0"/>
              <a:t>a baby </a:t>
            </a:r>
            <a:r>
              <a:rPr lang="en-CA" dirty="0" smtClean="0"/>
              <a:t>while the </a:t>
            </a:r>
            <a:r>
              <a:rPr lang="en-CA" b="1" dirty="0" smtClean="0"/>
              <a:t>outer-</a:t>
            </a:r>
            <a:r>
              <a:rPr lang="en-CA" dirty="0" smtClean="0"/>
              <a:t> called the </a:t>
            </a:r>
            <a:r>
              <a:rPr lang="en-CA" b="1" dirty="0" err="1" smtClean="0"/>
              <a:t>trophoblast</a:t>
            </a:r>
            <a:r>
              <a:rPr lang="en-CA" b="1" dirty="0" smtClean="0"/>
              <a:t> gives rise to the germ layers</a:t>
            </a:r>
          </a:p>
          <a:p>
            <a:pPr>
              <a:buNone/>
            </a:pPr>
            <a:r>
              <a:rPr lang="en-CA" b="1" dirty="0" err="1" smtClean="0"/>
              <a:t>Grastula</a:t>
            </a:r>
            <a:r>
              <a:rPr lang="en-CA" dirty="0" smtClean="0"/>
              <a:t>- the embryo now exists as a ball of cells with distinct cell layers known as germ layers. During this stage the cells of the embryo begin to grow and rearrange themselves into 3 distinct layers. This process is known as </a:t>
            </a:r>
            <a:r>
              <a:rPr lang="en-CA" b="1" dirty="0" err="1" smtClean="0"/>
              <a:t>grastrulation</a:t>
            </a:r>
            <a:r>
              <a:rPr lang="en-CA" dirty="0" smtClean="0"/>
              <a:t>.</a:t>
            </a:r>
          </a:p>
          <a:p>
            <a:pPr>
              <a:buNone/>
            </a:pPr>
            <a:r>
              <a:rPr lang="en-CA" dirty="0" smtClean="0"/>
              <a:t>The three germ layers  are known as </a:t>
            </a:r>
            <a:r>
              <a:rPr lang="en-CA" b="1" dirty="0" smtClean="0"/>
              <a:t>ectoderm, mesoderm and endoderm</a:t>
            </a:r>
            <a:endParaRPr lang="en-CA"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410</TotalTime>
  <Words>1738</Words>
  <Application>Microsoft Office PowerPoint</Application>
  <PresentationFormat>On-screen Show (4:3)</PresentationFormat>
  <Paragraphs>161</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Origin</vt:lpstr>
      <vt:lpstr>Fertilization and Implantation</vt:lpstr>
      <vt:lpstr>Slide 2</vt:lpstr>
      <vt:lpstr>The process of fertilization</vt:lpstr>
      <vt:lpstr>So what happens after sex... </vt:lpstr>
      <vt:lpstr>The moment of conception</vt:lpstr>
      <vt:lpstr>Fertilization </vt:lpstr>
      <vt:lpstr>Slide 7</vt:lpstr>
      <vt:lpstr>Slide 8</vt:lpstr>
      <vt:lpstr>Embroyonic Development</vt:lpstr>
      <vt:lpstr>Slide 10</vt:lpstr>
      <vt:lpstr>Summary of Embryonic Development</vt:lpstr>
      <vt:lpstr>Slide 12</vt:lpstr>
      <vt:lpstr>Slide 13</vt:lpstr>
      <vt:lpstr>Mammalian Gastrulation </vt:lpstr>
      <vt:lpstr>Slide 15</vt:lpstr>
      <vt:lpstr>Slide 16</vt:lpstr>
      <vt:lpstr>Slide 17</vt:lpstr>
      <vt:lpstr>Slide 18</vt:lpstr>
      <vt:lpstr>Slide 19</vt:lpstr>
      <vt:lpstr>Slide 20</vt:lpstr>
      <vt:lpstr>Slide 21</vt:lpstr>
      <vt:lpstr>The Embryonic Membranes</vt:lpstr>
      <vt:lpstr>Slide 23</vt:lpstr>
      <vt:lpstr>Slide 24</vt:lpstr>
      <vt:lpstr>Stage of Birth</vt:lpstr>
      <vt:lpstr>Slide 26</vt:lpstr>
      <vt:lpstr>Slide 27</vt:lpstr>
      <vt:lpstr>Twins</vt:lpstr>
      <vt:lpstr>Slide 29</vt:lpstr>
      <vt:lpstr>Slide 30</vt:lpstr>
      <vt:lpstr>Slide 31</vt:lpstr>
      <vt:lpstr>Slide 32</vt:lpstr>
      <vt:lpstr>Slide 33</vt:lpstr>
      <vt:lpstr>Childbirth</vt:lpstr>
      <vt:lpstr>Expulsion stage</vt:lpstr>
      <vt:lpstr>Placental stage</vt:lpstr>
      <vt:lpstr>Birth – the final stage of pregnancy  </vt:lpstr>
      <vt:lpstr>Birth – the final stage of pregnancy  </vt:lpstr>
      <vt:lpstr>Birth – the final stage of pregnancy  </vt:lpstr>
      <vt:lpstr>Placenta, Umbilical Cord and Membranes </vt:lpstr>
      <vt:lpstr>Hormones and Pregnancy</vt:lpstr>
      <vt:lpstr>  The effects of Teratogens on development </vt:lpstr>
      <vt:lpstr>Slide 43</vt:lpstr>
      <vt:lpstr>Slide 44</vt:lpstr>
    </vt:vector>
  </TitlesOfParts>
  <Company>ESDNL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Fertilization and Implantation</dc:title>
  <dc:creator>mreha-ta</dc:creator>
  <cp:lastModifiedBy>mreha-ta</cp:lastModifiedBy>
  <cp:revision>42</cp:revision>
  <dcterms:created xsi:type="dcterms:W3CDTF">2013-01-03T15:28:29Z</dcterms:created>
  <dcterms:modified xsi:type="dcterms:W3CDTF">2013-01-07T14:00:51Z</dcterms:modified>
</cp:coreProperties>
</file>