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CA"/>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33CC33"/>
    <a:srgbClr val="F2EC00"/>
    <a:srgbClr val="986500"/>
    <a:srgbClr val="0066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75" d="100"/>
          <a:sy n="75" d="100"/>
        </p:scale>
        <p:origin x="-1422" y="-336"/>
      </p:cViewPr>
      <p:guideLst>
        <p:guide orient="horz" pos="2160"/>
        <p:guide pos="2880"/>
      </p:guideLst>
    </p:cSldViewPr>
  </p:slideViewPr>
  <p:outlineViewPr>
    <p:cViewPr>
      <p:scale>
        <a:sx n="33" d="100"/>
        <a:sy n="33" d="100"/>
      </p:scale>
      <p:origin x="0" y="159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4AC500-953A-49AB-B787-B17A2BA3835D}" type="slidenum">
              <a:rPr lang="en-CA"/>
              <a:pPr/>
              <a:t>‹#›</a:t>
            </a:fld>
            <a:endParaRPr lang="en-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46726-9881-4AD1-8630-3CA64797847D}" type="slidenum">
              <a:rPr lang="en-CA"/>
              <a:pPr/>
              <a:t>1</a:t>
            </a:fld>
            <a:endParaRPr lang="en-CA"/>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pPr>
              <a:buFontTx/>
              <a:buChar char="•"/>
            </a:pPr>
            <a:r>
              <a:rPr lang="en-US" sz="900">
                <a:latin typeface="Arial" charset="0"/>
              </a:rPr>
              <a:t>If you make something, you have been involved in production.</a:t>
            </a:r>
          </a:p>
          <a:p>
            <a:pPr>
              <a:buFontTx/>
              <a:buChar char="•"/>
            </a:pPr>
            <a:r>
              <a:rPr lang="en-US" sz="900" b="1">
                <a:latin typeface="Arial" charset="0"/>
              </a:rPr>
              <a:t>Factor of production</a:t>
            </a:r>
            <a:r>
              <a:rPr lang="en-US" sz="900">
                <a:latin typeface="Arial" charset="0"/>
              </a:rPr>
              <a:t> is another name for economic resources.</a:t>
            </a:r>
            <a:endParaRPr lang="en-CA" sz="9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10E3A-9405-4846-8975-A67CFBDE598D}" type="slidenum">
              <a:rPr lang="en-CA"/>
              <a:pPr/>
              <a:t>10</a:t>
            </a:fld>
            <a:endParaRPr lang="en-CA"/>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sz="900" b="1"/>
              <a:t>PROCESSING</a:t>
            </a:r>
          </a:p>
          <a:p>
            <a:pPr>
              <a:buFontTx/>
              <a:buChar char="•"/>
            </a:pPr>
            <a:r>
              <a:rPr lang="en-US" sz="900" b="1"/>
              <a:t>Refining</a:t>
            </a:r>
            <a:r>
              <a:rPr lang="en-US" sz="900">
                <a:latin typeface="Arial" charset="0"/>
              </a:rPr>
              <a:t> is the processing steps that converts a raw material into a semi-finished or finished product.</a:t>
            </a:r>
          </a:p>
          <a:p>
            <a:pPr>
              <a:buFontTx/>
              <a:buChar char="•"/>
            </a:pPr>
            <a:r>
              <a:rPr lang="en-US" sz="900" b="1">
                <a:latin typeface="Arial" charset="0"/>
              </a:rPr>
              <a:t>See the stages of aluminum processing on page 164.</a:t>
            </a:r>
          </a:p>
          <a:p>
            <a:pPr>
              <a:buFontTx/>
              <a:buChar char="•"/>
            </a:pPr>
            <a:r>
              <a:rPr lang="en-US" sz="900" b="1">
                <a:latin typeface="Arial" charset="0"/>
              </a:rPr>
              <a:t>Quality Control</a:t>
            </a:r>
            <a:r>
              <a:rPr lang="en-US" sz="900">
                <a:latin typeface="Arial" charset="0"/>
              </a:rPr>
              <a:t> ensures that the standards for products that are set by the company, government, or outside organization are meet.</a:t>
            </a:r>
          </a:p>
          <a:p>
            <a:pPr>
              <a:buFontTx/>
              <a:buChar char="•"/>
            </a:pPr>
            <a:r>
              <a:rPr lang="en-US" sz="900">
                <a:latin typeface="Arial" charset="0"/>
              </a:rPr>
              <a:t>Quality standards for numerous industries, including businesses, consumers, customers, governments, and trade officials, are set by the International Organization for Standardization (ISO).</a:t>
            </a:r>
          </a:p>
          <a:p>
            <a:pPr>
              <a:buFontTx/>
              <a:buChar char="•"/>
            </a:pPr>
            <a:r>
              <a:rPr lang="en-US" sz="900">
                <a:latin typeface="Arial" charset="0"/>
              </a:rPr>
              <a:t>The ISO has 157 member countries.</a:t>
            </a:r>
          </a:p>
          <a:p>
            <a:pPr>
              <a:buFontTx/>
              <a:buChar char="•"/>
            </a:pPr>
            <a:r>
              <a:rPr lang="en-US" sz="900">
                <a:latin typeface="Arial" charset="0"/>
              </a:rPr>
              <a:t>The Standards Council of Canada (voice for 15 000 Canadians who set standards) represents the standard institutes in Canada.</a:t>
            </a:r>
          </a:p>
          <a:p>
            <a:pPr>
              <a:buFontTx/>
              <a:buChar char="•"/>
            </a:pPr>
            <a:r>
              <a:rPr lang="en-US" sz="900">
                <a:latin typeface="Arial" charset="0"/>
              </a:rPr>
              <a:t>ISO certification helps products meet international standards.</a:t>
            </a:r>
            <a:endParaRPr lang="en-CA" sz="9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76912-077B-401D-BDD6-9EE001B92061}" type="slidenum">
              <a:rPr lang="en-CA"/>
              <a:pPr/>
              <a:t>11</a:t>
            </a:fld>
            <a:endParaRPr lang="en-CA"/>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sz="900" b="1">
                <a:latin typeface="Arial" charset="0"/>
              </a:rPr>
              <a:t>GRADING</a:t>
            </a:r>
          </a:p>
          <a:p>
            <a:pPr>
              <a:buFontTx/>
              <a:buChar char="•"/>
            </a:pPr>
            <a:r>
              <a:rPr lang="en-US" sz="900" b="1">
                <a:latin typeface="Arial" charset="0"/>
              </a:rPr>
              <a:t>Grading</a:t>
            </a:r>
            <a:r>
              <a:rPr lang="en-US" sz="900">
                <a:latin typeface="Arial" charset="0"/>
              </a:rPr>
              <a:t> is the act of checking a product for size and quality against pre-described standards for the product of product category.</a:t>
            </a:r>
            <a:endParaRPr lang="en-CA" sz="9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AB66B-C457-44B6-A12B-7868F65748C3}" type="slidenum">
              <a:rPr lang="en-CA"/>
              <a:pPr/>
              <a:t>12</a:t>
            </a:fld>
            <a:endParaRPr lang="en-CA"/>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pPr>
              <a:buFontTx/>
              <a:buChar char="•"/>
            </a:pPr>
            <a:r>
              <a:rPr lang="en-US" sz="900" b="1">
                <a:latin typeface="Arial" charset="0"/>
              </a:rPr>
              <a:t>Productivity</a:t>
            </a:r>
            <a:r>
              <a:rPr lang="en-US" sz="900">
                <a:latin typeface="Arial" charset="0"/>
              </a:rPr>
              <a:t> is a comparison of the resources used with the products or services that result.  If fewer resources are used per units produced, productivity increases.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3E723F-D522-41F1-A267-AE4B02482C36}" type="slidenum">
              <a:rPr lang="en-CA"/>
              <a:pPr/>
              <a:t>13</a:t>
            </a:fld>
            <a:endParaRPr lang="en-CA"/>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sz="900" b="1">
                <a:latin typeface="Arial" charset="0"/>
              </a:rPr>
              <a:t>TRAINING</a:t>
            </a:r>
          </a:p>
          <a:p>
            <a:pPr>
              <a:buFontTx/>
              <a:buChar char="•"/>
            </a:pPr>
            <a:r>
              <a:rPr lang="en-US" sz="900" b="1">
                <a:latin typeface="Arial" charset="0"/>
              </a:rPr>
              <a:t>Initial Training</a:t>
            </a:r>
            <a:r>
              <a:rPr lang="en-US" sz="900">
                <a:latin typeface="Arial" charset="0"/>
              </a:rPr>
              <a:t>: Good training, at the onset of the job, can save money and increase employee productivity.  Usually over several days, the employee is paid regular wages and taught the occupation basics.  The training period should be long enough to ensure that quality is maintained, customers remain satisfied, and mistakes are reduced.  Overall, since training is expensive it should be designed to retain the employee. </a:t>
            </a:r>
          </a:p>
          <a:p>
            <a:pPr>
              <a:buFontTx/>
              <a:buChar char="•"/>
            </a:pPr>
            <a:r>
              <a:rPr lang="en-US" sz="900" b="1">
                <a:latin typeface="Arial" charset="0"/>
              </a:rPr>
              <a:t>Ongoing Training</a:t>
            </a:r>
            <a:r>
              <a:rPr lang="en-US" sz="900">
                <a:latin typeface="Arial" charset="0"/>
              </a:rPr>
              <a:t>: Employees are taught new systems, procedures, and processes.  They are also given refresher courses in areas such as safety, customer relations, etc.</a:t>
            </a:r>
          </a:p>
          <a:p>
            <a:pPr>
              <a:buFontTx/>
              <a:buChar char="•"/>
            </a:pPr>
            <a:r>
              <a:rPr lang="en-US" sz="900" b="1">
                <a:latin typeface="Arial" charset="0"/>
              </a:rPr>
              <a:t>Retraining:</a:t>
            </a:r>
            <a:r>
              <a:rPr lang="en-US" sz="900">
                <a:latin typeface="Arial" charset="0"/>
              </a:rPr>
              <a:t> A form of initial training when an employee is moved, promoted, or transferred to another job or occupation within the company.</a:t>
            </a:r>
          </a:p>
          <a:p>
            <a:pPr>
              <a:buFontTx/>
              <a:buChar char="•"/>
            </a:pPr>
            <a:r>
              <a:rPr lang="en-US" sz="900" b="1">
                <a:latin typeface="Arial" charset="0"/>
              </a:rPr>
              <a:t>Specialized Training</a:t>
            </a:r>
            <a:r>
              <a:rPr lang="en-US" sz="900">
                <a:latin typeface="Arial" charset="0"/>
              </a:rPr>
              <a:t>: Courses, workshops and/or seminars, often called “professional development”, that often take place away from the normal workplace.  Often delivered via professional conferences, these courses are usually very expensive but instill employees with new ideas, information, and enthusiasm that potential can improve productivity.</a:t>
            </a:r>
          </a:p>
          <a:p>
            <a:r>
              <a:rPr lang="en-US" sz="900" b="1">
                <a:latin typeface="Arial" charset="0"/>
              </a:rPr>
              <a:t>CAPITAL INVESTMENT</a:t>
            </a:r>
          </a:p>
          <a:p>
            <a:pPr>
              <a:buFontTx/>
              <a:buChar char="•"/>
            </a:pPr>
            <a:r>
              <a:rPr lang="en-US" sz="900" b="1">
                <a:latin typeface="Arial" charset="0"/>
              </a:rPr>
              <a:t>Capital Investment</a:t>
            </a:r>
            <a:r>
              <a:rPr lang="en-US" sz="900">
                <a:latin typeface="Arial" charset="0"/>
              </a:rPr>
              <a:t>: A comparison between the cost of the investment against the benefit (increase in productivity) should result in the monetary gain from improved productivity paying for the investment over a fixed period of time.</a:t>
            </a:r>
          </a:p>
          <a:p>
            <a:endParaRPr lang="en-CA" sz="900">
              <a:latin typeface="Arial" charset="0"/>
            </a:endParaRPr>
          </a:p>
          <a:p>
            <a:endParaRPr lang="en-CA" sz="9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91C28-EEC1-40C0-BC2F-453CD7F0F891}" type="slidenum">
              <a:rPr lang="en-CA"/>
              <a:pPr/>
              <a:t>14</a:t>
            </a:fld>
            <a:endParaRPr lang="en-CA"/>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sz="900" b="1">
                <a:latin typeface="Arial" charset="0"/>
              </a:rPr>
              <a:t>INVESTMENT IN TECHNOLOGY</a:t>
            </a:r>
          </a:p>
          <a:p>
            <a:pPr>
              <a:buFontTx/>
              <a:buChar char="•"/>
            </a:pPr>
            <a:r>
              <a:rPr lang="en-US" sz="900">
                <a:latin typeface="Arial" charset="0"/>
              </a:rPr>
              <a:t>Robots are a major capital investment, however they do not get sick, need vacations, go on strike, and can work in extreme conditions 24 hours a day, seven days a week, without pay.</a:t>
            </a:r>
          </a:p>
          <a:p>
            <a:r>
              <a:rPr lang="en-US" sz="900" b="1">
                <a:latin typeface="Arial" charset="0"/>
              </a:rPr>
              <a:t>NEW INVENTORY SYSTEMS</a:t>
            </a:r>
          </a:p>
          <a:p>
            <a:pPr>
              <a:buFontTx/>
              <a:buChar char="•"/>
            </a:pPr>
            <a:r>
              <a:rPr lang="en-US" sz="900" b="1">
                <a:latin typeface="Arial" charset="0"/>
              </a:rPr>
              <a:t>Just-in-time (JIT): </a:t>
            </a:r>
            <a:r>
              <a:rPr lang="en-US" sz="900">
                <a:latin typeface="Arial" charset="0"/>
              </a:rPr>
              <a:t>Computerized inventory systems that coordinates suppliers (and their deliveries), warehouse storage, and factory floor delivery.  This means materials arrive when they are needed.  Saves time, energy (heating warehouse space), factory space, therefore resulting in improved productivity.</a:t>
            </a:r>
            <a:endParaRPr lang="en-CA" sz="9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20EBE1-FB64-472E-B806-45B3264547A1}" type="slidenum">
              <a:rPr lang="en-CA"/>
              <a:pPr/>
              <a:t>2</a:t>
            </a:fld>
            <a:endParaRPr lang="en-CA"/>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sz="900" b="1">
                <a:latin typeface="Arial" charset="0"/>
              </a:rPr>
              <a:t>NATURAL RESOURCES</a:t>
            </a:r>
          </a:p>
          <a:p>
            <a:pPr>
              <a:buFontTx/>
              <a:buChar char="•"/>
            </a:pPr>
            <a:r>
              <a:rPr lang="en-US" sz="900" b="1">
                <a:latin typeface="Arial" charset="0"/>
              </a:rPr>
              <a:t>Primary Industries</a:t>
            </a:r>
            <a:r>
              <a:rPr lang="en-US" sz="900">
                <a:latin typeface="Arial" charset="0"/>
              </a:rPr>
              <a:t> are businesses or organizations where all items start out; one of the six natural resource industries.</a:t>
            </a:r>
          </a:p>
          <a:p>
            <a:pPr>
              <a:buFontTx/>
              <a:buChar char="•"/>
            </a:pPr>
            <a:r>
              <a:rPr lang="en-US" sz="900" b="1">
                <a:latin typeface="Arial" charset="0"/>
                <a:sym typeface="Wingdings" pitchFamily="2" charset="2"/>
              </a:rPr>
              <a:t>Agriculture</a:t>
            </a:r>
            <a:r>
              <a:rPr lang="en-US" sz="900">
                <a:latin typeface="Arial" charset="0"/>
                <a:sym typeface="Wingdings" pitchFamily="2" charset="2"/>
              </a:rPr>
              <a:t>: The cultivation of the ground to grow crops (such as corn and mushrooms) and the raising and feeding of livestock (such as cattle and chickens).</a:t>
            </a:r>
          </a:p>
          <a:p>
            <a:pPr>
              <a:buFont typeface="Wingdings" pitchFamily="2" charset="2"/>
              <a:buChar char="¶"/>
            </a:pPr>
            <a:r>
              <a:rPr lang="en-US" sz="900" b="1">
                <a:latin typeface="Arial" charset="0"/>
                <a:sym typeface="Wingdings" pitchFamily="2" charset="2"/>
              </a:rPr>
              <a:t>Fishing and Trapping</a:t>
            </a:r>
            <a:r>
              <a:rPr lang="en-US" sz="900">
                <a:latin typeface="Arial" charset="0"/>
                <a:sym typeface="Wingdings" pitchFamily="2" charset="2"/>
              </a:rPr>
              <a:t>:The practice of catching or farming fish (such as the farming of Atlantic salmon).  Taking game or animals from the wilderness (such as using trapping mink for the fur).</a:t>
            </a:r>
          </a:p>
          <a:p>
            <a:pPr>
              <a:buFont typeface="Wingdings" pitchFamily="2" charset="2"/>
              <a:buChar char="¶"/>
            </a:pPr>
            <a:r>
              <a:rPr lang="en-US" sz="900" b="1">
                <a:latin typeface="Arial" charset="0"/>
                <a:sym typeface="Wingdings" pitchFamily="2" charset="2"/>
              </a:rPr>
              <a:t>Mining</a:t>
            </a:r>
            <a:r>
              <a:rPr lang="en-US" sz="900">
                <a:latin typeface="Arial" charset="0"/>
                <a:sym typeface="Wingdings" pitchFamily="2" charset="2"/>
              </a:rPr>
              <a:t>: Excavating or digging the earth for metals or minerals (such as gold).</a:t>
            </a:r>
          </a:p>
          <a:p>
            <a:pPr>
              <a:buFont typeface="Wingdings" pitchFamily="2" charset="2"/>
              <a:buChar char="¶"/>
            </a:pPr>
            <a:r>
              <a:rPr lang="en-US" sz="900" b="1">
                <a:latin typeface="Arial" charset="0"/>
                <a:sym typeface="Wingdings" pitchFamily="2" charset="2"/>
              </a:rPr>
              <a:t>Water</a:t>
            </a:r>
            <a:r>
              <a:rPr lang="en-US" sz="900">
                <a:latin typeface="Arial" charset="0"/>
                <a:sym typeface="Wingdings" pitchFamily="2" charset="2"/>
              </a:rPr>
              <a:t>: Covers three fifths of the earth’s surface and is essential for all organisms.</a:t>
            </a:r>
          </a:p>
          <a:p>
            <a:pPr>
              <a:buFont typeface="Wingdings" pitchFamily="2" charset="2"/>
              <a:buChar char="¶"/>
            </a:pPr>
            <a:r>
              <a:rPr lang="en-US" sz="900" b="1">
                <a:latin typeface="Arial" charset="0"/>
                <a:sym typeface="Wingdings" pitchFamily="2" charset="2"/>
              </a:rPr>
              <a:t>Fuel and Energy</a:t>
            </a:r>
            <a:r>
              <a:rPr lang="en-US" sz="900">
                <a:latin typeface="Arial" charset="0"/>
                <a:sym typeface="Wingdings" pitchFamily="2" charset="2"/>
              </a:rPr>
              <a:t>: Petroleum</a:t>
            </a:r>
          </a:p>
          <a:p>
            <a:pPr>
              <a:buFont typeface="Wingdings" pitchFamily="2" charset="2"/>
              <a:buChar char="¶"/>
            </a:pPr>
            <a:r>
              <a:rPr lang="en-US" sz="900" b="1">
                <a:latin typeface="Arial" charset="0"/>
                <a:sym typeface="Wingdings" pitchFamily="2" charset="2"/>
              </a:rPr>
              <a:t>Logging and Forestry</a:t>
            </a:r>
            <a:r>
              <a:rPr lang="en-US" sz="900">
                <a:latin typeface="Arial" charset="0"/>
                <a:sym typeface="Wingdings" pitchFamily="2" charset="2"/>
              </a:rPr>
              <a:t>: Redwood timber</a:t>
            </a:r>
          </a:p>
          <a:p>
            <a:pPr>
              <a:buFont typeface="Wingdings" pitchFamily="2" charset="2"/>
              <a:buChar char="¶"/>
            </a:pPr>
            <a:r>
              <a:rPr lang="en-US" sz="900" b="1">
                <a:latin typeface="Arial" charset="0"/>
                <a:sym typeface="Wingdings" pitchFamily="2" charset="2"/>
              </a:rPr>
              <a:t>See Figure 5.1, “The Six Primary (or Extractive) Industries”, on page 156.</a:t>
            </a:r>
            <a:endParaRPr lang="en-CA" sz="900" b="1">
              <a:latin typeface="Arial" charset="0"/>
              <a:sym typeface="Wingdings" pitchFamily="2" charset="2"/>
            </a:endParaRPr>
          </a:p>
          <a:p>
            <a:endParaRPr lang="en-CA" sz="900" b="1">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931D2-42EF-49FE-9483-A184C05252D8}" type="slidenum">
              <a:rPr lang="en-CA"/>
              <a:pPr/>
              <a:t>3</a:t>
            </a:fld>
            <a:endParaRPr lang="en-CA"/>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sz="900" b="1">
                <a:latin typeface="Arial" charset="0"/>
              </a:rPr>
              <a:t>RAW MATERIALS</a:t>
            </a:r>
          </a:p>
          <a:p>
            <a:pPr>
              <a:buFontTx/>
              <a:buChar char="•"/>
            </a:pPr>
            <a:r>
              <a:rPr lang="en-US" sz="900" b="1">
                <a:latin typeface="Arial" charset="0"/>
              </a:rPr>
              <a:t>Raw Materials</a:t>
            </a:r>
            <a:r>
              <a:rPr lang="en-US" sz="900">
                <a:latin typeface="Arial" charset="0"/>
              </a:rPr>
              <a:t>: Ingredients that are transformed into another product.</a:t>
            </a:r>
          </a:p>
          <a:p>
            <a:pPr>
              <a:buFontTx/>
              <a:buChar char="•"/>
            </a:pPr>
            <a:r>
              <a:rPr lang="en-US" sz="900">
                <a:latin typeface="Arial" charset="0"/>
              </a:rPr>
              <a:t>Some form of raw material is used to make the products that we regularly consume.</a:t>
            </a:r>
          </a:p>
          <a:p>
            <a:pPr>
              <a:buFontTx/>
              <a:buChar char="•"/>
            </a:pPr>
            <a:r>
              <a:rPr lang="en-US" sz="900">
                <a:latin typeface="Arial" charset="0"/>
              </a:rPr>
              <a:t>Two examples of raw materials that we might purchase and use are raw fish and fresh vegetables.</a:t>
            </a:r>
          </a:p>
          <a:p>
            <a:pPr>
              <a:buFontTx/>
              <a:buChar char="•"/>
            </a:pPr>
            <a:r>
              <a:rPr lang="en-US" sz="900" b="1">
                <a:latin typeface="Arial" charset="0"/>
              </a:rPr>
              <a:t>Wheat (natural resource) </a:t>
            </a:r>
            <a:r>
              <a:rPr lang="en-US" sz="900" b="1">
                <a:latin typeface="Arial" charset="0"/>
                <a:sym typeface="Symbol" pitchFamily="18" charset="2"/>
              </a:rPr>
              <a:t> makes flour (raw material)  makes bread (raw material)  toast (finished product)</a:t>
            </a:r>
          </a:p>
          <a:p>
            <a:pPr>
              <a:buFontTx/>
              <a:buChar char="•"/>
            </a:pPr>
            <a:r>
              <a:rPr lang="en-US" sz="900" b="1">
                <a:latin typeface="Arial" charset="0"/>
                <a:sym typeface="Symbol" pitchFamily="18" charset="2"/>
              </a:rPr>
              <a:t>Ingredients: </a:t>
            </a:r>
            <a:r>
              <a:rPr lang="en-US" sz="900">
                <a:latin typeface="Arial" charset="0"/>
                <a:sym typeface="Symbol" pitchFamily="18" charset="2"/>
              </a:rPr>
              <a:t>The raw materials that are combined to make a product, they have been converted from their “natural resource” state (except perhaps the water).</a:t>
            </a:r>
            <a:endParaRPr lang="en-US" sz="900">
              <a:latin typeface="Arial" charset="0"/>
            </a:endParaRPr>
          </a:p>
          <a:p>
            <a:pPr>
              <a:buFontTx/>
              <a:buChar char="•"/>
            </a:pPr>
            <a:r>
              <a:rPr lang="en-US" sz="900" b="1">
                <a:latin typeface="Arial" charset="0"/>
              </a:rPr>
              <a:t>Supplies</a:t>
            </a:r>
            <a:r>
              <a:rPr lang="en-US" sz="900">
                <a:latin typeface="Arial" charset="0"/>
              </a:rPr>
              <a:t>: The raw materials that are needed to produce a product but do not become a part of the product.</a:t>
            </a:r>
          </a:p>
          <a:p>
            <a:pPr>
              <a:buFontTx/>
              <a:buChar char="•"/>
            </a:pPr>
            <a:endParaRPr lang="en-US" sz="9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08ACD-F95D-4C92-A073-70786EFCCE7F}" type="slidenum">
              <a:rPr lang="en-CA"/>
              <a:pPr/>
              <a:t>4</a:t>
            </a:fld>
            <a:endParaRPr lang="en-CA"/>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sz="900" b="1">
                <a:latin typeface="Arial" charset="0"/>
              </a:rPr>
              <a:t>RAW MATERIALS</a:t>
            </a:r>
          </a:p>
          <a:p>
            <a:pPr>
              <a:buFontTx/>
              <a:buChar char="•"/>
            </a:pPr>
            <a:r>
              <a:rPr lang="en-US" sz="900">
                <a:latin typeface="Arial" charset="0"/>
              </a:rPr>
              <a:t>Ask student to get in small groups and select a product that they have in their possession and have them draw a diagram showing the ingredients and supplies needed to create the finished product.  </a:t>
            </a:r>
          </a:p>
          <a:p>
            <a:pPr>
              <a:buFontTx/>
              <a:buChar char="•"/>
            </a:pPr>
            <a:r>
              <a:rPr lang="en-US" sz="900">
                <a:latin typeface="Arial" charset="0"/>
              </a:rPr>
              <a:t>Students can explain to the class the different ingredient and supplies used in producing their finished product.</a:t>
            </a:r>
            <a:endParaRPr lang="en-CA" sz="9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2C4881-F136-45D5-9F73-1A57FE1D3FD3}" type="slidenum">
              <a:rPr lang="en-CA"/>
              <a:pPr/>
              <a:t>5</a:t>
            </a:fld>
            <a:endParaRPr lang="en-CA"/>
          </a:p>
        </p:txBody>
      </p:sp>
      <p:sp>
        <p:nvSpPr>
          <p:cNvPr id="143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b="1">
                <a:latin typeface="Arial" charset="0"/>
              </a:rPr>
              <a:t>LABOUR</a:t>
            </a:r>
          </a:p>
          <a:p>
            <a:pPr>
              <a:buFontTx/>
              <a:buChar char="•"/>
            </a:pPr>
            <a:r>
              <a:rPr lang="en-US" sz="900" b="1">
                <a:latin typeface="Arial" charset="0"/>
              </a:rPr>
              <a:t>Labour</a:t>
            </a:r>
            <a:r>
              <a:rPr lang="en-US" sz="900">
                <a:latin typeface="Arial" charset="0"/>
              </a:rPr>
              <a:t> is all the physical and mental work needed  to produce good or service.</a:t>
            </a:r>
          </a:p>
          <a:p>
            <a:pPr>
              <a:buFontTx/>
              <a:buChar char="•"/>
            </a:pPr>
            <a:r>
              <a:rPr lang="en-US" sz="900">
                <a:latin typeface="Arial" charset="0"/>
              </a:rPr>
              <a:t>To</a:t>
            </a:r>
            <a:r>
              <a:rPr lang="en-US" sz="900" b="1">
                <a:latin typeface="Arial" charset="0"/>
              </a:rPr>
              <a:t> automate </a:t>
            </a:r>
            <a:r>
              <a:rPr lang="en-US" sz="900">
                <a:latin typeface="Arial" charset="0"/>
              </a:rPr>
              <a:t>is have work once done by humans now done by machines.  Often archived through increased mechanization.</a:t>
            </a:r>
          </a:p>
          <a:p>
            <a:pPr>
              <a:buFontTx/>
              <a:buChar char="•"/>
            </a:pPr>
            <a:r>
              <a:rPr lang="en-US" sz="900" b="1">
                <a:latin typeface="Arial" charset="0"/>
              </a:rPr>
              <a:t>Consolidation</a:t>
            </a:r>
            <a:r>
              <a:rPr lang="en-US" sz="900">
                <a:latin typeface="Arial" charset="0"/>
              </a:rPr>
              <a:t> happens when small manufacturing sites are closed down and fewer or a single major site meets the business needs. It is centralizing work in one major site. Can use Tim Horton's example.</a:t>
            </a:r>
          </a:p>
          <a:p>
            <a:pPr>
              <a:buFontTx/>
              <a:buChar char="•"/>
            </a:pPr>
            <a:r>
              <a:rPr lang="en-US" sz="900" b="1">
                <a:latin typeface="Arial" charset="0"/>
              </a:rPr>
              <a:t>Outsourcing </a:t>
            </a:r>
            <a:r>
              <a:rPr lang="en-US" sz="900">
                <a:latin typeface="Arial" charset="0"/>
              </a:rPr>
              <a:t>is hiring or subcontracting another company to perform tasks for your company.  </a:t>
            </a:r>
          </a:p>
          <a:p>
            <a:pPr>
              <a:buFontTx/>
              <a:buChar char="•"/>
            </a:pPr>
            <a:r>
              <a:rPr lang="en-US" sz="900">
                <a:latin typeface="Arial" charset="0"/>
              </a:rPr>
              <a:t>Inexpensive labour available in countries such as India, Kenya, and Sri Lanka allows Canadian companies to save money by hiring firms for such work as telemarketing, HR, and payroll.  </a:t>
            </a:r>
          </a:p>
          <a:p>
            <a:pPr>
              <a:buFontTx/>
              <a:buChar char="•"/>
            </a:pPr>
            <a:r>
              <a:rPr lang="en-US" sz="900" b="1">
                <a:latin typeface="Arial" charset="0"/>
              </a:rPr>
              <a:t>Outsourcing</a:t>
            </a:r>
            <a:r>
              <a:rPr lang="en-US" sz="900">
                <a:latin typeface="Arial" charset="0"/>
              </a:rPr>
              <a:t> to overseas companies means less jobs for Canadians but a cost savings to Canadian businesses.</a:t>
            </a:r>
            <a:endParaRPr lang="en-US">
              <a:latin typeface="Arial" charset="0"/>
            </a:endParaRPr>
          </a:p>
          <a:p>
            <a:endParaRPr lang="en-US" sz="1100" b="1">
              <a:latin typeface="Arial" charset="0"/>
              <a:sym typeface="Symbol" pitchFamily="18" charset="2"/>
            </a:endParaRPr>
          </a:p>
          <a:p>
            <a:endParaRPr lang="en-US">
              <a:latin typeface="Arial" charset="0"/>
            </a:endParaRPr>
          </a:p>
          <a:p>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ED66A-8799-4A68-9275-2BA96A7D11EF}" type="slidenum">
              <a:rPr lang="en-CA"/>
              <a:pPr/>
              <a:t>6</a:t>
            </a:fld>
            <a:endParaRPr lang="en-CA"/>
          </a:p>
        </p:txBody>
      </p:sp>
      <p:sp>
        <p:nvSpPr>
          <p:cNvPr id="163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900" b="1">
                <a:latin typeface="Arial" charset="0"/>
              </a:rPr>
              <a:t>CAPITAL</a:t>
            </a:r>
          </a:p>
          <a:p>
            <a:pPr>
              <a:buFontTx/>
              <a:buChar char="•"/>
            </a:pPr>
            <a:r>
              <a:rPr lang="en-US" sz="900" b="1">
                <a:latin typeface="Arial" charset="0"/>
              </a:rPr>
              <a:t>Capital</a:t>
            </a:r>
            <a:r>
              <a:rPr lang="en-US" sz="900">
                <a:latin typeface="Arial" charset="0"/>
              </a:rPr>
              <a:t> is the value of a borrower’s assets that could be used to repay a debt.</a:t>
            </a:r>
          </a:p>
          <a:p>
            <a:pPr>
              <a:buFontTx/>
              <a:buChar char="•"/>
            </a:pPr>
            <a:r>
              <a:rPr lang="en-US" sz="900">
                <a:latin typeface="Arial" charset="0"/>
              </a:rPr>
              <a:t>Forms of </a:t>
            </a:r>
            <a:r>
              <a:rPr lang="en-US" sz="900" b="1">
                <a:latin typeface="Arial" charset="0"/>
              </a:rPr>
              <a:t>liquid</a:t>
            </a:r>
            <a:r>
              <a:rPr lang="en-US" sz="900">
                <a:latin typeface="Arial" charset="0"/>
              </a:rPr>
              <a:t> capital include: cash, stocks, bonds, accounts payable, etc.</a:t>
            </a:r>
          </a:p>
          <a:p>
            <a:pPr>
              <a:buFontTx/>
              <a:buChar char="•"/>
            </a:pPr>
            <a:r>
              <a:rPr lang="en-US" sz="900" b="1">
                <a:latin typeface="Arial" charset="0"/>
              </a:rPr>
              <a:t>Liquid</a:t>
            </a:r>
            <a:r>
              <a:rPr lang="en-US" sz="900">
                <a:latin typeface="Arial" charset="0"/>
              </a:rPr>
              <a:t> means it can be transformed into other things (cash) at any time with minimum effort.</a:t>
            </a:r>
          </a:p>
          <a:p>
            <a:pPr>
              <a:buFontTx/>
              <a:buChar char="•"/>
            </a:pPr>
            <a:r>
              <a:rPr lang="en-US" sz="900" b="1">
                <a:latin typeface="Arial" charset="0"/>
              </a:rPr>
              <a:t>Non-liquid</a:t>
            </a:r>
            <a:r>
              <a:rPr lang="en-US" sz="900">
                <a:latin typeface="Arial" charset="0"/>
              </a:rPr>
              <a:t> items that the business owns, that are a part of the everyday operation and that cannot be converted into liquid capital easily.  </a:t>
            </a:r>
          </a:p>
          <a:p>
            <a:pPr>
              <a:buFontTx/>
              <a:buChar char="•"/>
            </a:pPr>
            <a:r>
              <a:rPr lang="en-US" sz="900">
                <a:latin typeface="Arial" charset="0"/>
              </a:rPr>
              <a:t>Non-liquid items can be referred to as </a:t>
            </a:r>
            <a:r>
              <a:rPr lang="en-US" sz="900" b="1">
                <a:latin typeface="Arial" charset="0"/>
              </a:rPr>
              <a:t>capital goods</a:t>
            </a:r>
            <a:r>
              <a:rPr lang="en-US" sz="900">
                <a:latin typeface="Arial" charset="0"/>
              </a:rPr>
              <a:t>.  </a:t>
            </a:r>
          </a:p>
          <a:p>
            <a:pPr>
              <a:buFontTx/>
              <a:buChar char="•"/>
            </a:pPr>
            <a:r>
              <a:rPr lang="en-US" sz="900">
                <a:latin typeface="Arial" charset="0"/>
              </a:rPr>
              <a:t>Examples of capital goods include a delivery truck, industrial-size mixer, and laptop computer.</a:t>
            </a:r>
          </a:p>
          <a:p>
            <a:pPr>
              <a:buFontTx/>
              <a:buChar char="•"/>
            </a:pPr>
            <a:r>
              <a:rPr lang="en-US" sz="900" b="1">
                <a:latin typeface="Arial" charset="0"/>
              </a:rPr>
              <a:t>Intellectual property</a:t>
            </a:r>
            <a:r>
              <a:rPr lang="en-US" sz="900">
                <a:latin typeface="Arial" charset="0"/>
              </a:rPr>
              <a:t> is a business’s trade secrets or the ideas or talent of its workforce.</a:t>
            </a:r>
          </a:p>
          <a:p>
            <a:pPr>
              <a:buFontTx/>
              <a:buChar char="•"/>
            </a:pPr>
            <a:r>
              <a:rPr lang="en-US" sz="900">
                <a:latin typeface="Arial" charset="0"/>
              </a:rPr>
              <a:t>Examples of</a:t>
            </a:r>
            <a:r>
              <a:rPr lang="en-US" sz="900" b="1">
                <a:latin typeface="Arial" charset="0"/>
              </a:rPr>
              <a:t> intellectual property</a:t>
            </a:r>
            <a:r>
              <a:rPr lang="en-US" sz="900">
                <a:latin typeface="Arial" charset="0"/>
              </a:rPr>
              <a:t> include the ideas and talents of workers such as athletes, computer programmers, writers, and science researchers.</a:t>
            </a:r>
          </a:p>
          <a:p>
            <a:pPr>
              <a:buFontTx/>
              <a:buChar char="•"/>
            </a:pPr>
            <a:r>
              <a:rPr lang="en-US" sz="900" b="1">
                <a:latin typeface="Arial" charset="0"/>
              </a:rPr>
              <a:t>See Figure 5.2, “Types of Capital”, on page 159.</a:t>
            </a:r>
          </a:p>
          <a:p>
            <a:endParaRPr lang="en-US" b="1">
              <a:latin typeface="Arial" charset="0"/>
            </a:endParaRPr>
          </a:p>
          <a:p>
            <a:endParaRPr lang="en-US" sz="1100" b="1">
              <a:latin typeface="Arial" charset="0"/>
              <a:sym typeface="Symbol" pitchFamily="18" charset="2"/>
            </a:endParaRPr>
          </a:p>
          <a:p>
            <a:endParaRPr lang="en-US">
              <a:latin typeface="Arial" charset="0"/>
            </a:endParaRPr>
          </a:p>
          <a:p>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93537-B04A-469B-8068-E60C15F42E6D}" type="slidenum">
              <a:rPr lang="en-CA"/>
              <a:pPr/>
              <a:t>7</a:t>
            </a:fld>
            <a:endParaRPr lang="en-CA"/>
          </a:p>
        </p:txBody>
      </p:sp>
      <p:sp>
        <p:nvSpPr>
          <p:cNvPr id="1843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900" b="1">
                <a:latin typeface="Arial" charset="0"/>
              </a:rPr>
              <a:t>INFORMATION</a:t>
            </a:r>
          </a:p>
          <a:p>
            <a:pPr>
              <a:buFontTx/>
              <a:buChar char="•"/>
            </a:pPr>
            <a:r>
              <a:rPr lang="en-US" sz="900">
                <a:latin typeface="Arial" charset="0"/>
              </a:rPr>
              <a:t>Business purchase and sell information.  They also hire individuals (researchers) to obtain and analyze information for them.</a:t>
            </a:r>
          </a:p>
          <a:p>
            <a:pPr>
              <a:buFontTx/>
              <a:buChar char="•"/>
            </a:pPr>
            <a:r>
              <a:rPr lang="en-US" sz="900">
                <a:latin typeface="Arial" charset="0"/>
              </a:rPr>
              <a:t>Businesses provide information to others for free over the internet, making revenue through the pairing of advertising with the Internet site.</a:t>
            </a:r>
          </a:p>
          <a:p>
            <a:pPr>
              <a:buFontTx/>
              <a:buChar char="•"/>
            </a:pPr>
            <a:r>
              <a:rPr lang="en-US" sz="900">
                <a:latin typeface="Arial" charset="0"/>
              </a:rPr>
              <a:t>Examples of industrial directories and data bases are Frasers (Canadian) or Thomas Register (American).</a:t>
            </a:r>
          </a:p>
          <a:p>
            <a:pPr>
              <a:buFontTx/>
              <a:buChar char="•"/>
            </a:pPr>
            <a:r>
              <a:rPr lang="en-US" sz="900">
                <a:latin typeface="Arial" charset="0"/>
              </a:rPr>
              <a:t>MarketQuest and D-Code are examples of market research companies; they provide information about trends and new products, advertising effectiveness, public opinions, and the competition.</a:t>
            </a:r>
          </a:p>
          <a:p>
            <a:pPr>
              <a:buFontTx/>
              <a:buChar char="•"/>
            </a:pPr>
            <a:r>
              <a:rPr lang="en-US" sz="900" b="1">
                <a:latin typeface="Arial" charset="0"/>
              </a:rPr>
              <a:t>Ask students</a:t>
            </a:r>
            <a:r>
              <a:rPr lang="en-US" sz="900">
                <a:latin typeface="Arial" charset="0"/>
              </a:rPr>
              <a:t> what other types of information Canadian businesses might find useful. (Answers might include: legal information, sources of workers, statistics, weather, patent, and copyright information, etc.) </a:t>
            </a:r>
          </a:p>
          <a:p>
            <a:endParaRPr lang="en-US" sz="900" b="1">
              <a:latin typeface="Arial" charset="0"/>
              <a:sym typeface="Symbol" pitchFamily="18" charset="2"/>
            </a:endParaRPr>
          </a:p>
          <a:p>
            <a:endParaRPr lang="en-US">
              <a:latin typeface="Arial" charset="0"/>
            </a:endParaRPr>
          </a:p>
          <a:p>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B5FEF-22BC-4631-AEE3-D4913FED723A}" type="slidenum">
              <a:rPr lang="en-CA"/>
              <a:pPr/>
              <a:t>8</a:t>
            </a:fld>
            <a:endParaRPr lang="en-CA"/>
          </a:p>
        </p:txBody>
      </p:sp>
      <p:sp>
        <p:nvSpPr>
          <p:cNvPr id="2048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900" b="1">
                <a:latin typeface="Arial" charset="0"/>
              </a:rPr>
              <a:t>MANAGEMENT</a:t>
            </a:r>
          </a:p>
          <a:p>
            <a:pPr>
              <a:buFontTx/>
              <a:buChar char="•"/>
            </a:pPr>
            <a:r>
              <a:rPr lang="en-US" sz="900" b="1">
                <a:latin typeface="Arial" charset="0"/>
              </a:rPr>
              <a:t>Management </a:t>
            </a:r>
            <a:r>
              <a:rPr lang="en-US" sz="900">
                <a:latin typeface="Arial" charset="0"/>
              </a:rPr>
              <a:t>are the individuals who decide how best to use an organization’s human, financial, and material resources (factors of production).</a:t>
            </a:r>
          </a:p>
          <a:p>
            <a:pPr>
              <a:buFontTx/>
              <a:buChar char="•"/>
            </a:pPr>
            <a:r>
              <a:rPr lang="en-US" sz="900">
                <a:latin typeface="Arial" charset="0"/>
              </a:rPr>
              <a:t>Management allocates resources, capital and human, and decides what to purchase from whom, who to employ, what and where to sell or provide goods and services, etc.</a:t>
            </a:r>
          </a:p>
          <a:p>
            <a:endParaRPr lang="en-CA" sz="9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4BFBD-BB33-4F75-9DB7-E452A43ED4A1}" type="slidenum">
              <a:rPr lang="en-CA"/>
              <a:pPr/>
              <a:t>9</a:t>
            </a:fld>
            <a:endParaRPr lang="en-CA"/>
          </a:p>
        </p:txBody>
      </p:sp>
      <p:sp>
        <p:nvSpPr>
          <p:cNvPr id="225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900" b="1">
                <a:latin typeface="Arial" charset="0"/>
              </a:rPr>
              <a:t>PURCHASING</a:t>
            </a:r>
          </a:p>
          <a:p>
            <a:pPr>
              <a:buFontTx/>
              <a:buChar char="•"/>
            </a:pPr>
            <a:r>
              <a:rPr lang="en-US" sz="900" b="1">
                <a:latin typeface="Arial" charset="0"/>
              </a:rPr>
              <a:t>Raw Materials </a:t>
            </a:r>
            <a:r>
              <a:rPr lang="en-US" sz="900">
                <a:latin typeface="Arial" charset="0"/>
              </a:rPr>
              <a:t>are the ingredients that are transformed into another product.</a:t>
            </a:r>
          </a:p>
          <a:p>
            <a:pPr>
              <a:buFontTx/>
              <a:buChar char="•"/>
            </a:pPr>
            <a:r>
              <a:rPr lang="en-US" sz="900" b="1">
                <a:latin typeface="Arial" charset="0"/>
              </a:rPr>
              <a:t>Quality</a:t>
            </a:r>
            <a:r>
              <a:rPr lang="en-US" sz="900">
                <a:latin typeface="Arial" charset="0"/>
              </a:rPr>
              <a:t>, may include the durability, pre-described specifications, size, reputation of business, etc.</a:t>
            </a:r>
          </a:p>
          <a:p>
            <a:pPr>
              <a:buFontTx/>
              <a:buChar char="•"/>
            </a:pPr>
            <a:r>
              <a:rPr lang="en-US" sz="900" b="1">
                <a:latin typeface="Arial" charset="0"/>
              </a:rPr>
              <a:t>Price</a:t>
            </a:r>
            <a:r>
              <a:rPr lang="en-US" sz="900">
                <a:latin typeface="Arial" charset="0"/>
              </a:rPr>
              <a:t>, may be the monetary charge (dollar and cents) per unit purchased, price reduction with quantity purchased, terms or payment that may impact the material cost, penalties for such things as delivery time lines, etc.</a:t>
            </a:r>
          </a:p>
          <a:p>
            <a:pPr>
              <a:buFontTx/>
              <a:buChar char="•"/>
            </a:pPr>
            <a:r>
              <a:rPr lang="en-US" sz="900">
                <a:latin typeface="Arial" charset="0"/>
              </a:rPr>
              <a:t>Costs are hidden charges related to the purchase of the material, such as the transportation costs, taxes, trade duties, storage charges, expiration dates, etc.</a:t>
            </a:r>
          </a:p>
          <a:p>
            <a:pPr>
              <a:buFontTx/>
              <a:buChar char="•"/>
            </a:pPr>
            <a:endParaRPr lang="en-US" sz="900">
              <a:latin typeface="Arial" charset="0"/>
            </a:endParaRPr>
          </a:p>
          <a:p>
            <a:endParaRPr lang="en-US">
              <a:latin typeface="Arial" charset="0"/>
            </a:endParaRPr>
          </a:p>
          <a:p>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D5D96C6-F53F-4AED-8720-69812C86F6DA}"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D44EFEEC-E8C0-4FE3-A014-52967C1014BC}"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172EA475-B5E8-4E4D-9676-74A358D6C9DC}"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2AF826DD-79A1-402B-9FAC-95655234CFF7}"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EDD7F08D-140F-4407-AC1B-D5955390AF56}"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98AA948C-3A56-45BA-B77A-9F8E5694310A}"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A0F32A72-200F-4234-B3CC-75BFBEE23343}"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D4BB4446-C871-4270-9A12-0D4CDFEA4CCC}"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49747045-C1CB-4491-A775-CAB803A20936}"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16118306-4210-493A-8074-28AFE7FEF10C}"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A0E2B473-8892-41DF-A3A1-78E3A74F8034}"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CA"/>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B5F8198-203B-427C-8B17-2DDBAF0EE9EA}"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7091262-8173-47C8-879E-4881DEE23193}" type="slidenum">
              <a:rPr lang="en-CA"/>
              <a:pPr/>
              <a:t>1</a:t>
            </a:fld>
            <a:endParaRPr lang="en-CA"/>
          </a:p>
        </p:txBody>
      </p:sp>
      <p:sp>
        <p:nvSpPr>
          <p:cNvPr id="2050" name="Rectangle 2"/>
          <p:cNvSpPr>
            <a:spLocks noGrp="1" noChangeArrowheads="1"/>
          </p:cNvSpPr>
          <p:nvPr>
            <p:ph type="title"/>
          </p:nvPr>
        </p:nvSpPr>
        <p:spPr>
          <a:xfrm>
            <a:off x="381000" y="228600"/>
            <a:ext cx="7772400"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Factors of Production</a:t>
            </a:r>
            <a:endParaRPr lang="en-CA" sz="3200" b="1" dirty="0">
              <a:solidFill>
                <a:schemeClr val="accent2"/>
              </a:solidFill>
              <a:latin typeface="Arial" charset="0"/>
            </a:endParaRPr>
          </a:p>
        </p:txBody>
      </p:sp>
      <p:sp>
        <p:nvSpPr>
          <p:cNvPr id="2051" name="Rectangle 3"/>
          <p:cNvSpPr>
            <a:spLocks noGrp="1" noChangeArrowheads="1"/>
          </p:cNvSpPr>
          <p:nvPr>
            <p:ph type="body" idx="1"/>
          </p:nvPr>
        </p:nvSpPr>
        <p:spPr>
          <a:xfrm>
            <a:off x="323850" y="1628775"/>
            <a:ext cx="7772400" cy="3733800"/>
          </a:xfrm>
        </p:spPr>
        <p:txBody>
          <a:bodyPr/>
          <a:lstStyle/>
          <a:p>
            <a:pPr marL="0" indent="0">
              <a:buFontTx/>
              <a:buNone/>
            </a:pPr>
            <a:r>
              <a:rPr lang="en-US" sz="2000" dirty="0">
                <a:latin typeface="Arial" charset="0"/>
              </a:rPr>
              <a:t>Production happens when an individual, business, or an organization makes a product, provides a service, or generates an idea or concept. </a:t>
            </a:r>
          </a:p>
          <a:p>
            <a:pPr marL="0" indent="0">
              <a:buFontTx/>
              <a:buNone/>
            </a:pPr>
            <a:endParaRPr lang="en-US" sz="2000" dirty="0">
              <a:latin typeface="Arial" charset="0"/>
            </a:endParaRPr>
          </a:p>
          <a:p>
            <a:pPr marL="0" indent="0">
              <a:buFontTx/>
              <a:buNone/>
            </a:pPr>
            <a:r>
              <a:rPr lang="en-US" sz="2000" b="1" dirty="0">
                <a:latin typeface="Arial" charset="0"/>
              </a:rPr>
              <a:t>Six</a:t>
            </a:r>
            <a:r>
              <a:rPr lang="en-US" sz="2000" dirty="0">
                <a:latin typeface="Arial" charset="0"/>
              </a:rPr>
              <a:t> </a:t>
            </a:r>
            <a:r>
              <a:rPr lang="en-US" sz="2000" b="1" dirty="0">
                <a:latin typeface="Arial" charset="0"/>
              </a:rPr>
              <a:t>Factors of Production</a:t>
            </a:r>
            <a:endParaRPr lang="en-US" sz="2000" dirty="0">
              <a:latin typeface="Arial" charset="0"/>
            </a:endParaRPr>
          </a:p>
          <a:p>
            <a:pPr marL="0" indent="0">
              <a:buFontTx/>
              <a:buAutoNum type="arabicPeriod"/>
            </a:pPr>
            <a:r>
              <a:rPr lang="en-US" sz="2000" dirty="0">
                <a:latin typeface="Arial" charset="0"/>
                <a:sym typeface="Wingdings" pitchFamily="2" charset="2"/>
              </a:rPr>
              <a:t>Natural resources</a:t>
            </a:r>
          </a:p>
          <a:p>
            <a:pPr marL="0" indent="0">
              <a:lnSpc>
                <a:spcPct val="75000"/>
              </a:lnSpc>
              <a:buFontTx/>
              <a:buAutoNum type="arabicPeriod"/>
            </a:pPr>
            <a:r>
              <a:rPr lang="en-US" sz="2000" dirty="0">
                <a:latin typeface="Arial" charset="0"/>
                <a:sym typeface="Wingdings" pitchFamily="2" charset="2"/>
              </a:rPr>
              <a:t>Raw materials</a:t>
            </a:r>
          </a:p>
          <a:p>
            <a:pPr marL="0" indent="0">
              <a:lnSpc>
                <a:spcPct val="75000"/>
              </a:lnSpc>
              <a:buFontTx/>
              <a:buAutoNum type="arabicPeriod"/>
            </a:pPr>
            <a:r>
              <a:rPr lang="en-US" sz="2000" dirty="0" err="1">
                <a:latin typeface="Arial" charset="0"/>
                <a:sym typeface="Wingdings" pitchFamily="2" charset="2"/>
              </a:rPr>
              <a:t>Labour</a:t>
            </a:r>
            <a:endParaRPr lang="en-US" sz="2000" dirty="0">
              <a:latin typeface="Arial" charset="0"/>
              <a:sym typeface="Wingdings" pitchFamily="2" charset="2"/>
            </a:endParaRPr>
          </a:p>
          <a:p>
            <a:pPr marL="0" indent="0">
              <a:lnSpc>
                <a:spcPct val="75000"/>
              </a:lnSpc>
              <a:buFontTx/>
              <a:buAutoNum type="arabicPeriod"/>
            </a:pPr>
            <a:r>
              <a:rPr lang="en-US" sz="2000" dirty="0">
                <a:latin typeface="Arial" charset="0"/>
                <a:sym typeface="Wingdings" pitchFamily="2" charset="2"/>
              </a:rPr>
              <a:t>Capital</a:t>
            </a:r>
          </a:p>
          <a:p>
            <a:pPr marL="0" indent="0">
              <a:lnSpc>
                <a:spcPct val="75000"/>
              </a:lnSpc>
              <a:buFontTx/>
              <a:buAutoNum type="arabicPeriod"/>
            </a:pPr>
            <a:r>
              <a:rPr lang="en-US" sz="2000" dirty="0">
                <a:latin typeface="Arial" charset="0"/>
                <a:sym typeface="Wingdings" pitchFamily="2" charset="2"/>
              </a:rPr>
              <a:t>Information</a:t>
            </a:r>
          </a:p>
          <a:p>
            <a:pPr marL="0" indent="0">
              <a:lnSpc>
                <a:spcPct val="75000"/>
              </a:lnSpc>
              <a:buFontTx/>
              <a:buAutoNum type="arabicPeriod"/>
            </a:pPr>
            <a:r>
              <a:rPr lang="en-US" sz="2000" dirty="0">
                <a:latin typeface="Arial" charset="0"/>
                <a:sym typeface="Wingdings" pitchFamily="2" charset="2"/>
              </a:rPr>
              <a:t>Management</a:t>
            </a:r>
            <a:endParaRPr lang="en-CA" sz="2000" b="1" dirty="0">
              <a:latin typeface="Arial" charset="0"/>
            </a:endParaRPr>
          </a:p>
        </p:txBody>
      </p:sp>
      <p:pic>
        <p:nvPicPr>
          <p:cNvPr id="2052" name="Picture 4" descr="IMG_2464"/>
          <p:cNvPicPr>
            <a:picLocks noChangeAspect="1" noChangeArrowheads="1"/>
          </p:cNvPicPr>
          <p:nvPr/>
        </p:nvPicPr>
        <p:blipFill>
          <a:blip r:embed="rId3" cstate="print"/>
          <a:srcRect l="5217" t="18045" b="29199"/>
          <a:stretch>
            <a:fillRect/>
          </a:stretch>
        </p:blipFill>
        <p:spPr bwMode="auto">
          <a:xfrm>
            <a:off x="3924300" y="2924175"/>
            <a:ext cx="4057650" cy="2447925"/>
          </a:xfrm>
          <a:prstGeom prst="rect">
            <a:avLst/>
          </a:prstGeom>
          <a:noFill/>
          <a:ln w="57150">
            <a:solidFill>
              <a:srgbClr val="00CCFF"/>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A4EADF-AFEE-47C4-AFB7-6BAE35AFAE34}" type="slidenum">
              <a:rPr lang="en-CA"/>
              <a:pPr/>
              <a:t>10</a:t>
            </a:fld>
            <a:endParaRPr lang="en-CA"/>
          </a:p>
        </p:txBody>
      </p:sp>
      <p:sp>
        <p:nvSpPr>
          <p:cNvPr id="23554" name="Rectangle 2"/>
          <p:cNvSpPr>
            <a:spLocks noGrp="1" noChangeArrowheads="1"/>
          </p:cNvSpPr>
          <p:nvPr>
            <p:ph type="title"/>
          </p:nvPr>
        </p:nvSpPr>
        <p:spPr>
          <a:xfrm>
            <a:off x="179388" y="260350"/>
            <a:ext cx="7821612" cy="1008063"/>
          </a:xfrm>
        </p:spPr>
        <p:txBody>
          <a:bodyPr/>
          <a:lstStyle/>
          <a:p>
            <a:pPr algn="l">
              <a:lnSpc>
                <a:spcPct val="90000"/>
              </a:lnSpc>
            </a:pPr>
            <a:r>
              <a:rPr lang="en-US" sz="3200" b="1" dirty="0">
                <a:latin typeface="Arial" charset="0"/>
              </a:rPr>
              <a:t>Chapter 5: Production</a:t>
            </a:r>
            <a:r>
              <a:rPr lang="en-US" sz="3200" dirty="0">
                <a:latin typeface="Arial" charset="0"/>
              </a:rPr>
              <a:t/>
            </a:r>
            <a:br>
              <a:rPr lang="en-US" sz="3200" dirty="0">
                <a:latin typeface="Arial" charset="0"/>
              </a:rPr>
            </a:br>
            <a:r>
              <a:rPr lang="en-US" sz="3200" b="1" dirty="0">
                <a:solidFill>
                  <a:schemeClr val="accent2"/>
                </a:solidFill>
                <a:latin typeface="Arial" charset="0"/>
              </a:rPr>
              <a:t>The Production Process </a:t>
            </a:r>
            <a:br>
              <a:rPr lang="en-US" sz="3200" b="1" dirty="0">
                <a:solidFill>
                  <a:schemeClr val="accent2"/>
                </a:solidFill>
                <a:latin typeface="Arial" charset="0"/>
              </a:rPr>
            </a:br>
            <a:endParaRPr lang="en-CA" sz="3200" b="1" dirty="0">
              <a:solidFill>
                <a:schemeClr val="accent2"/>
              </a:solidFill>
              <a:latin typeface="Arial" charset="0"/>
            </a:endParaRPr>
          </a:p>
        </p:txBody>
      </p:sp>
      <p:sp>
        <p:nvSpPr>
          <p:cNvPr id="23555" name="Rectangle 3"/>
          <p:cNvSpPr>
            <a:spLocks noGrp="1" noChangeArrowheads="1"/>
          </p:cNvSpPr>
          <p:nvPr>
            <p:ph type="body" idx="1"/>
          </p:nvPr>
        </p:nvSpPr>
        <p:spPr>
          <a:xfrm>
            <a:off x="179388" y="1412875"/>
            <a:ext cx="8458200" cy="4967288"/>
          </a:xfrm>
        </p:spPr>
        <p:txBody>
          <a:bodyPr/>
          <a:lstStyle/>
          <a:p>
            <a:pPr marL="0" indent="0">
              <a:lnSpc>
                <a:spcPct val="80000"/>
              </a:lnSpc>
              <a:buFontTx/>
              <a:buNone/>
            </a:pPr>
            <a:r>
              <a:rPr lang="en-US" sz="1800" b="1" dirty="0">
                <a:solidFill>
                  <a:srgbClr val="0000FF"/>
                </a:solidFill>
                <a:latin typeface="Arial" charset="0"/>
              </a:rPr>
              <a:t>Processing</a:t>
            </a:r>
          </a:p>
          <a:p>
            <a:pPr marL="0" indent="0">
              <a:lnSpc>
                <a:spcPct val="90000"/>
              </a:lnSpc>
              <a:buFontTx/>
              <a:buNone/>
            </a:pPr>
            <a:r>
              <a:rPr lang="en-US" sz="2000" dirty="0">
                <a:latin typeface="Arial" charset="0"/>
              </a:rPr>
              <a:t>All non-service businesses convert one item into another through processing. This is called </a:t>
            </a:r>
            <a:r>
              <a:rPr lang="en-US" sz="2000" b="1" dirty="0">
                <a:latin typeface="Arial" charset="0"/>
              </a:rPr>
              <a:t>conversion processing</a:t>
            </a:r>
            <a:r>
              <a:rPr lang="en-US" sz="2000" dirty="0">
                <a:latin typeface="Arial" charset="0"/>
              </a:rPr>
              <a:t>.</a:t>
            </a:r>
          </a:p>
          <a:p>
            <a:pPr marL="0" indent="0">
              <a:lnSpc>
                <a:spcPct val="40000"/>
              </a:lnSpc>
              <a:buFontTx/>
              <a:buNone/>
            </a:pPr>
            <a:endParaRPr lang="en-US" sz="2000" dirty="0">
              <a:latin typeface="Arial" charset="0"/>
            </a:endParaRPr>
          </a:p>
          <a:p>
            <a:pPr marL="0" indent="0">
              <a:lnSpc>
                <a:spcPct val="90000"/>
              </a:lnSpc>
              <a:buFontTx/>
              <a:buNone/>
            </a:pPr>
            <a:r>
              <a:rPr lang="en-US" sz="2000" dirty="0">
                <a:latin typeface="Arial" charset="0"/>
              </a:rPr>
              <a:t>Examples of raw materials that are </a:t>
            </a:r>
            <a:r>
              <a:rPr lang="en-US" sz="2000" b="1" dirty="0">
                <a:latin typeface="Arial" charset="0"/>
              </a:rPr>
              <a:t>refined</a:t>
            </a:r>
            <a:r>
              <a:rPr lang="en-US" sz="2000" dirty="0">
                <a:latin typeface="Arial" charset="0"/>
              </a:rPr>
              <a:t> to produce semi-finished or finished products include</a:t>
            </a:r>
          </a:p>
          <a:p>
            <a:pPr marL="622300" lvl="1" indent="-266700">
              <a:lnSpc>
                <a:spcPct val="80000"/>
              </a:lnSpc>
              <a:buFontTx/>
              <a:buChar char="•"/>
            </a:pPr>
            <a:r>
              <a:rPr lang="en-US" sz="2000" dirty="0">
                <a:latin typeface="Arial" charset="0"/>
              </a:rPr>
              <a:t>bauxite </a:t>
            </a:r>
            <a:r>
              <a:rPr lang="en-US" sz="2000" dirty="0">
                <a:latin typeface="Arial" charset="0"/>
                <a:sym typeface="Wingdings" pitchFamily="2" charset="2"/>
              </a:rPr>
              <a:t> aluminum </a:t>
            </a:r>
          </a:p>
          <a:p>
            <a:pPr marL="622300" lvl="1" indent="-266700">
              <a:lnSpc>
                <a:spcPct val="80000"/>
              </a:lnSpc>
              <a:buFontTx/>
              <a:buChar char="•"/>
            </a:pPr>
            <a:r>
              <a:rPr lang="en-US" sz="2000" dirty="0">
                <a:latin typeface="Arial" charset="0"/>
                <a:sym typeface="Wingdings" pitchFamily="2" charset="2"/>
              </a:rPr>
              <a:t>sugar cane  sugar</a:t>
            </a:r>
          </a:p>
          <a:p>
            <a:pPr marL="622300" lvl="1" indent="-266700">
              <a:lnSpc>
                <a:spcPct val="80000"/>
              </a:lnSpc>
              <a:buFontTx/>
              <a:buChar char="•"/>
            </a:pPr>
            <a:r>
              <a:rPr lang="en-US" sz="2000" dirty="0">
                <a:latin typeface="Arial" charset="0"/>
                <a:sym typeface="Wingdings" pitchFamily="2" charset="2"/>
              </a:rPr>
              <a:t>wheat  flour</a:t>
            </a:r>
          </a:p>
          <a:p>
            <a:pPr marL="622300" lvl="1" indent="-266700">
              <a:lnSpc>
                <a:spcPct val="80000"/>
              </a:lnSpc>
              <a:buFontTx/>
              <a:buChar char="•"/>
            </a:pPr>
            <a:r>
              <a:rPr lang="en-US" sz="2000" dirty="0">
                <a:latin typeface="Arial" charset="0"/>
                <a:sym typeface="Wingdings" pitchFamily="2" charset="2"/>
              </a:rPr>
              <a:t>timber or logs  paper</a:t>
            </a:r>
          </a:p>
          <a:p>
            <a:pPr marL="0" indent="0">
              <a:lnSpc>
                <a:spcPct val="80000"/>
              </a:lnSpc>
              <a:buFontTx/>
              <a:buNone/>
            </a:pPr>
            <a:endParaRPr lang="en-US" sz="2000" dirty="0">
              <a:latin typeface="Arial" charset="0"/>
            </a:endParaRPr>
          </a:p>
          <a:p>
            <a:pPr marL="0" indent="0">
              <a:lnSpc>
                <a:spcPct val="80000"/>
              </a:lnSpc>
              <a:buFontTx/>
              <a:buNone/>
            </a:pPr>
            <a:r>
              <a:rPr lang="en-US" sz="2000" b="1" dirty="0">
                <a:solidFill>
                  <a:srgbClr val="0000FF"/>
                </a:solidFill>
                <a:latin typeface="Arial" charset="0"/>
              </a:rPr>
              <a:t>Quality Control</a:t>
            </a:r>
          </a:p>
          <a:p>
            <a:pPr marL="0" indent="0">
              <a:lnSpc>
                <a:spcPct val="85000"/>
              </a:lnSpc>
              <a:buFontTx/>
              <a:buNone/>
            </a:pPr>
            <a:r>
              <a:rPr lang="en-US" sz="2000" b="1" dirty="0">
                <a:latin typeface="Arial" charset="0"/>
              </a:rPr>
              <a:t>Quality control</a:t>
            </a:r>
            <a:r>
              <a:rPr lang="en-US" sz="2000" dirty="0">
                <a:latin typeface="Arial" charset="0"/>
              </a:rPr>
              <a:t> are standards that ensure all produced products conform to prescribed levels of excellence. These standards are set by the company, the government, or another organization such as the </a:t>
            </a:r>
            <a:r>
              <a:rPr lang="en-US" sz="2000" b="1" dirty="0">
                <a:latin typeface="Arial" charset="0"/>
              </a:rPr>
              <a:t>International Organization for Standards (ISO).</a:t>
            </a:r>
            <a:r>
              <a:rPr lang="en-US" sz="2000" dirty="0">
                <a:latin typeface="Arial" charset="0"/>
              </a:rPr>
              <a:t> The latter organization sets worldwide standards for numerous industries in 157 countries. </a:t>
            </a:r>
            <a:endParaRPr lang="en-CA" sz="2000" dirty="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C236AF9-EF45-4B06-8602-BE0A9D544413}" type="slidenum">
              <a:rPr lang="en-CA"/>
              <a:pPr/>
              <a:t>11</a:t>
            </a:fld>
            <a:endParaRPr lang="en-CA"/>
          </a:p>
        </p:txBody>
      </p:sp>
      <p:sp>
        <p:nvSpPr>
          <p:cNvPr id="25602" name="Rectangle 2"/>
          <p:cNvSpPr>
            <a:spLocks noGrp="1" noChangeArrowheads="1"/>
          </p:cNvSpPr>
          <p:nvPr>
            <p:ph type="title"/>
          </p:nvPr>
        </p:nvSpPr>
        <p:spPr>
          <a:xfrm>
            <a:off x="304800" y="304800"/>
            <a:ext cx="7772400" cy="1143000"/>
          </a:xfrm>
        </p:spPr>
        <p:txBody>
          <a:bodyPr/>
          <a:lstStyle/>
          <a:p>
            <a:pPr algn="l">
              <a:lnSpc>
                <a:spcPct val="90000"/>
              </a:lnSpc>
            </a:pPr>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The Production Process</a:t>
            </a:r>
            <a:r>
              <a:rPr lang="en-US" sz="3500" dirty="0">
                <a:solidFill>
                  <a:srgbClr val="000099"/>
                </a:solidFill>
                <a:latin typeface="Arial" charset="0"/>
              </a:rPr>
              <a:t> </a:t>
            </a:r>
            <a:r>
              <a:rPr lang="en-US" sz="2200" dirty="0">
                <a:solidFill>
                  <a:srgbClr val="000099"/>
                </a:solidFill>
                <a:latin typeface="Arial" charset="0"/>
              </a:rPr>
              <a:t/>
            </a:r>
            <a:br>
              <a:rPr lang="en-US" sz="2200" dirty="0">
                <a:solidFill>
                  <a:srgbClr val="000099"/>
                </a:solidFill>
                <a:latin typeface="Arial" charset="0"/>
              </a:rPr>
            </a:br>
            <a:endParaRPr lang="en-CA" sz="2200" dirty="0">
              <a:solidFill>
                <a:srgbClr val="000099"/>
              </a:solidFill>
              <a:latin typeface="Arial" charset="0"/>
            </a:endParaRPr>
          </a:p>
        </p:txBody>
      </p:sp>
      <p:sp>
        <p:nvSpPr>
          <p:cNvPr id="25603" name="Rectangle 3"/>
          <p:cNvSpPr>
            <a:spLocks noGrp="1" noChangeArrowheads="1"/>
          </p:cNvSpPr>
          <p:nvPr>
            <p:ph type="body" idx="1"/>
          </p:nvPr>
        </p:nvSpPr>
        <p:spPr>
          <a:xfrm>
            <a:off x="323850" y="2852738"/>
            <a:ext cx="7772400" cy="3581400"/>
          </a:xfrm>
        </p:spPr>
        <p:txBody>
          <a:bodyPr/>
          <a:lstStyle/>
          <a:p>
            <a:pPr marL="0" indent="0">
              <a:lnSpc>
                <a:spcPct val="90000"/>
              </a:lnSpc>
              <a:buFontTx/>
              <a:buNone/>
            </a:pPr>
            <a:r>
              <a:rPr lang="en-US" sz="2000" b="1" dirty="0">
                <a:solidFill>
                  <a:srgbClr val="0000FF"/>
                </a:solidFill>
                <a:latin typeface="Arial" charset="0"/>
              </a:rPr>
              <a:t>Grading</a:t>
            </a:r>
          </a:p>
          <a:p>
            <a:pPr marL="0" indent="0">
              <a:lnSpc>
                <a:spcPct val="90000"/>
              </a:lnSpc>
              <a:buFontTx/>
              <a:buNone/>
            </a:pPr>
            <a:r>
              <a:rPr lang="en-US" sz="2000" dirty="0">
                <a:latin typeface="Arial" charset="0"/>
              </a:rPr>
              <a:t>Related to quality control, </a:t>
            </a:r>
            <a:r>
              <a:rPr lang="en-US" sz="2000" b="1" dirty="0">
                <a:latin typeface="Arial" charset="0"/>
              </a:rPr>
              <a:t>grading</a:t>
            </a:r>
            <a:r>
              <a:rPr lang="en-US" sz="2000" dirty="0">
                <a:latin typeface="Arial" charset="0"/>
              </a:rPr>
              <a:t> is the act of checking products for size and quality against fixed standards for the product or product category. Grading of products allows consumers to make informed purchasing decisions.</a:t>
            </a:r>
          </a:p>
          <a:p>
            <a:pPr marL="0" indent="0">
              <a:lnSpc>
                <a:spcPct val="90000"/>
              </a:lnSpc>
              <a:buFontTx/>
              <a:buNone/>
            </a:pPr>
            <a:endParaRPr lang="en-US" sz="2000" dirty="0">
              <a:latin typeface="Arial" charset="0"/>
            </a:endParaRPr>
          </a:p>
          <a:p>
            <a:pPr marL="0" indent="0">
              <a:lnSpc>
                <a:spcPct val="90000"/>
              </a:lnSpc>
              <a:buFontTx/>
              <a:buNone/>
            </a:pPr>
            <a:r>
              <a:rPr lang="en-US" sz="2000" dirty="0">
                <a:latin typeface="Arial" charset="0"/>
              </a:rPr>
              <a:t>Many other products are not formally graded. These types of products do not meet manufacturer's standards and are often sold as “seconds” containing slight defects, such as towels or sheets. Products with surface damages such as appliances can be sold at reduced prices at “scratch and dent” sales. </a:t>
            </a:r>
            <a:endParaRPr lang="en-CA" sz="2000" dirty="0">
              <a:latin typeface="Arial" charset="0"/>
            </a:endParaRPr>
          </a:p>
        </p:txBody>
      </p:sp>
      <p:pic>
        <p:nvPicPr>
          <p:cNvPr id="25605" name="Picture 5" descr="IMG_2495"/>
          <p:cNvPicPr>
            <a:picLocks noChangeAspect="1" noChangeArrowheads="1"/>
          </p:cNvPicPr>
          <p:nvPr/>
        </p:nvPicPr>
        <p:blipFill>
          <a:blip r:embed="rId3" cstate="print"/>
          <a:srcRect l="6250" t="26378" r="3149" b="23622"/>
          <a:stretch>
            <a:fillRect/>
          </a:stretch>
        </p:blipFill>
        <p:spPr bwMode="auto">
          <a:xfrm>
            <a:off x="3924300" y="1341438"/>
            <a:ext cx="4094163" cy="1441450"/>
          </a:xfrm>
          <a:prstGeom prst="rect">
            <a:avLst/>
          </a:prstGeom>
          <a:noFill/>
          <a:ln w="57150">
            <a:solidFill>
              <a:schemeClr val="folHlink"/>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638B1E-CA25-4C85-9E37-F7FD8EE3FC50}" type="slidenum">
              <a:rPr lang="en-CA"/>
              <a:pPr/>
              <a:t>12</a:t>
            </a:fld>
            <a:endParaRPr lang="en-CA"/>
          </a:p>
        </p:txBody>
      </p:sp>
      <p:sp>
        <p:nvSpPr>
          <p:cNvPr id="27650" name="Rectangle 2"/>
          <p:cNvSpPr>
            <a:spLocks noGrp="1" noChangeArrowheads="1"/>
          </p:cNvSpPr>
          <p:nvPr>
            <p:ph type="title"/>
          </p:nvPr>
        </p:nvSpPr>
        <p:spPr>
          <a:xfrm>
            <a:off x="304800" y="304800"/>
            <a:ext cx="6499225"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Improving Productivity</a:t>
            </a:r>
            <a:r>
              <a:rPr lang="en-US" sz="3500" dirty="0">
                <a:solidFill>
                  <a:schemeClr val="accent2"/>
                </a:solidFill>
                <a:latin typeface="Arial" charset="0"/>
              </a:rPr>
              <a:t> </a:t>
            </a:r>
            <a:r>
              <a:rPr lang="en-US" sz="2200" dirty="0">
                <a:solidFill>
                  <a:schemeClr val="accent2"/>
                </a:solidFill>
                <a:latin typeface="Arial" charset="0"/>
              </a:rPr>
              <a:t/>
            </a:r>
            <a:br>
              <a:rPr lang="en-US" sz="2200" dirty="0">
                <a:solidFill>
                  <a:schemeClr val="accent2"/>
                </a:solidFill>
                <a:latin typeface="Arial" charset="0"/>
              </a:rPr>
            </a:br>
            <a:endParaRPr lang="en-CA" sz="2200" dirty="0">
              <a:solidFill>
                <a:schemeClr val="accent2"/>
              </a:solidFill>
              <a:latin typeface="Arial" charset="0"/>
            </a:endParaRPr>
          </a:p>
        </p:txBody>
      </p:sp>
      <p:sp>
        <p:nvSpPr>
          <p:cNvPr id="27651" name="Rectangle 3"/>
          <p:cNvSpPr>
            <a:spLocks noGrp="1" noChangeArrowheads="1"/>
          </p:cNvSpPr>
          <p:nvPr>
            <p:ph type="body" idx="1"/>
          </p:nvPr>
        </p:nvSpPr>
        <p:spPr>
          <a:xfrm>
            <a:off x="323850" y="1844675"/>
            <a:ext cx="8229600" cy="4392613"/>
          </a:xfrm>
        </p:spPr>
        <p:txBody>
          <a:bodyPr/>
          <a:lstStyle/>
          <a:p>
            <a:pPr marL="0" indent="0">
              <a:lnSpc>
                <a:spcPct val="80000"/>
              </a:lnSpc>
              <a:buFontTx/>
              <a:buNone/>
              <a:tabLst>
                <a:tab pos="0" algn="l"/>
              </a:tabLst>
            </a:pPr>
            <a:r>
              <a:rPr lang="en-US" sz="2000" b="1" dirty="0">
                <a:latin typeface="Arial" charset="0"/>
              </a:rPr>
              <a:t>Profitability</a:t>
            </a:r>
            <a:r>
              <a:rPr lang="en-US" sz="2000" dirty="0">
                <a:latin typeface="Arial" charset="0"/>
              </a:rPr>
              <a:t> and </a:t>
            </a:r>
            <a:r>
              <a:rPr lang="en-US" sz="2000" b="1" dirty="0">
                <a:latin typeface="Arial" charset="0"/>
              </a:rPr>
              <a:t>productivity</a:t>
            </a:r>
            <a:r>
              <a:rPr lang="en-US" sz="2000" dirty="0">
                <a:latin typeface="Arial" charset="0"/>
              </a:rPr>
              <a:t> are closely related. It is important that an increase in productivity results in an increase in profit.</a:t>
            </a:r>
          </a:p>
          <a:p>
            <a:pPr marL="0" indent="0">
              <a:lnSpc>
                <a:spcPct val="80000"/>
              </a:lnSpc>
              <a:buFontTx/>
              <a:buNone/>
              <a:tabLst>
                <a:tab pos="0" algn="l"/>
              </a:tabLst>
            </a:pPr>
            <a:r>
              <a:rPr lang="en-US" sz="2000" dirty="0">
                <a:latin typeface="Arial" charset="0"/>
              </a:rPr>
              <a:t> </a:t>
            </a:r>
          </a:p>
          <a:p>
            <a:pPr marL="0" indent="0">
              <a:lnSpc>
                <a:spcPct val="80000"/>
              </a:lnSpc>
              <a:buFontTx/>
              <a:buNone/>
              <a:tabLst>
                <a:tab pos="0" algn="l"/>
              </a:tabLst>
            </a:pPr>
            <a:r>
              <a:rPr lang="en-US" sz="2000" dirty="0">
                <a:latin typeface="Arial" charset="0"/>
              </a:rPr>
              <a:t>Increased </a:t>
            </a:r>
            <a:r>
              <a:rPr lang="en-US" sz="2000" b="1" dirty="0">
                <a:latin typeface="Arial" charset="0"/>
              </a:rPr>
              <a:t>productivity </a:t>
            </a:r>
            <a:r>
              <a:rPr lang="en-US" sz="2000" dirty="0">
                <a:latin typeface="Arial" charset="0"/>
              </a:rPr>
              <a:t>consists of the following:</a:t>
            </a:r>
          </a:p>
          <a:p>
            <a:pPr lvl="1">
              <a:lnSpc>
                <a:spcPct val="80000"/>
              </a:lnSpc>
              <a:buFontTx/>
              <a:buChar char="•"/>
              <a:tabLst>
                <a:tab pos="0" algn="l"/>
              </a:tabLst>
            </a:pPr>
            <a:r>
              <a:rPr lang="en-US" sz="2000" dirty="0">
                <a:latin typeface="Arial" charset="0"/>
              </a:rPr>
              <a:t>maintaining quality while increasing speed</a:t>
            </a:r>
          </a:p>
          <a:p>
            <a:pPr lvl="1">
              <a:lnSpc>
                <a:spcPct val="80000"/>
              </a:lnSpc>
              <a:buFontTx/>
              <a:buChar char="•"/>
              <a:tabLst>
                <a:tab pos="0" algn="l"/>
              </a:tabLst>
            </a:pPr>
            <a:r>
              <a:rPr lang="en-US" sz="2000" dirty="0">
                <a:latin typeface="Arial" charset="0"/>
              </a:rPr>
              <a:t>increasing quality while maintaining speed</a:t>
            </a:r>
          </a:p>
          <a:p>
            <a:pPr lvl="1">
              <a:lnSpc>
                <a:spcPct val="80000"/>
              </a:lnSpc>
              <a:buFontTx/>
              <a:buChar char="•"/>
              <a:tabLst>
                <a:tab pos="0" algn="l"/>
              </a:tabLst>
            </a:pPr>
            <a:r>
              <a:rPr lang="en-US" sz="2000" dirty="0">
                <a:latin typeface="Arial" charset="0"/>
              </a:rPr>
              <a:t>increasing both quality and speed at the same time</a:t>
            </a:r>
          </a:p>
          <a:p>
            <a:pPr marL="0" indent="0">
              <a:lnSpc>
                <a:spcPct val="80000"/>
              </a:lnSpc>
              <a:buFontTx/>
              <a:buNone/>
              <a:tabLst>
                <a:tab pos="0" algn="l"/>
              </a:tabLst>
            </a:pPr>
            <a:endParaRPr lang="en-US" sz="2000" dirty="0">
              <a:latin typeface="Arial" charset="0"/>
            </a:endParaRPr>
          </a:p>
          <a:p>
            <a:pPr marL="0" indent="0">
              <a:lnSpc>
                <a:spcPct val="80000"/>
              </a:lnSpc>
              <a:buFontTx/>
              <a:buNone/>
              <a:tabLst>
                <a:tab pos="0" algn="l"/>
              </a:tabLst>
            </a:pPr>
            <a:r>
              <a:rPr lang="en-US" sz="2000" dirty="0">
                <a:latin typeface="Arial" charset="0"/>
              </a:rPr>
              <a:t>Improving and maintaining </a:t>
            </a:r>
            <a:r>
              <a:rPr lang="en-US" sz="2000" b="1" dirty="0">
                <a:latin typeface="Arial" charset="0"/>
              </a:rPr>
              <a:t>productivity</a:t>
            </a:r>
            <a:r>
              <a:rPr lang="en-US" sz="2000" dirty="0">
                <a:latin typeface="Arial" charset="0"/>
              </a:rPr>
              <a:t> is often dependent on</a:t>
            </a:r>
          </a:p>
          <a:p>
            <a:pPr lvl="1">
              <a:lnSpc>
                <a:spcPct val="80000"/>
              </a:lnSpc>
              <a:buFontTx/>
              <a:buChar char="•"/>
              <a:tabLst>
                <a:tab pos="0" algn="l"/>
              </a:tabLst>
            </a:pPr>
            <a:r>
              <a:rPr lang="en-US" sz="2000" b="1" dirty="0">
                <a:latin typeface="Arial" charset="0"/>
              </a:rPr>
              <a:t>training			</a:t>
            </a:r>
          </a:p>
          <a:p>
            <a:pPr lvl="1">
              <a:lnSpc>
                <a:spcPct val="80000"/>
              </a:lnSpc>
              <a:buFontTx/>
              <a:buChar char="•"/>
              <a:tabLst>
                <a:tab pos="0" algn="l"/>
              </a:tabLst>
            </a:pPr>
            <a:r>
              <a:rPr lang="en-US" sz="2000" b="1" dirty="0">
                <a:latin typeface="Arial" charset="0"/>
              </a:rPr>
              <a:t>capital investment</a:t>
            </a:r>
          </a:p>
          <a:p>
            <a:pPr lvl="1">
              <a:lnSpc>
                <a:spcPct val="80000"/>
              </a:lnSpc>
              <a:buFontTx/>
              <a:buChar char="•"/>
              <a:tabLst>
                <a:tab pos="0" algn="l"/>
              </a:tabLst>
            </a:pPr>
            <a:r>
              <a:rPr lang="en-US" sz="2000" b="1" dirty="0">
                <a:latin typeface="Arial" charset="0"/>
              </a:rPr>
              <a:t>investment in technology</a:t>
            </a:r>
          </a:p>
          <a:p>
            <a:pPr lvl="1">
              <a:lnSpc>
                <a:spcPct val="80000"/>
              </a:lnSpc>
              <a:buFontTx/>
              <a:buChar char="•"/>
              <a:tabLst>
                <a:tab pos="0" algn="l"/>
              </a:tabLst>
            </a:pPr>
            <a:r>
              <a:rPr lang="en-US" sz="2000" b="1" dirty="0">
                <a:latin typeface="Arial" charset="0"/>
              </a:rPr>
              <a:t>new inventory systems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EF1C7FC1-29BF-43C1-9746-CB45E7314384}" type="slidenum">
              <a:rPr lang="en-CA"/>
              <a:pPr/>
              <a:t>13</a:t>
            </a:fld>
            <a:endParaRPr lang="en-CA"/>
          </a:p>
        </p:txBody>
      </p:sp>
      <p:sp>
        <p:nvSpPr>
          <p:cNvPr id="29698" name="Rectangle 2"/>
          <p:cNvSpPr>
            <a:spLocks noGrp="1" noChangeArrowheads="1"/>
          </p:cNvSpPr>
          <p:nvPr>
            <p:ph type="title"/>
          </p:nvPr>
        </p:nvSpPr>
        <p:spPr>
          <a:xfrm>
            <a:off x="179388" y="260350"/>
            <a:ext cx="6192837" cy="1143000"/>
          </a:xfrm>
        </p:spPr>
        <p:txBody>
          <a:bodyPr/>
          <a:lstStyle/>
          <a:p>
            <a:pPr algn="l">
              <a:lnSpc>
                <a:spcPct val="90000"/>
              </a:lnSpc>
            </a:pPr>
            <a:r>
              <a:rPr lang="en-US" sz="3200" b="1" dirty="0">
                <a:solidFill>
                  <a:schemeClr val="tx1"/>
                </a:solidFill>
                <a:latin typeface="Arial" charset="0"/>
              </a:rPr>
              <a:t>Chapter 5: Production</a:t>
            </a:r>
            <a:br>
              <a:rPr lang="en-US" sz="3200" b="1" dirty="0">
                <a:solidFill>
                  <a:schemeClr val="tx1"/>
                </a:solidFill>
                <a:latin typeface="Arial" charset="0"/>
              </a:rPr>
            </a:br>
            <a:r>
              <a:rPr lang="en-US" sz="3200" b="1" dirty="0">
                <a:solidFill>
                  <a:schemeClr val="accent2"/>
                </a:solidFill>
                <a:latin typeface="Arial" charset="0"/>
              </a:rPr>
              <a:t>Factors of Production</a:t>
            </a:r>
            <a:r>
              <a:rPr lang="en-US" sz="3200" dirty="0">
                <a:solidFill>
                  <a:srgbClr val="000099"/>
                </a:solidFill>
                <a:latin typeface="Arial" charset="0"/>
              </a:rPr>
              <a:t> </a:t>
            </a:r>
            <a:br>
              <a:rPr lang="en-US" sz="3200" dirty="0">
                <a:solidFill>
                  <a:srgbClr val="000099"/>
                </a:solidFill>
                <a:latin typeface="Arial" charset="0"/>
              </a:rPr>
            </a:br>
            <a:endParaRPr lang="en-CA" sz="3200" dirty="0">
              <a:solidFill>
                <a:srgbClr val="000099"/>
              </a:solidFill>
              <a:latin typeface="Arial" charset="0"/>
            </a:endParaRPr>
          </a:p>
        </p:txBody>
      </p:sp>
      <p:sp>
        <p:nvSpPr>
          <p:cNvPr id="29699" name="Rectangle 3"/>
          <p:cNvSpPr>
            <a:spLocks noGrp="1" noChangeArrowheads="1"/>
          </p:cNvSpPr>
          <p:nvPr>
            <p:ph type="body" idx="1"/>
          </p:nvPr>
        </p:nvSpPr>
        <p:spPr>
          <a:xfrm>
            <a:off x="179388" y="1628775"/>
            <a:ext cx="6324600" cy="4572000"/>
          </a:xfrm>
        </p:spPr>
        <p:txBody>
          <a:bodyPr/>
          <a:lstStyle/>
          <a:p>
            <a:pPr marL="0" indent="0">
              <a:lnSpc>
                <a:spcPct val="80000"/>
              </a:lnSpc>
              <a:buFontTx/>
              <a:buNone/>
            </a:pPr>
            <a:r>
              <a:rPr lang="en-US" sz="2000" b="1" dirty="0">
                <a:solidFill>
                  <a:srgbClr val="0000FF"/>
                </a:solidFill>
                <a:latin typeface="Arial" charset="0"/>
              </a:rPr>
              <a:t>Training</a:t>
            </a:r>
          </a:p>
          <a:p>
            <a:pPr marL="0" indent="0">
              <a:lnSpc>
                <a:spcPct val="80000"/>
              </a:lnSpc>
              <a:buFontTx/>
              <a:buNone/>
            </a:pPr>
            <a:r>
              <a:rPr lang="en-US" sz="2000" dirty="0">
                <a:latin typeface="Arial" charset="0"/>
              </a:rPr>
              <a:t>Training programs that develop a person’s knowledge and experience are essential in the development of a productive employee.</a:t>
            </a:r>
          </a:p>
          <a:p>
            <a:pPr marL="0" indent="0">
              <a:lnSpc>
                <a:spcPct val="80000"/>
              </a:lnSpc>
              <a:buFontTx/>
              <a:buNone/>
            </a:pPr>
            <a:endParaRPr lang="en-US" sz="2000" dirty="0">
              <a:latin typeface="Arial" charset="0"/>
            </a:endParaRPr>
          </a:p>
          <a:p>
            <a:pPr marL="0" indent="0">
              <a:lnSpc>
                <a:spcPct val="80000"/>
              </a:lnSpc>
              <a:buFontTx/>
              <a:buNone/>
            </a:pPr>
            <a:r>
              <a:rPr lang="en-US" sz="2000" b="1" dirty="0">
                <a:latin typeface="Arial" charset="0"/>
              </a:rPr>
              <a:t>Four Major Types of Training</a:t>
            </a:r>
          </a:p>
          <a:p>
            <a:pPr marL="723900" lvl="1" indent="-368300">
              <a:lnSpc>
                <a:spcPct val="80000"/>
              </a:lnSpc>
              <a:buFontTx/>
              <a:buAutoNum type="arabicPeriod"/>
            </a:pPr>
            <a:r>
              <a:rPr lang="en-US" sz="2000" dirty="0">
                <a:latin typeface="Arial" charset="0"/>
              </a:rPr>
              <a:t>Initial training</a:t>
            </a:r>
          </a:p>
          <a:p>
            <a:pPr marL="723900" lvl="1" indent="-368300">
              <a:lnSpc>
                <a:spcPct val="80000"/>
              </a:lnSpc>
              <a:buFontTx/>
              <a:buAutoNum type="arabicPeriod"/>
            </a:pPr>
            <a:r>
              <a:rPr lang="en-US" sz="2000" dirty="0">
                <a:latin typeface="Arial" charset="0"/>
              </a:rPr>
              <a:t>Ongoing training</a:t>
            </a:r>
          </a:p>
          <a:p>
            <a:pPr marL="723900" lvl="1" indent="-368300">
              <a:lnSpc>
                <a:spcPct val="80000"/>
              </a:lnSpc>
              <a:buFont typeface="Wingdings" pitchFamily="2" charset="2"/>
              <a:buAutoNum type="arabicPeriod"/>
            </a:pPr>
            <a:r>
              <a:rPr lang="en-US" sz="2000" dirty="0">
                <a:latin typeface="Arial" charset="0"/>
              </a:rPr>
              <a:t>Retraining</a:t>
            </a:r>
          </a:p>
          <a:p>
            <a:pPr marL="723900" lvl="1" indent="-368300">
              <a:lnSpc>
                <a:spcPct val="80000"/>
              </a:lnSpc>
              <a:buFont typeface="Wingdings" pitchFamily="2" charset="2"/>
              <a:buAutoNum type="arabicPeriod"/>
            </a:pPr>
            <a:r>
              <a:rPr lang="en-US" sz="2000" dirty="0">
                <a:latin typeface="Arial" charset="0"/>
              </a:rPr>
              <a:t>Specialized training</a:t>
            </a:r>
          </a:p>
          <a:p>
            <a:pPr marL="0" indent="0">
              <a:lnSpc>
                <a:spcPct val="80000"/>
              </a:lnSpc>
              <a:buFont typeface="Wingdings" pitchFamily="2" charset="2"/>
              <a:buNone/>
            </a:pPr>
            <a:endParaRPr lang="en-US" sz="2000" dirty="0">
              <a:latin typeface="Arial" charset="0"/>
            </a:endParaRPr>
          </a:p>
          <a:p>
            <a:pPr marL="0" indent="0">
              <a:lnSpc>
                <a:spcPct val="80000"/>
              </a:lnSpc>
              <a:buFontTx/>
              <a:buNone/>
            </a:pPr>
            <a:r>
              <a:rPr lang="en-US" sz="2000" b="1" dirty="0">
                <a:solidFill>
                  <a:srgbClr val="0000FF"/>
                </a:solidFill>
                <a:latin typeface="Arial" charset="0"/>
              </a:rPr>
              <a:t>Capital Investment</a:t>
            </a:r>
          </a:p>
          <a:p>
            <a:pPr marL="0" indent="0">
              <a:lnSpc>
                <a:spcPct val="80000"/>
              </a:lnSpc>
              <a:buFontTx/>
              <a:buNone/>
            </a:pPr>
            <a:r>
              <a:rPr lang="en-US" sz="2000" dirty="0">
                <a:latin typeface="Arial" charset="0"/>
              </a:rPr>
              <a:t>Investment of capital into things, such as new computers, machinery, buildings, and facilities, contribute to increased productivity.</a:t>
            </a:r>
            <a:endParaRPr lang="en-CA" sz="2000" dirty="0">
              <a:latin typeface="Arial" charset="0"/>
            </a:endParaRPr>
          </a:p>
          <a:p>
            <a:pPr marL="0" indent="0">
              <a:lnSpc>
                <a:spcPct val="80000"/>
              </a:lnSpc>
            </a:pPr>
            <a:endParaRPr lang="en-CA" sz="2000" dirty="0">
              <a:latin typeface="Arial" charset="0"/>
            </a:endParaRPr>
          </a:p>
        </p:txBody>
      </p:sp>
      <p:pic>
        <p:nvPicPr>
          <p:cNvPr id="29701" name="Picture 5" descr="IMG_2456"/>
          <p:cNvPicPr>
            <a:picLocks noChangeAspect="1" noChangeArrowheads="1"/>
          </p:cNvPicPr>
          <p:nvPr/>
        </p:nvPicPr>
        <p:blipFill>
          <a:blip r:embed="rId3" cstate="print"/>
          <a:srcRect l="11679" t="8760" r="29987" b="13730"/>
          <a:stretch>
            <a:fillRect/>
          </a:stretch>
        </p:blipFill>
        <p:spPr bwMode="auto">
          <a:xfrm>
            <a:off x="5867400" y="2708275"/>
            <a:ext cx="2397125" cy="3168650"/>
          </a:xfrm>
          <a:prstGeom prst="rect">
            <a:avLst/>
          </a:prstGeom>
          <a:noFill/>
          <a:ln w="57150">
            <a:solidFill>
              <a:schemeClr val="bg2"/>
            </a:solidFill>
            <a:miter lim="800000"/>
            <a:headEnd/>
            <a:tailEnd/>
          </a:ln>
        </p:spPr>
      </p:pic>
      <p:pic>
        <p:nvPicPr>
          <p:cNvPr id="29702" name="Picture 6" descr="IMG_2457"/>
          <p:cNvPicPr>
            <a:picLocks noChangeAspect="1" noChangeArrowheads="1"/>
          </p:cNvPicPr>
          <p:nvPr/>
        </p:nvPicPr>
        <p:blipFill>
          <a:blip r:embed="rId4" cstate="print"/>
          <a:srcRect l="10236"/>
          <a:stretch>
            <a:fillRect/>
          </a:stretch>
        </p:blipFill>
        <p:spPr bwMode="auto">
          <a:xfrm>
            <a:off x="6659563" y="1341438"/>
            <a:ext cx="1727200" cy="1511300"/>
          </a:xfrm>
          <a:prstGeom prst="rect">
            <a:avLst/>
          </a:prstGeom>
          <a:noFill/>
          <a:ln w="57150">
            <a:solidFill>
              <a:srgbClr val="33CC33"/>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DCF43023-4699-4257-ABE6-27685EA9C1C8}" type="slidenum">
              <a:rPr lang="en-CA"/>
              <a:pPr/>
              <a:t>14</a:t>
            </a:fld>
            <a:endParaRPr lang="en-CA"/>
          </a:p>
        </p:txBody>
      </p:sp>
      <p:sp>
        <p:nvSpPr>
          <p:cNvPr id="31746" name="Rectangle 2"/>
          <p:cNvSpPr>
            <a:spLocks noGrp="1" noChangeArrowheads="1"/>
          </p:cNvSpPr>
          <p:nvPr>
            <p:ph type="title"/>
          </p:nvPr>
        </p:nvSpPr>
        <p:spPr>
          <a:xfrm>
            <a:off x="395288" y="620713"/>
            <a:ext cx="7845425" cy="1143000"/>
          </a:xfrm>
        </p:spPr>
        <p:txBody>
          <a:bodyPr/>
          <a:lstStyle/>
          <a:p>
            <a:pPr algn="l">
              <a:lnSpc>
                <a:spcPct val="90000"/>
              </a:lnSpc>
            </a:pPr>
            <a:r>
              <a:rPr lang="en-US" sz="3200" b="1" dirty="0">
                <a:latin typeface="Arial" charset="0"/>
              </a:rPr>
              <a:t>Chapter 5: Production</a:t>
            </a:r>
            <a:r>
              <a:rPr lang="en-US" sz="2600" b="1" dirty="0">
                <a:latin typeface="Arial" charset="0"/>
              </a:rPr>
              <a:t/>
            </a:r>
            <a:br>
              <a:rPr lang="en-US" sz="2600" b="1" dirty="0">
                <a:latin typeface="Arial" charset="0"/>
              </a:rPr>
            </a:br>
            <a:r>
              <a:rPr lang="en-US" sz="3200" b="1" dirty="0">
                <a:solidFill>
                  <a:schemeClr val="accent2"/>
                </a:solidFill>
                <a:latin typeface="Arial" charset="0"/>
              </a:rPr>
              <a:t>Factors of Production</a:t>
            </a:r>
            <a:r>
              <a:rPr lang="en-US" sz="3500" b="1" dirty="0">
                <a:solidFill>
                  <a:schemeClr val="accent2"/>
                </a:solidFill>
                <a:latin typeface="Arial" charset="0"/>
              </a:rPr>
              <a:t> </a:t>
            </a:r>
            <a:r>
              <a:rPr lang="en-US" sz="2200" b="1" dirty="0">
                <a:solidFill>
                  <a:schemeClr val="accent2"/>
                </a:solidFill>
                <a:latin typeface="Arial" charset="0"/>
              </a:rPr>
              <a:t/>
            </a:r>
            <a:br>
              <a:rPr lang="en-US" sz="2200" b="1" dirty="0">
                <a:solidFill>
                  <a:schemeClr val="accent2"/>
                </a:solidFill>
                <a:latin typeface="Arial" charset="0"/>
              </a:rPr>
            </a:br>
            <a:endParaRPr lang="en-CA" sz="2200" b="1" dirty="0">
              <a:solidFill>
                <a:schemeClr val="accent2"/>
              </a:solidFill>
              <a:latin typeface="Arial" charset="0"/>
            </a:endParaRPr>
          </a:p>
        </p:txBody>
      </p:sp>
      <p:sp>
        <p:nvSpPr>
          <p:cNvPr id="31747" name="Rectangle 3"/>
          <p:cNvSpPr>
            <a:spLocks noGrp="1" noChangeArrowheads="1"/>
          </p:cNvSpPr>
          <p:nvPr>
            <p:ph type="body" sz="half" idx="1"/>
          </p:nvPr>
        </p:nvSpPr>
        <p:spPr>
          <a:xfrm>
            <a:off x="395288" y="2133600"/>
            <a:ext cx="8064500" cy="3744913"/>
          </a:xfrm>
        </p:spPr>
        <p:txBody>
          <a:bodyPr/>
          <a:lstStyle/>
          <a:p>
            <a:pPr marL="0" indent="0">
              <a:lnSpc>
                <a:spcPct val="80000"/>
              </a:lnSpc>
              <a:buFontTx/>
              <a:buNone/>
            </a:pPr>
            <a:r>
              <a:rPr lang="en-US" sz="2000" b="1" dirty="0">
                <a:solidFill>
                  <a:srgbClr val="0000FF"/>
                </a:solidFill>
                <a:latin typeface="Arial" charset="0"/>
              </a:rPr>
              <a:t>Investment in Technology</a:t>
            </a:r>
          </a:p>
          <a:p>
            <a:pPr marL="0" indent="0">
              <a:lnSpc>
                <a:spcPct val="70000"/>
              </a:lnSpc>
              <a:buFontTx/>
              <a:buNone/>
            </a:pPr>
            <a:r>
              <a:rPr lang="en-US" sz="2000" dirty="0">
                <a:latin typeface="Arial" charset="0"/>
              </a:rPr>
              <a:t>Utilizing up-to-date technology enables companies to maintain</a:t>
            </a:r>
          </a:p>
          <a:p>
            <a:pPr marL="0" indent="0">
              <a:lnSpc>
                <a:spcPct val="70000"/>
              </a:lnSpc>
              <a:buFontTx/>
              <a:buNone/>
            </a:pPr>
            <a:r>
              <a:rPr lang="en-US" sz="2000" dirty="0">
                <a:latin typeface="Arial" charset="0"/>
              </a:rPr>
              <a:t>and improve upon their competitive edge. Robotics</a:t>
            </a:r>
            <a:r>
              <a:rPr lang="en-US" sz="2000" b="1" dirty="0">
                <a:latin typeface="Arial" charset="0"/>
              </a:rPr>
              <a:t> </a:t>
            </a:r>
            <a:r>
              <a:rPr lang="en-US" sz="2000" dirty="0">
                <a:latin typeface="Arial" charset="0"/>
              </a:rPr>
              <a:t>and</a:t>
            </a:r>
          </a:p>
          <a:p>
            <a:pPr marL="0" indent="0">
              <a:lnSpc>
                <a:spcPct val="70000"/>
              </a:lnSpc>
              <a:buFontTx/>
              <a:buNone/>
            </a:pPr>
            <a:r>
              <a:rPr lang="en-US" sz="2000" b="1" dirty="0">
                <a:latin typeface="Arial" charset="0"/>
              </a:rPr>
              <a:t>automation</a:t>
            </a:r>
            <a:r>
              <a:rPr lang="en-US" sz="2000" dirty="0">
                <a:latin typeface="Arial" charset="0"/>
              </a:rPr>
              <a:t>, the use of computer-controlled machinery to perform</a:t>
            </a:r>
          </a:p>
          <a:p>
            <a:pPr marL="0" indent="0">
              <a:lnSpc>
                <a:spcPct val="70000"/>
              </a:lnSpc>
              <a:buFontTx/>
              <a:buNone/>
            </a:pPr>
            <a:r>
              <a:rPr lang="en-US" sz="2000" dirty="0">
                <a:latin typeface="Arial" charset="0"/>
              </a:rPr>
              <a:t>repetitive tasks, is another way companies can improve</a:t>
            </a:r>
          </a:p>
          <a:p>
            <a:pPr marL="0" indent="0">
              <a:lnSpc>
                <a:spcPct val="70000"/>
              </a:lnSpc>
              <a:buFontTx/>
              <a:buNone/>
            </a:pPr>
            <a:r>
              <a:rPr lang="en-US" sz="2000" dirty="0">
                <a:latin typeface="Arial" charset="0"/>
              </a:rPr>
              <a:t>productivity.</a:t>
            </a:r>
          </a:p>
          <a:p>
            <a:pPr marL="0" indent="0">
              <a:lnSpc>
                <a:spcPct val="70000"/>
              </a:lnSpc>
              <a:buFontTx/>
              <a:buNone/>
            </a:pPr>
            <a:endParaRPr lang="en-US" sz="2000" dirty="0">
              <a:latin typeface="Arial" charset="0"/>
            </a:endParaRPr>
          </a:p>
          <a:p>
            <a:pPr marL="0" indent="0">
              <a:lnSpc>
                <a:spcPct val="80000"/>
              </a:lnSpc>
              <a:buFontTx/>
              <a:buNone/>
            </a:pPr>
            <a:r>
              <a:rPr lang="en-US" sz="2000" b="1" dirty="0">
                <a:solidFill>
                  <a:srgbClr val="0000FF"/>
                </a:solidFill>
                <a:latin typeface="Arial" charset="0"/>
              </a:rPr>
              <a:t>New Inventory Systems</a:t>
            </a:r>
          </a:p>
          <a:p>
            <a:pPr marL="0" indent="0">
              <a:lnSpc>
                <a:spcPct val="70000"/>
              </a:lnSpc>
              <a:buFontTx/>
              <a:buNone/>
            </a:pPr>
            <a:r>
              <a:rPr lang="en-US" sz="2000" b="1" dirty="0">
                <a:latin typeface="Arial" charset="0"/>
              </a:rPr>
              <a:t>Just-in-time (JIT)</a:t>
            </a:r>
            <a:r>
              <a:rPr lang="en-US" sz="2000" dirty="0">
                <a:latin typeface="Arial" charset="0"/>
              </a:rPr>
              <a:t> inventory systems allow businesses to coordinate</a:t>
            </a:r>
          </a:p>
          <a:p>
            <a:pPr marL="0" indent="0">
              <a:lnSpc>
                <a:spcPct val="70000"/>
              </a:lnSpc>
              <a:buFontTx/>
              <a:buNone/>
            </a:pPr>
            <a:r>
              <a:rPr lang="en-US" sz="2000" dirty="0">
                <a:latin typeface="Arial" charset="0"/>
              </a:rPr>
              <a:t>suppliers, monitor warehouse storage, and keep track of factory </a:t>
            </a:r>
          </a:p>
          <a:p>
            <a:pPr marL="0" indent="0">
              <a:lnSpc>
                <a:spcPct val="70000"/>
              </a:lnSpc>
              <a:buFontTx/>
              <a:buNone/>
            </a:pPr>
            <a:r>
              <a:rPr lang="en-US" sz="2000" dirty="0">
                <a:latin typeface="Arial" charset="0"/>
              </a:rPr>
              <a:t>production to deliver goods on time. Requiring up-to-date statistical</a:t>
            </a:r>
          </a:p>
          <a:p>
            <a:pPr marL="0" indent="0">
              <a:lnSpc>
                <a:spcPct val="70000"/>
              </a:lnSpc>
              <a:buFontTx/>
              <a:buNone/>
            </a:pPr>
            <a:r>
              <a:rPr lang="en-US" sz="2000" dirty="0">
                <a:latin typeface="Arial" charset="0"/>
              </a:rPr>
              <a:t>information, this system saves time, money, space, and reduces</a:t>
            </a:r>
          </a:p>
          <a:p>
            <a:pPr marL="0" indent="0">
              <a:lnSpc>
                <a:spcPct val="70000"/>
              </a:lnSpc>
              <a:buFontTx/>
              <a:buNone/>
            </a:pPr>
            <a:r>
              <a:rPr lang="en-US" sz="2000" dirty="0">
                <a:latin typeface="Arial" charset="0"/>
              </a:rPr>
              <a:t>waste to increase productivity. Benefits include having the right</a:t>
            </a:r>
          </a:p>
          <a:p>
            <a:pPr marL="0" indent="0">
              <a:lnSpc>
                <a:spcPct val="70000"/>
              </a:lnSpc>
              <a:buFontTx/>
              <a:buNone/>
            </a:pPr>
            <a:r>
              <a:rPr lang="en-US" sz="2000" dirty="0">
                <a:latin typeface="Arial" charset="0"/>
              </a:rPr>
              <a:t>material, at the right time, at the right place, and in the right amount.</a:t>
            </a:r>
          </a:p>
          <a:p>
            <a:pPr marL="0" indent="0">
              <a:lnSpc>
                <a:spcPct val="80000"/>
              </a:lnSpc>
              <a:buFontTx/>
              <a:buNone/>
            </a:pPr>
            <a:endParaRPr lang="en-US" sz="2000" dirty="0">
              <a:latin typeface="Arial" charset="0"/>
            </a:endParaRPr>
          </a:p>
        </p:txBody>
      </p:sp>
      <p:sp>
        <p:nvSpPr>
          <p:cNvPr id="31748" name="Text Box 4"/>
          <p:cNvSpPr txBox="1">
            <a:spLocks noChangeArrowheads="1"/>
          </p:cNvSpPr>
          <p:nvPr/>
        </p:nvSpPr>
        <p:spPr bwMode="auto">
          <a:xfrm>
            <a:off x="1066800" y="3733800"/>
            <a:ext cx="6477000" cy="457200"/>
          </a:xfrm>
          <a:prstGeom prst="rect">
            <a:avLst/>
          </a:prstGeom>
          <a:noFill/>
          <a:ln w="9525">
            <a:noFill/>
            <a:miter lim="800000"/>
            <a:headEnd/>
            <a:tailEnd/>
          </a:ln>
          <a:effectLst/>
        </p:spPr>
        <p:txBody>
          <a:bodyPr>
            <a:spAutoFit/>
          </a:bodyPr>
          <a:lstStyle/>
          <a:p>
            <a:endParaRPr lang="en-US"/>
          </a:p>
        </p:txBody>
      </p:sp>
      <p:pic>
        <p:nvPicPr>
          <p:cNvPr id="31750" name="Picture 6" descr="IMG_2448"/>
          <p:cNvPicPr>
            <a:picLocks noChangeAspect="1" noChangeArrowheads="1"/>
          </p:cNvPicPr>
          <p:nvPr/>
        </p:nvPicPr>
        <p:blipFill>
          <a:blip r:embed="rId3" cstate="print"/>
          <a:srcRect t="23611" r="17708" b="31944"/>
          <a:stretch>
            <a:fillRect/>
          </a:stretch>
        </p:blipFill>
        <p:spPr bwMode="auto">
          <a:xfrm>
            <a:off x="5435600" y="620713"/>
            <a:ext cx="3170238" cy="1284287"/>
          </a:xfrm>
          <a:prstGeom prst="rect">
            <a:avLst/>
          </a:prstGeom>
          <a:noFill/>
          <a:ln w="57150">
            <a:solidFill>
              <a:srgbClr val="000000"/>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8D86B48-EDF5-46B1-9542-CAB0D62D2169}" type="slidenum">
              <a:rPr lang="en-CA"/>
              <a:pPr/>
              <a:t>2</a:t>
            </a:fld>
            <a:endParaRPr lang="en-CA"/>
          </a:p>
        </p:txBody>
      </p:sp>
      <p:sp>
        <p:nvSpPr>
          <p:cNvPr id="3074" name="Rectangle 2"/>
          <p:cNvSpPr>
            <a:spLocks noGrp="1" noChangeArrowheads="1"/>
          </p:cNvSpPr>
          <p:nvPr>
            <p:ph type="title"/>
          </p:nvPr>
        </p:nvSpPr>
        <p:spPr>
          <a:xfrm>
            <a:off x="228600" y="304800"/>
            <a:ext cx="7772400"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Factors of Production</a:t>
            </a:r>
            <a:endParaRPr lang="en-CA" sz="3200" b="1" dirty="0">
              <a:solidFill>
                <a:schemeClr val="accent2"/>
              </a:solidFill>
              <a:latin typeface="Arial" charset="0"/>
            </a:endParaRPr>
          </a:p>
        </p:txBody>
      </p:sp>
      <p:sp>
        <p:nvSpPr>
          <p:cNvPr id="3075" name="Rectangle 3"/>
          <p:cNvSpPr>
            <a:spLocks noGrp="1" noChangeArrowheads="1"/>
          </p:cNvSpPr>
          <p:nvPr>
            <p:ph type="body" idx="1"/>
          </p:nvPr>
        </p:nvSpPr>
        <p:spPr>
          <a:xfrm>
            <a:off x="250825" y="1773238"/>
            <a:ext cx="7986713" cy="4632325"/>
          </a:xfrm>
        </p:spPr>
        <p:txBody>
          <a:bodyPr/>
          <a:lstStyle/>
          <a:p>
            <a:pPr marL="0" indent="0">
              <a:buFontTx/>
              <a:buNone/>
              <a:tabLst>
                <a:tab pos="266700" algn="l"/>
              </a:tabLst>
            </a:pPr>
            <a:r>
              <a:rPr lang="en-US" sz="2000" b="1" dirty="0">
                <a:solidFill>
                  <a:srgbClr val="0000FF"/>
                </a:solidFill>
                <a:latin typeface="Arial" charset="0"/>
              </a:rPr>
              <a:t>Natural Resources</a:t>
            </a:r>
          </a:p>
          <a:p>
            <a:pPr marL="0" indent="0">
              <a:buFontTx/>
              <a:buNone/>
              <a:tabLst>
                <a:tab pos="266700" algn="l"/>
              </a:tabLst>
            </a:pPr>
            <a:r>
              <a:rPr lang="en-US" sz="2000" dirty="0">
                <a:latin typeface="Arial" charset="0"/>
              </a:rPr>
              <a:t>The six types of natural resources that </a:t>
            </a:r>
            <a:r>
              <a:rPr lang="en-US" sz="2000" b="1" dirty="0">
                <a:latin typeface="Arial" charset="0"/>
              </a:rPr>
              <a:t>primary industries</a:t>
            </a:r>
            <a:r>
              <a:rPr lang="en-US" sz="2000" dirty="0">
                <a:latin typeface="Arial" charset="0"/>
              </a:rPr>
              <a:t> supply us with are</a:t>
            </a:r>
          </a:p>
          <a:p>
            <a:pPr marL="0" indent="0">
              <a:buFontTx/>
              <a:buAutoNum type="arabicPeriod"/>
              <a:tabLst>
                <a:tab pos="266700" algn="l"/>
              </a:tabLst>
            </a:pPr>
            <a:r>
              <a:rPr lang="en-US" sz="2000" dirty="0">
                <a:latin typeface="Arial" charset="0"/>
                <a:sym typeface="Wingdings" pitchFamily="2" charset="2"/>
              </a:rPr>
              <a:t>	agriculture</a:t>
            </a:r>
          </a:p>
          <a:p>
            <a:pPr marL="0" indent="0">
              <a:buFontTx/>
              <a:buAutoNum type="arabicPeriod"/>
              <a:tabLst>
                <a:tab pos="266700" algn="l"/>
              </a:tabLst>
            </a:pPr>
            <a:r>
              <a:rPr lang="en-US" sz="2000" dirty="0">
                <a:latin typeface="Arial" charset="0"/>
                <a:sym typeface="Wingdings" pitchFamily="2" charset="2"/>
              </a:rPr>
              <a:t>	fishing and trapping</a:t>
            </a:r>
          </a:p>
          <a:p>
            <a:pPr marL="0" indent="0">
              <a:buFontTx/>
              <a:buAutoNum type="arabicPeriod"/>
              <a:tabLst>
                <a:tab pos="266700" algn="l"/>
              </a:tabLst>
            </a:pPr>
            <a:r>
              <a:rPr lang="en-US" sz="2000" dirty="0">
                <a:latin typeface="Arial" charset="0"/>
                <a:sym typeface="Wingdings" pitchFamily="2" charset="2"/>
              </a:rPr>
              <a:t>	mining</a:t>
            </a:r>
          </a:p>
          <a:p>
            <a:pPr marL="0" indent="0">
              <a:buFontTx/>
              <a:buAutoNum type="arabicPeriod"/>
              <a:tabLst>
                <a:tab pos="266700" algn="l"/>
              </a:tabLst>
            </a:pPr>
            <a:r>
              <a:rPr lang="en-US" sz="2000" dirty="0">
                <a:latin typeface="Arial" charset="0"/>
                <a:sym typeface="Wingdings" pitchFamily="2" charset="2"/>
              </a:rPr>
              <a:t>	water</a:t>
            </a:r>
          </a:p>
          <a:p>
            <a:pPr marL="0" indent="0">
              <a:buFontTx/>
              <a:buAutoNum type="arabicPeriod"/>
              <a:tabLst>
                <a:tab pos="266700" algn="l"/>
              </a:tabLst>
            </a:pPr>
            <a:r>
              <a:rPr lang="en-US" sz="2000" dirty="0">
                <a:latin typeface="Arial" charset="0"/>
                <a:sym typeface="Wingdings" pitchFamily="2" charset="2"/>
              </a:rPr>
              <a:t>	fuel and energy</a:t>
            </a:r>
          </a:p>
          <a:p>
            <a:pPr marL="0" indent="0">
              <a:buFontTx/>
              <a:buAutoNum type="arabicPeriod"/>
              <a:tabLst>
                <a:tab pos="266700" algn="l"/>
              </a:tabLst>
            </a:pPr>
            <a:r>
              <a:rPr lang="en-US" sz="2000" dirty="0">
                <a:latin typeface="Arial" charset="0"/>
                <a:sym typeface="Wingdings" pitchFamily="2" charset="2"/>
              </a:rPr>
              <a:t>	logging and forestry</a:t>
            </a:r>
          </a:p>
          <a:p>
            <a:pPr marL="0" indent="0">
              <a:tabLst>
                <a:tab pos="266700" algn="l"/>
              </a:tabLst>
            </a:pPr>
            <a:endParaRPr lang="en-US" sz="2000" dirty="0">
              <a:latin typeface="Arial" charset="0"/>
              <a:sym typeface="Wingdings" pitchFamily="2" charset="2"/>
            </a:endParaRPr>
          </a:p>
          <a:p>
            <a:pPr marL="0" indent="0">
              <a:buFontTx/>
              <a:buNone/>
              <a:tabLst>
                <a:tab pos="266700" algn="l"/>
              </a:tabLst>
            </a:pPr>
            <a:r>
              <a:rPr lang="en-US" sz="2000" dirty="0">
                <a:latin typeface="Arial" charset="0"/>
                <a:sym typeface="Wingdings" pitchFamily="2" charset="2"/>
              </a:rPr>
              <a:t>Primary industries that take something out of the Earth or the sea can be referred to as </a:t>
            </a:r>
            <a:r>
              <a:rPr lang="en-US" sz="2000" b="1" dirty="0">
                <a:latin typeface="Arial" charset="0"/>
                <a:sym typeface="Wingdings" pitchFamily="2" charset="2"/>
              </a:rPr>
              <a:t>extractive industries</a:t>
            </a:r>
            <a:r>
              <a:rPr lang="en-US" sz="2000" dirty="0">
                <a:latin typeface="Arial" charset="0"/>
                <a:sym typeface="Wingdings" pitchFamily="2" charset="2"/>
              </a:rPr>
              <a:t>.</a:t>
            </a:r>
            <a:endParaRPr lang="en-CA" sz="2000" dirty="0">
              <a:latin typeface="Arial" charset="0"/>
              <a:sym typeface="Wingdings" pitchFamily="2" charset="2"/>
            </a:endParaRPr>
          </a:p>
        </p:txBody>
      </p:sp>
      <p:pic>
        <p:nvPicPr>
          <p:cNvPr id="3076" name="Picture 4" descr="IMG_2553"/>
          <p:cNvPicPr>
            <a:picLocks noChangeAspect="1" noChangeArrowheads="1"/>
          </p:cNvPicPr>
          <p:nvPr/>
        </p:nvPicPr>
        <p:blipFill>
          <a:blip r:embed="rId3" cstate="print"/>
          <a:srcRect l="6250" t="25000" r="12500" b="43045"/>
          <a:stretch>
            <a:fillRect/>
          </a:stretch>
        </p:blipFill>
        <p:spPr bwMode="auto">
          <a:xfrm>
            <a:off x="3419475" y="2781300"/>
            <a:ext cx="4648200" cy="1871663"/>
          </a:xfrm>
          <a:prstGeom prst="rect">
            <a:avLst/>
          </a:prstGeom>
          <a:noFill/>
          <a:ln w="57150">
            <a:solidFill>
              <a:srgbClr val="6666FF"/>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84CCD3A-A44F-4150-A17D-A576281FBC7C}" type="slidenum">
              <a:rPr lang="en-CA"/>
              <a:pPr/>
              <a:t>3</a:t>
            </a:fld>
            <a:endParaRPr lang="en-CA"/>
          </a:p>
        </p:txBody>
      </p:sp>
      <p:sp>
        <p:nvSpPr>
          <p:cNvPr id="6146" name="Rectangle 2"/>
          <p:cNvSpPr>
            <a:spLocks noGrp="1" noChangeArrowheads="1"/>
          </p:cNvSpPr>
          <p:nvPr>
            <p:ph type="title"/>
          </p:nvPr>
        </p:nvSpPr>
        <p:spPr>
          <a:xfrm>
            <a:off x="228600" y="228600"/>
            <a:ext cx="7772400"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Factors of Production</a:t>
            </a:r>
            <a:endParaRPr lang="en-CA" sz="3200" b="1" dirty="0">
              <a:solidFill>
                <a:schemeClr val="accent2"/>
              </a:solidFill>
              <a:latin typeface="Arial" charset="0"/>
            </a:endParaRPr>
          </a:p>
        </p:txBody>
      </p:sp>
      <p:sp>
        <p:nvSpPr>
          <p:cNvPr id="6147" name="Rectangle 3"/>
          <p:cNvSpPr>
            <a:spLocks noGrp="1" noChangeArrowheads="1"/>
          </p:cNvSpPr>
          <p:nvPr>
            <p:ph type="body" idx="1"/>
          </p:nvPr>
        </p:nvSpPr>
        <p:spPr>
          <a:xfrm>
            <a:off x="323850" y="1989138"/>
            <a:ext cx="7843838" cy="4030662"/>
          </a:xfrm>
        </p:spPr>
        <p:txBody>
          <a:bodyPr/>
          <a:lstStyle/>
          <a:p>
            <a:pPr marL="0" indent="0">
              <a:lnSpc>
                <a:spcPct val="80000"/>
              </a:lnSpc>
              <a:buFontTx/>
              <a:buNone/>
            </a:pPr>
            <a:r>
              <a:rPr lang="en-US" sz="2000" b="1" dirty="0">
                <a:solidFill>
                  <a:srgbClr val="0000FF"/>
                </a:solidFill>
                <a:latin typeface="Arial" charset="0"/>
              </a:rPr>
              <a:t>Raw Materials</a:t>
            </a:r>
          </a:p>
          <a:p>
            <a:pPr marL="0" indent="0">
              <a:lnSpc>
                <a:spcPct val="80000"/>
              </a:lnSpc>
              <a:buFontTx/>
              <a:buNone/>
            </a:pPr>
            <a:r>
              <a:rPr lang="en-US" sz="2000" b="1" dirty="0">
                <a:latin typeface="Arial" charset="0"/>
              </a:rPr>
              <a:t>Raw materials</a:t>
            </a:r>
            <a:r>
              <a:rPr lang="en-US" sz="2000" dirty="0">
                <a:latin typeface="Arial" charset="0"/>
              </a:rPr>
              <a:t> are any goods used in the manufacturing of other goods.</a:t>
            </a:r>
          </a:p>
          <a:p>
            <a:pPr marL="0" indent="0">
              <a:lnSpc>
                <a:spcPct val="80000"/>
              </a:lnSpc>
              <a:buFontTx/>
              <a:buNone/>
            </a:pPr>
            <a:endParaRPr lang="en-US" sz="2000" dirty="0">
              <a:latin typeface="Arial" charset="0"/>
            </a:endParaRPr>
          </a:p>
          <a:p>
            <a:pPr marL="0" indent="0">
              <a:lnSpc>
                <a:spcPct val="80000"/>
              </a:lnSpc>
              <a:buFontTx/>
              <a:buNone/>
            </a:pPr>
            <a:r>
              <a:rPr lang="en-US" sz="2000" b="1" dirty="0">
                <a:latin typeface="Arial" charset="0"/>
              </a:rPr>
              <a:t>Two Main Types of Raw Materials</a:t>
            </a:r>
          </a:p>
          <a:p>
            <a:pPr marL="723900" lvl="1" indent="-368300">
              <a:lnSpc>
                <a:spcPct val="80000"/>
              </a:lnSpc>
              <a:buFontTx/>
              <a:buAutoNum type="arabicPeriod"/>
            </a:pPr>
            <a:r>
              <a:rPr lang="en-US" sz="1800" b="1" dirty="0">
                <a:latin typeface="Arial" charset="0"/>
              </a:rPr>
              <a:t>Ingredients</a:t>
            </a:r>
            <a:r>
              <a:rPr lang="en-US" sz="1800" dirty="0">
                <a:latin typeface="Arial" charset="0"/>
              </a:rPr>
              <a:t> </a:t>
            </a:r>
            <a:r>
              <a:rPr lang="en-US" sz="1800" dirty="0">
                <a:latin typeface="Arial" charset="0"/>
                <a:cs typeface="Arial" charset="0"/>
              </a:rPr>
              <a:t>― </a:t>
            </a:r>
            <a:r>
              <a:rPr lang="en-US" sz="1800" dirty="0">
                <a:latin typeface="Arial" charset="0"/>
              </a:rPr>
              <a:t>raw materials that are combined or converted and become a part of the finished product.</a:t>
            </a:r>
          </a:p>
          <a:p>
            <a:pPr marL="723900" lvl="1" indent="-368300">
              <a:lnSpc>
                <a:spcPct val="80000"/>
              </a:lnSpc>
              <a:buFontTx/>
              <a:buAutoNum type="arabicPeriod"/>
            </a:pPr>
            <a:r>
              <a:rPr lang="en-US" sz="1800" b="1" dirty="0">
                <a:latin typeface="Arial" charset="0"/>
              </a:rPr>
              <a:t>Supplies</a:t>
            </a:r>
            <a:r>
              <a:rPr lang="en-US" sz="1800" dirty="0">
                <a:latin typeface="Arial" charset="0"/>
              </a:rPr>
              <a:t> </a:t>
            </a:r>
            <a:r>
              <a:rPr lang="en-US" sz="1800" dirty="0">
                <a:latin typeface="Arial" charset="0"/>
                <a:cs typeface="Arial" charset="0"/>
              </a:rPr>
              <a:t>― </a:t>
            </a:r>
            <a:r>
              <a:rPr lang="en-US" sz="1800" dirty="0">
                <a:latin typeface="Arial" charset="0"/>
              </a:rPr>
              <a:t>raw materials that do not become a part of the finished product, but are used in the product creation process.</a:t>
            </a:r>
            <a:endParaRPr lang="en-CA" sz="1800" dirty="0">
              <a:latin typeface="Arial" charset="0"/>
            </a:endParaRPr>
          </a:p>
          <a:p>
            <a:pPr marL="0" indent="0" algn="ctr">
              <a:lnSpc>
                <a:spcPct val="80000"/>
              </a:lnSpc>
              <a:buFontTx/>
              <a:buNone/>
            </a:pPr>
            <a:endParaRPr lang="en-US" sz="2000" dirty="0">
              <a:solidFill>
                <a:srgbClr val="006600"/>
              </a:solidFill>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p:txBody>
          <a:bodyPr/>
          <a:lstStyle/>
          <a:p>
            <a:fld id="{D8A98C7C-5AFE-4385-84E7-7AAD93362A2B}" type="slidenum">
              <a:rPr lang="en-CA"/>
              <a:pPr/>
              <a:t>4</a:t>
            </a:fld>
            <a:endParaRPr lang="en-CA"/>
          </a:p>
        </p:txBody>
      </p:sp>
      <p:sp>
        <p:nvSpPr>
          <p:cNvPr id="10242" name="Rectangle 2"/>
          <p:cNvSpPr>
            <a:spLocks noGrp="1" noChangeArrowheads="1"/>
          </p:cNvSpPr>
          <p:nvPr>
            <p:ph type="title"/>
          </p:nvPr>
        </p:nvSpPr>
        <p:spPr>
          <a:xfrm>
            <a:off x="179388" y="381000"/>
            <a:ext cx="7821612" cy="1608138"/>
          </a:xfrm>
        </p:spPr>
        <p:txBody>
          <a:bodyPr/>
          <a:lstStyle/>
          <a:p>
            <a:pPr algn="l">
              <a:lnSpc>
                <a:spcPct val="80000"/>
              </a:lnSpc>
            </a:pPr>
            <a:r>
              <a:rPr lang="en-US" sz="3200" b="1" dirty="0">
                <a:latin typeface="Arial" charset="0"/>
              </a:rPr>
              <a:t>Chapter 5: Production</a:t>
            </a:r>
            <a:br>
              <a:rPr lang="en-US" sz="3200" b="1" dirty="0">
                <a:latin typeface="Arial" charset="0"/>
              </a:rPr>
            </a:br>
            <a:r>
              <a:rPr lang="en-US" sz="3200" b="1" dirty="0">
                <a:solidFill>
                  <a:srgbClr val="000099"/>
                </a:solidFill>
                <a:latin typeface="Arial" charset="0"/>
              </a:rPr>
              <a:t>Factors of Production</a:t>
            </a:r>
            <a:r>
              <a:rPr lang="en-US" sz="2200" dirty="0">
                <a:solidFill>
                  <a:srgbClr val="000099"/>
                </a:solidFill>
                <a:latin typeface="Arial" charset="0"/>
              </a:rPr>
              <a:t>	</a:t>
            </a:r>
            <a:r>
              <a:rPr lang="en-US" sz="2200" b="1" dirty="0">
                <a:solidFill>
                  <a:srgbClr val="000099"/>
                </a:solidFill>
                <a:latin typeface="Arial" charset="0"/>
              </a:rPr>
              <a:t>	</a:t>
            </a:r>
            <a:br>
              <a:rPr lang="en-US" sz="2200" b="1" dirty="0">
                <a:solidFill>
                  <a:srgbClr val="000099"/>
                </a:solidFill>
                <a:latin typeface="Arial" charset="0"/>
              </a:rPr>
            </a:br>
            <a:r>
              <a:rPr lang="en-US" sz="2200" b="1" dirty="0">
                <a:solidFill>
                  <a:schemeClr val="tx1"/>
                </a:solidFill>
                <a:latin typeface="Arial" charset="0"/>
              </a:rPr>
              <a:t/>
            </a:r>
            <a:br>
              <a:rPr lang="en-US" sz="2200" b="1" dirty="0">
                <a:solidFill>
                  <a:schemeClr val="tx1"/>
                </a:solidFill>
                <a:latin typeface="Arial" charset="0"/>
              </a:rPr>
            </a:br>
            <a:r>
              <a:rPr lang="en-US" sz="2200" b="1" dirty="0">
                <a:solidFill>
                  <a:schemeClr val="tx1"/>
                </a:solidFill>
                <a:latin typeface="Arial" charset="0"/>
              </a:rPr>
              <a:t> </a:t>
            </a:r>
            <a:r>
              <a:rPr lang="en-US" sz="2400" b="1" dirty="0">
                <a:solidFill>
                  <a:schemeClr val="tx1"/>
                </a:solidFill>
                <a:latin typeface="Arial" charset="0"/>
              </a:rPr>
              <a:t>Two Main Raw Materials</a:t>
            </a:r>
            <a:endParaRPr lang="en-CA" sz="2400" b="1" dirty="0">
              <a:solidFill>
                <a:schemeClr val="tx1"/>
              </a:solidFill>
              <a:latin typeface="Arial" charset="0"/>
            </a:endParaRPr>
          </a:p>
        </p:txBody>
      </p:sp>
      <p:sp>
        <p:nvSpPr>
          <p:cNvPr id="10243" name="Text Box 3"/>
          <p:cNvSpPr txBox="1">
            <a:spLocks noChangeArrowheads="1"/>
          </p:cNvSpPr>
          <p:nvPr/>
        </p:nvSpPr>
        <p:spPr bwMode="auto">
          <a:xfrm>
            <a:off x="3492500" y="2205038"/>
            <a:ext cx="2303463" cy="3752850"/>
          </a:xfrm>
          <a:prstGeom prst="rect">
            <a:avLst/>
          </a:prstGeom>
          <a:noFill/>
          <a:ln w="9525">
            <a:solidFill>
              <a:schemeClr val="tx1"/>
            </a:solidFill>
            <a:miter lim="800000"/>
            <a:headEnd/>
            <a:tailEnd/>
          </a:ln>
          <a:effectLst/>
        </p:spPr>
        <p:txBody>
          <a:bodyPr>
            <a:spAutoFit/>
          </a:bodyPr>
          <a:lstStyle/>
          <a:p>
            <a:pPr algn="ctr">
              <a:spcBef>
                <a:spcPct val="50000"/>
              </a:spcBef>
            </a:pPr>
            <a:r>
              <a:rPr lang="en-US" b="1">
                <a:latin typeface="Arial" charset="0"/>
              </a:rPr>
              <a:t>Pants</a:t>
            </a:r>
          </a:p>
          <a:p>
            <a:pPr algn="ctr">
              <a:spcBef>
                <a:spcPct val="50000"/>
              </a:spcBef>
            </a:pPr>
            <a:endParaRPr lang="en-US" b="1">
              <a:latin typeface="Arial" charset="0"/>
            </a:endParaRPr>
          </a:p>
          <a:p>
            <a:pPr algn="ctr">
              <a:spcBef>
                <a:spcPct val="50000"/>
              </a:spcBef>
            </a:pPr>
            <a:endParaRPr lang="en-US">
              <a:latin typeface="Arial" charset="0"/>
            </a:endParaRPr>
          </a:p>
          <a:p>
            <a:pPr algn="ctr">
              <a:spcBef>
                <a:spcPct val="50000"/>
              </a:spcBef>
            </a:pPr>
            <a:endParaRPr lang="en-US">
              <a:latin typeface="Arial" charset="0"/>
            </a:endParaRPr>
          </a:p>
          <a:p>
            <a:pPr algn="ctr">
              <a:spcBef>
                <a:spcPct val="50000"/>
              </a:spcBef>
            </a:pPr>
            <a:endParaRPr lang="en-US">
              <a:latin typeface="Arial" charset="0"/>
            </a:endParaRPr>
          </a:p>
          <a:p>
            <a:pPr algn="ctr">
              <a:spcBef>
                <a:spcPct val="50000"/>
              </a:spcBef>
            </a:pPr>
            <a:endParaRPr lang="en-US">
              <a:latin typeface="Arial" charset="0"/>
            </a:endParaRPr>
          </a:p>
          <a:p>
            <a:pPr algn="ctr">
              <a:spcBef>
                <a:spcPct val="50000"/>
              </a:spcBef>
            </a:pPr>
            <a:endParaRPr lang="en-CA">
              <a:latin typeface="Arial" charset="0"/>
            </a:endParaRPr>
          </a:p>
        </p:txBody>
      </p:sp>
      <p:sp>
        <p:nvSpPr>
          <p:cNvPr id="10244" name="Text Box 4"/>
          <p:cNvSpPr txBox="1">
            <a:spLocks noChangeArrowheads="1"/>
          </p:cNvSpPr>
          <p:nvPr/>
        </p:nvSpPr>
        <p:spPr bwMode="auto">
          <a:xfrm>
            <a:off x="1066800" y="2057400"/>
            <a:ext cx="22098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0245" name="Text Box 5"/>
          <p:cNvSpPr txBox="1">
            <a:spLocks noChangeArrowheads="1"/>
          </p:cNvSpPr>
          <p:nvPr/>
        </p:nvSpPr>
        <p:spPr bwMode="auto">
          <a:xfrm>
            <a:off x="1371600" y="3352800"/>
            <a:ext cx="1066800" cy="40640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2000" b="1">
                <a:latin typeface="Arial" charset="0"/>
              </a:rPr>
              <a:t>Fabric</a:t>
            </a:r>
            <a:endParaRPr lang="en-CA" sz="2000" b="1">
              <a:latin typeface="Arial" charset="0"/>
            </a:endParaRPr>
          </a:p>
        </p:txBody>
      </p:sp>
      <p:sp>
        <p:nvSpPr>
          <p:cNvPr id="10246" name="Text Box 6"/>
          <p:cNvSpPr txBox="1">
            <a:spLocks noChangeArrowheads="1"/>
          </p:cNvSpPr>
          <p:nvPr/>
        </p:nvSpPr>
        <p:spPr bwMode="auto">
          <a:xfrm>
            <a:off x="1371600" y="4419600"/>
            <a:ext cx="1039813" cy="40640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2000" b="1">
                <a:latin typeface="Arial" charset="0"/>
              </a:rPr>
              <a:t>Rivets</a:t>
            </a:r>
            <a:endParaRPr lang="en-CA" sz="2000" b="1">
              <a:latin typeface="Arial" charset="0"/>
            </a:endParaRPr>
          </a:p>
        </p:txBody>
      </p:sp>
      <p:sp>
        <p:nvSpPr>
          <p:cNvPr id="10247" name="Text Box 7"/>
          <p:cNvSpPr txBox="1">
            <a:spLocks noChangeArrowheads="1"/>
          </p:cNvSpPr>
          <p:nvPr/>
        </p:nvSpPr>
        <p:spPr bwMode="auto">
          <a:xfrm>
            <a:off x="1371600" y="2819400"/>
            <a:ext cx="1066800" cy="40640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2000" b="1">
                <a:latin typeface="Arial" charset="0"/>
              </a:rPr>
              <a:t>Zipper</a:t>
            </a:r>
            <a:endParaRPr lang="en-CA" sz="2000" b="1">
              <a:latin typeface="Arial" charset="0"/>
            </a:endParaRPr>
          </a:p>
        </p:txBody>
      </p:sp>
      <p:sp>
        <p:nvSpPr>
          <p:cNvPr id="10248" name="Text Box 8"/>
          <p:cNvSpPr txBox="1">
            <a:spLocks noChangeArrowheads="1"/>
          </p:cNvSpPr>
          <p:nvPr/>
        </p:nvSpPr>
        <p:spPr bwMode="auto">
          <a:xfrm>
            <a:off x="1187450" y="3860800"/>
            <a:ext cx="1219200" cy="406400"/>
          </a:xfrm>
          <a:prstGeom prst="rect">
            <a:avLst/>
          </a:prstGeom>
          <a:solidFill>
            <a:srgbClr val="FFCC99"/>
          </a:solidFill>
          <a:ln w="9525">
            <a:solidFill>
              <a:schemeClr val="tx1"/>
            </a:solidFill>
            <a:miter lim="800000"/>
            <a:headEnd/>
            <a:tailEnd/>
          </a:ln>
          <a:effectLst/>
        </p:spPr>
        <p:txBody>
          <a:bodyPr>
            <a:spAutoFit/>
          </a:bodyPr>
          <a:lstStyle/>
          <a:p>
            <a:pPr>
              <a:spcBef>
                <a:spcPct val="50000"/>
              </a:spcBef>
            </a:pPr>
            <a:r>
              <a:rPr lang="en-US" sz="2000" b="1">
                <a:latin typeface="Arial" charset="0"/>
              </a:rPr>
              <a:t>Thread</a:t>
            </a:r>
            <a:endParaRPr lang="en-CA" sz="2000" b="1">
              <a:latin typeface="Arial" charset="0"/>
            </a:endParaRPr>
          </a:p>
        </p:txBody>
      </p:sp>
      <p:sp>
        <p:nvSpPr>
          <p:cNvPr id="10250" name="Text Box 10"/>
          <p:cNvSpPr txBox="1">
            <a:spLocks noChangeArrowheads="1"/>
          </p:cNvSpPr>
          <p:nvPr/>
        </p:nvSpPr>
        <p:spPr bwMode="auto">
          <a:xfrm>
            <a:off x="6732588" y="1989138"/>
            <a:ext cx="2016125" cy="1016000"/>
          </a:xfrm>
          <a:prstGeom prst="rect">
            <a:avLst/>
          </a:prstGeom>
          <a:solidFill>
            <a:srgbClr val="CCFFFF"/>
          </a:solidFill>
          <a:ln w="9525">
            <a:solidFill>
              <a:schemeClr val="tx1"/>
            </a:solidFill>
            <a:miter lim="800000"/>
            <a:headEnd/>
            <a:tailEnd/>
          </a:ln>
          <a:effectLst/>
        </p:spPr>
        <p:txBody>
          <a:bodyPr>
            <a:spAutoFit/>
          </a:bodyPr>
          <a:lstStyle/>
          <a:p>
            <a:pPr>
              <a:spcBef>
                <a:spcPct val="50000"/>
              </a:spcBef>
            </a:pPr>
            <a:r>
              <a:rPr lang="en-US" sz="2000" b="1">
                <a:latin typeface="Arial" charset="0"/>
              </a:rPr>
              <a:t>Air filters for ventilation systems</a:t>
            </a:r>
            <a:endParaRPr lang="en-CA" sz="2000" b="1">
              <a:latin typeface="Arial" charset="0"/>
            </a:endParaRPr>
          </a:p>
        </p:txBody>
      </p:sp>
      <p:sp>
        <p:nvSpPr>
          <p:cNvPr id="10251" name="Text Box 11"/>
          <p:cNvSpPr txBox="1">
            <a:spLocks noChangeArrowheads="1"/>
          </p:cNvSpPr>
          <p:nvPr/>
        </p:nvSpPr>
        <p:spPr bwMode="auto">
          <a:xfrm>
            <a:off x="6804025" y="4652963"/>
            <a:ext cx="1752600" cy="711200"/>
          </a:xfrm>
          <a:prstGeom prst="rect">
            <a:avLst/>
          </a:prstGeom>
          <a:solidFill>
            <a:srgbClr val="CCFFFF"/>
          </a:solidFill>
          <a:ln w="9525">
            <a:solidFill>
              <a:schemeClr val="tx1"/>
            </a:solidFill>
            <a:miter lim="800000"/>
            <a:headEnd/>
            <a:tailEnd/>
          </a:ln>
          <a:effectLst/>
        </p:spPr>
        <p:txBody>
          <a:bodyPr>
            <a:spAutoFit/>
          </a:bodyPr>
          <a:lstStyle/>
          <a:p>
            <a:pPr>
              <a:spcBef>
                <a:spcPct val="50000"/>
              </a:spcBef>
            </a:pPr>
            <a:r>
              <a:rPr lang="en-US" sz="2000" b="1">
                <a:latin typeface="Arial" charset="0"/>
              </a:rPr>
              <a:t>Sewing machine oil</a:t>
            </a:r>
            <a:endParaRPr lang="en-CA" sz="2000" b="1">
              <a:latin typeface="Arial" charset="0"/>
            </a:endParaRPr>
          </a:p>
        </p:txBody>
      </p:sp>
      <p:sp>
        <p:nvSpPr>
          <p:cNvPr id="10252" name="Text Box 12"/>
          <p:cNvSpPr txBox="1">
            <a:spLocks noChangeArrowheads="1"/>
          </p:cNvSpPr>
          <p:nvPr/>
        </p:nvSpPr>
        <p:spPr bwMode="auto">
          <a:xfrm>
            <a:off x="6804025" y="3429000"/>
            <a:ext cx="1828800" cy="711200"/>
          </a:xfrm>
          <a:prstGeom prst="rect">
            <a:avLst/>
          </a:prstGeom>
          <a:solidFill>
            <a:srgbClr val="CCFFFF"/>
          </a:solidFill>
          <a:ln w="9525">
            <a:solidFill>
              <a:schemeClr val="tx1"/>
            </a:solidFill>
            <a:miter lim="800000"/>
            <a:headEnd/>
            <a:tailEnd/>
          </a:ln>
          <a:effectLst/>
        </p:spPr>
        <p:txBody>
          <a:bodyPr>
            <a:spAutoFit/>
          </a:bodyPr>
          <a:lstStyle/>
          <a:p>
            <a:pPr>
              <a:spcBef>
                <a:spcPct val="50000"/>
              </a:spcBef>
            </a:pPr>
            <a:r>
              <a:rPr lang="en-US" sz="2000" b="1">
                <a:latin typeface="Arial" charset="0"/>
              </a:rPr>
              <a:t>Paper for invoices</a:t>
            </a:r>
            <a:endParaRPr lang="en-CA" sz="2000" b="1">
              <a:latin typeface="Arial" charset="0"/>
            </a:endParaRPr>
          </a:p>
        </p:txBody>
      </p:sp>
      <p:sp>
        <p:nvSpPr>
          <p:cNvPr id="10253" name="Line 13"/>
          <p:cNvSpPr>
            <a:spLocks noChangeShapeType="1"/>
          </p:cNvSpPr>
          <p:nvPr/>
        </p:nvSpPr>
        <p:spPr bwMode="auto">
          <a:xfrm>
            <a:off x="2411413" y="3068638"/>
            <a:ext cx="1093787" cy="588962"/>
          </a:xfrm>
          <a:prstGeom prst="line">
            <a:avLst/>
          </a:prstGeom>
          <a:noFill/>
          <a:ln w="28575">
            <a:solidFill>
              <a:schemeClr val="tx1"/>
            </a:solidFill>
            <a:round/>
            <a:headEnd/>
            <a:tailEnd type="triangle" w="med" len="med"/>
          </a:ln>
          <a:effectLst/>
        </p:spPr>
        <p:txBody>
          <a:bodyPr/>
          <a:lstStyle/>
          <a:p>
            <a:endParaRPr lang="en-US"/>
          </a:p>
        </p:txBody>
      </p:sp>
      <p:sp>
        <p:nvSpPr>
          <p:cNvPr id="10255" name="Line 15"/>
          <p:cNvSpPr>
            <a:spLocks noChangeShapeType="1"/>
          </p:cNvSpPr>
          <p:nvPr/>
        </p:nvSpPr>
        <p:spPr bwMode="auto">
          <a:xfrm>
            <a:off x="2438400" y="3657600"/>
            <a:ext cx="1066800" cy="152400"/>
          </a:xfrm>
          <a:prstGeom prst="line">
            <a:avLst/>
          </a:prstGeom>
          <a:noFill/>
          <a:ln w="28575">
            <a:solidFill>
              <a:schemeClr val="tx1"/>
            </a:solidFill>
            <a:round/>
            <a:headEnd/>
            <a:tailEnd type="triangle" w="med" len="med"/>
          </a:ln>
          <a:effectLst/>
        </p:spPr>
        <p:txBody>
          <a:bodyPr/>
          <a:lstStyle/>
          <a:p>
            <a:endParaRPr lang="en-US"/>
          </a:p>
        </p:txBody>
      </p:sp>
      <p:sp>
        <p:nvSpPr>
          <p:cNvPr id="10257" name="Line 17"/>
          <p:cNvSpPr>
            <a:spLocks noChangeShapeType="1"/>
          </p:cNvSpPr>
          <p:nvPr/>
        </p:nvSpPr>
        <p:spPr bwMode="auto">
          <a:xfrm flipV="1">
            <a:off x="2411413" y="4005263"/>
            <a:ext cx="1093787" cy="144462"/>
          </a:xfrm>
          <a:prstGeom prst="line">
            <a:avLst/>
          </a:prstGeom>
          <a:noFill/>
          <a:ln w="28575">
            <a:solidFill>
              <a:schemeClr val="tx1"/>
            </a:solidFill>
            <a:round/>
            <a:headEnd/>
            <a:tailEnd type="triangle" w="med" len="med"/>
          </a:ln>
          <a:effectLst/>
        </p:spPr>
        <p:txBody>
          <a:bodyPr/>
          <a:lstStyle/>
          <a:p>
            <a:endParaRPr lang="en-US"/>
          </a:p>
        </p:txBody>
      </p:sp>
      <p:sp>
        <p:nvSpPr>
          <p:cNvPr id="10258" name="Line 18"/>
          <p:cNvSpPr>
            <a:spLocks noChangeShapeType="1"/>
          </p:cNvSpPr>
          <p:nvPr/>
        </p:nvSpPr>
        <p:spPr bwMode="auto">
          <a:xfrm flipV="1">
            <a:off x="2411413" y="4221163"/>
            <a:ext cx="1081087" cy="431800"/>
          </a:xfrm>
          <a:prstGeom prst="line">
            <a:avLst/>
          </a:prstGeom>
          <a:noFill/>
          <a:ln w="38100">
            <a:solidFill>
              <a:schemeClr val="tx1"/>
            </a:solidFill>
            <a:round/>
            <a:headEnd/>
            <a:tailEnd type="triangle" w="med" len="med"/>
          </a:ln>
          <a:effectLst/>
        </p:spPr>
        <p:txBody>
          <a:bodyPr/>
          <a:lstStyle/>
          <a:p>
            <a:endParaRPr lang="en-US"/>
          </a:p>
        </p:txBody>
      </p:sp>
      <p:sp>
        <p:nvSpPr>
          <p:cNvPr id="10260" name="Line 20"/>
          <p:cNvSpPr>
            <a:spLocks noChangeShapeType="1"/>
          </p:cNvSpPr>
          <p:nvPr/>
        </p:nvSpPr>
        <p:spPr bwMode="auto">
          <a:xfrm flipH="1">
            <a:off x="5791200" y="2781300"/>
            <a:ext cx="941388" cy="800100"/>
          </a:xfrm>
          <a:prstGeom prst="line">
            <a:avLst/>
          </a:prstGeom>
          <a:noFill/>
          <a:ln w="28575">
            <a:solidFill>
              <a:schemeClr val="tx1"/>
            </a:solidFill>
            <a:round/>
            <a:headEnd/>
            <a:tailEnd type="triangle" w="med" len="med"/>
          </a:ln>
          <a:effectLst/>
        </p:spPr>
        <p:txBody>
          <a:bodyPr/>
          <a:lstStyle/>
          <a:p>
            <a:endParaRPr lang="en-US"/>
          </a:p>
        </p:txBody>
      </p:sp>
      <p:sp>
        <p:nvSpPr>
          <p:cNvPr id="10262" name="Line 22"/>
          <p:cNvSpPr>
            <a:spLocks noChangeShapeType="1"/>
          </p:cNvSpPr>
          <p:nvPr/>
        </p:nvSpPr>
        <p:spPr bwMode="auto">
          <a:xfrm flipH="1">
            <a:off x="5791200" y="3810000"/>
            <a:ext cx="990600" cy="0"/>
          </a:xfrm>
          <a:prstGeom prst="line">
            <a:avLst/>
          </a:prstGeom>
          <a:noFill/>
          <a:ln w="28575">
            <a:solidFill>
              <a:schemeClr val="tx1"/>
            </a:solidFill>
            <a:round/>
            <a:headEnd/>
            <a:tailEnd type="triangle" w="med" len="med"/>
          </a:ln>
          <a:effectLst/>
        </p:spPr>
        <p:txBody>
          <a:bodyPr/>
          <a:lstStyle/>
          <a:p>
            <a:endParaRPr lang="en-US"/>
          </a:p>
        </p:txBody>
      </p:sp>
      <p:sp>
        <p:nvSpPr>
          <p:cNvPr id="10263" name="Line 23"/>
          <p:cNvSpPr>
            <a:spLocks noChangeShapeType="1"/>
          </p:cNvSpPr>
          <p:nvPr/>
        </p:nvSpPr>
        <p:spPr bwMode="auto">
          <a:xfrm flipH="1" flipV="1">
            <a:off x="5791200" y="4114800"/>
            <a:ext cx="990600" cy="838200"/>
          </a:xfrm>
          <a:prstGeom prst="line">
            <a:avLst/>
          </a:prstGeom>
          <a:noFill/>
          <a:ln w="28575">
            <a:solidFill>
              <a:schemeClr val="tx1"/>
            </a:solidFill>
            <a:round/>
            <a:headEnd/>
            <a:tailEnd type="triangle" w="med" len="med"/>
          </a:ln>
          <a:effectLst/>
        </p:spPr>
        <p:txBody>
          <a:bodyPr/>
          <a:lstStyle/>
          <a:p>
            <a:endParaRPr lang="en-US"/>
          </a:p>
        </p:txBody>
      </p:sp>
      <p:sp>
        <p:nvSpPr>
          <p:cNvPr id="10264" name="AutoShape 24"/>
          <p:cNvSpPr>
            <a:spLocks noChangeArrowheads="1"/>
          </p:cNvSpPr>
          <p:nvPr/>
        </p:nvSpPr>
        <p:spPr bwMode="auto">
          <a:xfrm>
            <a:off x="323850" y="4941888"/>
            <a:ext cx="2952750" cy="1727200"/>
          </a:xfrm>
          <a:prstGeom prst="irregularSeal2">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10265" name="Text Box 25"/>
          <p:cNvSpPr txBox="1">
            <a:spLocks noChangeArrowheads="1"/>
          </p:cNvSpPr>
          <p:nvPr/>
        </p:nvSpPr>
        <p:spPr bwMode="auto">
          <a:xfrm>
            <a:off x="900113" y="5661025"/>
            <a:ext cx="1600200" cy="396875"/>
          </a:xfrm>
          <a:prstGeom prst="rect">
            <a:avLst/>
          </a:prstGeom>
          <a:noFill/>
          <a:ln w="9525">
            <a:noFill/>
            <a:miter lim="800000"/>
            <a:headEnd/>
            <a:tailEnd/>
          </a:ln>
          <a:effectLst/>
        </p:spPr>
        <p:txBody>
          <a:bodyPr>
            <a:spAutoFit/>
          </a:bodyPr>
          <a:lstStyle/>
          <a:p>
            <a:pPr algn="ctr">
              <a:spcBef>
                <a:spcPct val="50000"/>
              </a:spcBef>
            </a:pPr>
            <a:r>
              <a:rPr lang="en-US" sz="2000" b="1">
                <a:latin typeface="Arial" charset="0"/>
              </a:rPr>
              <a:t>Ingredients</a:t>
            </a:r>
            <a:endParaRPr lang="en-CA" sz="2000" b="1">
              <a:latin typeface="Arial" charset="0"/>
            </a:endParaRPr>
          </a:p>
        </p:txBody>
      </p:sp>
      <p:sp>
        <p:nvSpPr>
          <p:cNvPr id="10312" name="Text Box 72"/>
          <p:cNvSpPr txBox="1">
            <a:spLocks noChangeArrowheads="1"/>
          </p:cNvSpPr>
          <p:nvPr/>
        </p:nvSpPr>
        <p:spPr bwMode="auto">
          <a:xfrm>
            <a:off x="1279525" y="5146675"/>
            <a:ext cx="184150" cy="457200"/>
          </a:xfrm>
          <a:prstGeom prst="rect">
            <a:avLst/>
          </a:prstGeom>
          <a:noFill/>
          <a:ln w="9525">
            <a:noFill/>
            <a:miter lim="800000"/>
            <a:headEnd/>
            <a:tailEnd/>
          </a:ln>
          <a:effectLst/>
        </p:spPr>
        <p:txBody>
          <a:bodyPr wrap="none">
            <a:spAutoFit/>
          </a:bodyPr>
          <a:lstStyle/>
          <a:p>
            <a:endParaRPr lang="en-US"/>
          </a:p>
        </p:txBody>
      </p:sp>
      <p:sp>
        <p:nvSpPr>
          <p:cNvPr id="10315" name="Text Box 75"/>
          <p:cNvSpPr txBox="1">
            <a:spLocks noChangeArrowheads="1"/>
          </p:cNvSpPr>
          <p:nvPr/>
        </p:nvSpPr>
        <p:spPr bwMode="auto">
          <a:xfrm>
            <a:off x="2268538" y="5734050"/>
            <a:ext cx="184150" cy="457200"/>
          </a:xfrm>
          <a:prstGeom prst="rect">
            <a:avLst/>
          </a:prstGeom>
          <a:noFill/>
          <a:ln w="9525">
            <a:noFill/>
            <a:miter lim="800000"/>
            <a:headEnd/>
            <a:tailEnd/>
          </a:ln>
          <a:effectLst/>
        </p:spPr>
        <p:txBody>
          <a:bodyPr wrap="none">
            <a:spAutoFit/>
          </a:bodyPr>
          <a:lstStyle/>
          <a:p>
            <a:endParaRPr lang="en-US"/>
          </a:p>
        </p:txBody>
      </p:sp>
      <p:sp>
        <p:nvSpPr>
          <p:cNvPr id="10316" name="AutoShape 76"/>
          <p:cNvSpPr>
            <a:spLocks noChangeArrowheads="1"/>
          </p:cNvSpPr>
          <p:nvPr/>
        </p:nvSpPr>
        <p:spPr bwMode="auto">
          <a:xfrm>
            <a:off x="5580063" y="0"/>
            <a:ext cx="2971800" cy="1981200"/>
          </a:xfrm>
          <a:prstGeom prst="irregularSeal2">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10317" name="Text Box 77"/>
          <p:cNvSpPr txBox="1">
            <a:spLocks noChangeArrowheads="1"/>
          </p:cNvSpPr>
          <p:nvPr/>
        </p:nvSpPr>
        <p:spPr bwMode="auto">
          <a:xfrm>
            <a:off x="6227763" y="836613"/>
            <a:ext cx="1600200" cy="396875"/>
          </a:xfrm>
          <a:prstGeom prst="rect">
            <a:avLst/>
          </a:prstGeom>
          <a:noFill/>
          <a:ln w="9525">
            <a:noFill/>
            <a:miter lim="800000"/>
            <a:headEnd/>
            <a:tailEnd/>
          </a:ln>
          <a:effectLst/>
        </p:spPr>
        <p:txBody>
          <a:bodyPr>
            <a:spAutoFit/>
          </a:bodyPr>
          <a:lstStyle/>
          <a:p>
            <a:pPr algn="ctr">
              <a:spcBef>
                <a:spcPct val="50000"/>
              </a:spcBef>
            </a:pPr>
            <a:r>
              <a:rPr lang="en-US" sz="2000" b="1">
                <a:latin typeface="Arial" charset="0"/>
              </a:rPr>
              <a:t>Supplies</a:t>
            </a:r>
            <a:endParaRPr lang="en-CA" sz="2000" b="1">
              <a:latin typeface="Arial" charset="0"/>
            </a:endParaRPr>
          </a:p>
        </p:txBody>
      </p:sp>
      <p:pic>
        <p:nvPicPr>
          <p:cNvPr id="10319" name="Picture 79" descr="IMG_2499"/>
          <p:cNvPicPr>
            <a:picLocks noChangeAspect="1" noChangeArrowheads="1"/>
          </p:cNvPicPr>
          <p:nvPr/>
        </p:nvPicPr>
        <p:blipFill>
          <a:blip r:embed="rId3" cstate="print"/>
          <a:srcRect l="26640" t="7480" r="21654" b="8760"/>
          <a:stretch>
            <a:fillRect/>
          </a:stretch>
        </p:blipFill>
        <p:spPr bwMode="auto">
          <a:xfrm>
            <a:off x="3995738" y="2781300"/>
            <a:ext cx="1350962" cy="2808288"/>
          </a:xfrm>
          <a:prstGeom prst="rect">
            <a:avLst/>
          </a:prstGeom>
          <a:noFill/>
          <a:ln w="57150">
            <a:solidFill>
              <a:srgbClr val="3366FF"/>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683A496-2000-4679-8DBC-35DC64BEC50F}" type="slidenum">
              <a:rPr lang="en-CA"/>
              <a:pPr/>
              <a:t>5</a:t>
            </a:fld>
            <a:endParaRPr lang="en-CA"/>
          </a:p>
        </p:txBody>
      </p:sp>
      <p:sp>
        <p:nvSpPr>
          <p:cNvPr id="13314" name="Rectangle 2"/>
          <p:cNvSpPr>
            <a:spLocks noGrp="1" noChangeArrowheads="1"/>
          </p:cNvSpPr>
          <p:nvPr>
            <p:ph type="title"/>
          </p:nvPr>
        </p:nvSpPr>
        <p:spPr>
          <a:xfrm>
            <a:off x="323850" y="333375"/>
            <a:ext cx="7772400"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Factors of Production</a:t>
            </a:r>
            <a:endParaRPr lang="en-CA" sz="3200" dirty="0">
              <a:solidFill>
                <a:schemeClr val="accent2"/>
              </a:solidFill>
              <a:latin typeface="Arial" charset="0"/>
            </a:endParaRPr>
          </a:p>
        </p:txBody>
      </p:sp>
      <p:sp>
        <p:nvSpPr>
          <p:cNvPr id="13315" name="Rectangle 3"/>
          <p:cNvSpPr>
            <a:spLocks noGrp="1" noChangeArrowheads="1"/>
          </p:cNvSpPr>
          <p:nvPr>
            <p:ph type="body" idx="1"/>
          </p:nvPr>
        </p:nvSpPr>
        <p:spPr>
          <a:xfrm>
            <a:off x="395288" y="1989138"/>
            <a:ext cx="7772400" cy="4032250"/>
          </a:xfrm>
        </p:spPr>
        <p:txBody>
          <a:bodyPr/>
          <a:lstStyle/>
          <a:p>
            <a:pPr marL="0" indent="0">
              <a:lnSpc>
                <a:spcPct val="80000"/>
              </a:lnSpc>
              <a:buFontTx/>
              <a:buNone/>
            </a:pPr>
            <a:r>
              <a:rPr lang="en-US" sz="2000" b="1" dirty="0" err="1">
                <a:solidFill>
                  <a:srgbClr val="0000FF"/>
                </a:solidFill>
                <a:latin typeface="Arial" charset="0"/>
              </a:rPr>
              <a:t>Labour</a:t>
            </a:r>
            <a:endParaRPr lang="en-US" sz="2000" b="1" dirty="0">
              <a:solidFill>
                <a:srgbClr val="0000FF"/>
              </a:solidFill>
              <a:latin typeface="Arial" charset="0"/>
            </a:endParaRPr>
          </a:p>
          <a:p>
            <a:pPr marL="0" indent="0">
              <a:lnSpc>
                <a:spcPct val="90000"/>
              </a:lnSpc>
              <a:buFontTx/>
              <a:buNone/>
            </a:pPr>
            <a:r>
              <a:rPr lang="en-US" sz="2000" b="1" dirty="0" err="1">
                <a:latin typeface="Arial" charset="0"/>
              </a:rPr>
              <a:t>Labour</a:t>
            </a:r>
            <a:r>
              <a:rPr lang="en-US" sz="2000" b="1" dirty="0">
                <a:latin typeface="Arial" charset="0"/>
              </a:rPr>
              <a:t> </a:t>
            </a:r>
            <a:r>
              <a:rPr lang="en-US" sz="2000" dirty="0">
                <a:latin typeface="Arial" charset="0"/>
              </a:rPr>
              <a:t>includes all of the physical and mental (cognitive) work needed to produce goods and services. </a:t>
            </a:r>
            <a:r>
              <a:rPr lang="en-US" sz="2000" dirty="0" err="1">
                <a:latin typeface="Arial" charset="0"/>
              </a:rPr>
              <a:t>Labour</a:t>
            </a:r>
            <a:r>
              <a:rPr lang="en-US" sz="2000" dirty="0">
                <a:latin typeface="Arial" charset="0"/>
              </a:rPr>
              <a:t> is expensive so most businesses seek ways to save on </a:t>
            </a:r>
            <a:r>
              <a:rPr lang="en-US" sz="2000" dirty="0" err="1">
                <a:latin typeface="Arial" charset="0"/>
              </a:rPr>
              <a:t>labour</a:t>
            </a:r>
            <a:r>
              <a:rPr lang="en-US" sz="2000" dirty="0">
                <a:latin typeface="Arial" charset="0"/>
              </a:rPr>
              <a:t> costs.</a:t>
            </a:r>
          </a:p>
          <a:p>
            <a:pPr marL="0" indent="0">
              <a:lnSpc>
                <a:spcPct val="80000"/>
              </a:lnSpc>
              <a:buFontTx/>
              <a:buNone/>
            </a:pPr>
            <a:r>
              <a:rPr lang="en-US" sz="2000" dirty="0">
                <a:latin typeface="Arial" charset="0"/>
              </a:rPr>
              <a:t> </a:t>
            </a:r>
          </a:p>
          <a:p>
            <a:pPr marL="0" indent="0">
              <a:lnSpc>
                <a:spcPct val="90000"/>
              </a:lnSpc>
              <a:buFontTx/>
              <a:buNone/>
            </a:pPr>
            <a:r>
              <a:rPr lang="en-US" sz="2000" dirty="0">
                <a:latin typeface="Arial" charset="0"/>
              </a:rPr>
              <a:t>Businesses now </a:t>
            </a:r>
            <a:r>
              <a:rPr lang="en-US" sz="2000" b="1" dirty="0">
                <a:latin typeface="Arial" charset="0"/>
              </a:rPr>
              <a:t>automate</a:t>
            </a:r>
            <a:r>
              <a:rPr lang="en-US" sz="2000" dirty="0">
                <a:latin typeface="Arial" charset="0"/>
              </a:rPr>
              <a:t> and </a:t>
            </a:r>
            <a:r>
              <a:rPr lang="en-US" sz="2000" b="1" dirty="0">
                <a:latin typeface="Arial" charset="0"/>
              </a:rPr>
              <a:t>consolidate </a:t>
            </a:r>
            <a:r>
              <a:rPr lang="en-US" sz="2000" dirty="0">
                <a:latin typeface="Arial" charset="0"/>
              </a:rPr>
              <a:t>to save on </a:t>
            </a:r>
            <a:r>
              <a:rPr lang="en-US" sz="2000" dirty="0" err="1">
                <a:latin typeface="Arial" charset="0"/>
              </a:rPr>
              <a:t>labour</a:t>
            </a:r>
            <a:r>
              <a:rPr lang="en-US" sz="2000" dirty="0">
                <a:latin typeface="Arial" charset="0"/>
              </a:rPr>
              <a:t> costs. Automation means that many tasks are performed by more them one person using machines. Consolidation occurs when many small manufacturing sites close down and are centralized into one large site. </a:t>
            </a:r>
          </a:p>
          <a:p>
            <a:pPr marL="0" indent="0">
              <a:lnSpc>
                <a:spcPct val="80000"/>
              </a:lnSpc>
              <a:buFontTx/>
              <a:buNone/>
            </a:pPr>
            <a:endParaRPr lang="en-US" sz="2000" dirty="0">
              <a:latin typeface="Arial" charset="0"/>
            </a:endParaRPr>
          </a:p>
          <a:p>
            <a:pPr marL="0" indent="0">
              <a:lnSpc>
                <a:spcPct val="90000"/>
              </a:lnSpc>
              <a:buFontTx/>
              <a:buNone/>
            </a:pPr>
            <a:r>
              <a:rPr lang="en-US" sz="2000" b="1" dirty="0">
                <a:latin typeface="Arial" charset="0"/>
              </a:rPr>
              <a:t>Outsourcing</a:t>
            </a:r>
            <a:r>
              <a:rPr lang="en-US" sz="2000" dirty="0">
                <a:latin typeface="Arial" charset="0"/>
              </a:rPr>
              <a:t>, the hiring of another company to perform tasks for any company, is another cost saving business option.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4611404-F07B-47FE-A844-1AFF99B5365A}" type="slidenum">
              <a:rPr lang="en-CA"/>
              <a:pPr/>
              <a:t>6</a:t>
            </a:fld>
            <a:endParaRPr lang="en-CA"/>
          </a:p>
        </p:txBody>
      </p:sp>
      <p:sp>
        <p:nvSpPr>
          <p:cNvPr id="15362" name="Rectangle 2"/>
          <p:cNvSpPr>
            <a:spLocks noGrp="1" noChangeArrowheads="1"/>
          </p:cNvSpPr>
          <p:nvPr>
            <p:ph type="title"/>
          </p:nvPr>
        </p:nvSpPr>
        <p:spPr>
          <a:xfrm>
            <a:off x="250825" y="333375"/>
            <a:ext cx="7750175" cy="12192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Factors of Production</a:t>
            </a:r>
            <a:r>
              <a:rPr lang="en-US" sz="3500" dirty="0">
                <a:solidFill>
                  <a:srgbClr val="000099"/>
                </a:solidFill>
                <a:latin typeface="Arial" charset="0"/>
              </a:rPr>
              <a:t> </a:t>
            </a:r>
            <a:r>
              <a:rPr lang="en-US" sz="2200" dirty="0">
                <a:solidFill>
                  <a:srgbClr val="000099"/>
                </a:solidFill>
                <a:latin typeface="Arial" charset="0"/>
              </a:rPr>
              <a:t/>
            </a:r>
            <a:br>
              <a:rPr lang="en-US" sz="2200" dirty="0">
                <a:solidFill>
                  <a:srgbClr val="000099"/>
                </a:solidFill>
                <a:latin typeface="Arial" charset="0"/>
              </a:rPr>
            </a:br>
            <a:endParaRPr lang="en-CA" sz="2200" dirty="0">
              <a:solidFill>
                <a:srgbClr val="000099"/>
              </a:solidFill>
              <a:latin typeface="Arial" charset="0"/>
            </a:endParaRPr>
          </a:p>
        </p:txBody>
      </p:sp>
      <p:sp>
        <p:nvSpPr>
          <p:cNvPr id="15363" name="Rectangle 3"/>
          <p:cNvSpPr>
            <a:spLocks noGrp="1" noChangeArrowheads="1"/>
          </p:cNvSpPr>
          <p:nvPr>
            <p:ph type="body" idx="1"/>
          </p:nvPr>
        </p:nvSpPr>
        <p:spPr>
          <a:xfrm>
            <a:off x="228600" y="1905000"/>
            <a:ext cx="6072188" cy="4648200"/>
          </a:xfrm>
        </p:spPr>
        <p:txBody>
          <a:bodyPr/>
          <a:lstStyle/>
          <a:p>
            <a:pPr marL="0" indent="0">
              <a:lnSpc>
                <a:spcPct val="80000"/>
              </a:lnSpc>
              <a:buFontTx/>
              <a:buNone/>
            </a:pPr>
            <a:r>
              <a:rPr lang="en-US" sz="2000" b="1" dirty="0">
                <a:solidFill>
                  <a:srgbClr val="0000FF"/>
                </a:solidFill>
                <a:latin typeface="Arial" charset="0"/>
              </a:rPr>
              <a:t>Capital</a:t>
            </a:r>
          </a:p>
          <a:p>
            <a:pPr marL="0" indent="0">
              <a:lnSpc>
                <a:spcPct val="90000"/>
              </a:lnSpc>
              <a:buFontTx/>
              <a:buNone/>
            </a:pPr>
            <a:r>
              <a:rPr lang="en-US" sz="2000" b="1" dirty="0">
                <a:latin typeface="Arial" charset="0"/>
              </a:rPr>
              <a:t>Capital </a:t>
            </a:r>
            <a:r>
              <a:rPr lang="en-US" sz="2000" dirty="0">
                <a:latin typeface="Arial" charset="0"/>
              </a:rPr>
              <a:t>is the money invested in the business and is often referred to as monetary capital. Capital can be transformed into other items to run the business such as a new truck. This type of capital is called </a:t>
            </a:r>
            <a:r>
              <a:rPr lang="en-US" sz="2000" b="1" dirty="0">
                <a:latin typeface="Arial" charset="0"/>
              </a:rPr>
              <a:t>liquid</a:t>
            </a:r>
            <a:r>
              <a:rPr lang="en-US" sz="2000" dirty="0">
                <a:latin typeface="Arial" charset="0"/>
              </a:rPr>
              <a:t>.</a:t>
            </a:r>
          </a:p>
          <a:p>
            <a:pPr marL="0" indent="0">
              <a:lnSpc>
                <a:spcPct val="80000"/>
              </a:lnSpc>
              <a:buFontTx/>
              <a:buNone/>
            </a:pPr>
            <a:endParaRPr lang="en-US" sz="2000" dirty="0">
              <a:latin typeface="Arial" charset="0"/>
            </a:endParaRPr>
          </a:p>
          <a:p>
            <a:pPr marL="0" indent="0">
              <a:lnSpc>
                <a:spcPct val="90000"/>
              </a:lnSpc>
              <a:buFontTx/>
              <a:buNone/>
            </a:pPr>
            <a:r>
              <a:rPr lang="en-US" sz="2000" dirty="0">
                <a:latin typeface="Arial" charset="0"/>
              </a:rPr>
              <a:t>Some capital such as buildings or equipment are </a:t>
            </a:r>
            <a:r>
              <a:rPr lang="en-US" sz="2000" b="1" dirty="0">
                <a:latin typeface="Arial" charset="0"/>
              </a:rPr>
              <a:t>non-liquid</a:t>
            </a:r>
            <a:r>
              <a:rPr lang="en-US" sz="2000" dirty="0">
                <a:latin typeface="Arial" charset="0"/>
              </a:rPr>
              <a:t>. It is part of the business operations, and cannot be converted into liquid capital easily. These items are called capital goods.</a:t>
            </a:r>
          </a:p>
          <a:p>
            <a:pPr marL="0" indent="0">
              <a:lnSpc>
                <a:spcPct val="80000"/>
              </a:lnSpc>
              <a:buFontTx/>
              <a:buNone/>
            </a:pPr>
            <a:endParaRPr lang="en-US" sz="2000" dirty="0">
              <a:latin typeface="Arial" charset="0"/>
            </a:endParaRPr>
          </a:p>
          <a:p>
            <a:pPr marL="0" indent="0">
              <a:lnSpc>
                <a:spcPct val="90000"/>
              </a:lnSpc>
              <a:buFontTx/>
              <a:buNone/>
            </a:pPr>
            <a:r>
              <a:rPr lang="en-US" sz="2000" b="1" dirty="0">
                <a:latin typeface="Arial" charset="0"/>
              </a:rPr>
              <a:t>Intellectual property</a:t>
            </a:r>
            <a:r>
              <a:rPr lang="en-US" sz="2000" dirty="0">
                <a:latin typeface="Arial" charset="0"/>
              </a:rPr>
              <a:t>, the ideas or the talent of a business’ workforce, is a non-tangible form of capital.</a:t>
            </a:r>
          </a:p>
          <a:p>
            <a:pPr marL="0" indent="0">
              <a:lnSpc>
                <a:spcPct val="80000"/>
              </a:lnSpc>
              <a:buFontTx/>
              <a:buNone/>
            </a:pPr>
            <a:endParaRPr lang="en-US" sz="2000" dirty="0">
              <a:latin typeface="Arial" charset="0"/>
            </a:endParaRPr>
          </a:p>
        </p:txBody>
      </p:sp>
      <p:pic>
        <p:nvPicPr>
          <p:cNvPr id="15365" name="Picture 5" descr="IMG_2445"/>
          <p:cNvPicPr>
            <a:picLocks noChangeAspect="1" noChangeArrowheads="1"/>
          </p:cNvPicPr>
          <p:nvPr/>
        </p:nvPicPr>
        <p:blipFill>
          <a:blip r:embed="rId3" cstate="print"/>
          <a:srcRect l="13321" t="34990" r="23360" b="19980"/>
          <a:stretch>
            <a:fillRect/>
          </a:stretch>
        </p:blipFill>
        <p:spPr bwMode="auto">
          <a:xfrm>
            <a:off x="6443663" y="1916113"/>
            <a:ext cx="2436812" cy="3311525"/>
          </a:xfrm>
          <a:prstGeom prst="rect">
            <a:avLst/>
          </a:prstGeom>
          <a:noFill/>
          <a:ln w="57150">
            <a:solidFill>
              <a:srgbClr val="F2EC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EED1B68C-C9AB-478D-8304-A0DE393FAB19}" type="slidenum">
              <a:rPr lang="en-CA"/>
              <a:pPr/>
              <a:t>7</a:t>
            </a:fld>
            <a:endParaRPr lang="en-CA"/>
          </a:p>
        </p:txBody>
      </p:sp>
      <p:sp>
        <p:nvSpPr>
          <p:cNvPr id="17410" name="Rectangle 2"/>
          <p:cNvSpPr>
            <a:spLocks noGrp="1" noChangeArrowheads="1"/>
          </p:cNvSpPr>
          <p:nvPr>
            <p:ph type="title"/>
          </p:nvPr>
        </p:nvSpPr>
        <p:spPr>
          <a:xfrm>
            <a:off x="304800" y="228600"/>
            <a:ext cx="7772400" cy="1143000"/>
          </a:xfrm>
        </p:spPr>
        <p:txBody>
          <a:bodyPr/>
          <a:lstStyle/>
          <a:p>
            <a:pPr algn="l">
              <a:lnSpc>
                <a:spcPct val="90000"/>
              </a:lnSpc>
            </a:pPr>
            <a:r>
              <a:rPr lang="en-US" sz="3200" b="1" dirty="0">
                <a:solidFill>
                  <a:schemeClr val="tx1"/>
                </a:solidFill>
                <a:latin typeface="Arial" charset="0"/>
              </a:rPr>
              <a:t/>
            </a:r>
            <a:br>
              <a:rPr lang="en-US" sz="3200" b="1" dirty="0">
                <a:solidFill>
                  <a:schemeClr val="tx1"/>
                </a:solidFill>
                <a:latin typeface="Arial" charset="0"/>
              </a:rPr>
            </a:br>
            <a:r>
              <a:rPr lang="en-US" sz="3200" b="1" dirty="0">
                <a:solidFill>
                  <a:schemeClr val="tx1"/>
                </a:solidFill>
                <a:latin typeface="Arial" charset="0"/>
              </a:rPr>
              <a:t>Chapter 5: Production</a:t>
            </a:r>
            <a:br>
              <a:rPr lang="en-US" sz="3200" b="1" dirty="0">
                <a:solidFill>
                  <a:schemeClr val="tx1"/>
                </a:solidFill>
                <a:latin typeface="Arial" charset="0"/>
              </a:rPr>
            </a:br>
            <a:r>
              <a:rPr lang="en-US" sz="3200" b="1" dirty="0">
                <a:solidFill>
                  <a:schemeClr val="accent2"/>
                </a:solidFill>
                <a:latin typeface="Arial" charset="0"/>
              </a:rPr>
              <a:t>Factors of Production</a:t>
            </a:r>
            <a:r>
              <a:rPr lang="en-US" sz="3200" dirty="0">
                <a:solidFill>
                  <a:srgbClr val="000099"/>
                </a:solidFill>
                <a:latin typeface="Arial" charset="0"/>
              </a:rPr>
              <a:t> </a:t>
            </a:r>
            <a:br>
              <a:rPr lang="en-US" sz="3200" dirty="0">
                <a:solidFill>
                  <a:srgbClr val="000099"/>
                </a:solidFill>
                <a:latin typeface="Arial" charset="0"/>
              </a:rPr>
            </a:br>
            <a:endParaRPr lang="en-CA" sz="3200" dirty="0">
              <a:solidFill>
                <a:srgbClr val="000099"/>
              </a:solidFill>
              <a:latin typeface="Arial" charset="0"/>
            </a:endParaRPr>
          </a:p>
        </p:txBody>
      </p:sp>
      <p:sp>
        <p:nvSpPr>
          <p:cNvPr id="17411" name="Rectangle 3"/>
          <p:cNvSpPr>
            <a:spLocks noGrp="1" noChangeArrowheads="1"/>
          </p:cNvSpPr>
          <p:nvPr>
            <p:ph type="body" idx="1"/>
          </p:nvPr>
        </p:nvSpPr>
        <p:spPr>
          <a:xfrm>
            <a:off x="323850" y="1341438"/>
            <a:ext cx="8137525" cy="4572000"/>
          </a:xfrm>
        </p:spPr>
        <p:txBody>
          <a:bodyPr/>
          <a:lstStyle/>
          <a:p>
            <a:pPr marL="0" indent="0">
              <a:lnSpc>
                <a:spcPct val="80000"/>
              </a:lnSpc>
              <a:buFontTx/>
              <a:buNone/>
              <a:tabLst>
                <a:tab pos="355600" algn="l"/>
              </a:tabLst>
            </a:pPr>
            <a:endParaRPr lang="en-US" sz="2000" b="1" dirty="0">
              <a:solidFill>
                <a:srgbClr val="0000FF"/>
              </a:solidFill>
              <a:latin typeface="Arial" charset="0"/>
            </a:endParaRPr>
          </a:p>
          <a:p>
            <a:pPr marL="0" indent="0">
              <a:lnSpc>
                <a:spcPct val="80000"/>
              </a:lnSpc>
              <a:buFontTx/>
              <a:buNone/>
              <a:tabLst>
                <a:tab pos="355600" algn="l"/>
              </a:tabLst>
            </a:pPr>
            <a:r>
              <a:rPr lang="en-US" sz="2000" b="1" dirty="0">
                <a:solidFill>
                  <a:srgbClr val="0000FF"/>
                </a:solidFill>
                <a:latin typeface="Arial" charset="0"/>
              </a:rPr>
              <a:t>Information</a:t>
            </a:r>
          </a:p>
          <a:p>
            <a:pPr marL="0" indent="0">
              <a:lnSpc>
                <a:spcPct val="80000"/>
              </a:lnSpc>
              <a:buFontTx/>
              <a:buNone/>
              <a:tabLst>
                <a:tab pos="355600" algn="l"/>
              </a:tabLst>
            </a:pPr>
            <a:r>
              <a:rPr lang="en-US" sz="2000" dirty="0">
                <a:latin typeface="Arial" charset="0"/>
              </a:rPr>
              <a:t>To produce goods and services in a competitive global market, businesses require more information about</a:t>
            </a:r>
          </a:p>
          <a:p>
            <a:pPr marL="0" indent="0">
              <a:lnSpc>
                <a:spcPct val="80000"/>
              </a:lnSpc>
              <a:tabLst>
                <a:tab pos="355600" algn="l"/>
              </a:tabLst>
            </a:pPr>
            <a:r>
              <a:rPr lang="en-US" sz="2000" dirty="0">
                <a:latin typeface="Arial" charset="0"/>
              </a:rPr>
              <a:t>	new technology</a:t>
            </a:r>
          </a:p>
          <a:p>
            <a:pPr marL="723900" lvl="1" indent="-279400">
              <a:lnSpc>
                <a:spcPct val="80000"/>
              </a:lnSpc>
              <a:buFontTx/>
              <a:buChar char="•"/>
              <a:tabLst>
                <a:tab pos="355600" algn="l"/>
              </a:tabLst>
            </a:pPr>
            <a:r>
              <a:rPr lang="en-US" sz="2000" dirty="0">
                <a:latin typeface="Arial" charset="0"/>
              </a:rPr>
              <a:t>customers	</a:t>
            </a:r>
          </a:p>
          <a:p>
            <a:pPr marL="723900" lvl="1" indent="-279400">
              <a:lnSpc>
                <a:spcPct val="80000"/>
              </a:lnSpc>
              <a:buFontTx/>
              <a:buChar char="•"/>
              <a:tabLst>
                <a:tab pos="355600" algn="l"/>
              </a:tabLst>
            </a:pPr>
            <a:r>
              <a:rPr lang="en-US" sz="2000" dirty="0">
                <a:latin typeface="Arial" charset="0"/>
              </a:rPr>
              <a:t>competition</a:t>
            </a:r>
          </a:p>
          <a:p>
            <a:pPr marL="723900" lvl="1" indent="-279400">
              <a:lnSpc>
                <a:spcPct val="80000"/>
              </a:lnSpc>
              <a:buFontTx/>
              <a:buChar char="•"/>
              <a:tabLst>
                <a:tab pos="355600" algn="l"/>
              </a:tabLst>
            </a:pPr>
            <a:r>
              <a:rPr lang="en-US" sz="2000" dirty="0">
                <a:latin typeface="Arial" charset="0"/>
              </a:rPr>
              <a:t>political conditions</a:t>
            </a:r>
          </a:p>
          <a:p>
            <a:pPr marL="723900" lvl="1" indent="-279400">
              <a:lnSpc>
                <a:spcPct val="80000"/>
              </a:lnSpc>
              <a:buFontTx/>
              <a:buChar char="•"/>
              <a:tabLst>
                <a:tab pos="355600" algn="l"/>
              </a:tabLst>
            </a:pPr>
            <a:r>
              <a:rPr lang="en-US" sz="2000" dirty="0">
                <a:latin typeface="Arial" charset="0"/>
              </a:rPr>
              <a:t>sources of supply</a:t>
            </a:r>
          </a:p>
          <a:p>
            <a:pPr marL="0" indent="0">
              <a:lnSpc>
                <a:spcPct val="80000"/>
              </a:lnSpc>
              <a:buFontTx/>
              <a:buNone/>
              <a:tabLst>
                <a:tab pos="355600" algn="l"/>
              </a:tabLst>
            </a:pPr>
            <a:endParaRPr lang="en-US" sz="2000" dirty="0">
              <a:latin typeface="Arial" charset="0"/>
            </a:endParaRPr>
          </a:p>
          <a:p>
            <a:pPr marL="0" indent="0">
              <a:lnSpc>
                <a:spcPct val="80000"/>
              </a:lnSpc>
              <a:buFontTx/>
              <a:buNone/>
              <a:tabLst>
                <a:tab pos="355600" algn="l"/>
              </a:tabLst>
            </a:pPr>
            <a:r>
              <a:rPr lang="en-US" sz="2000" dirty="0">
                <a:latin typeface="Arial" charset="0"/>
              </a:rPr>
              <a:t> </a:t>
            </a:r>
          </a:p>
          <a:p>
            <a:pPr marL="0" indent="0">
              <a:lnSpc>
                <a:spcPct val="80000"/>
              </a:lnSpc>
              <a:buFontTx/>
              <a:buNone/>
              <a:tabLst>
                <a:tab pos="355600" algn="l"/>
              </a:tabLst>
            </a:pPr>
            <a:endParaRPr lang="en-US" sz="2000" dirty="0">
              <a:latin typeface="Arial" charset="0"/>
            </a:endParaRPr>
          </a:p>
          <a:p>
            <a:pPr marL="0" indent="0">
              <a:lnSpc>
                <a:spcPct val="80000"/>
              </a:lnSpc>
              <a:buFontTx/>
              <a:buNone/>
              <a:tabLst>
                <a:tab pos="355600" algn="l"/>
              </a:tabLst>
            </a:pPr>
            <a:endParaRPr lang="en-US" sz="2000" dirty="0">
              <a:latin typeface="Arial" charset="0"/>
            </a:endParaRPr>
          </a:p>
          <a:p>
            <a:pPr marL="0" indent="0">
              <a:lnSpc>
                <a:spcPct val="80000"/>
              </a:lnSpc>
              <a:buFontTx/>
              <a:buNone/>
              <a:tabLst>
                <a:tab pos="355600" algn="l"/>
              </a:tabLst>
            </a:pPr>
            <a:r>
              <a:rPr lang="en-US" sz="2000" dirty="0">
                <a:latin typeface="Arial" charset="0"/>
              </a:rPr>
              <a:t>Accurate and usable information reduces a business’ risk and can enhance its profitability.</a:t>
            </a:r>
          </a:p>
        </p:txBody>
      </p:sp>
      <p:pic>
        <p:nvPicPr>
          <p:cNvPr id="17413" name="Picture 5" descr="IMG_2434"/>
          <p:cNvPicPr>
            <a:picLocks noChangeAspect="1" noChangeArrowheads="1"/>
          </p:cNvPicPr>
          <p:nvPr/>
        </p:nvPicPr>
        <p:blipFill>
          <a:blip r:embed="rId3" cstate="print"/>
          <a:srcRect l="10432" t="19423" r="16682" b="12534"/>
          <a:stretch>
            <a:fillRect/>
          </a:stretch>
        </p:blipFill>
        <p:spPr bwMode="auto">
          <a:xfrm>
            <a:off x="4572000" y="2708275"/>
            <a:ext cx="3827463" cy="2281238"/>
          </a:xfrm>
          <a:prstGeom prst="rect">
            <a:avLst/>
          </a:prstGeom>
          <a:noFill/>
          <a:ln w="57150">
            <a:solidFill>
              <a:srgbClr val="986500"/>
            </a:solidFill>
            <a:miter lim="800000"/>
            <a:headEnd/>
            <a:tailEnd/>
          </a:ln>
          <a:effectLst/>
        </p:spPr>
      </p:pic>
      <p:sp>
        <p:nvSpPr>
          <p:cNvPr id="17414" name="Text Box 6"/>
          <p:cNvSpPr txBox="1">
            <a:spLocks noChangeArrowheads="1"/>
          </p:cNvSpPr>
          <p:nvPr/>
        </p:nvSpPr>
        <p:spPr bwMode="auto">
          <a:xfrm>
            <a:off x="-2700338" y="3789363"/>
            <a:ext cx="184150" cy="457200"/>
          </a:xfrm>
          <a:prstGeom prst="rect">
            <a:avLst/>
          </a:prstGeom>
          <a:noFill/>
          <a:ln w="9525">
            <a:noFill/>
            <a:miter lim="800000"/>
            <a:headEnd/>
            <a:tailEnd/>
          </a:ln>
          <a:effectLst/>
        </p:spPr>
        <p:txBody>
          <a:bodyPr wrap="none">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A0B2741-D4D7-4482-831E-8CA0024FB536}" type="slidenum">
              <a:rPr lang="en-CA"/>
              <a:pPr/>
              <a:t>8</a:t>
            </a:fld>
            <a:endParaRPr lang="en-CA"/>
          </a:p>
        </p:txBody>
      </p:sp>
      <p:sp>
        <p:nvSpPr>
          <p:cNvPr id="19458" name="Rectangle 2"/>
          <p:cNvSpPr>
            <a:spLocks noGrp="1" noChangeArrowheads="1"/>
          </p:cNvSpPr>
          <p:nvPr>
            <p:ph type="title"/>
          </p:nvPr>
        </p:nvSpPr>
        <p:spPr>
          <a:xfrm>
            <a:off x="179388" y="260350"/>
            <a:ext cx="7772400"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Factors of Production</a:t>
            </a:r>
            <a:r>
              <a:rPr lang="en-US" sz="3200" b="1" dirty="0">
                <a:solidFill>
                  <a:srgbClr val="000099"/>
                </a:solidFill>
                <a:latin typeface="Arial" charset="0"/>
              </a:rPr>
              <a:t> </a:t>
            </a:r>
            <a:br>
              <a:rPr lang="en-US" sz="3200" b="1" dirty="0">
                <a:solidFill>
                  <a:srgbClr val="000099"/>
                </a:solidFill>
                <a:latin typeface="Arial" charset="0"/>
              </a:rPr>
            </a:br>
            <a:endParaRPr lang="en-CA" sz="3200" b="1" dirty="0">
              <a:solidFill>
                <a:srgbClr val="000099"/>
              </a:solidFill>
              <a:latin typeface="Arial" charset="0"/>
            </a:endParaRPr>
          </a:p>
        </p:txBody>
      </p:sp>
      <p:sp>
        <p:nvSpPr>
          <p:cNvPr id="19459" name="Rectangle 3"/>
          <p:cNvSpPr>
            <a:spLocks noGrp="1" noChangeArrowheads="1"/>
          </p:cNvSpPr>
          <p:nvPr>
            <p:ph type="body" idx="1"/>
          </p:nvPr>
        </p:nvSpPr>
        <p:spPr>
          <a:xfrm>
            <a:off x="250825" y="1844675"/>
            <a:ext cx="8153400" cy="4114800"/>
          </a:xfrm>
        </p:spPr>
        <p:txBody>
          <a:bodyPr/>
          <a:lstStyle/>
          <a:p>
            <a:pPr marL="0" indent="0">
              <a:buFontTx/>
              <a:buNone/>
            </a:pPr>
            <a:r>
              <a:rPr lang="en-US" sz="2000" b="1" dirty="0">
                <a:solidFill>
                  <a:srgbClr val="0000FF"/>
                </a:solidFill>
                <a:latin typeface="Arial" charset="0"/>
              </a:rPr>
              <a:t>Management</a:t>
            </a:r>
          </a:p>
          <a:p>
            <a:pPr marL="0" indent="0">
              <a:buFontTx/>
              <a:buNone/>
            </a:pPr>
            <a:r>
              <a:rPr lang="en-US" sz="2000" b="1" dirty="0">
                <a:latin typeface="Arial" charset="0"/>
              </a:rPr>
              <a:t>Management</a:t>
            </a:r>
            <a:r>
              <a:rPr lang="en-US" sz="2000" dirty="0">
                <a:latin typeface="Arial" charset="0"/>
              </a:rPr>
              <a:t> consists of the people who run the business and control or direct the factors of production (natural resources, raw materials, </a:t>
            </a:r>
            <a:r>
              <a:rPr lang="en-US" sz="2000" dirty="0" err="1">
                <a:latin typeface="Arial" charset="0"/>
              </a:rPr>
              <a:t>labour</a:t>
            </a:r>
            <a:r>
              <a:rPr lang="en-US" sz="2000" dirty="0">
                <a:latin typeface="Arial" charset="0"/>
              </a:rPr>
              <a:t>, capital, information, and so on). Management also allocates company resources and makes decisions that affect the day-to-day and long-term operations of the business.</a:t>
            </a:r>
          </a:p>
          <a:p>
            <a:pPr marL="0" indent="0">
              <a:buFontTx/>
              <a:buNone/>
            </a:pPr>
            <a:endParaRPr lang="en-US" sz="2000" dirty="0">
              <a:latin typeface="Arial" charset="0"/>
            </a:endParaRPr>
          </a:p>
          <a:p>
            <a:pPr marL="0" indent="0">
              <a:buFontTx/>
              <a:buNone/>
            </a:pPr>
            <a:r>
              <a:rPr lang="en-US" sz="2000" dirty="0">
                <a:latin typeface="Arial" charset="0"/>
              </a:rPr>
              <a:t>In larger companies, higher-level managers and/or the board of directors make decisions regarding profit distribution. In a smaller business, a single business manager or owner may make all of the business decisions.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AB75FF-4021-40C7-8267-39D8F197CCBD}" type="slidenum">
              <a:rPr lang="en-CA"/>
              <a:pPr/>
              <a:t>9</a:t>
            </a:fld>
            <a:endParaRPr lang="en-CA"/>
          </a:p>
        </p:txBody>
      </p:sp>
      <p:sp>
        <p:nvSpPr>
          <p:cNvPr id="21506" name="Rectangle 2"/>
          <p:cNvSpPr>
            <a:spLocks noGrp="1" noChangeArrowheads="1"/>
          </p:cNvSpPr>
          <p:nvPr>
            <p:ph type="title"/>
          </p:nvPr>
        </p:nvSpPr>
        <p:spPr>
          <a:xfrm>
            <a:off x="250825" y="333375"/>
            <a:ext cx="7772400" cy="1143000"/>
          </a:xfrm>
        </p:spPr>
        <p:txBody>
          <a:bodyPr/>
          <a:lstStyle/>
          <a:p>
            <a:pPr algn="l"/>
            <a:r>
              <a:rPr lang="en-US" sz="3200" b="1" dirty="0">
                <a:latin typeface="Arial" charset="0"/>
              </a:rPr>
              <a:t>Chapter 5: Production</a:t>
            </a:r>
            <a:br>
              <a:rPr lang="en-US" sz="3200" b="1" dirty="0">
                <a:latin typeface="Arial" charset="0"/>
              </a:rPr>
            </a:br>
            <a:r>
              <a:rPr lang="en-US" sz="3200" b="1" dirty="0">
                <a:solidFill>
                  <a:schemeClr val="accent2"/>
                </a:solidFill>
                <a:latin typeface="Arial" charset="0"/>
              </a:rPr>
              <a:t>The Production Process </a:t>
            </a:r>
            <a:br>
              <a:rPr lang="en-US" sz="3200" b="1" dirty="0">
                <a:solidFill>
                  <a:schemeClr val="accent2"/>
                </a:solidFill>
                <a:latin typeface="Arial" charset="0"/>
              </a:rPr>
            </a:br>
            <a:endParaRPr lang="en-CA" sz="3200" b="1" dirty="0">
              <a:solidFill>
                <a:schemeClr val="accent2"/>
              </a:solidFill>
              <a:latin typeface="Arial" charset="0"/>
            </a:endParaRPr>
          </a:p>
        </p:txBody>
      </p:sp>
      <p:sp>
        <p:nvSpPr>
          <p:cNvPr id="21507" name="Rectangle 3"/>
          <p:cNvSpPr>
            <a:spLocks noGrp="1" noChangeArrowheads="1"/>
          </p:cNvSpPr>
          <p:nvPr>
            <p:ph type="body" idx="1"/>
          </p:nvPr>
        </p:nvSpPr>
        <p:spPr>
          <a:xfrm>
            <a:off x="228600" y="1600200"/>
            <a:ext cx="8153400" cy="4724400"/>
          </a:xfrm>
        </p:spPr>
        <p:txBody>
          <a:bodyPr/>
          <a:lstStyle/>
          <a:p>
            <a:pPr marL="0" indent="0">
              <a:lnSpc>
                <a:spcPct val="90000"/>
              </a:lnSpc>
              <a:buFontTx/>
              <a:buNone/>
            </a:pPr>
            <a:r>
              <a:rPr lang="en-US" sz="2000" dirty="0">
                <a:latin typeface="Arial" charset="0"/>
                <a:sym typeface="Wingdings" pitchFamily="2" charset="2"/>
              </a:rPr>
              <a:t>Purchasing, grading, processing, and quality control are the four stages of the</a:t>
            </a:r>
            <a:r>
              <a:rPr lang="en-US" sz="2000" dirty="0">
                <a:latin typeface="Arial" charset="0"/>
              </a:rPr>
              <a:t> production process.</a:t>
            </a:r>
          </a:p>
          <a:p>
            <a:pPr marL="0" indent="0">
              <a:lnSpc>
                <a:spcPct val="90000"/>
              </a:lnSpc>
              <a:buFontTx/>
              <a:buNone/>
            </a:pPr>
            <a:endParaRPr lang="en-US" sz="2000" dirty="0">
              <a:latin typeface="Arial" charset="0"/>
              <a:sym typeface="Wingdings" pitchFamily="2" charset="2"/>
            </a:endParaRPr>
          </a:p>
          <a:p>
            <a:pPr marL="0" indent="0">
              <a:lnSpc>
                <a:spcPct val="90000"/>
              </a:lnSpc>
              <a:buFontTx/>
              <a:buNone/>
            </a:pPr>
            <a:r>
              <a:rPr lang="en-US" sz="2000" b="1" dirty="0">
                <a:solidFill>
                  <a:srgbClr val="0000FF"/>
                </a:solidFill>
                <a:latin typeface="Arial" charset="0"/>
              </a:rPr>
              <a:t>Purchasing</a:t>
            </a:r>
          </a:p>
          <a:p>
            <a:pPr marL="0" indent="0">
              <a:lnSpc>
                <a:spcPct val="90000"/>
              </a:lnSpc>
              <a:buFontTx/>
              <a:buNone/>
            </a:pPr>
            <a:r>
              <a:rPr lang="en-US" sz="2000" dirty="0">
                <a:latin typeface="Arial" charset="0"/>
              </a:rPr>
              <a:t>Within a business, someone is responsible for </a:t>
            </a:r>
            <a:r>
              <a:rPr lang="en-US" sz="2000" b="1" dirty="0">
                <a:latin typeface="Arial" charset="0"/>
              </a:rPr>
              <a:t>purchasing</a:t>
            </a:r>
            <a:r>
              <a:rPr lang="en-US" sz="2000" dirty="0">
                <a:latin typeface="Arial" charset="0"/>
              </a:rPr>
              <a:t> the raw materials needed to produce the product or service. </a:t>
            </a:r>
            <a:r>
              <a:rPr lang="en-US" sz="2000" dirty="0">
                <a:latin typeface="Arial" charset="0"/>
                <a:sym typeface="Wingdings" pitchFamily="2" charset="2"/>
              </a:rPr>
              <a:t>Purchasing may be the responsibility of a purchasing department, purchasing agent, buyer, or owner.</a:t>
            </a:r>
          </a:p>
          <a:p>
            <a:pPr marL="0" indent="0">
              <a:lnSpc>
                <a:spcPct val="90000"/>
              </a:lnSpc>
              <a:buFontTx/>
              <a:buNone/>
            </a:pPr>
            <a:endParaRPr lang="en-US" sz="2000" dirty="0">
              <a:latin typeface="Arial" charset="0"/>
              <a:sym typeface="Wingdings" pitchFamily="2" charset="2"/>
            </a:endParaRPr>
          </a:p>
          <a:p>
            <a:pPr marL="0" indent="0">
              <a:lnSpc>
                <a:spcPct val="80000"/>
              </a:lnSpc>
              <a:buFontTx/>
              <a:buNone/>
            </a:pPr>
            <a:r>
              <a:rPr lang="en-US" sz="2000" dirty="0">
                <a:latin typeface="Arial" charset="0"/>
                <a:sym typeface="Wingdings" pitchFamily="2" charset="2"/>
              </a:rPr>
              <a:t>Some considerations when making purchasing decisions include</a:t>
            </a:r>
          </a:p>
          <a:p>
            <a:pPr marL="901700" lvl="1" indent="-457200">
              <a:lnSpc>
                <a:spcPct val="80000"/>
              </a:lnSpc>
              <a:buFontTx/>
              <a:buChar char="•"/>
            </a:pPr>
            <a:r>
              <a:rPr lang="en-US" sz="2000" dirty="0">
                <a:latin typeface="Arial" charset="0"/>
                <a:sym typeface="Wingdings" pitchFamily="2" charset="2"/>
              </a:rPr>
              <a:t>the quality of the raw material being purchased</a:t>
            </a:r>
          </a:p>
          <a:p>
            <a:pPr marL="901700" lvl="1" indent="-457200">
              <a:lnSpc>
                <a:spcPct val="80000"/>
              </a:lnSpc>
              <a:buFontTx/>
              <a:buChar char="•"/>
            </a:pPr>
            <a:r>
              <a:rPr lang="en-US" sz="2000" dirty="0">
                <a:latin typeface="Arial" charset="0"/>
                <a:sym typeface="Wingdings" pitchFamily="2" charset="2"/>
              </a:rPr>
              <a:t>the </a:t>
            </a:r>
            <a:r>
              <a:rPr lang="en-US" sz="2000" b="1" dirty="0">
                <a:latin typeface="Arial" charset="0"/>
                <a:sym typeface="Wingdings" pitchFamily="2" charset="2"/>
              </a:rPr>
              <a:t>price</a:t>
            </a:r>
            <a:r>
              <a:rPr lang="en-US" sz="2000" dirty="0">
                <a:latin typeface="Arial" charset="0"/>
                <a:sym typeface="Wingdings" pitchFamily="2" charset="2"/>
              </a:rPr>
              <a:t> of the raw material being purchased</a:t>
            </a:r>
          </a:p>
          <a:p>
            <a:pPr marL="901700" lvl="1" indent="-457200">
              <a:lnSpc>
                <a:spcPct val="80000"/>
              </a:lnSpc>
              <a:buFontTx/>
              <a:buChar char="•"/>
            </a:pPr>
            <a:r>
              <a:rPr lang="en-US" sz="2000" dirty="0">
                <a:latin typeface="Arial" charset="0"/>
                <a:sym typeface="Wingdings" pitchFamily="2" charset="2"/>
              </a:rPr>
              <a:t>any additional costs associated with the purchase of the raw material</a:t>
            </a:r>
          </a:p>
          <a:p>
            <a:pPr marL="0" indent="0">
              <a:lnSpc>
                <a:spcPct val="90000"/>
              </a:lnSpc>
              <a:buFontTx/>
              <a:buNone/>
            </a:pPr>
            <a:endParaRPr lang="en-US" sz="2000" dirty="0">
              <a:latin typeface="Arial" charset="0"/>
              <a:sym typeface="Wingdings" pitchFamily="2" charset="2"/>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1381</TotalTime>
  <Words>2465</Words>
  <Application>Microsoft Office PowerPoint</Application>
  <PresentationFormat>On-screen Show (4:3)</PresentationFormat>
  <Paragraphs>250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Arial</vt:lpstr>
      <vt:lpstr>Wingdings</vt:lpstr>
      <vt:lpstr>Symbol</vt:lpstr>
      <vt:lpstr>Default Design</vt:lpstr>
      <vt:lpstr>Chapter 5: Production Factors of Production</vt:lpstr>
      <vt:lpstr>Chapter 5: Production Factors of Production</vt:lpstr>
      <vt:lpstr>Chapter 5: Production Factors of Production</vt:lpstr>
      <vt:lpstr>Chapter 5: Production Factors of Production     Two Main Raw Materials</vt:lpstr>
      <vt:lpstr>Chapter 5: Production Factors of Production</vt:lpstr>
      <vt:lpstr>Chapter 5: Production Factors of Production  </vt:lpstr>
      <vt:lpstr> Chapter 5: Production Factors of Production  </vt:lpstr>
      <vt:lpstr>Chapter 5: Production Factors of Production  </vt:lpstr>
      <vt:lpstr>Chapter 5: Production The Production Process  </vt:lpstr>
      <vt:lpstr>Chapter 5: Production The Production Process  </vt:lpstr>
      <vt:lpstr>Chapter 5: Production The Production Process  </vt:lpstr>
      <vt:lpstr>Chapter 5: Production Improving Productivity  </vt:lpstr>
      <vt:lpstr>Chapter 5: Production Factors of Production  </vt:lpstr>
      <vt:lpstr>Chapter 5: Production Factors of Production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Corina  Fahey</dc:creator>
  <cp:lastModifiedBy>cfahey</cp:lastModifiedBy>
  <cp:revision>139</cp:revision>
  <dcterms:created xsi:type="dcterms:W3CDTF">2006-12-30T00:56:11Z</dcterms:created>
  <dcterms:modified xsi:type="dcterms:W3CDTF">2014-10-15T14:50:00Z</dcterms:modified>
</cp:coreProperties>
</file>