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1" r:id="rId5"/>
    <p:sldId id="272" r:id="rId6"/>
    <p:sldId id="259" r:id="rId7"/>
    <p:sldId id="260" r:id="rId8"/>
    <p:sldId id="273" r:id="rId9"/>
    <p:sldId id="261" r:id="rId10"/>
    <p:sldId id="262" r:id="rId11"/>
    <p:sldId id="263" r:id="rId12"/>
    <p:sldId id="264" r:id="rId13"/>
    <p:sldId id="265" r:id="rId14"/>
    <p:sldId id="266" r:id="rId15"/>
    <p:sldId id="267" r:id="rId16"/>
    <p:sldId id="268" r:id="rId17"/>
    <p:sldId id="270" r:id="rId18"/>
  </p:sldIdLst>
  <p:sldSz cx="9144000" cy="6858000" type="screen4x3"/>
  <p:notesSz cx="6858000" cy="9144000"/>
  <p:defaultTextStyle>
    <a:defPPr>
      <a:defRPr lang="en-CA"/>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FFAD"/>
    <a:srgbClr val="0099FF"/>
    <a:srgbClr val="0000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48" y="1952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CA"/>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CA"/>
          </a:p>
        </p:txBody>
      </p:sp>
      <p:sp>
        <p:nvSpPr>
          <p:cNvPr id="1946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CA"/>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041FED9-6614-4747-9AC2-76C93E265E61}"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3EFE9B65-A502-4613-B276-7922016D3CAA}" type="slidenum">
              <a:rPr lang="en-CA"/>
              <a:pPr/>
              <a:t>1</a:t>
            </a:fld>
            <a:endParaRPr lang="en-CA"/>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z="900" b="1" smtClean="0">
                <a:latin typeface="Arial" charset="0"/>
              </a:rPr>
              <a:t>WHAT IS ETHICAL BEHAVIOUR?</a:t>
            </a:r>
          </a:p>
          <a:p>
            <a:pPr eaLnBrk="1" hangingPunct="1">
              <a:buFontTx/>
              <a:buChar char="•"/>
            </a:pPr>
            <a:r>
              <a:rPr lang="en-US" sz="900" smtClean="0">
                <a:latin typeface="Arial" charset="0"/>
              </a:rPr>
              <a:t>Ethics are important for getting along with others, living with yourself, and having a good character.</a:t>
            </a:r>
          </a:p>
          <a:p>
            <a:pPr eaLnBrk="1" hangingPunct="1">
              <a:buFontTx/>
              <a:buChar char="•"/>
            </a:pPr>
            <a:r>
              <a:rPr lang="en-US" sz="900" smtClean="0">
                <a:latin typeface="Arial" charset="0"/>
              </a:rPr>
              <a:t>Some values are trustworthiness, respect, responsibility, caring, justice, and good citizenship.</a:t>
            </a:r>
          </a:p>
          <a:p>
            <a:pPr eaLnBrk="1" hangingPunct="1">
              <a:buFontTx/>
              <a:buChar char="•"/>
            </a:pPr>
            <a:r>
              <a:rPr lang="en-US" sz="900" smtClean="0">
                <a:latin typeface="Arial" charset="0"/>
              </a:rPr>
              <a:t>A moral is that stealing is bad because it harms others.</a:t>
            </a:r>
          </a:p>
          <a:p>
            <a:pPr eaLnBrk="1" hangingPunct="1">
              <a:buFontTx/>
              <a:buChar char="•"/>
            </a:pPr>
            <a:r>
              <a:rPr lang="en-US" sz="900" smtClean="0">
                <a:latin typeface="Arial" charset="0"/>
              </a:rPr>
              <a:t>Often personal values conflict with society morals.</a:t>
            </a:r>
          </a:p>
          <a:p>
            <a:pPr eaLnBrk="1" hangingPunct="1">
              <a:buFontTx/>
              <a:buChar char="•"/>
            </a:pPr>
            <a:r>
              <a:rPr lang="en-US" sz="900" smtClean="0">
                <a:latin typeface="Arial" charset="0"/>
              </a:rPr>
              <a:t>Unethical behaviour (being bad or wrong) are decisions that do not conform to our values and morals and go against individual beliefs and social standards.</a:t>
            </a:r>
          </a:p>
          <a:p>
            <a:pPr eaLnBrk="1" hangingPunct="1">
              <a:buFontTx/>
              <a:buChar char="•"/>
            </a:pPr>
            <a:r>
              <a:rPr lang="en-US" sz="900" smtClean="0">
                <a:latin typeface="Arial" charset="0"/>
              </a:rPr>
              <a:t>The consequences of unethical behavior range from upsetting others to jail time.</a:t>
            </a:r>
          </a:p>
          <a:p>
            <a:pPr lvl="1" eaLnBrk="1" hangingPunct="1">
              <a:buFontTx/>
              <a:buChar char="•"/>
            </a:pPr>
            <a:endParaRPr lang="en-CA" sz="90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96FA442-7C6D-4790-BA7B-991849911B1E}" type="slidenum">
              <a:rPr lang="en-CA"/>
              <a:pPr/>
              <a:t>13</a:t>
            </a:fld>
            <a:endParaRPr lang="en-CA"/>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z="900" b="1" smtClean="0">
                <a:solidFill>
                  <a:srgbClr val="0000FF"/>
                </a:solidFill>
                <a:latin typeface="Arial" charset="0"/>
              </a:rPr>
              <a:t>LAWS THAT GOVERN COPRPORATE ETHICS (Six Areas)</a:t>
            </a:r>
            <a:endParaRPr lang="en-US" sz="900" b="1" smtClean="0">
              <a:latin typeface="Arial" charset="0"/>
            </a:endParaRPr>
          </a:p>
          <a:p>
            <a:pPr eaLnBrk="1" hangingPunct="1"/>
            <a:r>
              <a:rPr lang="en-US" sz="900" b="1" smtClean="0">
                <a:latin typeface="Arial" charset="0"/>
              </a:rPr>
              <a:t>Accessibility Issues</a:t>
            </a:r>
          </a:p>
          <a:p>
            <a:pPr eaLnBrk="1" hangingPunct="1">
              <a:buFontTx/>
              <a:buChar char="•"/>
            </a:pPr>
            <a:r>
              <a:rPr lang="en-US" sz="900" smtClean="0">
                <a:latin typeface="Arial" charset="0"/>
              </a:rPr>
              <a:t>Employees denied accommodation can file a complaint under the act (sections 2 and 15).</a:t>
            </a:r>
          </a:p>
          <a:p>
            <a:pPr eaLnBrk="1" hangingPunct="1">
              <a:buFontTx/>
              <a:buChar char="•"/>
            </a:pPr>
            <a:r>
              <a:rPr lang="en-US" sz="900" smtClean="0">
                <a:latin typeface="Arial" charset="0"/>
              </a:rPr>
              <a:t>Failure by a business may result in legal action.</a:t>
            </a:r>
          </a:p>
          <a:p>
            <a:pPr eaLnBrk="1" hangingPunct="1">
              <a:buFontTx/>
              <a:buChar char="•"/>
            </a:pPr>
            <a:r>
              <a:rPr lang="en-US" sz="900" smtClean="0">
                <a:latin typeface="Arial" charset="0"/>
              </a:rPr>
              <a:t>The law enforces the rights to a fair job interview that does not discriminate based on disability.</a:t>
            </a:r>
          </a:p>
          <a:p>
            <a:pPr eaLnBrk="1" hangingPunct="1">
              <a:buFontTx/>
              <a:buChar char="•"/>
            </a:pPr>
            <a:r>
              <a:rPr lang="en-US" sz="900" smtClean="0">
                <a:latin typeface="Arial" charset="0"/>
              </a:rPr>
              <a:t>Accommodations can include changing the job tasks of the worker, allowing guide dogs, making the work space more user friendly (ramps and alternative equipment), sign-language support, and training of other workers.</a:t>
            </a:r>
          </a:p>
          <a:p>
            <a:pPr eaLnBrk="1" hangingPunct="1"/>
            <a:r>
              <a:rPr lang="en-US" sz="900" b="1" smtClean="0">
                <a:latin typeface="Arial" charset="0"/>
              </a:rPr>
              <a:t>Environmental Responsibility</a:t>
            </a:r>
          </a:p>
          <a:p>
            <a:pPr eaLnBrk="1" hangingPunct="1">
              <a:buFontTx/>
              <a:buChar char="•"/>
            </a:pPr>
            <a:r>
              <a:rPr lang="en-US" sz="900" smtClean="0">
                <a:latin typeface="Arial" charset="0"/>
              </a:rPr>
              <a:t>Businesses may have avoided being responsible to society because of the stand that responsibility is first to owners, then customers, then employees, and then partners.</a:t>
            </a:r>
          </a:p>
          <a:p>
            <a:pPr eaLnBrk="1" hangingPunct="1">
              <a:buFontTx/>
              <a:buChar char="•"/>
            </a:pPr>
            <a:r>
              <a:rPr lang="en-US" sz="900" smtClean="0">
                <a:latin typeface="Arial" charset="0"/>
              </a:rPr>
              <a:t>The Exxon Valdez was an oil tanker that ruptured and caused a catastrophic oil spill off the west coast of Canada.</a:t>
            </a:r>
          </a:p>
          <a:p>
            <a:pPr eaLnBrk="1" hangingPunct="1">
              <a:buFontTx/>
              <a:buChar char="•"/>
            </a:pPr>
            <a:r>
              <a:rPr lang="en-US" sz="900" smtClean="0">
                <a:latin typeface="Arial" charset="0"/>
              </a:rPr>
              <a:t>With legislation some businesses still ignore laws because it can be costly to comply and because of the impact it could have on profitability.</a:t>
            </a:r>
          </a:p>
          <a:p>
            <a:pPr eaLnBrk="1" hangingPunct="1">
              <a:buFontTx/>
              <a:buChar char="•"/>
            </a:pPr>
            <a:r>
              <a:rPr lang="en-US" sz="900" b="1" smtClean="0">
                <a:latin typeface="Arial" charset="0"/>
              </a:rPr>
              <a:t>See Table 3.4 for the “Highlights of Canada’s Environmental Protection Act (CEPA)”, page 99.</a:t>
            </a:r>
          </a:p>
          <a:p>
            <a:pPr eaLnBrk="1" hangingPunct="1">
              <a:buFontTx/>
              <a:buChar char="•"/>
            </a:pPr>
            <a:r>
              <a:rPr lang="en-US" sz="900" smtClean="0">
                <a:latin typeface="Arial" charset="0"/>
              </a:rPr>
              <a:t>The </a:t>
            </a:r>
            <a:r>
              <a:rPr lang="en-US" sz="900" b="1" smtClean="0">
                <a:latin typeface="Arial" charset="0"/>
              </a:rPr>
              <a:t>Kyoto Protocol</a:t>
            </a:r>
            <a:r>
              <a:rPr lang="en-US" sz="900" smtClean="0">
                <a:latin typeface="Arial" charset="0"/>
              </a:rPr>
              <a:t> is sometimes referred to as the Kyoto Accord.</a:t>
            </a:r>
          </a:p>
          <a:p>
            <a:pPr eaLnBrk="1" hangingPunct="1">
              <a:buFontTx/>
              <a:buChar char="•"/>
            </a:pPr>
            <a:r>
              <a:rPr lang="en-US" sz="900" smtClean="0">
                <a:latin typeface="Arial" charset="0"/>
              </a:rPr>
              <a:t>The Kyoto Protocol was signed in 1998 and ratified in Canadian Parliament in 2002.</a:t>
            </a:r>
          </a:p>
          <a:p>
            <a:pPr eaLnBrk="1" hangingPunct="1">
              <a:buFontTx/>
              <a:buChar char="•"/>
            </a:pPr>
            <a:r>
              <a:rPr lang="en-US" sz="900" smtClean="0">
                <a:latin typeface="Arial" charset="0"/>
              </a:rPr>
              <a:t>Canada’s progress has been slow as reducing emissions is difficult and costly for business and individuals.</a:t>
            </a:r>
          </a:p>
          <a:p>
            <a:pPr eaLnBrk="1" hangingPunct="1"/>
            <a:endParaRPr lang="en-US" sz="900" smtClean="0">
              <a:latin typeface="Arial" charset="0"/>
            </a:endParaRPr>
          </a:p>
          <a:p>
            <a:pPr eaLnBrk="1" hangingPunct="1">
              <a:buFontTx/>
              <a:buChar char="•"/>
            </a:pPr>
            <a:endParaRPr lang="en-CA" sz="9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C6C4673-FE94-4336-836B-86D62324E9CF}" type="slidenum">
              <a:rPr lang="en-CA"/>
              <a:pPr/>
              <a:t>14</a:t>
            </a:fld>
            <a:endParaRPr lang="en-CA"/>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900" b="1" smtClean="0">
                <a:solidFill>
                  <a:srgbClr val="0000FF"/>
                </a:solidFill>
                <a:latin typeface="Arial" charset="0"/>
              </a:rPr>
              <a:t>LAWS THAT GOVERN COPRPORATE ETHICS (Six Areas)</a:t>
            </a:r>
            <a:endParaRPr lang="en-US" sz="900" b="1" smtClean="0">
              <a:latin typeface="Arial" charset="0"/>
            </a:endParaRPr>
          </a:p>
          <a:p>
            <a:pPr eaLnBrk="1" hangingPunct="1"/>
            <a:r>
              <a:rPr lang="en-US" sz="900" b="1" smtClean="0">
                <a:latin typeface="Arial" charset="0"/>
              </a:rPr>
              <a:t>Business and the Environment</a:t>
            </a:r>
          </a:p>
          <a:p>
            <a:pPr eaLnBrk="1" hangingPunct="1">
              <a:buFontTx/>
              <a:buChar char="•"/>
            </a:pPr>
            <a:r>
              <a:rPr lang="en-US" sz="900" smtClean="0">
                <a:latin typeface="Arial" charset="0"/>
              </a:rPr>
              <a:t>The leg imbalance is due in part to the obligation of managers to please owners (shareholders).</a:t>
            </a:r>
          </a:p>
          <a:p>
            <a:pPr eaLnBrk="1" hangingPunct="1">
              <a:buFontTx/>
              <a:buChar char="•"/>
            </a:pPr>
            <a:r>
              <a:rPr lang="en-US" sz="900" smtClean="0">
                <a:latin typeface="Arial" charset="0"/>
              </a:rPr>
              <a:t>Most often a business’s desire to address environmental concerns comes about due to scrutiny by governments, the media, special interest groups, and consumers.</a:t>
            </a:r>
          </a:p>
          <a:p>
            <a:pPr eaLnBrk="1" hangingPunct="1">
              <a:buFontTx/>
              <a:buChar char="•"/>
            </a:pPr>
            <a:r>
              <a:rPr lang="en-US" sz="900" smtClean="0">
                <a:latin typeface="Arial" charset="0"/>
              </a:rPr>
              <a:t>When a company’s reputation is at stake, the environment and social goals receive more investment.</a:t>
            </a:r>
          </a:p>
          <a:p>
            <a:pPr eaLnBrk="1" hangingPunct="1">
              <a:buFontTx/>
              <a:buChar char="•"/>
            </a:pPr>
            <a:r>
              <a:rPr lang="en-US" sz="900" smtClean="0">
                <a:latin typeface="Arial" charset="0"/>
              </a:rPr>
              <a:t>Profits can be increased through good practices such as waste reduction and recycling programs and energy efficient processes and equipment.</a:t>
            </a:r>
          </a:p>
          <a:p>
            <a:pPr eaLnBrk="1" hangingPunct="1">
              <a:buFontTx/>
              <a:buChar char="•"/>
            </a:pPr>
            <a:r>
              <a:rPr lang="en-US" sz="900" smtClean="0">
                <a:latin typeface="Arial" charset="0"/>
              </a:rPr>
              <a:t>It can also attract customers thereby enhancing competitive advantage in the marketplace.</a:t>
            </a:r>
          </a:p>
          <a:p>
            <a:pPr eaLnBrk="1" hangingPunct="1">
              <a:buFontTx/>
              <a:buChar char="•"/>
            </a:pPr>
            <a:endParaRPr lang="en-CA" sz="90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557A60-3593-4A3D-9E15-0BC8D7867DDB}" type="slidenum">
              <a:rPr lang="en-CA"/>
              <a:pPr/>
              <a:t>15</a:t>
            </a:fld>
            <a:endParaRPr lang="en-CA"/>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z="900" b="1" smtClean="0">
                <a:solidFill>
                  <a:srgbClr val="0000FF"/>
                </a:solidFill>
                <a:latin typeface="Arial" charset="0"/>
              </a:rPr>
              <a:t>LAWS THAT GOVERN COPRPORATE ETHICS (Six Areas)</a:t>
            </a:r>
            <a:endParaRPr lang="en-US" sz="900" b="1" smtClean="0">
              <a:latin typeface="Arial" charset="0"/>
            </a:endParaRPr>
          </a:p>
          <a:p>
            <a:pPr eaLnBrk="1" hangingPunct="1"/>
            <a:r>
              <a:rPr lang="en-US" sz="900" b="1" smtClean="0">
                <a:latin typeface="Arial" charset="0"/>
              </a:rPr>
              <a:t>Labour Practices</a:t>
            </a:r>
          </a:p>
          <a:p>
            <a:pPr eaLnBrk="1" hangingPunct="1">
              <a:buFontTx/>
              <a:buChar char="•"/>
            </a:pPr>
            <a:r>
              <a:rPr lang="en-US" sz="900" smtClean="0">
                <a:latin typeface="Arial" charset="0"/>
              </a:rPr>
              <a:t>Issues are complicated since some individuals, such as supervisors and managers, are exempt depending on jurisdictions.</a:t>
            </a:r>
          </a:p>
          <a:p>
            <a:pPr eaLnBrk="1" hangingPunct="1">
              <a:buFontTx/>
              <a:buChar char="•"/>
            </a:pPr>
            <a:r>
              <a:rPr lang="en-US" sz="900" smtClean="0">
                <a:latin typeface="Arial" charset="0"/>
              </a:rPr>
              <a:t>Labour laws change.  </a:t>
            </a:r>
          </a:p>
          <a:p>
            <a:pPr eaLnBrk="1" hangingPunct="1">
              <a:buFontTx/>
              <a:buChar char="•"/>
            </a:pPr>
            <a:r>
              <a:rPr lang="en-US" sz="900" smtClean="0">
                <a:latin typeface="Arial" charset="0"/>
              </a:rPr>
              <a:t>In 2000 the hours of work per week was raised to 60, then cut back in 2004.</a:t>
            </a:r>
            <a:endParaRPr lang="en-CA" sz="90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BF1DC13-0883-4FB8-9C0B-C87FEFE9F1E9}" type="slidenum">
              <a:rPr lang="en-CA"/>
              <a:pPr/>
              <a:t>16</a:t>
            </a:fld>
            <a:endParaRPr lang="en-CA"/>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z="900" b="1" smtClean="0">
                <a:solidFill>
                  <a:srgbClr val="0000FF"/>
                </a:solidFill>
                <a:latin typeface="Arial" charset="0"/>
              </a:rPr>
              <a:t>LAWS THAT GOVERN COPRPORATE ETHICS (Six Areas)</a:t>
            </a:r>
            <a:endParaRPr lang="en-US" sz="900" b="1" smtClean="0">
              <a:latin typeface="Arial" charset="0"/>
            </a:endParaRPr>
          </a:p>
          <a:p>
            <a:pPr eaLnBrk="1" hangingPunct="1"/>
            <a:r>
              <a:rPr lang="en-US" sz="900" b="1" smtClean="0">
                <a:latin typeface="Arial" charset="0"/>
              </a:rPr>
              <a:t>Pay Equity</a:t>
            </a:r>
          </a:p>
          <a:p>
            <a:pPr eaLnBrk="1" hangingPunct="1">
              <a:buFontTx/>
              <a:buChar char="•"/>
            </a:pPr>
            <a:r>
              <a:rPr lang="en-US" sz="900" smtClean="0">
                <a:latin typeface="Arial" charset="0"/>
              </a:rPr>
              <a:t>Same work is judged by assessing the skill, effort, and responsibility required and the conditions under which the work is performed.</a:t>
            </a:r>
          </a:p>
          <a:p>
            <a:pPr eaLnBrk="1" hangingPunct="1">
              <a:buFontTx/>
              <a:buChar char="•"/>
            </a:pPr>
            <a:r>
              <a:rPr lang="en-US" sz="900" smtClean="0">
                <a:latin typeface="Arial" charset="0"/>
              </a:rPr>
              <a:t>Women who work full time, according to the Canadian Human Rights Commission, make an average of 72% for every dollar earned by a man.</a:t>
            </a:r>
          </a:p>
          <a:p>
            <a:pPr eaLnBrk="1" hangingPunct="1">
              <a:buFontTx/>
              <a:buChar char="•"/>
            </a:pPr>
            <a:r>
              <a:rPr lang="en-US" sz="900" smtClean="0">
                <a:latin typeface="Arial" charset="0"/>
              </a:rPr>
              <a:t>Is this difference due to education, experience, and/or hours of work?  Canadian economists estimate that 20 to 30 percent of the gap is due to discriminatory attitudes towards women.</a:t>
            </a:r>
          </a:p>
          <a:p>
            <a:pPr eaLnBrk="1" hangingPunct="1"/>
            <a:r>
              <a:rPr lang="en-US" sz="900" b="1" smtClean="0">
                <a:latin typeface="Arial" charset="0"/>
              </a:rPr>
              <a:t>Privacy Laws</a:t>
            </a:r>
          </a:p>
          <a:p>
            <a:pPr eaLnBrk="1" hangingPunct="1">
              <a:buFontTx/>
              <a:buChar char="•"/>
            </a:pPr>
            <a:r>
              <a:rPr lang="en-US" sz="900" smtClean="0">
                <a:latin typeface="Arial" charset="0"/>
              </a:rPr>
              <a:t>People can demand full disclosure of personal information maintained on them, and they can challenge the accuracy or use of their personal information.</a:t>
            </a:r>
            <a:endParaRPr lang="en-CA" sz="90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9309D09-A228-4EDC-81F3-47864BD4587D}" type="slidenum">
              <a:rPr lang="en-CA"/>
              <a:pPr/>
              <a:t>17</a:t>
            </a:fld>
            <a:endParaRPr lang="en-CA"/>
          </a:p>
        </p:txBody>
      </p:sp>
      <p:sp>
        <p:nvSpPr>
          <p:cNvPr id="33795" name="Rectangle 2"/>
          <p:cNvSpPr>
            <a:spLocks noChangeArrowheads="1" noTextEdit="1"/>
          </p:cNvSpPr>
          <p:nvPr>
            <p:ph type="sldImg"/>
          </p:nvPr>
        </p:nvSpPr>
        <p:spPr>
          <a:solidFill>
            <a:srgbClr val="FFFFFF"/>
          </a:solidFill>
          <a:ln/>
        </p:spPr>
      </p:sp>
      <p:sp>
        <p:nvSpPr>
          <p:cNvPr id="33796" name="Rectangle 3"/>
          <p:cNvSpPr>
            <a:spLocks noChangeArrowheads="1"/>
          </p:cNvSpPr>
          <p:nvPr>
            <p:ph type="body" idx="1"/>
          </p:nvPr>
        </p:nvSpPr>
        <p:spPr>
          <a:solidFill>
            <a:srgbClr val="FFFFFF"/>
          </a:solidFill>
          <a:ln>
            <a:solidFill>
              <a:srgbClr val="000000"/>
            </a:solidFill>
          </a:ln>
        </p:spPr>
        <p:txBody>
          <a:bodyPr/>
          <a:lstStyle/>
          <a:p>
            <a:pPr eaLnBrk="1" hangingPunct="1"/>
            <a:r>
              <a:rPr lang="en-US" sz="900" b="1" smtClean="0">
                <a:latin typeface="Arial" charset="0"/>
              </a:rPr>
              <a:t>FAIR TRADE</a:t>
            </a:r>
          </a:p>
          <a:p>
            <a:pPr eaLnBrk="1" hangingPunct="1">
              <a:buFontTx/>
              <a:buChar char="•"/>
            </a:pPr>
            <a:r>
              <a:rPr lang="en-US" sz="900" smtClean="0">
                <a:latin typeface="Arial" charset="0"/>
              </a:rPr>
              <a:t>Beginning about 50 years ago, fair trade began to help prevent unscrupulous middlemen and corporations from paying farmers so poorly they struggled to survive.</a:t>
            </a:r>
          </a:p>
          <a:p>
            <a:pPr eaLnBrk="1" hangingPunct="1">
              <a:buFontTx/>
              <a:buChar char="•"/>
            </a:pPr>
            <a:r>
              <a:rPr lang="en-US" sz="900" smtClean="0">
                <a:latin typeface="Arial" charset="0"/>
              </a:rPr>
              <a:t>Farmers had no other way to earn money other than selling to others who often make large profits off of them.</a:t>
            </a:r>
          </a:p>
          <a:p>
            <a:pPr eaLnBrk="1" hangingPunct="1">
              <a:buFontTx/>
              <a:buChar char="•"/>
            </a:pPr>
            <a:r>
              <a:rPr lang="en-US" sz="900" smtClean="0">
                <a:latin typeface="Arial" charset="0"/>
              </a:rPr>
              <a:t>Fair-trade goods, such as coffee, tea, rice, bananas, cocoa, sugar, honey, and fruit juices tend to cost more.</a:t>
            </a:r>
          </a:p>
          <a:p>
            <a:pPr eaLnBrk="1" hangingPunct="1">
              <a:buFontTx/>
              <a:buChar char="•"/>
            </a:pPr>
            <a:r>
              <a:rPr lang="en-US" sz="900" smtClean="0">
                <a:latin typeface="Arial" charset="0"/>
              </a:rPr>
              <a:t>Consumers buy fair-trade knowing that they are supporting poor farmers in distant countries.</a:t>
            </a:r>
          </a:p>
          <a:p>
            <a:pPr eaLnBrk="1" hangingPunct="1">
              <a:buFontTx/>
              <a:buChar char="•"/>
            </a:pPr>
            <a:r>
              <a:rPr lang="en-US" sz="900" smtClean="0">
                <a:latin typeface="Arial" charset="0"/>
              </a:rPr>
              <a:t>The TransFair Canada symbol assures consumers that the goods are certified and it benefits the producers and workers.</a:t>
            </a:r>
          </a:p>
          <a:p>
            <a:pPr eaLnBrk="1" hangingPunct="1">
              <a:buFontTx/>
              <a:buChar char="•"/>
            </a:pPr>
            <a:r>
              <a:rPr lang="en-US" sz="900" smtClean="0">
                <a:latin typeface="Arial" charset="0"/>
              </a:rPr>
              <a:t>Organizations can buy products or ensure that their suppliers use fair-trade</a:t>
            </a:r>
          </a:p>
          <a:p>
            <a:pPr eaLnBrk="1" hangingPunct="1">
              <a:buFontTx/>
              <a:buChar char="•"/>
            </a:pPr>
            <a:endParaRPr lang="en-US" sz="90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94A1E7D-36EC-4568-A862-907132F0A86D}" type="slidenum">
              <a:rPr lang="en-CA"/>
              <a:pPr/>
              <a:t>2</a:t>
            </a:fld>
            <a:endParaRPr lang="en-CA"/>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z="900" b="1" smtClean="0">
                <a:latin typeface="Arial" charset="0"/>
              </a:rPr>
              <a:t>WHAT ROLE SHOULD ETHICS PLAY IN BUSINESS?</a:t>
            </a:r>
          </a:p>
          <a:p>
            <a:pPr eaLnBrk="1" hangingPunct="1">
              <a:buFontTx/>
              <a:buChar char="•"/>
            </a:pPr>
            <a:r>
              <a:rPr lang="en-US" sz="900" smtClean="0">
                <a:latin typeface="Arial" charset="0"/>
              </a:rPr>
              <a:t>Individual beliefs and social standards vary from person to person, situation to situation, and culture to culture.</a:t>
            </a:r>
          </a:p>
          <a:p>
            <a:pPr eaLnBrk="1" hangingPunct="1">
              <a:buFontTx/>
              <a:buChar char="•"/>
            </a:pPr>
            <a:r>
              <a:rPr lang="en-US" sz="900" smtClean="0">
                <a:latin typeface="Arial" charset="0"/>
              </a:rPr>
              <a:t>A code of ethics allows people to approach problems in the same way that is sanctioned by the business.</a:t>
            </a:r>
          </a:p>
          <a:p>
            <a:pPr eaLnBrk="1" hangingPunct="1">
              <a:buFontTx/>
              <a:buChar char="•"/>
            </a:pPr>
            <a:r>
              <a:rPr lang="en-US" sz="900" smtClean="0">
                <a:latin typeface="Arial" charset="0"/>
              </a:rPr>
              <a:t>Creating and applying the code of ethics is not always easy.</a:t>
            </a:r>
          </a:p>
          <a:p>
            <a:pPr eaLnBrk="1" hangingPunct="1">
              <a:buFontTx/>
              <a:buChar char="•"/>
            </a:pPr>
            <a:r>
              <a:rPr lang="en-US" sz="900" smtClean="0">
                <a:latin typeface="Arial" charset="0"/>
              </a:rPr>
              <a:t>Training and educational programs, regarding ethical conduct, are offered by some businesses.</a:t>
            </a:r>
          </a:p>
          <a:p>
            <a:pPr eaLnBrk="1" hangingPunct="1">
              <a:buFontTx/>
              <a:buChar char="•"/>
            </a:pPr>
            <a:r>
              <a:rPr lang="en-US" sz="900" b="1" smtClean="0">
                <a:latin typeface="Arial" charset="0"/>
              </a:rPr>
              <a:t>See “Rogers Communication Inc. Code of Ethics and Conduct” on page 78.</a:t>
            </a:r>
          </a:p>
          <a:p>
            <a:pPr eaLnBrk="1" hangingPunct="1">
              <a:buFontTx/>
              <a:buChar char="•"/>
            </a:pPr>
            <a:r>
              <a:rPr lang="en-US" sz="900" smtClean="0">
                <a:latin typeface="Arial" charset="0"/>
              </a:rPr>
              <a:t>Since not every situation is answered, by law or a company document, individuals need to rely on their own judgment first.</a:t>
            </a:r>
          </a:p>
          <a:p>
            <a:pPr eaLnBrk="1" hangingPunct="1">
              <a:buFontTx/>
              <a:buChar char="•"/>
            </a:pPr>
            <a:endParaRPr lang="en-CA" sz="90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601EAF4-07ED-48BF-89D6-D09DE6FDCFC0}" type="slidenum">
              <a:rPr lang="en-CA"/>
              <a:pPr/>
              <a:t>3</a:t>
            </a:fld>
            <a:endParaRPr lang="en-CA"/>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z="900" b="1" smtClean="0">
                <a:latin typeface="Arial" charset="0"/>
              </a:rPr>
              <a:t>HOW CAN BUSINESSES RESOLVE ETHICAL DILEMMAS?</a:t>
            </a:r>
          </a:p>
          <a:p>
            <a:pPr eaLnBrk="1" hangingPunct="1">
              <a:buFontTx/>
              <a:buChar char="•"/>
            </a:pPr>
            <a:r>
              <a:rPr lang="en-US" sz="900" smtClean="0">
                <a:latin typeface="Arial" charset="0"/>
              </a:rPr>
              <a:t>An ethical dilemma, for a business, usually weights profitability and competitiveness against values and morals.</a:t>
            </a:r>
          </a:p>
          <a:p>
            <a:pPr eaLnBrk="1" hangingPunct="1">
              <a:buFontTx/>
              <a:buChar char="•"/>
            </a:pPr>
            <a:r>
              <a:rPr lang="en-US" sz="900" smtClean="0">
                <a:latin typeface="Arial" charset="0"/>
              </a:rPr>
              <a:t>Ethical dilemmas include; downsizing of staff, pollution control, disposal of toxic waste, depletion and allocation of scarce resources, cost containment, changes in law and technology, employee rights, discrimination against women and minorities, and product safety.  </a:t>
            </a:r>
          </a:p>
          <a:p>
            <a:pPr eaLnBrk="1" hangingPunct="1">
              <a:buFontTx/>
              <a:buChar char="•"/>
            </a:pPr>
            <a:r>
              <a:rPr lang="en-US" sz="900" b="1" smtClean="0">
                <a:latin typeface="Arial" charset="0"/>
              </a:rPr>
              <a:t>See Figure 3.1, “Ethical Dilemmas and Developments Over Time” on page 81.</a:t>
            </a:r>
          </a:p>
          <a:p>
            <a:pPr eaLnBrk="1" hangingPunct="1">
              <a:buFontTx/>
              <a:buChar char="•"/>
            </a:pPr>
            <a:r>
              <a:rPr lang="en-US" sz="900" smtClean="0">
                <a:latin typeface="Arial" charset="0"/>
              </a:rPr>
              <a:t>Examples of issues that a </a:t>
            </a:r>
            <a:r>
              <a:rPr lang="en-US" sz="900" b="1" smtClean="0">
                <a:latin typeface="Arial" charset="0"/>
              </a:rPr>
              <a:t>whistle-blower</a:t>
            </a:r>
            <a:r>
              <a:rPr lang="en-US" sz="900" smtClean="0">
                <a:latin typeface="Arial" charset="0"/>
              </a:rPr>
              <a:t> might report:</a:t>
            </a:r>
          </a:p>
          <a:p>
            <a:pPr lvl="1" eaLnBrk="1" hangingPunct="1">
              <a:buFontTx/>
              <a:buChar char="•"/>
            </a:pPr>
            <a:r>
              <a:rPr lang="en-US" sz="900" smtClean="0">
                <a:latin typeface="Arial" charset="0"/>
              </a:rPr>
              <a:t>Someone submitting false information on an expense report</a:t>
            </a:r>
          </a:p>
          <a:p>
            <a:pPr lvl="1" eaLnBrk="1" hangingPunct="1">
              <a:buFontTx/>
              <a:buChar char="•"/>
            </a:pPr>
            <a:r>
              <a:rPr lang="en-US" sz="900" smtClean="0">
                <a:latin typeface="Arial" charset="0"/>
              </a:rPr>
              <a:t>A business that is ignoring hiring procedures for minorities</a:t>
            </a:r>
          </a:p>
          <a:p>
            <a:pPr lvl="1" eaLnBrk="1" hangingPunct="1">
              <a:buFontTx/>
              <a:buChar char="•"/>
            </a:pPr>
            <a:r>
              <a:rPr lang="en-US" sz="900" smtClean="0">
                <a:latin typeface="Arial" charset="0"/>
              </a:rPr>
              <a:t>A business that ignores workplace safety codes</a:t>
            </a:r>
          </a:p>
          <a:p>
            <a:pPr lvl="1" eaLnBrk="1" hangingPunct="1">
              <a:buFontTx/>
              <a:buChar char="•"/>
            </a:pPr>
            <a:r>
              <a:rPr lang="en-US" sz="900" smtClean="0">
                <a:latin typeface="Arial" charset="0"/>
              </a:rPr>
              <a:t>A business that is not observing mandated health codes</a:t>
            </a:r>
          </a:p>
          <a:p>
            <a:pPr lvl="1" eaLnBrk="1" hangingPunct="1">
              <a:buFontTx/>
              <a:buChar char="•"/>
            </a:pPr>
            <a:endParaRPr lang="en-CA" sz="90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B674EC7-798B-4940-A596-BE68D459FC86}" type="slidenum">
              <a:rPr lang="en-CA"/>
              <a:pPr/>
              <a:t>6</a:t>
            </a:fld>
            <a:endParaRPr lang="en-CA"/>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z="900" b="1" smtClean="0">
                <a:latin typeface="Arial" charset="0"/>
              </a:rPr>
              <a:t>WHAT HAPPENS WHEN PEOPLE DO NOT BEHAVE ETHICALLY?</a:t>
            </a:r>
          </a:p>
          <a:p>
            <a:pPr eaLnBrk="1" hangingPunct="1">
              <a:buFontTx/>
              <a:buChar char="•"/>
            </a:pPr>
            <a:r>
              <a:rPr lang="en-US" sz="900" b="1" smtClean="0">
                <a:latin typeface="Arial" charset="0"/>
              </a:rPr>
              <a:t>“Bait and switch”</a:t>
            </a:r>
            <a:r>
              <a:rPr lang="en-US" sz="900" smtClean="0">
                <a:latin typeface="Arial" charset="0"/>
              </a:rPr>
              <a:t> is advertising a bargain price for merchandise that is unavailable for sale in a reasonable quantity.</a:t>
            </a:r>
          </a:p>
          <a:p>
            <a:pPr eaLnBrk="1" hangingPunct="1">
              <a:buFontTx/>
              <a:buChar char="•"/>
            </a:pPr>
            <a:r>
              <a:rPr lang="en-US" sz="900" smtClean="0">
                <a:latin typeface="Arial" charset="0"/>
              </a:rPr>
              <a:t>Double  ticketing is placing two different prices on a product and selling it to the consumer at the higher price.</a:t>
            </a:r>
          </a:p>
          <a:p>
            <a:pPr eaLnBrk="1" hangingPunct="1">
              <a:buFontTx/>
              <a:buChar char="•"/>
            </a:pPr>
            <a:r>
              <a:rPr lang="en-US" sz="900" smtClean="0">
                <a:latin typeface="Arial" charset="0"/>
              </a:rPr>
              <a:t>Fraud can involve consumers and businesses, it constantly changes and varies in its level of sophistication.</a:t>
            </a:r>
          </a:p>
          <a:p>
            <a:pPr eaLnBrk="1" hangingPunct="1">
              <a:buFontTx/>
              <a:buChar char="•"/>
            </a:pPr>
            <a:r>
              <a:rPr lang="en-US" sz="900" smtClean="0">
                <a:latin typeface="Arial" charset="0"/>
              </a:rPr>
              <a:t>Common frauds include: Bank fraud, Consumer fraud, Contract fraud, Insurance fraud, Mail fraud, Pyramid scheme fraud, Stock market fraud, Telemarketing fraud, and Welfare fraud (see examples on page 83).</a:t>
            </a:r>
            <a:endParaRPr lang="en-CA" sz="9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BDAB3B4-3B77-4097-978C-6B5B7950B499}" type="slidenum">
              <a:rPr lang="en-CA"/>
              <a:pPr/>
              <a:t>7</a:t>
            </a:fld>
            <a:endParaRPr lang="en-CA"/>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z="900" b="1" smtClean="0">
                <a:latin typeface="Arial" charset="0"/>
              </a:rPr>
              <a:t>ACCOUNTING SCANDALS</a:t>
            </a:r>
          </a:p>
          <a:p>
            <a:pPr eaLnBrk="1" hangingPunct="1">
              <a:buFontTx/>
              <a:buChar char="•"/>
            </a:pPr>
            <a:r>
              <a:rPr lang="en-US" sz="900" b="1" smtClean="0">
                <a:latin typeface="Arial" charset="0"/>
              </a:rPr>
              <a:t>Accounting scandals</a:t>
            </a:r>
            <a:r>
              <a:rPr lang="en-US" sz="900" smtClean="0">
                <a:latin typeface="Arial" charset="0"/>
              </a:rPr>
              <a:t> usually take place in large corporations.</a:t>
            </a:r>
          </a:p>
          <a:p>
            <a:pPr eaLnBrk="1" hangingPunct="1">
              <a:buFontTx/>
              <a:buChar char="•"/>
            </a:pPr>
            <a:r>
              <a:rPr lang="en-US" sz="900" b="1" smtClean="0">
                <a:latin typeface="Arial" charset="0"/>
              </a:rPr>
              <a:t>Embezzlement</a:t>
            </a:r>
            <a:r>
              <a:rPr lang="en-US" sz="900" smtClean="0">
                <a:latin typeface="Arial" charset="0"/>
              </a:rPr>
              <a:t> usually occurs in small businesses and can go on for a long time before owners discover it.</a:t>
            </a:r>
          </a:p>
          <a:p>
            <a:pPr eaLnBrk="1" hangingPunct="1">
              <a:buFontTx/>
              <a:buChar char="•"/>
            </a:pPr>
            <a:r>
              <a:rPr lang="en-US" sz="900" smtClean="0">
                <a:latin typeface="Arial" charset="0"/>
              </a:rPr>
              <a:t>The term “cooking the books” is sometimes used to describe large business fraud involving </a:t>
            </a:r>
            <a:r>
              <a:rPr lang="en-US" sz="900" b="1" smtClean="0">
                <a:latin typeface="Arial" charset="0"/>
              </a:rPr>
              <a:t>assets</a:t>
            </a:r>
            <a:r>
              <a:rPr lang="en-US" sz="900" smtClean="0">
                <a:latin typeface="Arial" charset="0"/>
              </a:rPr>
              <a:t> and </a:t>
            </a:r>
            <a:r>
              <a:rPr lang="en-US" sz="900" b="1" smtClean="0">
                <a:latin typeface="Arial" charset="0"/>
              </a:rPr>
              <a:t>liabilities</a:t>
            </a:r>
            <a:r>
              <a:rPr lang="en-US" sz="900" smtClean="0">
                <a:latin typeface="Arial" charset="0"/>
              </a:rPr>
              <a:t>.</a:t>
            </a:r>
          </a:p>
          <a:p>
            <a:pPr eaLnBrk="1" hangingPunct="1">
              <a:buFontTx/>
              <a:buChar char="•"/>
            </a:pPr>
            <a:r>
              <a:rPr lang="en-US" sz="900" smtClean="0">
                <a:latin typeface="Arial" charset="0"/>
              </a:rPr>
              <a:t>A business owns </a:t>
            </a:r>
            <a:r>
              <a:rPr lang="en-US" sz="900" b="1" smtClean="0">
                <a:latin typeface="Arial" charset="0"/>
              </a:rPr>
              <a:t>assets</a:t>
            </a:r>
            <a:r>
              <a:rPr lang="en-US" sz="900" smtClean="0">
                <a:latin typeface="Arial" charset="0"/>
              </a:rPr>
              <a:t>, such as buildings, land, equipment, cash, and receivables that are valuable.</a:t>
            </a:r>
          </a:p>
          <a:p>
            <a:pPr eaLnBrk="1" hangingPunct="1">
              <a:buFontTx/>
              <a:buChar char="•"/>
            </a:pPr>
            <a:r>
              <a:rPr lang="en-US" sz="900" b="1" smtClean="0">
                <a:latin typeface="Arial" charset="0"/>
              </a:rPr>
              <a:t>Liabilities</a:t>
            </a:r>
            <a:r>
              <a:rPr lang="en-US" sz="900" smtClean="0">
                <a:latin typeface="Arial" charset="0"/>
              </a:rPr>
              <a:t> are debts that a businesses owes such as accounts payable.</a:t>
            </a:r>
          </a:p>
          <a:p>
            <a:pPr eaLnBrk="1" hangingPunct="1">
              <a:buFontTx/>
              <a:buChar char="•"/>
            </a:pPr>
            <a:r>
              <a:rPr lang="en-US" sz="900" smtClean="0">
                <a:latin typeface="Arial" charset="0"/>
              </a:rPr>
              <a:t>Types of corporate fraud related to accounting include; misusing or misdirecting funds, overstating revenues, understating expenses, overstating the value of assets to shareholders, and under-reporting debts.</a:t>
            </a:r>
          </a:p>
          <a:p>
            <a:pPr eaLnBrk="1" hangingPunct="1">
              <a:buFontTx/>
              <a:buChar char="•"/>
            </a:pPr>
            <a:r>
              <a:rPr lang="en-US" sz="900" smtClean="0">
                <a:latin typeface="Arial" charset="0"/>
              </a:rPr>
              <a:t>Even auditors sometimes have difficulty detecting fraud committed by experienced accountants.</a:t>
            </a:r>
            <a:endParaRPr lang="en-CA" sz="90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3F2D723-0123-4899-A29D-77A651375594}" type="slidenum">
              <a:rPr lang="en-CA"/>
              <a:pPr/>
              <a:t>9</a:t>
            </a:fld>
            <a:endParaRPr lang="en-CA"/>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z="900" b="1" smtClean="0">
                <a:latin typeface="Arial" charset="0"/>
              </a:rPr>
              <a:t>WHAT HAPPENS WHEN PEOPLE DO NOT BEHAVE ETHICALLY?</a:t>
            </a:r>
          </a:p>
          <a:p>
            <a:pPr eaLnBrk="1" hangingPunct="1">
              <a:buFontTx/>
              <a:buChar char="•"/>
            </a:pPr>
            <a:r>
              <a:rPr lang="en-US" sz="900" smtClean="0">
                <a:latin typeface="Arial" charset="0"/>
              </a:rPr>
              <a:t>Authorities at stock exchanges watch for the sale and purchase of stocks by individuals who may have access to information that gives them an unfair advantage over others.</a:t>
            </a:r>
          </a:p>
          <a:p>
            <a:pPr eaLnBrk="1" hangingPunct="1">
              <a:buFontTx/>
              <a:buChar char="•"/>
            </a:pPr>
            <a:r>
              <a:rPr lang="en-US" sz="900" smtClean="0">
                <a:latin typeface="Arial" charset="0"/>
              </a:rPr>
              <a:t>When people who work for a company transfer stock ownership, to keep the transaction legal, they need to inform the stock exchange.</a:t>
            </a:r>
          </a:p>
          <a:p>
            <a:pPr lvl="1" eaLnBrk="1" hangingPunct="1">
              <a:buFontTx/>
              <a:buChar char="•"/>
            </a:pPr>
            <a:endParaRPr lang="en-CA" sz="90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CE8F1EA-9828-42FC-8DBA-683CB435ACFC}" type="slidenum">
              <a:rPr lang="en-CA"/>
              <a:pPr/>
              <a:t>10</a:t>
            </a:fld>
            <a:endParaRPr lang="en-CA"/>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marL="228600" indent="-228600" eaLnBrk="1" hangingPunct="1"/>
            <a:r>
              <a:rPr lang="en-US" sz="900" b="1" smtClean="0">
                <a:latin typeface="Arial" charset="0"/>
              </a:rPr>
              <a:t>CSR PRINCILPLES</a:t>
            </a:r>
          </a:p>
          <a:p>
            <a:pPr marL="228600" indent="-228600" eaLnBrk="1" hangingPunct="1">
              <a:buFontTx/>
              <a:buAutoNum type="arabicPeriod"/>
            </a:pPr>
            <a:r>
              <a:rPr lang="en-US" sz="900" b="1" smtClean="0">
                <a:latin typeface="Arial" charset="0"/>
              </a:rPr>
              <a:t>Providing a safe and healthy work environment: </a:t>
            </a:r>
            <a:r>
              <a:rPr lang="en-US" sz="900" smtClean="0">
                <a:latin typeface="Arial" charset="0"/>
              </a:rPr>
              <a:t>could mean an employee wellness program, on-site daycare, fitness facilities, health, and safety committees</a:t>
            </a:r>
          </a:p>
          <a:p>
            <a:pPr marL="228600" indent="-228600" eaLnBrk="1" hangingPunct="1">
              <a:buFontTx/>
              <a:buAutoNum type="arabicPeriod"/>
            </a:pPr>
            <a:r>
              <a:rPr lang="en-US" sz="900" b="1" smtClean="0">
                <a:latin typeface="Arial" charset="0"/>
              </a:rPr>
              <a:t>Adopting fair labour polices: </a:t>
            </a:r>
            <a:r>
              <a:rPr lang="en-US" sz="900" smtClean="0">
                <a:latin typeface="Arial" charset="0"/>
              </a:rPr>
              <a:t>could mean paying employees above minimum wage or offering flexible hours</a:t>
            </a:r>
          </a:p>
          <a:p>
            <a:pPr marL="228600" indent="-228600" eaLnBrk="1" hangingPunct="1">
              <a:buFontTx/>
              <a:buAutoNum type="arabicPeriod"/>
            </a:pPr>
            <a:r>
              <a:rPr lang="en-US" sz="900" b="1" smtClean="0">
                <a:latin typeface="Arial" charset="0"/>
              </a:rPr>
              <a:t>Protecting the environment: </a:t>
            </a:r>
            <a:r>
              <a:rPr lang="en-US" sz="900" smtClean="0">
                <a:latin typeface="Arial" charset="0"/>
              </a:rPr>
              <a:t>could mean funding community based environmental programs or making the company greener</a:t>
            </a:r>
            <a:endParaRPr lang="en-US" sz="900" b="1" smtClean="0">
              <a:latin typeface="Arial" charset="0"/>
            </a:endParaRPr>
          </a:p>
          <a:p>
            <a:pPr marL="228600" indent="-228600" eaLnBrk="1" hangingPunct="1">
              <a:buFontTx/>
              <a:buAutoNum type="arabicPeriod"/>
            </a:pPr>
            <a:r>
              <a:rPr lang="en-US" sz="900" b="1" smtClean="0">
                <a:latin typeface="Arial" charset="0"/>
              </a:rPr>
              <a:t>Being truthful in advertising: </a:t>
            </a:r>
            <a:r>
              <a:rPr lang="en-US" sz="900" smtClean="0">
                <a:latin typeface="Arial" charset="0"/>
              </a:rPr>
              <a:t>ensure that advertising does not contain inaccurate or deceptive claims, statements, or illustrations</a:t>
            </a:r>
          </a:p>
          <a:p>
            <a:pPr marL="228600" indent="-228600" eaLnBrk="1" hangingPunct="1">
              <a:buFontTx/>
              <a:buAutoNum type="arabicPeriod"/>
            </a:pPr>
            <a:r>
              <a:rPr lang="en-US" sz="900" b="1" smtClean="0">
                <a:latin typeface="Arial" charset="0"/>
              </a:rPr>
              <a:t>Avoiding price discrimination: </a:t>
            </a:r>
            <a:r>
              <a:rPr lang="en-US" sz="900" smtClean="0">
                <a:latin typeface="Arial" charset="0"/>
              </a:rPr>
              <a:t>could mean using the manufacturers suggested list price</a:t>
            </a:r>
          </a:p>
          <a:p>
            <a:pPr marL="228600" indent="-228600" eaLnBrk="1" hangingPunct="1">
              <a:buFontTx/>
              <a:buChar char="•"/>
            </a:pPr>
            <a:r>
              <a:rPr lang="en-US" sz="900" b="1" smtClean="0">
                <a:latin typeface="Arial" charset="0"/>
              </a:rPr>
              <a:t>See Table 3.2 for the “Top 10 Reasons for Business Ethics”, page 92.</a:t>
            </a:r>
          </a:p>
          <a:p>
            <a:pPr marL="228600" indent="-228600" eaLnBrk="1" hangingPunct="1">
              <a:buFontTx/>
              <a:buAutoNum type="arabicPeriod" startAt="6"/>
            </a:pPr>
            <a:r>
              <a:rPr lang="en-US" sz="900" b="1" smtClean="0">
                <a:latin typeface="Arial" charset="0"/>
              </a:rPr>
              <a:t>Donating to charity: </a:t>
            </a:r>
            <a:r>
              <a:rPr lang="en-US" sz="900" smtClean="0">
                <a:latin typeface="Arial" charset="0"/>
              </a:rPr>
              <a:t>allow charitable payroll deduction programs and host charitable events</a:t>
            </a:r>
            <a:endParaRPr lang="en-CA" sz="900" b="1"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34682FC-E03C-4E97-AF42-96FED95A97D8}" type="slidenum">
              <a:rPr lang="en-CA"/>
              <a:pPr/>
              <a:t>11</a:t>
            </a:fld>
            <a:endParaRPr lang="en-CA"/>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228600" indent="-228600" eaLnBrk="1" hangingPunct="1"/>
            <a:r>
              <a:rPr lang="en-US" sz="900" b="1" smtClean="0">
                <a:latin typeface="Arial" charset="0"/>
              </a:rPr>
              <a:t>LAWS THAT GOVERN CORPORATE ETHICS (SIX AREAS)</a:t>
            </a:r>
          </a:p>
          <a:p>
            <a:pPr marL="228600" indent="-228600" eaLnBrk="1" hangingPunct="1"/>
            <a:r>
              <a:rPr lang="en-US" sz="900" b="1" smtClean="0">
                <a:latin typeface="Arial" charset="0"/>
              </a:rPr>
              <a:t>Workplace Safety</a:t>
            </a:r>
          </a:p>
          <a:p>
            <a:pPr marL="228600" indent="-228600" eaLnBrk="1" hangingPunct="1">
              <a:buFontTx/>
              <a:buChar char="•"/>
            </a:pPr>
            <a:r>
              <a:rPr lang="en-US" sz="900" smtClean="0">
                <a:latin typeface="Arial" charset="0"/>
              </a:rPr>
              <a:t>Many people still die or are injured on the job each year in Canada.  </a:t>
            </a:r>
          </a:p>
          <a:p>
            <a:pPr marL="228600" indent="-228600" eaLnBrk="1" hangingPunct="1">
              <a:buFontTx/>
              <a:buChar char="•"/>
            </a:pPr>
            <a:r>
              <a:rPr lang="en-US" sz="900" smtClean="0">
                <a:latin typeface="Arial" charset="0"/>
              </a:rPr>
              <a:t>Work  related illnesses also injure and kill workers.</a:t>
            </a:r>
          </a:p>
          <a:p>
            <a:pPr marL="228600" indent="-228600" eaLnBrk="1" hangingPunct="1">
              <a:buFontTx/>
              <a:buChar char="•"/>
            </a:pPr>
            <a:r>
              <a:rPr lang="en-US" sz="900" smtClean="0">
                <a:latin typeface="Arial" charset="0"/>
              </a:rPr>
              <a:t>OHSA ensures </a:t>
            </a:r>
            <a:r>
              <a:rPr lang="en-US" sz="900" u="sng" smtClean="0">
                <a:latin typeface="Arial" charset="0"/>
              </a:rPr>
              <a:t>three basic rights</a:t>
            </a:r>
            <a:r>
              <a:rPr lang="en-US" sz="900" smtClean="0">
                <a:latin typeface="Arial" charset="0"/>
              </a:rPr>
              <a:t> in the workplace:</a:t>
            </a:r>
          </a:p>
          <a:p>
            <a:pPr marL="685800" lvl="1" indent="-228600" eaLnBrk="1" hangingPunct="1">
              <a:buFontTx/>
              <a:buChar char="•"/>
            </a:pPr>
            <a:r>
              <a:rPr lang="en-US" sz="900" smtClean="0">
                <a:latin typeface="Arial" charset="0"/>
              </a:rPr>
              <a:t>the right to to refuse unsafe work</a:t>
            </a:r>
          </a:p>
          <a:p>
            <a:pPr marL="685800" lvl="1" indent="-228600" eaLnBrk="1" hangingPunct="1">
              <a:buFontTx/>
              <a:buChar char="•"/>
            </a:pPr>
            <a:r>
              <a:rPr lang="en-US" sz="900" smtClean="0">
                <a:latin typeface="Arial" charset="0"/>
              </a:rPr>
              <a:t>the right to participate in workplace health and safety activities</a:t>
            </a:r>
          </a:p>
          <a:p>
            <a:pPr marL="685800" lvl="1" indent="-228600" eaLnBrk="1" hangingPunct="1">
              <a:buFontTx/>
              <a:buChar char="•"/>
            </a:pPr>
            <a:r>
              <a:rPr lang="en-US" sz="900" smtClean="0">
                <a:latin typeface="Arial" charset="0"/>
              </a:rPr>
              <a:t>the right to know about actual hazards in the workplace</a:t>
            </a:r>
          </a:p>
          <a:p>
            <a:pPr marL="228600" indent="-228600"/>
            <a:endParaRPr lang="en-CA" sz="900" b="1"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6259943-9D5F-4E67-B208-3A06CF3D0F46}" type="slidenum">
              <a:rPr lang="en-CA"/>
              <a:pPr/>
              <a:t>12</a:t>
            </a:fld>
            <a:endParaRPr lang="en-CA"/>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z="900" b="1" smtClean="0">
                <a:solidFill>
                  <a:srgbClr val="0000FF"/>
                </a:solidFill>
                <a:latin typeface="Arial" charset="0"/>
              </a:rPr>
              <a:t>LAWS THAT GOVERN COPRPORATE ETHICS (Six Areas)</a:t>
            </a:r>
          </a:p>
          <a:p>
            <a:pPr eaLnBrk="1" hangingPunct="1"/>
            <a:r>
              <a:rPr lang="en-US" sz="900" b="1" smtClean="0">
                <a:latin typeface="Arial" charset="0"/>
              </a:rPr>
              <a:t>Antidiscrimination Issues</a:t>
            </a:r>
          </a:p>
          <a:p>
            <a:pPr eaLnBrk="1" hangingPunct="1">
              <a:buFontTx/>
              <a:buChar char="•"/>
            </a:pPr>
            <a:r>
              <a:rPr lang="en-US" sz="900" smtClean="0">
                <a:latin typeface="Arial" charset="0"/>
              </a:rPr>
              <a:t>Successful lobbying has improved the status of women in the workplace.</a:t>
            </a:r>
          </a:p>
          <a:p>
            <a:pPr eaLnBrk="1" hangingPunct="1">
              <a:buFontTx/>
              <a:buChar char="•"/>
            </a:pPr>
            <a:r>
              <a:rPr lang="en-US" sz="900" smtClean="0">
                <a:latin typeface="Arial" charset="0"/>
              </a:rPr>
              <a:t>Some companies are not aware that they place barriers to advancement that adversely effect women, minorities, and disabled workers such as:</a:t>
            </a:r>
          </a:p>
          <a:p>
            <a:pPr lvl="1" eaLnBrk="1" hangingPunct="1">
              <a:buFontTx/>
              <a:buChar char="•"/>
            </a:pPr>
            <a:r>
              <a:rPr lang="en-US" sz="900" smtClean="0">
                <a:latin typeface="Arial" charset="0"/>
              </a:rPr>
              <a:t>procedures</a:t>
            </a:r>
          </a:p>
          <a:p>
            <a:pPr lvl="1" eaLnBrk="1" hangingPunct="1">
              <a:buFontTx/>
              <a:buChar char="•"/>
            </a:pPr>
            <a:r>
              <a:rPr lang="en-US" sz="900" smtClean="0">
                <a:latin typeface="Arial" charset="0"/>
              </a:rPr>
              <a:t>expectations</a:t>
            </a:r>
          </a:p>
          <a:p>
            <a:pPr lvl="1" eaLnBrk="1" hangingPunct="1">
              <a:buFontTx/>
              <a:buChar char="•"/>
            </a:pPr>
            <a:r>
              <a:rPr lang="en-US" sz="900" smtClean="0">
                <a:latin typeface="Arial" charset="0"/>
              </a:rPr>
              <a:t>selection and recruitment practices</a:t>
            </a:r>
          </a:p>
          <a:p>
            <a:pPr lvl="1" eaLnBrk="1" hangingPunct="1">
              <a:buFontTx/>
              <a:buChar char="•"/>
            </a:pPr>
            <a:r>
              <a:rPr lang="en-US" sz="900" smtClean="0">
                <a:latin typeface="Arial" charset="0"/>
              </a:rPr>
              <a:t>job assignments</a:t>
            </a:r>
          </a:p>
          <a:p>
            <a:pPr lvl="1" eaLnBrk="1" hangingPunct="1">
              <a:buFontTx/>
              <a:buChar char="•"/>
            </a:pPr>
            <a:r>
              <a:rPr lang="en-US" sz="900" smtClean="0">
                <a:latin typeface="Arial" charset="0"/>
              </a:rPr>
              <a:t>performance evaluations</a:t>
            </a:r>
          </a:p>
          <a:p>
            <a:pPr lvl="1" eaLnBrk="1" hangingPunct="1">
              <a:buFontTx/>
              <a:buChar char="•"/>
            </a:pPr>
            <a:r>
              <a:rPr lang="en-US" sz="900" smtClean="0">
                <a:latin typeface="Arial" charset="0"/>
              </a:rPr>
              <a:t>decisions about salaries</a:t>
            </a:r>
          </a:p>
          <a:p>
            <a:pPr lvl="1" eaLnBrk="1" hangingPunct="1">
              <a:buFontTx/>
              <a:buChar char="•"/>
            </a:pPr>
            <a:r>
              <a:rPr lang="en-US" sz="900" smtClean="0">
                <a:latin typeface="Arial" charset="0"/>
              </a:rPr>
              <a:t>working environment</a:t>
            </a:r>
          </a:p>
          <a:p>
            <a:pPr eaLnBrk="1" hangingPunct="1">
              <a:buFontTx/>
              <a:buChar char="•"/>
            </a:pPr>
            <a:r>
              <a:rPr lang="en-US" sz="900" smtClean="0">
                <a:latin typeface="Arial" charset="0"/>
              </a:rPr>
              <a:t>Educational programs and employing an antidiscrimination officer are ways to counteract barriers.</a:t>
            </a:r>
          </a:p>
          <a:p>
            <a:pPr eaLnBrk="1" hangingPunct="1"/>
            <a:r>
              <a:rPr lang="en-US" sz="900" b="1" smtClean="0">
                <a:latin typeface="Arial" charset="0"/>
              </a:rPr>
              <a:t>Harassment</a:t>
            </a:r>
          </a:p>
          <a:p>
            <a:pPr eaLnBrk="1" hangingPunct="1">
              <a:buFontTx/>
              <a:buChar char="•"/>
            </a:pPr>
            <a:r>
              <a:rPr lang="en-US" sz="900" smtClean="0">
                <a:latin typeface="Arial" charset="0"/>
              </a:rPr>
              <a:t>Examples include bullying, stalking, and other forms that deal with sexual, racial, sexual orientation, or disability issues.</a:t>
            </a:r>
          </a:p>
          <a:p>
            <a:pPr eaLnBrk="1" hangingPunct="1">
              <a:buFontTx/>
              <a:buChar char="•"/>
            </a:pPr>
            <a:r>
              <a:rPr lang="en-US" sz="900" smtClean="0">
                <a:latin typeface="Arial" charset="0"/>
              </a:rPr>
              <a:t>It can be written or verbal threats or insults about race, ethnicity, or skin colour; abusive comments about racial origins; ridicule based on cultural grounds; derogatory name calling; racist jokes; damage to property; the display of offensive material, and encouragement of others to commit any of the above.</a:t>
            </a:r>
            <a:endParaRPr lang="en-CA" sz="9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94B298BE-0A96-47EE-AD64-2818EB0E3FD8}"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7B894AE-A477-4BE9-979D-78504B862692}"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8B409C92-F570-4303-BC26-F2C1CD74B0AF}"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3C91D84E-4B9E-43A0-991E-CA4FBB710DA5}"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29AC6BB-2170-48C5-B0FB-72F907654FB0}"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6A29DE61-1405-4418-AF32-897DE12495DB}"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884BD2A8-C0D9-44F0-ADF9-93D120F2378C}"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ABF212B6-94F0-4BA9-AF73-7BBE9EBCC40E}"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E9D0FA04-5797-47AC-9B47-A06D7EBB99ED}"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4BD6E603-B0BE-4AD7-A3C3-4B1F5130BC0E}"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ACEB9862-A5CE-4A61-90DF-44EF414D8144}"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CA"/>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C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D299B2E-33A5-411E-BC9D-609221F20DC7}"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28DB1922-040A-49E4-BF73-83771F21266A}" type="slidenum">
              <a:rPr lang="en-CA"/>
              <a:pPr/>
              <a:t>1</a:t>
            </a:fld>
            <a:endParaRPr lang="en-CA"/>
          </a:p>
        </p:txBody>
      </p:sp>
      <p:sp>
        <p:nvSpPr>
          <p:cNvPr id="2051" name="Rectangle 2"/>
          <p:cNvSpPr>
            <a:spLocks noGrp="1" noChangeArrowheads="1"/>
          </p:cNvSpPr>
          <p:nvPr>
            <p:ph type="title"/>
          </p:nvPr>
        </p:nvSpPr>
        <p:spPr>
          <a:xfrm>
            <a:off x="304800" y="304800"/>
            <a:ext cx="8382000"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Business Ethics</a:t>
            </a:r>
            <a:endParaRPr lang="en-CA" sz="3200" b="1" dirty="0" smtClean="0">
              <a:solidFill>
                <a:schemeClr val="accent2"/>
              </a:solidFill>
              <a:latin typeface="Arial" charset="0"/>
            </a:endParaRPr>
          </a:p>
        </p:txBody>
      </p:sp>
      <p:sp>
        <p:nvSpPr>
          <p:cNvPr id="2052" name="Rectangle 3"/>
          <p:cNvSpPr>
            <a:spLocks noGrp="1" noChangeArrowheads="1"/>
          </p:cNvSpPr>
          <p:nvPr>
            <p:ph type="body" idx="1"/>
          </p:nvPr>
        </p:nvSpPr>
        <p:spPr>
          <a:xfrm>
            <a:off x="395288" y="2565400"/>
            <a:ext cx="7772400" cy="3898900"/>
          </a:xfrm>
        </p:spPr>
        <p:txBody>
          <a:bodyPr/>
          <a:lstStyle/>
          <a:p>
            <a:pPr marL="0" indent="0" eaLnBrk="1" hangingPunct="1">
              <a:lnSpc>
                <a:spcPct val="80000"/>
              </a:lnSpc>
              <a:buFontTx/>
              <a:buNone/>
            </a:pPr>
            <a:r>
              <a:rPr lang="en-US" sz="2000" b="1" dirty="0" smtClean="0">
                <a:latin typeface="Arial" charset="0"/>
              </a:rPr>
              <a:t>Ethics</a:t>
            </a:r>
            <a:r>
              <a:rPr lang="en-US" sz="2000" dirty="0" smtClean="0">
                <a:latin typeface="Arial" charset="0"/>
              </a:rPr>
              <a:t> are rules that help us tell the difference between right and wrong. They encourage us to do the right thing.</a:t>
            </a:r>
          </a:p>
          <a:p>
            <a:pPr marL="0" indent="0" eaLnBrk="1" hangingPunct="1">
              <a:lnSpc>
                <a:spcPct val="80000"/>
              </a:lnSpc>
              <a:buFontTx/>
              <a:buNone/>
            </a:pPr>
            <a:endParaRPr lang="en-US" sz="2000" b="1" dirty="0" smtClean="0">
              <a:solidFill>
                <a:srgbClr val="0000FF"/>
              </a:solidFill>
              <a:latin typeface="Arial" charset="0"/>
            </a:endParaRPr>
          </a:p>
          <a:p>
            <a:pPr marL="0" indent="0" eaLnBrk="1" hangingPunct="1">
              <a:lnSpc>
                <a:spcPct val="80000"/>
              </a:lnSpc>
              <a:buFontTx/>
              <a:buNone/>
            </a:pPr>
            <a:r>
              <a:rPr lang="en-US" sz="2000" b="1" dirty="0" smtClean="0">
                <a:solidFill>
                  <a:srgbClr val="0000FF"/>
                </a:solidFill>
                <a:latin typeface="Arial" charset="0"/>
              </a:rPr>
              <a:t>What is Ethical </a:t>
            </a:r>
            <a:r>
              <a:rPr lang="en-US" sz="2000" b="1" dirty="0" err="1" smtClean="0">
                <a:solidFill>
                  <a:srgbClr val="0000FF"/>
                </a:solidFill>
                <a:latin typeface="Arial" charset="0"/>
              </a:rPr>
              <a:t>Behaviour</a:t>
            </a:r>
            <a:r>
              <a:rPr lang="en-US" sz="2000" b="1" dirty="0" smtClean="0">
                <a:solidFill>
                  <a:srgbClr val="0000FF"/>
                </a:solidFill>
                <a:latin typeface="Arial" charset="0"/>
              </a:rPr>
              <a:t>?</a:t>
            </a:r>
          </a:p>
          <a:p>
            <a:pPr marL="0" indent="0" eaLnBrk="1" hangingPunct="1">
              <a:lnSpc>
                <a:spcPct val="80000"/>
              </a:lnSpc>
              <a:buFontTx/>
              <a:buNone/>
            </a:pPr>
            <a:r>
              <a:rPr lang="en-US" sz="2000" b="1" dirty="0" smtClean="0">
                <a:latin typeface="Arial" charset="0"/>
              </a:rPr>
              <a:t>Ethical </a:t>
            </a:r>
            <a:r>
              <a:rPr lang="en-US" sz="2000" b="1" dirty="0" err="1" smtClean="0">
                <a:latin typeface="Arial" charset="0"/>
              </a:rPr>
              <a:t>behaviour</a:t>
            </a:r>
            <a:r>
              <a:rPr lang="en-US" sz="2000" dirty="0" smtClean="0">
                <a:latin typeface="Arial" charset="0"/>
              </a:rPr>
              <a:t> is conduct that conforms to ethics</a:t>
            </a:r>
            <a:r>
              <a:rPr lang="en-US" sz="2000" dirty="0" smtClean="0">
                <a:latin typeface="Arial" charset="0"/>
                <a:cs typeface="Arial" charset="0"/>
              </a:rPr>
              <a:t>—</a:t>
            </a:r>
            <a:r>
              <a:rPr lang="en-US" sz="2000" dirty="0" smtClean="0">
                <a:latin typeface="Arial" charset="0"/>
              </a:rPr>
              <a:t>individual beliefs and social standards about what is right and good.</a:t>
            </a:r>
          </a:p>
          <a:p>
            <a:pPr marL="0" indent="0" eaLnBrk="1" hangingPunct="1">
              <a:lnSpc>
                <a:spcPct val="80000"/>
              </a:lnSpc>
              <a:buFontTx/>
              <a:buNone/>
            </a:pPr>
            <a:endParaRPr lang="en-US" sz="2000" dirty="0" smtClean="0">
              <a:latin typeface="Arial" charset="0"/>
            </a:endParaRPr>
          </a:p>
          <a:p>
            <a:pPr marL="0" indent="0" eaLnBrk="1" hangingPunct="1">
              <a:lnSpc>
                <a:spcPct val="80000"/>
              </a:lnSpc>
              <a:buFontTx/>
              <a:buNone/>
            </a:pPr>
            <a:r>
              <a:rPr lang="en-US" sz="2000" b="1" dirty="0" smtClean="0">
                <a:latin typeface="Arial" charset="0"/>
              </a:rPr>
              <a:t>Values</a:t>
            </a:r>
            <a:r>
              <a:rPr lang="en-US" sz="2000" dirty="0" smtClean="0">
                <a:latin typeface="Arial" charset="0"/>
              </a:rPr>
              <a:t> tell us what is important. They help us make decisions about right and wrong.</a:t>
            </a:r>
          </a:p>
          <a:p>
            <a:pPr marL="0" indent="0" eaLnBrk="1" hangingPunct="1">
              <a:lnSpc>
                <a:spcPct val="80000"/>
              </a:lnSpc>
              <a:buFontTx/>
              <a:buNone/>
            </a:pPr>
            <a:endParaRPr lang="en-US" sz="2000" dirty="0" smtClean="0">
              <a:latin typeface="Arial" charset="0"/>
            </a:endParaRPr>
          </a:p>
          <a:p>
            <a:pPr marL="0" indent="0" eaLnBrk="1" hangingPunct="1">
              <a:lnSpc>
                <a:spcPct val="80000"/>
              </a:lnSpc>
              <a:buFontTx/>
              <a:buNone/>
            </a:pPr>
            <a:r>
              <a:rPr lang="en-US" sz="2000" b="1" dirty="0" smtClean="0">
                <a:latin typeface="Arial" charset="0"/>
              </a:rPr>
              <a:t>Morals </a:t>
            </a:r>
            <a:r>
              <a:rPr lang="en-US" sz="2000" dirty="0" smtClean="0">
                <a:latin typeface="Arial" charset="0"/>
              </a:rPr>
              <a:t>are rules we use to decide what is good or bad</a:t>
            </a:r>
            <a:r>
              <a:rPr lang="en-US" sz="2200" dirty="0" smtClean="0">
                <a:latin typeface="Arial" charset="0"/>
              </a:rPr>
              <a:t>.</a:t>
            </a:r>
            <a:endParaRPr lang="en-CA" sz="2200" dirty="0" smtClean="0">
              <a:latin typeface="Arial" charset="0"/>
            </a:endParaRPr>
          </a:p>
        </p:txBody>
      </p:sp>
      <p:pic>
        <p:nvPicPr>
          <p:cNvPr id="2053" name="Picture 4" descr="goodevil.jpg"/>
          <p:cNvPicPr>
            <a:picLocks noChangeAspect="1"/>
          </p:cNvPicPr>
          <p:nvPr/>
        </p:nvPicPr>
        <p:blipFill>
          <a:blip r:embed="rId3" cstate="print"/>
          <a:srcRect/>
          <a:stretch>
            <a:fillRect/>
          </a:stretch>
        </p:blipFill>
        <p:spPr bwMode="auto">
          <a:xfrm>
            <a:off x="5651500" y="620713"/>
            <a:ext cx="2921000" cy="1809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D7DD3F59-20F7-4E1D-8EB2-E96A4469D611}" type="slidenum">
              <a:rPr lang="en-CA"/>
              <a:pPr/>
              <a:t>10</a:t>
            </a:fld>
            <a:endParaRPr lang="en-CA"/>
          </a:p>
        </p:txBody>
      </p:sp>
      <p:sp>
        <p:nvSpPr>
          <p:cNvPr id="11267" name="Rectangle 2"/>
          <p:cNvSpPr>
            <a:spLocks noGrp="1" noChangeArrowheads="1"/>
          </p:cNvSpPr>
          <p:nvPr>
            <p:ph type="title"/>
          </p:nvPr>
        </p:nvSpPr>
        <p:spPr>
          <a:xfrm>
            <a:off x="250825" y="260350"/>
            <a:ext cx="8591550" cy="1296988"/>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Ethics and Corporate Social Responsibility</a:t>
            </a:r>
            <a:endParaRPr lang="en-CA" sz="3200" b="1" dirty="0" smtClean="0">
              <a:solidFill>
                <a:schemeClr val="accent2"/>
              </a:solidFill>
              <a:latin typeface="Arial" charset="0"/>
            </a:endParaRPr>
          </a:p>
        </p:txBody>
      </p:sp>
      <p:sp>
        <p:nvSpPr>
          <p:cNvPr id="11268" name="Rectangle 3"/>
          <p:cNvSpPr>
            <a:spLocks noGrp="1" noChangeArrowheads="1"/>
          </p:cNvSpPr>
          <p:nvPr>
            <p:ph type="body" idx="1"/>
          </p:nvPr>
        </p:nvSpPr>
        <p:spPr>
          <a:xfrm>
            <a:off x="323850" y="1700213"/>
            <a:ext cx="8229600" cy="4724400"/>
          </a:xfrm>
        </p:spPr>
        <p:txBody>
          <a:bodyPr/>
          <a:lstStyle/>
          <a:p>
            <a:pPr marL="0" indent="0" eaLnBrk="1" hangingPunct="1">
              <a:lnSpc>
                <a:spcPct val="90000"/>
              </a:lnSpc>
              <a:buFontTx/>
              <a:buNone/>
            </a:pPr>
            <a:r>
              <a:rPr lang="en-US" sz="2000" dirty="0" smtClean="0">
                <a:latin typeface="Arial" charset="0"/>
              </a:rPr>
              <a:t>A business exhibits </a:t>
            </a:r>
            <a:r>
              <a:rPr lang="en-US" sz="2000" b="1" dirty="0" smtClean="0">
                <a:latin typeface="Arial" charset="0"/>
              </a:rPr>
              <a:t>corporate social responsibility</a:t>
            </a:r>
            <a:r>
              <a:rPr lang="en-US" sz="2000" dirty="0" smtClean="0">
                <a:latin typeface="Arial" charset="0"/>
              </a:rPr>
              <a:t> </a:t>
            </a:r>
            <a:r>
              <a:rPr lang="en-US" sz="2000" b="1" dirty="0" smtClean="0">
                <a:latin typeface="Arial" charset="0"/>
              </a:rPr>
              <a:t>(CRS)</a:t>
            </a:r>
            <a:r>
              <a:rPr lang="en-US" sz="2000" dirty="0" smtClean="0">
                <a:latin typeface="Arial" charset="0"/>
              </a:rPr>
              <a:t> through their values, ethics, and the contributions it makes to communities. CRS is driven by a desire to protect customers and to treat employees and shareholders fairly.</a:t>
            </a:r>
          </a:p>
          <a:p>
            <a:pPr marL="0" indent="0" eaLnBrk="1" hangingPunct="1">
              <a:lnSpc>
                <a:spcPct val="70000"/>
              </a:lnSpc>
              <a:buFontTx/>
              <a:buNone/>
            </a:pPr>
            <a:endParaRPr lang="en-US" sz="2000" dirty="0" smtClean="0">
              <a:latin typeface="Arial" charset="0"/>
            </a:endParaRPr>
          </a:p>
          <a:p>
            <a:pPr marL="0" indent="0" eaLnBrk="1" hangingPunct="1">
              <a:lnSpc>
                <a:spcPct val="90000"/>
              </a:lnSpc>
              <a:buFontTx/>
              <a:buNone/>
            </a:pPr>
            <a:r>
              <a:rPr lang="en-US" sz="2000" b="1" dirty="0" smtClean="0">
                <a:solidFill>
                  <a:srgbClr val="0000FF"/>
                </a:solidFill>
                <a:latin typeface="Arial" charset="0"/>
              </a:rPr>
              <a:t>CSR Principles</a:t>
            </a:r>
          </a:p>
          <a:p>
            <a:pPr marL="0" indent="0" eaLnBrk="1" hangingPunct="1">
              <a:lnSpc>
                <a:spcPct val="90000"/>
              </a:lnSpc>
              <a:buFontTx/>
              <a:buNone/>
            </a:pPr>
            <a:r>
              <a:rPr lang="en-US" sz="2000" dirty="0" smtClean="0">
                <a:latin typeface="Arial" charset="0"/>
              </a:rPr>
              <a:t>Businesses that practice CSR principles support their employees and consumers by</a:t>
            </a:r>
          </a:p>
          <a:p>
            <a:pPr marL="892175" lvl="1" indent="-446088" eaLnBrk="1" hangingPunct="1">
              <a:lnSpc>
                <a:spcPct val="90000"/>
              </a:lnSpc>
              <a:buFontTx/>
              <a:buChar char="•"/>
            </a:pPr>
            <a:r>
              <a:rPr lang="en-US" sz="2000" dirty="0" smtClean="0">
                <a:latin typeface="Arial" charset="0"/>
              </a:rPr>
              <a:t>providing a safe and healthy work environment</a:t>
            </a:r>
          </a:p>
          <a:p>
            <a:pPr marL="892175" lvl="1" indent="-446088" eaLnBrk="1" hangingPunct="1">
              <a:lnSpc>
                <a:spcPct val="90000"/>
              </a:lnSpc>
              <a:buFontTx/>
              <a:buChar char="•"/>
            </a:pPr>
            <a:r>
              <a:rPr lang="en-US" sz="2000" dirty="0" smtClean="0">
                <a:latin typeface="Arial" charset="0"/>
              </a:rPr>
              <a:t>adopting fair </a:t>
            </a:r>
            <a:r>
              <a:rPr lang="en-US" sz="2000" dirty="0" err="1" smtClean="0">
                <a:latin typeface="Arial" charset="0"/>
              </a:rPr>
              <a:t>labour</a:t>
            </a:r>
            <a:r>
              <a:rPr lang="en-US" sz="2000" dirty="0" smtClean="0">
                <a:latin typeface="Arial" charset="0"/>
              </a:rPr>
              <a:t> polices</a:t>
            </a:r>
          </a:p>
          <a:p>
            <a:pPr marL="892175" lvl="1" indent="-446088" eaLnBrk="1" hangingPunct="1">
              <a:lnSpc>
                <a:spcPct val="90000"/>
              </a:lnSpc>
              <a:buFontTx/>
              <a:buChar char="•"/>
            </a:pPr>
            <a:r>
              <a:rPr lang="en-US" sz="2000" dirty="0" smtClean="0">
                <a:latin typeface="Arial" charset="0"/>
              </a:rPr>
              <a:t>protecting the environment</a:t>
            </a:r>
          </a:p>
          <a:p>
            <a:pPr marL="892175" lvl="1" indent="-446088" eaLnBrk="1" hangingPunct="1">
              <a:lnSpc>
                <a:spcPct val="90000"/>
              </a:lnSpc>
              <a:buFontTx/>
              <a:buChar char="•"/>
            </a:pPr>
            <a:r>
              <a:rPr lang="en-US" sz="2000" dirty="0" smtClean="0">
                <a:latin typeface="Arial" charset="0"/>
              </a:rPr>
              <a:t>being truthful in advertising</a:t>
            </a:r>
          </a:p>
          <a:p>
            <a:pPr marL="892175" lvl="1" indent="-446088" eaLnBrk="1" hangingPunct="1">
              <a:lnSpc>
                <a:spcPct val="90000"/>
              </a:lnSpc>
              <a:buFontTx/>
              <a:buChar char="•"/>
            </a:pPr>
            <a:r>
              <a:rPr lang="en-US" sz="2000" dirty="0" smtClean="0">
                <a:latin typeface="Arial" charset="0"/>
              </a:rPr>
              <a:t>avoiding price discrimination</a:t>
            </a:r>
          </a:p>
          <a:p>
            <a:pPr marL="892175" lvl="1" indent="-446088" eaLnBrk="1" hangingPunct="1">
              <a:lnSpc>
                <a:spcPct val="90000"/>
              </a:lnSpc>
              <a:buFontTx/>
              <a:buChar char="•"/>
            </a:pPr>
            <a:r>
              <a:rPr lang="en-US" sz="2000" dirty="0" smtClean="0">
                <a:latin typeface="Arial" charset="0"/>
              </a:rPr>
              <a:t>donating to charity</a:t>
            </a:r>
            <a:endParaRPr lang="en-CA" sz="2000" dirty="0" smtClean="0">
              <a:latin typeface="Arial" charset="0"/>
            </a:endParaRPr>
          </a:p>
        </p:txBody>
      </p:sp>
      <p:pic>
        <p:nvPicPr>
          <p:cNvPr id="11269" name="Picture 4" descr="IMG_2472"/>
          <p:cNvPicPr>
            <a:picLocks noChangeAspect="1" noChangeArrowheads="1"/>
          </p:cNvPicPr>
          <p:nvPr/>
        </p:nvPicPr>
        <p:blipFill>
          <a:blip r:embed="rId3" cstate="print"/>
          <a:srcRect l="16667" t="25000" r="18307" b="19980"/>
          <a:stretch>
            <a:fillRect/>
          </a:stretch>
        </p:blipFill>
        <p:spPr bwMode="auto">
          <a:xfrm>
            <a:off x="6948488" y="4149725"/>
            <a:ext cx="1722437" cy="1943100"/>
          </a:xfrm>
          <a:prstGeom prst="rect">
            <a:avLst/>
          </a:prstGeom>
          <a:noFill/>
          <a:ln w="57150">
            <a:solidFill>
              <a:srgbClr val="5BFFAD"/>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B6D7589D-7A5A-4584-97FE-544309058BF7}" type="slidenum">
              <a:rPr lang="en-CA"/>
              <a:pPr/>
              <a:t>11</a:t>
            </a:fld>
            <a:endParaRPr lang="en-CA"/>
          </a:p>
        </p:txBody>
      </p:sp>
      <p:sp>
        <p:nvSpPr>
          <p:cNvPr id="12291" name="Rectangle 2"/>
          <p:cNvSpPr>
            <a:spLocks noGrp="1" noChangeArrowheads="1"/>
          </p:cNvSpPr>
          <p:nvPr>
            <p:ph type="title"/>
          </p:nvPr>
        </p:nvSpPr>
        <p:spPr>
          <a:xfrm>
            <a:off x="228600" y="228600"/>
            <a:ext cx="8591550" cy="1143000"/>
          </a:xfrm>
        </p:spPr>
        <p:txBody>
          <a:bodyPr/>
          <a:lstStyle/>
          <a:p>
            <a:pPr algn="l" eaLnBrk="1" hangingPunct="1">
              <a:lnSpc>
                <a:spcPct val="90000"/>
              </a:lnSpc>
            </a:pPr>
            <a:r>
              <a:rPr lang="en-US" sz="3200" b="1" dirty="0" smtClean="0">
                <a:latin typeface="Arial" charset="0"/>
              </a:rPr>
              <a:t/>
            </a:r>
            <a:br>
              <a:rPr lang="en-US" sz="3200" b="1" dirty="0" smtClean="0">
                <a:latin typeface="Arial" charset="0"/>
              </a:rPr>
            </a:b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Ethics and Corporate Social Responsibility</a:t>
            </a:r>
            <a:endParaRPr lang="en-CA" sz="3200" b="1" dirty="0" smtClean="0">
              <a:solidFill>
                <a:schemeClr val="accent2"/>
              </a:solidFill>
              <a:latin typeface="Arial" charset="0"/>
            </a:endParaRPr>
          </a:p>
        </p:txBody>
      </p:sp>
      <p:sp>
        <p:nvSpPr>
          <p:cNvPr id="12292" name="Rectangle 3"/>
          <p:cNvSpPr>
            <a:spLocks noGrp="1" noChangeArrowheads="1"/>
          </p:cNvSpPr>
          <p:nvPr>
            <p:ph type="body" idx="1"/>
          </p:nvPr>
        </p:nvSpPr>
        <p:spPr>
          <a:xfrm>
            <a:off x="250825" y="1916113"/>
            <a:ext cx="8229600" cy="4629150"/>
          </a:xfrm>
        </p:spPr>
        <p:txBody>
          <a:bodyPr/>
          <a:lstStyle/>
          <a:p>
            <a:pPr marL="0" indent="0" eaLnBrk="1" hangingPunct="1">
              <a:lnSpc>
                <a:spcPct val="80000"/>
              </a:lnSpc>
              <a:buFontTx/>
              <a:buNone/>
            </a:pPr>
            <a:r>
              <a:rPr lang="en-US" sz="2000" b="1" dirty="0" smtClean="0">
                <a:solidFill>
                  <a:srgbClr val="0000FF"/>
                </a:solidFill>
                <a:latin typeface="Arial" charset="0"/>
              </a:rPr>
              <a:t>Duty to Report</a:t>
            </a:r>
          </a:p>
          <a:p>
            <a:pPr marL="0" indent="0" eaLnBrk="1" hangingPunct="1">
              <a:lnSpc>
                <a:spcPct val="80000"/>
              </a:lnSpc>
              <a:buFontTx/>
              <a:buNone/>
            </a:pPr>
            <a:r>
              <a:rPr lang="en-US" sz="2000" dirty="0" smtClean="0">
                <a:latin typeface="Arial" charset="0"/>
              </a:rPr>
              <a:t>Corporations and their employees have a </a:t>
            </a:r>
            <a:r>
              <a:rPr lang="en-US" sz="2000" b="1" dirty="0" smtClean="0">
                <a:latin typeface="Arial" charset="0"/>
              </a:rPr>
              <a:t>duty to report, </a:t>
            </a:r>
            <a:r>
              <a:rPr lang="en-US" sz="2000" dirty="0" smtClean="0">
                <a:latin typeface="Arial" charset="0"/>
              </a:rPr>
              <a:t>which</a:t>
            </a:r>
            <a:r>
              <a:rPr lang="en-US" sz="2000" b="1" dirty="0" smtClean="0">
                <a:latin typeface="Arial" charset="0"/>
              </a:rPr>
              <a:t> </a:t>
            </a:r>
            <a:r>
              <a:rPr lang="en-US" sz="2000" dirty="0" smtClean="0">
                <a:latin typeface="Arial" charset="0"/>
              </a:rPr>
              <a:t>means</a:t>
            </a:r>
          </a:p>
          <a:p>
            <a:pPr marL="0" indent="0" eaLnBrk="1" hangingPunct="1">
              <a:lnSpc>
                <a:spcPct val="80000"/>
              </a:lnSpc>
              <a:buFontTx/>
              <a:buNone/>
            </a:pPr>
            <a:r>
              <a:rPr lang="en-US" sz="2000" dirty="0" smtClean="0">
                <a:latin typeface="Arial" charset="0"/>
              </a:rPr>
              <a:t>they must disclose all important information to shareholders, partners,</a:t>
            </a:r>
          </a:p>
          <a:p>
            <a:pPr marL="0" indent="0" eaLnBrk="1" hangingPunct="1">
              <a:lnSpc>
                <a:spcPct val="80000"/>
              </a:lnSpc>
              <a:buFontTx/>
              <a:buNone/>
            </a:pPr>
            <a:r>
              <a:rPr lang="en-US" sz="2000" dirty="0" smtClean="0">
                <a:latin typeface="Arial" charset="0"/>
              </a:rPr>
              <a:t>lenders, insurers, communities, regulators, consumers, employees, and</a:t>
            </a:r>
          </a:p>
          <a:p>
            <a:pPr marL="0" indent="0" eaLnBrk="1" hangingPunct="1">
              <a:lnSpc>
                <a:spcPct val="80000"/>
              </a:lnSpc>
              <a:buFontTx/>
              <a:buNone/>
            </a:pPr>
            <a:r>
              <a:rPr lang="en-US" sz="2000" dirty="0" smtClean="0">
                <a:latin typeface="Arial" charset="0"/>
              </a:rPr>
              <a:t>investors.</a:t>
            </a:r>
          </a:p>
          <a:p>
            <a:pPr marL="0" indent="0" eaLnBrk="1" hangingPunct="1">
              <a:lnSpc>
                <a:spcPct val="80000"/>
              </a:lnSpc>
              <a:buFontTx/>
              <a:buNone/>
            </a:pPr>
            <a:endParaRPr lang="en-US" sz="2000" dirty="0" smtClean="0">
              <a:latin typeface="Arial" charset="0"/>
            </a:endParaRPr>
          </a:p>
          <a:p>
            <a:pPr marL="0" indent="0" eaLnBrk="1" hangingPunct="1">
              <a:lnSpc>
                <a:spcPct val="80000"/>
              </a:lnSpc>
              <a:buFontTx/>
              <a:buNone/>
            </a:pPr>
            <a:r>
              <a:rPr lang="en-US" sz="2400" b="1" dirty="0" smtClean="0">
                <a:solidFill>
                  <a:srgbClr val="0000FF"/>
                </a:solidFill>
                <a:latin typeface="Arial" charset="0"/>
              </a:rPr>
              <a:t>Laws that Govern Corporate Ethics</a:t>
            </a:r>
          </a:p>
          <a:p>
            <a:pPr marL="0" indent="0" eaLnBrk="1" hangingPunct="1">
              <a:lnSpc>
                <a:spcPct val="80000"/>
              </a:lnSpc>
              <a:buFontTx/>
              <a:buNone/>
            </a:pPr>
            <a:endParaRPr lang="en-US" sz="2400" b="1" dirty="0" smtClean="0">
              <a:solidFill>
                <a:srgbClr val="0000FF"/>
              </a:solidFill>
              <a:latin typeface="Arial" charset="0"/>
            </a:endParaRPr>
          </a:p>
          <a:p>
            <a:pPr marL="0" indent="0" eaLnBrk="1" hangingPunct="1">
              <a:lnSpc>
                <a:spcPct val="80000"/>
              </a:lnSpc>
              <a:buFontTx/>
              <a:buNone/>
            </a:pPr>
            <a:r>
              <a:rPr lang="en-US" sz="2000" b="1" dirty="0" smtClean="0">
                <a:solidFill>
                  <a:schemeClr val="accent2"/>
                </a:solidFill>
                <a:latin typeface="Arial" charset="0"/>
              </a:rPr>
              <a:t>Workplace Safety</a:t>
            </a:r>
          </a:p>
          <a:p>
            <a:pPr marL="0" indent="0" eaLnBrk="1" hangingPunct="1">
              <a:lnSpc>
                <a:spcPct val="80000"/>
              </a:lnSpc>
              <a:buFontTx/>
              <a:buNone/>
            </a:pPr>
            <a:r>
              <a:rPr lang="en-US" sz="2000" dirty="0" smtClean="0">
                <a:latin typeface="Arial" charset="0"/>
              </a:rPr>
              <a:t>The </a:t>
            </a:r>
            <a:r>
              <a:rPr lang="en-US" sz="2000" i="1" dirty="0" smtClean="0">
                <a:latin typeface="Arial" charset="0"/>
              </a:rPr>
              <a:t>Occupational Health and Safety Act</a:t>
            </a:r>
            <a:r>
              <a:rPr lang="en-US" sz="2000" dirty="0" smtClean="0">
                <a:latin typeface="Arial" charset="0"/>
              </a:rPr>
              <a:t> (OHSA) of Ontario defines the</a:t>
            </a:r>
          </a:p>
          <a:p>
            <a:pPr marL="0" indent="0" eaLnBrk="1" hangingPunct="1">
              <a:lnSpc>
                <a:spcPct val="80000"/>
              </a:lnSpc>
              <a:spcBef>
                <a:spcPct val="15000"/>
              </a:spcBef>
              <a:buFontTx/>
              <a:buNone/>
            </a:pPr>
            <a:r>
              <a:rPr lang="en-US" sz="2000" dirty="0" smtClean="0">
                <a:latin typeface="Arial" charset="0"/>
              </a:rPr>
              <a:t>rights and responsibilities of employees in their workplace to ensure</a:t>
            </a:r>
          </a:p>
          <a:p>
            <a:pPr marL="0" indent="0" eaLnBrk="1" hangingPunct="1">
              <a:lnSpc>
                <a:spcPct val="80000"/>
              </a:lnSpc>
              <a:spcBef>
                <a:spcPct val="15000"/>
              </a:spcBef>
              <a:buFontTx/>
              <a:buNone/>
            </a:pPr>
            <a:r>
              <a:rPr lang="en-US" sz="2000" dirty="0" smtClean="0">
                <a:latin typeface="Arial" charset="0"/>
              </a:rPr>
              <a:t>their safety and health. These regulations were put in place to remind</a:t>
            </a:r>
          </a:p>
          <a:p>
            <a:pPr marL="0" indent="0" eaLnBrk="1" hangingPunct="1">
              <a:lnSpc>
                <a:spcPct val="80000"/>
              </a:lnSpc>
              <a:spcBef>
                <a:spcPct val="15000"/>
              </a:spcBef>
              <a:buFontTx/>
              <a:buNone/>
            </a:pPr>
            <a:r>
              <a:rPr lang="en-US" sz="2000" dirty="0" smtClean="0">
                <a:latin typeface="Arial" charset="0"/>
              </a:rPr>
              <a:t>companies that it is not only important to focus on making profits, but</a:t>
            </a:r>
          </a:p>
          <a:p>
            <a:pPr marL="0" indent="0" eaLnBrk="1" hangingPunct="1">
              <a:lnSpc>
                <a:spcPct val="80000"/>
              </a:lnSpc>
              <a:spcBef>
                <a:spcPct val="15000"/>
              </a:spcBef>
              <a:buFontTx/>
              <a:buNone/>
            </a:pPr>
            <a:r>
              <a:rPr lang="en-US" sz="2000" dirty="0" smtClean="0">
                <a:latin typeface="Arial" charset="0"/>
              </a:rPr>
              <a:t>also equally imperative</a:t>
            </a:r>
            <a:r>
              <a:rPr lang="en-US" sz="2000" dirty="0" smtClean="0"/>
              <a:t> </a:t>
            </a:r>
            <a:r>
              <a:rPr lang="en-US" sz="2000" dirty="0" smtClean="0">
                <a:latin typeface="Arial" charset="0"/>
              </a:rPr>
              <a:t>to look after</a:t>
            </a:r>
            <a:r>
              <a:rPr lang="en-US" sz="2000" dirty="0" smtClean="0"/>
              <a:t> </a:t>
            </a:r>
            <a:r>
              <a:rPr lang="en-US" sz="2000" dirty="0" smtClean="0">
                <a:latin typeface="Arial" charset="0"/>
              </a:rPr>
              <a:t>the safety and health their workers. </a:t>
            </a:r>
            <a:endParaRPr lang="en-CA" sz="2000" dirty="0" smtClean="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DE53254E-92B9-48FC-B59B-92031A0E7D22}" type="slidenum">
              <a:rPr lang="en-CA"/>
              <a:pPr/>
              <a:t>12</a:t>
            </a:fld>
            <a:endParaRPr lang="en-CA"/>
          </a:p>
        </p:txBody>
      </p:sp>
      <p:sp>
        <p:nvSpPr>
          <p:cNvPr id="13315" name="Rectangle 2"/>
          <p:cNvSpPr>
            <a:spLocks noGrp="1" noChangeArrowheads="1"/>
          </p:cNvSpPr>
          <p:nvPr>
            <p:ph type="title"/>
          </p:nvPr>
        </p:nvSpPr>
        <p:spPr>
          <a:xfrm>
            <a:off x="250825" y="404813"/>
            <a:ext cx="8520113" cy="1285875"/>
          </a:xfrm>
        </p:spPr>
        <p:txBody>
          <a:bodyPr/>
          <a:lstStyle/>
          <a:p>
            <a:pPr algn="l" eaLnBrk="1" hangingPunct="1"/>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Ethics and Corporate Social Responsibility</a:t>
            </a:r>
            <a:endParaRPr lang="en-CA" sz="3200" b="1" dirty="0" smtClean="0">
              <a:solidFill>
                <a:schemeClr val="accent2"/>
              </a:solidFill>
              <a:latin typeface="Arial" charset="0"/>
            </a:endParaRPr>
          </a:p>
        </p:txBody>
      </p:sp>
      <p:sp>
        <p:nvSpPr>
          <p:cNvPr id="13316" name="Rectangle 3"/>
          <p:cNvSpPr>
            <a:spLocks noGrp="1" noChangeArrowheads="1"/>
          </p:cNvSpPr>
          <p:nvPr>
            <p:ph type="body" idx="1"/>
          </p:nvPr>
        </p:nvSpPr>
        <p:spPr>
          <a:xfrm>
            <a:off x="323850" y="1989138"/>
            <a:ext cx="7772400" cy="4572000"/>
          </a:xfrm>
        </p:spPr>
        <p:txBody>
          <a:bodyPr/>
          <a:lstStyle/>
          <a:p>
            <a:pPr marL="0" indent="0" eaLnBrk="1" hangingPunct="1">
              <a:lnSpc>
                <a:spcPct val="80000"/>
              </a:lnSpc>
              <a:buFontTx/>
              <a:buNone/>
            </a:pPr>
            <a:r>
              <a:rPr lang="en-US" sz="2000" b="1" dirty="0" smtClean="0">
                <a:solidFill>
                  <a:schemeClr val="accent2"/>
                </a:solidFill>
                <a:latin typeface="Arial" charset="0"/>
              </a:rPr>
              <a:t>Antidiscrimination Issues</a:t>
            </a:r>
          </a:p>
          <a:p>
            <a:pPr marL="0" indent="0" eaLnBrk="1" hangingPunct="1">
              <a:lnSpc>
                <a:spcPct val="90000"/>
              </a:lnSpc>
              <a:buFontTx/>
              <a:buNone/>
            </a:pPr>
            <a:r>
              <a:rPr lang="en-US" sz="2000" b="1" dirty="0" smtClean="0">
                <a:latin typeface="Arial" charset="0"/>
              </a:rPr>
              <a:t>Discrimination</a:t>
            </a:r>
            <a:r>
              <a:rPr lang="en-US" sz="2000" dirty="0" smtClean="0">
                <a:latin typeface="Arial" charset="0"/>
              </a:rPr>
              <a:t> is denying a qualified individual an interview, job, or promotion based on his or her religion, gender, sexual orientation, or physical disabilities.</a:t>
            </a:r>
          </a:p>
          <a:p>
            <a:pPr marL="0" indent="0" eaLnBrk="1" hangingPunct="1">
              <a:lnSpc>
                <a:spcPct val="50000"/>
              </a:lnSpc>
              <a:buFontTx/>
              <a:buNone/>
            </a:pPr>
            <a:endParaRPr lang="en-US" sz="2000" dirty="0" smtClean="0">
              <a:latin typeface="Arial" charset="0"/>
            </a:endParaRPr>
          </a:p>
          <a:p>
            <a:pPr marL="0" indent="0" eaLnBrk="1" hangingPunct="1">
              <a:lnSpc>
                <a:spcPct val="90000"/>
              </a:lnSpc>
              <a:buFontTx/>
              <a:buNone/>
            </a:pPr>
            <a:r>
              <a:rPr lang="en-US" sz="2000" b="1" dirty="0" smtClean="0">
                <a:latin typeface="Arial" charset="0"/>
              </a:rPr>
              <a:t>Gender discrimination</a:t>
            </a:r>
            <a:r>
              <a:rPr lang="en-US" sz="2000" dirty="0" smtClean="0">
                <a:latin typeface="Arial" charset="0"/>
              </a:rPr>
              <a:t> is treating an employee differently based on their sex (male or female). </a:t>
            </a:r>
          </a:p>
          <a:p>
            <a:pPr marL="0" indent="0" eaLnBrk="1" hangingPunct="1">
              <a:lnSpc>
                <a:spcPct val="60000"/>
              </a:lnSpc>
              <a:buFontTx/>
              <a:buNone/>
            </a:pPr>
            <a:endParaRPr lang="en-US" sz="2000" dirty="0" smtClean="0">
              <a:latin typeface="Arial" charset="0"/>
            </a:endParaRPr>
          </a:p>
          <a:p>
            <a:pPr marL="0" indent="0" eaLnBrk="1" hangingPunct="1">
              <a:lnSpc>
                <a:spcPct val="90000"/>
              </a:lnSpc>
              <a:buFontTx/>
              <a:buNone/>
            </a:pPr>
            <a:r>
              <a:rPr lang="en-US" sz="2000" dirty="0" smtClean="0">
                <a:latin typeface="Arial" charset="0"/>
              </a:rPr>
              <a:t>The </a:t>
            </a:r>
            <a:r>
              <a:rPr lang="en-US" sz="2000" b="1" dirty="0" smtClean="0">
                <a:latin typeface="Arial" charset="0"/>
              </a:rPr>
              <a:t>glass ceiling</a:t>
            </a:r>
            <a:r>
              <a:rPr lang="en-US" sz="2000" dirty="0" smtClean="0">
                <a:latin typeface="Arial" charset="0"/>
              </a:rPr>
              <a:t> refers to invisible barriers that may affect the career path of senior leaders in corporate positions. </a:t>
            </a:r>
          </a:p>
          <a:p>
            <a:pPr marL="0" indent="0" eaLnBrk="1" hangingPunct="1">
              <a:lnSpc>
                <a:spcPct val="50000"/>
              </a:lnSpc>
              <a:buFontTx/>
              <a:buNone/>
            </a:pPr>
            <a:endParaRPr lang="en-US" sz="2000" dirty="0" smtClean="0">
              <a:latin typeface="Arial" charset="0"/>
            </a:endParaRPr>
          </a:p>
          <a:p>
            <a:pPr marL="0" indent="0" eaLnBrk="1" hangingPunct="1">
              <a:lnSpc>
                <a:spcPct val="80000"/>
              </a:lnSpc>
              <a:buFontTx/>
              <a:buNone/>
            </a:pPr>
            <a:r>
              <a:rPr lang="en-US" sz="2000" b="1" dirty="0" smtClean="0">
                <a:solidFill>
                  <a:schemeClr val="accent2"/>
                </a:solidFill>
                <a:latin typeface="Arial" charset="0"/>
              </a:rPr>
              <a:t>Harassment</a:t>
            </a:r>
          </a:p>
          <a:p>
            <a:pPr marL="0" indent="0" eaLnBrk="1" hangingPunct="1">
              <a:lnSpc>
                <a:spcPct val="90000"/>
              </a:lnSpc>
              <a:buFontTx/>
              <a:buNone/>
            </a:pPr>
            <a:r>
              <a:rPr lang="en-US" sz="2000" dirty="0" smtClean="0">
                <a:latin typeface="Arial" charset="0"/>
              </a:rPr>
              <a:t>Many businesses have policies and procedures for dealing with </a:t>
            </a:r>
            <a:r>
              <a:rPr lang="en-US" sz="2000" b="1" dirty="0" smtClean="0">
                <a:latin typeface="Arial" charset="0"/>
              </a:rPr>
              <a:t>harassment</a:t>
            </a:r>
            <a:r>
              <a:rPr lang="en-US" sz="2000" dirty="0" smtClean="0">
                <a:latin typeface="Arial" charset="0"/>
              </a:rPr>
              <a:t>: </a:t>
            </a:r>
            <a:r>
              <a:rPr lang="en-US" sz="2000" dirty="0" err="1" smtClean="0">
                <a:latin typeface="Arial" charset="0"/>
              </a:rPr>
              <a:t>behaviour</a:t>
            </a:r>
            <a:r>
              <a:rPr lang="en-US" sz="2000" dirty="0" smtClean="0">
                <a:latin typeface="Arial" charset="0"/>
              </a:rPr>
              <a:t> that is threatening, disturbing, or makes others feel uncomfortable.</a:t>
            </a:r>
            <a:endParaRPr lang="en-CA" sz="2000" dirty="0" smtClean="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A8F7B791-D5F1-4D66-906A-4C66B14CBC82}" type="slidenum">
              <a:rPr lang="en-CA"/>
              <a:pPr/>
              <a:t>13</a:t>
            </a:fld>
            <a:endParaRPr lang="en-CA"/>
          </a:p>
        </p:txBody>
      </p:sp>
      <p:sp>
        <p:nvSpPr>
          <p:cNvPr id="14339" name="Rectangle 2"/>
          <p:cNvSpPr>
            <a:spLocks noGrp="1" noChangeArrowheads="1"/>
          </p:cNvSpPr>
          <p:nvPr>
            <p:ph type="title"/>
          </p:nvPr>
        </p:nvSpPr>
        <p:spPr>
          <a:xfrm>
            <a:off x="228600" y="228600"/>
            <a:ext cx="8591550"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Ethics and Corporate Social Responsibility</a:t>
            </a:r>
            <a:endParaRPr lang="en-CA" sz="3200" b="1" dirty="0" smtClean="0">
              <a:solidFill>
                <a:schemeClr val="accent2"/>
              </a:solidFill>
              <a:latin typeface="Arial" charset="0"/>
            </a:endParaRPr>
          </a:p>
        </p:txBody>
      </p:sp>
      <p:sp>
        <p:nvSpPr>
          <p:cNvPr id="14340" name="Rectangle 3"/>
          <p:cNvSpPr>
            <a:spLocks noGrp="1" noChangeArrowheads="1"/>
          </p:cNvSpPr>
          <p:nvPr>
            <p:ph type="body" idx="1"/>
          </p:nvPr>
        </p:nvSpPr>
        <p:spPr>
          <a:xfrm>
            <a:off x="250825" y="1628775"/>
            <a:ext cx="8569325" cy="4752975"/>
          </a:xfrm>
        </p:spPr>
        <p:txBody>
          <a:bodyPr/>
          <a:lstStyle/>
          <a:p>
            <a:pPr marL="0" indent="0" eaLnBrk="1" hangingPunct="1">
              <a:lnSpc>
                <a:spcPct val="80000"/>
              </a:lnSpc>
              <a:buFontTx/>
              <a:buNone/>
            </a:pPr>
            <a:r>
              <a:rPr lang="en-US" sz="2000" b="1" dirty="0" smtClean="0">
                <a:solidFill>
                  <a:schemeClr val="accent2"/>
                </a:solidFill>
                <a:latin typeface="Arial" charset="0"/>
              </a:rPr>
              <a:t>Accessibility Issues</a:t>
            </a:r>
          </a:p>
          <a:p>
            <a:pPr marL="0" indent="0" eaLnBrk="1" hangingPunct="1">
              <a:lnSpc>
                <a:spcPct val="90000"/>
              </a:lnSpc>
              <a:buFontTx/>
              <a:buNone/>
            </a:pPr>
            <a:r>
              <a:rPr lang="en-US" sz="2000" dirty="0" smtClean="0">
                <a:latin typeface="Arial" charset="0"/>
              </a:rPr>
              <a:t>The </a:t>
            </a:r>
            <a:r>
              <a:rPr lang="en-US" sz="2000" b="1" dirty="0" smtClean="0">
                <a:latin typeface="Arial" charset="0"/>
              </a:rPr>
              <a:t>duty to accommodate </a:t>
            </a:r>
            <a:r>
              <a:rPr lang="en-US" sz="2000" dirty="0" smtClean="0">
                <a:latin typeface="Arial" charset="0"/>
              </a:rPr>
              <a:t>refers to an employer’s obligation to ensure accessibility for all employees. The </a:t>
            </a:r>
            <a:r>
              <a:rPr lang="en-US" sz="2000" i="1" dirty="0" smtClean="0">
                <a:latin typeface="Arial" charset="0"/>
              </a:rPr>
              <a:t>Canadian Human Rights Act, </a:t>
            </a:r>
            <a:r>
              <a:rPr lang="en-US" sz="2000" dirty="0" smtClean="0">
                <a:latin typeface="Arial" charset="0"/>
              </a:rPr>
              <a:t>Sections 2 and 15, states that employees with disabilities must be accommodated by business as long as undue hardship does not occur to the business. </a:t>
            </a:r>
          </a:p>
          <a:p>
            <a:pPr marL="0" indent="0" eaLnBrk="1" hangingPunct="1">
              <a:lnSpc>
                <a:spcPct val="40000"/>
              </a:lnSpc>
              <a:buFontTx/>
              <a:buNone/>
            </a:pPr>
            <a:endParaRPr lang="en-US" sz="2000" b="1" dirty="0" smtClean="0">
              <a:solidFill>
                <a:schemeClr val="accent2"/>
              </a:solidFill>
              <a:latin typeface="Arial" charset="0"/>
            </a:endParaRPr>
          </a:p>
          <a:p>
            <a:pPr marL="0" indent="0" eaLnBrk="1" hangingPunct="1">
              <a:lnSpc>
                <a:spcPct val="80000"/>
              </a:lnSpc>
              <a:buFontTx/>
              <a:buNone/>
            </a:pPr>
            <a:r>
              <a:rPr lang="en-US" sz="2000" b="1" dirty="0" smtClean="0">
                <a:solidFill>
                  <a:schemeClr val="accent2"/>
                </a:solidFill>
                <a:latin typeface="Arial" charset="0"/>
              </a:rPr>
              <a:t>Environmental Responsibility</a:t>
            </a:r>
          </a:p>
          <a:p>
            <a:pPr marL="0" indent="0" eaLnBrk="1" hangingPunct="1">
              <a:lnSpc>
                <a:spcPct val="80000"/>
              </a:lnSpc>
              <a:buFontTx/>
              <a:buNone/>
            </a:pPr>
            <a:r>
              <a:rPr lang="en-US" sz="2000" dirty="0" smtClean="0">
                <a:latin typeface="Arial" charset="0"/>
              </a:rPr>
              <a:t>Environmental concerns for business include the Earth’s air, land, and water. These issues affect Canadian businesses and others in the world</a:t>
            </a:r>
          </a:p>
          <a:p>
            <a:pPr marL="0" indent="0" eaLnBrk="1" hangingPunct="1">
              <a:lnSpc>
                <a:spcPct val="50000"/>
              </a:lnSpc>
              <a:buFontTx/>
              <a:buNone/>
            </a:pPr>
            <a:endParaRPr lang="en-US" sz="2000" dirty="0" smtClean="0">
              <a:latin typeface="Arial" charset="0"/>
            </a:endParaRPr>
          </a:p>
          <a:p>
            <a:pPr marL="0" indent="0" eaLnBrk="1" hangingPunct="1">
              <a:lnSpc>
                <a:spcPct val="80000"/>
              </a:lnSpc>
              <a:buFontTx/>
              <a:buNone/>
            </a:pPr>
            <a:r>
              <a:rPr lang="en-US" sz="2000" b="1" i="1" dirty="0" smtClean="0">
                <a:latin typeface="Arial" charset="0"/>
              </a:rPr>
              <a:t>Environmental Protection Act</a:t>
            </a:r>
          </a:p>
          <a:p>
            <a:pPr marL="0" indent="0" eaLnBrk="1" hangingPunct="1">
              <a:lnSpc>
                <a:spcPct val="90000"/>
              </a:lnSpc>
              <a:buFontTx/>
              <a:buNone/>
            </a:pPr>
            <a:r>
              <a:rPr lang="en-US" sz="2000" i="1" dirty="0" smtClean="0">
                <a:latin typeface="Arial" charset="0"/>
              </a:rPr>
              <a:t>The Canadian Environmental Protection Act</a:t>
            </a:r>
            <a:r>
              <a:rPr lang="en-US" sz="2000" dirty="0" smtClean="0">
                <a:latin typeface="Arial" charset="0"/>
              </a:rPr>
              <a:t> 1999 was the response of Environment Canada to the environmental disaster of the Exxon Valdez.</a:t>
            </a:r>
            <a:endParaRPr lang="en-US" sz="2000" b="1" i="1" dirty="0" smtClean="0">
              <a:latin typeface="Arial" charset="0"/>
            </a:endParaRPr>
          </a:p>
          <a:p>
            <a:pPr marL="0" indent="0" eaLnBrk="1" hangingPunct="1">
              <a:lnSpc>
                <a:spcPct val="30000"/>
              </a:lnSpc>
              <a:buFontTx/>
              <a:buNone/>
            </a:pPr>
            <a:endParaRPr lang="en-US" sz="2000" dirty="0" smtClean="0">
              <a:latin typeface="Arial" charset="0"/>
            </a:endParaRPr>
          </a:p>
          <a:p>
            <a:pPr marL="0" indent="0" eaLnBrk="1" hangingPunct="1">
              <a:lnSpc>
                <a:spcPct val="80000"/>
              </a:lnSpc>
              <a:buFontTx/>
              <a:buNone/>
            </a:pPr>
            <a:r>
              <a:rPr lang="en-US" sz="2000" b="1" i="1" dirty="0" smtClean="0">
                <a:latin typeface="Arial" charset="0"/>
              </a:rPr>
              <a:t>Kyoto Protocol</a:t>
            </a:r>
            <a:endParaRPr lang="en-US" sz="2000" dirty="0" smtClean="0">
              <a:latin typeface="Arial" charset="0"/>
            </a:endParaRPr>
          </a:p>
          <a:p>
            <a:pPr marL="0" indent="0" eaLnBrk="1" hangingPunct="1">
              <a:lnSpc>
                <a:spcPct val="80000"/>
              </a:lnSpc>
              <a:buFontTx/>
              <a:buNone/>
            </a:pPr>
            <a:r>
              <a:rPr lang="en-US" sz="2000" dirty="0" smtClean="0">
                <a:latin typeface="Arial" charset="0"/>
              </a:rPr>
              <a:t>Canada signed the </a:t>
            </a:r>
            <a:r>
              <a:rPr lang="en-US" sz="2000" i="1" dirty="0" smtClean="0">
                <a:latin typeface="Arial" charset="0"/>
              </a:rPr>
              <a:t>Kyoto Protocol</a:t>
            </a:r>
            <a:r>
              <a:rPr lang="en-US" sz="2000" dirty="0" smtClean="0">
                <a:latin typeface="Arial" charset="0"/>
              </a:rPr>
              <a:t> in 1998 that states countries must reduce carbon dioxide emissions by 2012 (five percent less than in 1990).</a:t>
            </a:r>
            <a:endParaRPr lang="en-CA" sz="2000" dirty="0" smtClean="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BDA1F4AF-290B-490E-8DFB-B020195F8F3F}" type="slidenum">
              <a:rPr lang="en-CA"/>
              <a:pPr/>
              <a:t>14</a:t>
            </a:fld>
            <a:endParaRPr lang="en-CA"/>
          </a:p>
        </p:txBody>
      </p:sp>
      <p:sp>
        <p:nvSpPr>
          <p:cNvPr id="15363" name="Rectangle 2"/>
          <p:cNvSpPr>
            <a:spLocks noGrp="1" noChangeArrowheads="1"/>
          </p:cNvSpPr>
          <p:nvPr>
            <p:ph type="title"/>
          </p:nvPr>
        </p:nvSpPr>
        <p:spPr>
          <a:xfrm>
            <a:off x="250825" y="404813"/>
            <a:ext cx="8664575"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Ethics and Corporate Social Responsibility</a:t>
            </a:r>
            <a:endParaRPr lang="en-CA" sz="3200" b="1" dirty="0" smtClean="0">
              <a:solidFill>
                <a:schemeClr val="accent2"/>
              </a:solidFill>
              <a:latin typeface="Arial" charset="0"/>
            </a:endParaRPr>
          </a:p>
        </p:txBody>
      </p:sp>
      <p:sp>
        <p:nvSpPr>
          <p:cNvPr id="15364" name="Rectangle 3"/>
          <p:cNvSpPr>
            <a:spLocks noGrp="1" noChangeArrowheads="1"/>
          </p:cNvSpPr>
          <p:nvPr>
            <p:ph type="body" idx="1"/>
          </p:nvPr>
        </p:nvSpPr>
        <p:spPr>
          <a:xfrm>
            <a:off x="250825" y="1989138"/>
            <a:ext cx="7772400" cy="4114800"/>
          </a:xfrm>
        </p:spPr>
        <p:txBody>
          <a:bodyPr/>
          <a:lstStyle/>
          <a:p>
            <a:pPr marL="0" indent="0" eaLnBrk="1" hangingPunct="1">
              <a:buFontTx/>
              <a:buNone/>
            </a:pPr>
            <a:r>
              <a:rPr lang="en-US" sz="2000" b="1" i="1" dirty="0" smtClean="0">
                <a:latin typeface="Arial" charset="0"/>
              </a:rPr>
              <a:t>Business and the Environment</a:t>
            </a:r>
          </a:p>
          <a:p>
            <a:pPr marL="0" indent="0" eaLnBrk="1" hangingPunct="1">
              <a:buFontTx/>
              <a:buNone/>
            </a:pPr>
            <a:r>
              <a:rPr lang="en-US" sz="2000" dirty="0" smtClean="0">
                <a:latin typeface="Arial" charset="0"/>
              </a:rPr>
              <a:t>The way businesses respond to environmental concerns and laws tells us about their ethics or commitment to doing what is right.</a:t>
            </a:r>
          </a:p>
          <a:p>
            <a:pPr marL="0" indent="0" eaLnBrk="1" hangingPunct="1">
              <a:buFontTx/>
              <a:buNone/>
            </a:pPr>
            <a:r>
              <a:rPr lang="en-US" sz="2000" dirty="0" smtClean="0">
                <a:latin typeface="Arial" charset="0"/>
              </a:rPr>
              <a:t>Business is like a three-legged stool: each leg stands for a different goal. (See illustration on page 101 in the text.)</a:t>
            </a:r>
          </a:p>
          <a:p>
            <a:pPr marL="0" indent="0" eaLnBrk="1" hangingPunct="1">
              <a:buFontTx/>
              <a:buNone/>
            </a:pPr>
            <a:endParaRPr lang="en-US" sz="2000" dirty="0" smtClean="0">
              <a:latin typeface="Arial" charset="0"/>
            </a:endParaRPr>
          </a:p>
          <a:p>
            <a:pPr marL="0" indent="0" eaLnBrk="1" hangingPunct="1">
              <a:buFontTx/>
              <a:buNone/>
            </a:pPr>
            <a:r>
              <a:rPr lang="en-US" sz="2000" b="1" dirty="0" smtClean="0">
                <a:latin typeface="Arial" charset="0"/>
              </a:rPr>
              <a:t>Business Goals</a:t>
            </a:r>
          </a:p>
          <a:p>
            <a:pPr marL="534988" lvl="1" indent="-355600" eaLnBrk="1" hangingPunct="1">
              <a:buFontTx/>
              <a:buChar char="•"/>
            </a:pPr>
            <a:r>
              <a:rPr lang="en-US" sz="2000" dirty="0" smtClean="0">
                <a:latin typeface="Arial" charset="0"/>
              </a:rPr>
              <a:t>First leg: financial goals</a:t>
            </a:r>
          </a:p>
          <a:p>
            <a:pPr marL="534988" lvl="1" indent="-355600" eaLnBrk="1" hangingPunct="1">
              <a:buFontTx/>
              <a:buChar char="•"/>
            </a:pPr>
            <a:r>
              <a:rPr lang="en-US" sz="2000" dirty="0" smtClean="0">
                <a:latin typeface="Arial" charset="0"/>
              </a:rPr>
              <a:t>Second leg: environmental goals</a:t>
            </a:r>
          </a:p>
          <a:p>
            <a:pPr marL="534988" lvl="1" indent="-355600" eaLnBrk="1" hangingPunct="1">
              <a:buFontTx/>
              <a:buChar char="•"/>
            </a:pPr>
            <a:r>
              <a:rPr lang="en-US" sz="2000" dirty="0" smtClean="0">
                <a:latin typeface="Arial" charset="0"/>
              </a:rPr>
              <a:t>Third leg: social goals</a:t>
            </a:r>
          </a:p>
        </p:txBody>
      </p:sp>
      <p:sp>
        <p:nvSpPr>
          <p:cNvPr id="15365" name="Text Box 4"/>
          <p:cNvSpPr txBox="1">
            <a:spLocks noChangeArrowheads="1"/>
          </p:cNvSpPr>
          <p:nvPr/>
        </p:nvSpPr>
        <p:spPr bwMode="auto">
          <a:xfrm>
            <a:off x="4932363" y="4005263"/>
            <a:ext cx="3124200" cy="1970087"/>
          </a:xfrm>
          <a:prstGeom prst="rect">
            <a:avLst/>
          </a:prstGeom>
          <a:solidFill>
            <a:srgbClr val="FFFF99"/>
          </a:solidFill>
          <a:ln w="19050">
            <a:solidFill>
              <a:srgbClr val="0000FF"/>
            </a:solidFill>
            <a:miter lim="800000"/>
            <a:headEnd/>
            <a:tailEnd/>
          </a:ln>
        </p:spPr>
        <p:txBody>
          <a:bodyPr>
            <a:spAutoFit/>
          </a:bodyPr>
          <a:lstStyle/>
          <a:p>
            <a:pPr>
              <a:spcBef>
                <a:spcPct val="50000"/>
              </a:spcBef>
            </a:pPr>
            <a:r>
              <a:rPr lang="en-US" sz="2200">
                <a:latin typeface="Arial" charset="0"/>
                <a:sym typeface="Wingdings" pitchFamily="2" charset="2"/>
              </a:rPr>
              <a:t> </a:t>
            </a:r>
            <a:r>
              <a:rPr lang="en-US" sz="2000" b="1">
                <a:latin typeface="Arial" charset="0"/>
              </a:rPr>
              <a:t>Problem:</a:t>
            </a:r>
            <a:r>
              <a:rPr lang="en-US" sz="2000">
                <a:latin typeface="Arial" charset="0"/>
              </a:rPr>
              <a:t> Corporate resources spent on environmental and social goals never equal what is spent trying to generate profits (financial goals).</a:t>
            </a:r>
            <a:endParaRPr lang="en-CA" sz="200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381FBC42-FE33-4AAE-A28B-89B93920D795}" type="slidenum">
              <a:rPr lang="en-CA"/>
              <a:pPr/>
              <a:t>15</a:t>
            </a:fld>
            <a:endParaRPr lang="en-CA"/>
          </a:p>
        </p:txBody>
      </p:sp>
      <p:sp>
        <p:nvSpPr>
          <p:cNvPr id="16387" name="Rectangle 2"/>
          <p:cNvSpPr>
            <a:spLocks noGrp="1" noChangeArrowheads="1"/>
          </p:cNvSpPr>
          <p:nvPr>
            <p:ph type="title"/>
          </p:nvPr>
        </p:nvSpPr>
        <p:spPr>
          <a:xfrm>
            <a:off x="228600" y="228600"/>
            <a:ext cx="8305800"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Social Responsibility</a:t>
            </a:r>
            <a:endParaRPr lang="en-CA" sz="3200" b="1" dirty="0" smtClean="0">
              <a:solidFill>
                <a:schemeClr val="accent2"/>
              </a:solidFill>
              <a:latin typeface="Arial" charset="0"/>
            </a:endParaRPr>
          </a:p>
        </p:txBody>
      </p:sp>
      <p:sp>
        <p:nvSpPr>
          <p:cNvPr id="16388" name="Rectangle 3"/>
          <p:cNvSpPr>
            <a:spLocks noGrp="1" noChangeArrowheads="1"/>
          </p:cNvSpPr>
          <p:nvPr>
            <p:ph type="body" idx="1"/>
          </p:nvPr>
        </p:nvSpPr>
        <p:spPr>
          <a:xfrm>
            <a:off x="323850" y="1700213"/>
            <a:ext cx="8642350" cy="4897437"/>
          </a:xfrm>
        </p:spPr>
        <p:txBody>
          <a:bodyPr/>
          <a:lstStyle/>
          <a:p>
            <a:pPr marL="0" indent="0" eaLnBrk="1" hangingPunct="1">
              <a:lnSpc>
                <a:spcPct val="80000"/>
              </a:lnSpc>
              <a:buFontTx/>
              <a:buNone/>
              <a:tabLst>
                <a:tab pos="0" algn="l"/>
                <a:tab pos="2687638" algn="l"/>
              </a:tabLst>
            </a:pPr>
            <a:r>
              <a:rPr lang="en-US" sz="2000" b="1" dirty="0" err="1" smtClean="0">
                <a:solidFill>
                  <a:schemeClr val="accent2"/>
                </a:solidFill>
                <a:latin typeface="Arial" charset="0"/>
              </a:rPr>
              <a:t>Labour</a:t>
            </a:r>
            <a:r>
              <a:rPr lang="en-US" sz="2000" b="1" dirty="0" smtClean="0">
                <a:solidFill>
                  <a:schemeClr val="accent2"/>
                </a:solidFill>
                <a:latin typeface="Arial" charset="0"/>
              </a:rPr>
              <a:t> Practices</a:t>
            </a:r>
          </a:p>
          <a:p>
            <a:pPr marL="0" indent="0" eaLnBrk="1" hangingPunct="1">
              <a:lnSpc>
                <a:spcPct val="90000"/>
              </a:lnSpc>
              <a:buFontTx/>
              <a:buNone/>
              <a:tabLst>
                <a:tab pos="0" algn="l"/>
                <a:tab pos="2687638" algn="l"/>
              </a:tabLst>
            </a:pPr>
            <a:r>
              <a:rPr lang="en-US" sz="2000" dirty="0" smtClean="0">
                <a:latin typeface="Arial" charset="0"/>
              </a:rPr>
              <a:t>In Ontario, the </a:t>
            </a:r>
            <a:r>
              <a:rPr lang="en-US" sz="2000" i="1" dirty="0" smtClean="0">
                <a:latin typeface="Arial" charset="0"/>
              </a:rPr>
              <a:t>Employment Standards Act</a:t>
            </a:r>
            <a:r>
              <a:rPr lang="en-US" sz="2000" dirty="0" smtClean="0">
                <a:latin typeface="Arial" charset="0"/>
              </a:rPr>
              <a:t> addresses the minimum employment conditions including</a:t>
            </a:r>
          </a:p>
          <a:p>
            <a:pPr marL="803275" lvl="2" indent="-444500" eaLnBrk="1" hangingPunct="1">
              <a:lnSpc>
                <a:spcPct val="90000"/>
              </a:lnSpc>
              <a:tabLst>
                <a:tab pos="0" algn="l"/>
                <a:tab pos="2687638" algn="l"/>
              </a:tabLst>
            </a:pPr>
            <a:r>
              <a:rPr lang="en-US" sz="2000" dirty="0" smtClean="0">
                <a:latin typeface="Arial" charset="0"/>
              </a:rPr>
              <a:t>hours of work	</a:t>
            </a:r>
          </a:p>
          <a:p>
            <a:pPr marL="803275" lvl="2" indent="-444500" eaLnBrk="1" hangingPunct="1">
              <a:lnSpc>
                <a:spcPct val="90000"/>
              </a:lnSpc>
              <a:tabLst>
                <a:tab pos="0" algn="l"/>
                <a:tab pos="2687638" algn="l"/>
              </a:tabLst>
            </a:pPr>
            <a:r>
              <a:rPr lang="en-US" sz="2000" dirty="0" smtClean="0">
                <a:latin typeface="Arial" charset="0"/>
              </a:rPr>
              <a:t>overtime pay			 	</a:t>
            </a:r>
          </a:p>
          <a:p>
            <a:pPr marL="803275" lvl="2" indent="-444500" eaLnBrk="1" hangingPunct="1">
              <a:lnSpc>
                <a:spcPct val="90000"/>
              </a:lnSpc>
              <a:tabLst>
                <a:tab pos="0" algn="l"/>
                <a:tab pos="2687638" algn="l"/>
              </a:tabLst>
            </a:pPr>
            <a:r>
              <a:rPr lang="en-US" sz="2000" dirty="0" smtClean="0">
                <a:latin typeface="Arial" charset="0"/>
              </a:rPr>
              <a:t>minimum wage	</a:t>
            </a:r>
          </a:p>
          <a:p>
            <a:pPr marL="803275" lvl="2" indent="-444500" eaLnBrk="1" hangingPunct="1">
              <a:lnSpc>
                <a:spcPct val="90000"/>
              </a:lnSpc>
              <a:tabLst>
                <a:tab pos="0" algn="l"/>
                <a:tab pos="2687638" algn="l"/>
              </a:tabLst>
            </a:pPr>
            <a:r>
              <a:rPr lang="en-US" sz="2000" dirty="0" smtClean="0">
                <a:latin typeface="Arial" charset="0"/>
              </a:rPr>
              <a:t>holidays		</a:t>
            </a:r>
          </a:p>
          <a:p>
            <a:pPr marL="803275" lvl="2" indent="-444500" eaLnBrk="1" hangingPunct="1">
              <a:lnSpc>
                <a:spcPct val="90000"/>
              </a:lnSpc>
              <a:tabLst>
                <a:tab pos="0" algn="l"/>
                <a:tab pos="2687638" algn="l"/>
              </a:tabLst>
            </a:pPr>
            <a:r>
              <a:rPr lang="en-US" sz="2000" dirty="0" smtClean="0">
                <a:latin typeface="Arial" charset="0"/>
              </a:rPr>
              <a:t>vacations</a:t>
            </a:r>
          </a:p>
          <a:p>
            <a:pPr marL="803275" lvl="2" indent="-444500" eaLnBrk="1" hangingPunct="1">
              <a:lnSpc>
                <a:spcPct val="90000"/>
              </a:lnSpc>
              <a:tabLst>
                <a:tab pos="0" algn="l"/>
                <a:tab pos="2687638" algn="l"/>
              </a:tabLst>
            </a:pPr>
            <a:r>
              <a:rPr lang="en-US" sz="2000" dirty="0" smtClean="0">
                <a:latin typeface="Arial" charset="0"/>
              </a:rPr>
              <a:t>equal pay for male and female employees</a:t>
            </a:r>
          </a:p>
          <a:p>
            <a:pPr marL="803275" lvl="2" indent="-444500" eaLnBrk="1" hangingPunct="1">
              <a:lnSpc>
                <a:spcPct val="90000"/>
              </a:lnSpc>
              <a:tabLst>
                <a:tab pos="0" algn="l"/>
                <a:tab pos="2687638" algn="l"/>
              </a:tabLst>
            </a:pPr>
            <a:r>
              <a:rPr lang="en-US" sz="2000" dirty="0" smtClean="0">
                <a:latin typeface="Arial" charset="0"/>
              </a:rPr>
              <a:t>employee benefit plans</a:t>
            </a:r>
          </a:p>
          <a:p>
            <a:pPr marL="803275" lvl="2" indent="-444500" eaLnBrk="1" hangingPunct="1">
              <a:lnSpc>
                <a:spcPct val="90000"/>
              </a:lnSpc>
              <a:tabLst>
                <a:tab pos="0" algn="l"/>
                <a:tab pos="2687638" algn="l"/>
              </a:tabLst>
            </a:pPr>
            <a:r>
              <a:rPr lang="en-US" sz="2000" dirty="0" smtClean="0">
                <a:latin typeface="Arial" charset="0"/>
              </a:rPr>
              <a:t>pregnancy, parental, and other leaves of absence</a:t>
            </a:r>
          </a:p>
          <a:p>
            <a:pPr marL="803275" lvl="2" indent="-444500" eaLnBrk="1" hangingPunct="1">
              <a:lnSpc>
                <a:spcPct val="90000"/>
              </a:lnSpc>
              <a:tabLst>
                <a:tab pos="0" algn="l"/>
                <a:tab pos="2687638" algn="l"/>
              </a:tabLst>
            </a:pPr>
            <a:r>
              <a:rPr lang="en-US" sz="2000" dirty="0" smtClean="0">
                <a:latin typeface="Arial" charset="0"/>
              </a:rPr>
              <a:t>notice of termination of employment</a:t>
            </a:r>
          </a:p>
          <a:p>
            <a:pPr marL="803275" lvl="2" indent="-444500" eaLnBrk="1" hangingPunct="1">
              <a:lnSpc>
                <a:spcPct val="90000"/>
              </a:lnSpc>
              <a:tabLst>
                <a:tab pos="0" algn="l"/>
                <a:tab pos="2687638" algn="l"/>
              </a:tabLst>
            </a:pPr>
            <a:r>
              <a:rPr lang="en-US" sz="2000" dirty="0" smtClean="0">
                <a:latin typeface="Arial" charset="0"/>
              </a:rPr>
              <a:t>severance and termination pay 	</a:t>
            </a:r>
          </a:p>
          <a:p>
            <a:pPr marL="179388" lvl="1" indent="0" eaLnBrk="1" hangingPunct="1">
              <a:lnSpc>
                <a:spcPct val="80000"/>
              </a:lnSpc>
              <a:buFontTx/>
              <a:buNone/>
              <a:tabLst>
                <a:tab pos="0" algn="l"/>
                <a:tab pos="2687638" algn="l"/>
              </a:tabLst>
            </a:pPr>
            <a:r>
              <a:rPr lang="en-US" sz="2000" dirty="0" smtClean="0">
                <a:latin typeface="Arial" charset="0"/>
              </a:rPr>
              <a:t>			</a:t>
            </a:r>
          </a:p>
          <a:p>
            <a:pPr marL="179388" lvl="1" indent="0" eaLnBrk="1" hangingPunct="1">
              <a:lnSpc>
                <a:spcPct val="80000"/>
              </a:lnSpc>
              <a:buFontTx/>
              <a:buNone/>
              <a:tabLst>
                <a:tab pos="0" algn="l"/>
                <a:tab pos="2687638" algn="l"/>
              </a:tabLst>
            </a:pPr>
            <a:r>
              <a:rPr lang="en-US" sz="1600" dirty="0" smtClean="0">
                <a:latin typeface="Arial" charset="0"/>
              </a:rPr>
              <a:t>				</a:t>
            </a:r>
          </a:p>
          <a:p>
            <a:pPr marL="179388" lvl="1" indent="0" eaLnBrk="1" hangingPunct="1">
              <a:lnSpc>
                <a:spcPct val="80000"/>
              </a:lnSpc>
              <a:buFontTx/>
              <a:buNone/>
              <a:tabLst>
                <a:tab pos="0" algn="l"/>
                <a:tab pos="2687638" algn="l"/>
              </a:tabLst>
            </a:pPr>
            <a:endParaRPr lang="en-CA" sz="1600" dirty="0" smtClean="0">
              <a:latin typeface="Arial" charset="0"/>
            </a:endParaRPr>
          </a:p>
        </p:txBody>
      </p:sp>
      <p:sp>
        <p:nvSpPr>
          <p:cNvPr id="16389" name="Text Box 4"/>
          <p:cNvSpPr txBox="1">
            <a:spLocks noChangeArrowheads="1"/>
          </p:cNvSpPr>
          <p:nvPr/>
        </p:nvSpPr>
        <p:spPr bwMode="auto">
          <a:xfrm>
            <a:off x="4932363" y="2636838"/>
            <a:ext cx="6445250" cy="1066800"/>
          </a:xfrm>
          <a:prstGeom prst="rect">
            <a:avLst/>
          </a:prstGeom>
          <a:noFill/>
          <a:ln w="9525">
            <a:noFill/>
            <a:miter lim="800000"/>
            <a:headEnd/>
            <a:tailEnd/>
          </a:ln>
        </p:spPr>
        <p:txBody>
          <a:bodyPr>
            <a:spAutoFit/>
          </a:bodyPr>
          <a:lstStyle/>
          <a:p>
            <a:pPr marL="358775" lvl="2"/>
            <a:r>
              <a:rPr lang="en-US" sz="2000">
                <a:latin typeface="Arial" charset="0"/>
              </a:rPr>
              <a:t> </a:t>
            </a:r>
          </a:p>
          <a:p>
            <a:endParaRPr lang="en-US" sz="2000"/>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5959D362-CB98-4384-8746-C96FAAB158D2}" type="slidenum">
              <a:rPr lang="en-CA"/>
              <a:pPr/>
              <a:t>16</a:t>
            </a:fld>
            <a:endParaRPr lang="en-CA"/>
          </a:p>
        </p:txBody>
      </p:sp>
      <p:sp>
        <p:nvSpPr>
          <p:cNvPr id="17411" name="Rectangle 2"/>
          <p:cNvSpPr>
            <a:spLocks noGrp="1" noChangeArrowheads="1"/>
          </p:cNvSpPr>
          <p:nvPr>
            <p:ph type="title"/>
          </p:nvPr>
        </p:nvSpPr>
        <p:spPr>
          <a:xfrm>
            <a:off x="179388" y="333375"/>
            <a:ext cx="8736012" cy="12954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Ethics and Corporate Social Responsibility</a:t>
            </a:r>
            <a:endParaRPr lang="en-CA" sz="3200" b="1" dirty="0" smtClean="0">
              <a:solidFill>
                <a:schemeClr val="accent2"/>
              </a:solidFill>
              <a:latin typeface="Arial" charset="0"/>
            </a:endParaRPr>
          </a:p>
        </p:txBody>
      </p:sp>
      <p:sp>
        <p:nvSpPr>
          <p:cNvPr id="17412" name="Rectangle 3"/>
          <p:cNvSpPr>
            <a:spLocks noGrp="1" noChangeArrowheads="1"/>
          </p:cNvSpPr>
          <p:nvPr>
            <p:ph type="body" idx="1"/>
          </p:nvPr>
        </p:nvSpPr>
        <p:spPr>
          <a:xfrm>
            <a:off x="323850" y="1989138"/>
            <a:ext cx="8534400" cy="4114800"/>
          </a:xfrm>
        </p:spPr>
        <p:txBody>
          <a:bodyPr/>
          <a:lstStyle/>
          <a:p>
            <a:pPr marL="0" indent="0" eaLnBrk="1" hangingPunct="1">
              <a:lnSpc>
                <a:spcPct val="80000"/>
              </a:lnSpc>
              <a:buFontTx/>
              <a:buNone/>
            </a:pPr>
            <a:r>
              <a:rPr lang="en-US" sz="2000" b="1" i="1" dirty="0" smtClean="0">
                <a:latin typeface="Arial" charset="0"/>
              </a:rPr>
              <a:t>Pay Equity</a:t>
            </a:r>
          </a:p>
          <a:p>
            <a:pPr marL="0" indent="0" eaLnBrk="1" hangingPunct="1">
              <a:buFontTx/>
              <a:buNone/>
            </a:pPr>
            <a:r>
              <a:rPr lang="en-US" sz="2000" dirty="0" smtClean="0">
                <a:latin typeface="Arial" charset="0"/>
              </a:rPr>
              <a:t>Although pay equity legislation has changed considerably since its establishment in 1978, it still does not always deliver equal pay for work of equal value. The legislation prohibits employers from paying employees of one sex differently than from the other when the same or substantially the same work is done.</a:t>
            </a:r>
          </a:p>
          <a:p>
            <a:pPr marL="0" indent="0" eaLnBrk="1" hangingPunct="1">
              <a:lnSpc>
                <a:spcPct val="80000"/>
              </a:lnSpc>
              <a:buFontTx/>
              <a:buNone/>
            </a:pPr>
            <a:endParaRPr lang="en-US" sz="2000" dirty="0" smtClean="0">
              <a:latin typeface="Arial" charset="0"/>
            </a:endParaRPr>
          </a:p>
          <a:p>
            <a:pPr marL="0" indent="0" eaLnBrk="1" hangingPunct="1">
              <a:lnSpc>
                <a:spcPct val="80000"/>
              </a:lnSpc>
              <a:buFontTx/>
              <a:buNone/>
            </a:pPr>
            <a:r>
              <a:rPr lang="en-US" sz="2000" b="1" i="1" dirty="0" smtClean="0">
                <a:latin typeface="Arial" charset="0"/>
              </a:rPr>
              <a:t>Privacy Laws</a:t>
            </a:r>
          </a:p>
          <a:p>
            <a:pPr marL="0" indent="0" eaLnBrk="1" hangingPunct="1">
              <a:buFontTx/>
              <a:buNone/>
            </a:pPr>
            <a:r>
              <a:rPr lang="en-US" sz="2000" i="1" dirty="0" smtClean="0">
                <a:latin typeface="Arial" charset="0"/>
              </a:rPr>
              <a:t>The Personal Information Protection and Electronic Documents Act</a:t>
            </a:r>
            <a:r>
              <a:rPr lang="en-US" sz="2000" dirty="0" smtClean="0">
                <a:latin typeface="Arial" charset="0"/>
              </a:rPr>
              <a:t> (January 1, 2004) requires all provincially regulated businesses to explain what personal information they need from employees or customers and why they need it.</a:t>
            </a:r>
            <a:endParaRPr lang="en-CA" sz="2000" dirty="0" smtClean="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19ACE5F9-217A-4B63-BCCB-E4E86188814A}" type="slidenum">
              <a:rPr lang="en-CA"/>
              <a:pPr/>
              <a:t>17</a:t>
            </a:fld>
            <a:endParaRPr lang="en-CA"/>
          </a:p>
        </p:txBody>
      </p:sp>
      <p:sp>
        <p:nvSpPr>
          <p:cNvPr id="18435" name="Rectangle 2"/>
          <p:cNvSpPr>
            <a:spLocks noGrp="1" noChangeArrowheads="1"/>
          </p:cNvSpPr>
          <p:nvPr>
            <p:ph type="title"/>
          </p:nvPr>
        </p:nvSpPr>
        <p:spPr>
          <a:xfrm>
            <a:off x="250825" y="404813"/>
            <a:ext cx="8664575"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Ethics and Corporate Social Responsibility</a:t>
            </a:r>
            <a:endParaRPr lang="en-CA" sz="3200" b="1" dirty="0" smtClean="0">
              <a:solidFill>
                <a:schemeClr val="accent2"/>
              </a:solidFill>
              <a:latin typeface="Arial" charset="0"/>
            </a:endParaRPr>
          </a:p>
        </p:txBody>
      </p:sp>
      <p:sp>
        <p:nvSpPr>
          <p:cNvPr id="18436" name="Rectangle 3"/>
          <p:cNvSpPr>
            <a:spLocks noGrp="1" noChangeArrowheads="1"/>
          </p:cNvSpPr>
          <p:nvPr>
            <p:ph type="body" idx="1"/>
          </p:nvPr>
        </p:nvSpPr>
        <p:spPr>
          <a:xfrm>
            <a:off x="323850" y="1916113"/>
            <a:ext cx="8382000" cy="4248150"/>
          </a:xfrm>
        </p:spPr>
        <p:txBody>
          <a:bodyPr/>
          <a:lstStyle/>
          <a:p>
            <a:pPr marL="0" indent="0" eaLnBrk="1" hangingPunct="1">
              <a:lnSpc>
                <a:spcPct val="80000"/>
              </a:lnSpc>
              <a:spcBef>
                <a:spcPct val="15000"/>
              </a:spcBef>
              <a:buFontTx/>
              <a:buNone/>
            </a:pPr>
            <a:r>
              <a:rPr lang="en-US" sz="2000" b="1" dirty="0" smtClean="0">
                <a:solidFill>
                  <a:srgbClr val="0000FF"/>
                </a:solidFill>
                <a:latin typeface="Arial" charset="0"/>
              </a:rPr>
              <a:t>Fair Trade</a:t>
            </a:r>
          </a:p>
          <a:p>
            <a:pPr marL="0" indent="0" eaLnBrk="1" hangingPunct="1">
              <a:lnSpc>
                <a:spcPct val="90000"/>
              </a:lnSpc>
              <a:spcBef>
                <a:spcPct val="15000"/>
              </a:spcBef>
              <a:buFontTx/>
              <a:buNone/>
            </a:pPr>
            <a:r>
              <a:rPr lang="en-US" sz="2000" b="1" dirty="0" smtClean="0">
                <a:latin typeface="Arial" charset="0"/>
              </a:rPr>
              <a:t>Fair trade</a:t>
            </a:r>
            <a:r>
              <a:rPr lang="en-US" sz="2000" dirty="0" smtClean="0">
                <a:latin typeface="Arial" charset="0"/>
              </a:rPr>
              <a:t> is the voluntary practice of helping producers in developing countries bypass expensive middlemen so they can sell their goods in other countries for a fair profit.</a:t>
            </a:r>
          </a:p>
          <a:p>
            <a:pPr marL="0" indent="0" eaLnBrk="1" hangingPunct="1">
              <a:lnSpc>
                <a:spcPct val="40000"/>
              </a:lnSpc>
              <a:buFontTx/>
              <a:buNone/>
            </a:pPr>
            <a:endParaRPr lang="en-US" sz="2000" dirty="0" smtClean="0">
              <a:latin typeface="Arial" charset="0"/>
            </a:endParaRPr>
          </a:p>
          <a:p>
            <a:pPr marL="0" indent="0" eaLnBrk="1" hangingPunct="1">
              <a:lnSpc>
                <a:spcPct val="90000"/>
              </a:lnSpc>
              <a:buFontTx/>
              <a:buNone/>
            </a:pPr>
            <a:r>
              <a:rPr lang="en-US" sz="2000" dirty="0" smtClean="0">
                <a:latin typeface="Arial" charset="0"/>
              </a:rPr>
              <a:t>A </a:t>
            </a:r>
            <a:r>
              <a:rPr lang="en-US" sz="2000" b="1" dirty="0" smtClean="0">
                <a:latin typeface="Arial" charset="0"/>
              </a:rPr>
              <a:t>grassroots movement</a:t>
            </a:r>
            <a:r>
              <a:rPr lang="en-US" sz="2000" dirty="0" smtClean="0">
                <a:latin typeface="Arial" charset="0"/>
              </a:rPr>
              <a:t> starts out as the local action of or response by a group of people to a problem: the movement develops from the bottom up, not from the top down. For example, the fair trade initiative began with partnerships between farmers in less-developed countries and aid organizations (bottom up) to help them reach markets in Europe and North America (top down).</a:t>
            </a:r>
          </a:p>
          <a:p>
            <a:pPr marL="0" indent="0" eaLnBrk="1" hangingPunct="1">
              <a:lnSpc>
                <a:spcPct val="50000"/>
              </a:lnSpc>
              <a:buFontTx/>
              <a:buNone/>
            </a:pPr>
            <a:endParaRPr lang="en-US" sz="2000" dirty="0" smtClean="0">
              <a:latin typeface="Arial" charset="0"/>
            </a:endParaRPr>
          </a:p>
          <a:p>
            <a:pPr marL="0" indent="0" eaLnBrk="1" hangingPunct="1">
              <a:lnSpc>
                <a:spcPct val="90000"/>
              </a:lnSpc>
              <a:buFontTx/>
              <a:buNone/>
            </a:pPr>
            <a:r>
              <a:rPr lang="en-US" sz="2000" dirty="0" smtClean="0">
                <a:latin typeface="Arial" charset="0"/>
              </a:rPr>
              <a:t>Fair-trade products are marked with logos such as the non-profit organization’s </a:t>
            </a:r>
            <a:r>
              <a:rPr lang="en-US" sz="2000" b="1" dirty="0" err="1" smtClean="0">
                <a:latin typeface="Arial" charset="0"/>
              </a:rPr>
              <a:t>TransFair</a:t>
            </a:r>
            <a:r>
              <a:rPr lang="en-US" sz="2000" b="1" dirty="0" smtClean="0">
                <a:latin typeface="Arial" charset="0"/>
              </a:rPr>
              <a:t> Canada</a:t>
            </a:r>
            <a:r>
              <a:rPr lang="en-US" sz="2000" dirty="0" smtClean="0">
                <a:latin typeface="Arial" charset="0"/>
              </a:rPr>
              <a:t> symbol. Ethical trading means using trade to ensure that the basic </a:t>
            </a:r>
            <a:r>
              <a:rPr lang="en-US" sz="2000" dirty="0" err="1" smtClean="0">
                <a:latin typeface="Arial" charset="0"/>
              </a:rPr>
              <a:t>labour</a:t>
            </a:r>
            <a:r>
              <a:rPr lang="en-US" sz="2000" dirty="0" smtClean="0">
                <a:latin typeface="Arial" charset="0"/>
              </a:rPr>
              <a:t> rights of employees in other countries are respected. </a:t>
            </a:r>
            <a:endParaRPr lang="en-CA" sz="2000" dirty="0" smtClean="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DBC84F2C-E19C-4B3E-97F8-A0C1720BFA1E}" type="slidenum">
              <a:rPr lang="en-CA"/>
              <a:pPr/>
              <a:t>2</a:t>
            </a:fld>
            <a:endParaRPr lang="en-CA"/>
          </a:p>
        </p:txBody>
      </p:sp>
      <p:sp>
        <p:nvSpPr>
          <p:cNvPr id="3075" name="Rectangle 2"/>
          <p:cNvSpPr>
            <a:spLocks noGrp="1" noChangeArrowheads="1"/>
          </p:cNvSpPr>
          <p:nvPr>
            <p:ph type="title"/>
          </p:nvPr>
        </p:nvSpPr>
        <p:spPr>
          <a:xfrm>
            <a:off x="179388" y="333375"/>
            <a:ext cx="8640762"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Business Ethics</a:t>
            </a:r>
            <a:endParaRPr lang="en-CA" sz="3200" b="1" dirty="0" smtClean="0">
              <a:solidFill>
                <a:schemeClr val="accent2"/>
              </a:solidFill>
              <a:latin typeface="Arial" charset="0"/>
            </a:endParaRPr>
          </a:p>
        </p:txBody>
      </p:sp>
      <p:sp>
        <p:nvSpPr>
          <p:cNvPr id="3076" name="Rectangle 3"/>
          <p:cNvSpPr>
            <a:spLocks noGrp="1" noChangeArrowheads="1"/>
          </p:cNvSpPr>
          <p:nvPr>
            <p:ph type="body" idx="1"/>
          </p:nvPr>
        </p:nvSpPr>
        <p:spPr>
          <a:xfrm>
            <a:off x="323850" y="3068638"/>
            <a:ext cx="7920038" cy="3384550"/>
          </a:xfrm>
        </p:spPr>
        <p:txBody>
          <a:bodyPr/>
          <a:lstStyle/>
          <a:p>
            <a:pPr marL="0" indent="0" eaLnBrk="1" hangingPunct="1">
              <a:buFontTx/>
              <a:buNone/>
            </a:pPr>
            <a:r>
              <a:rPr lang="en-US" sz="2000" b="1" dirty="0" smtClean="0">
                <a:solidFill>
                  <a:srgbClr val="0000FF"/>
                </a:solidFill>
                <a:latin typeface="Arial" charset="0"/>
              </a:rPr>
              <a:t>What Role Should Ethics Play in Business?</a:t>
            </a:r>
          </a:p>
          <a:p>
            <a:pPr marL="0" indent="0" eaLnBrk="1" hangingPunct="1">
              <a:buFontTx/>
              <a:buNone/>
            </a:pPr>
            <a:r>
              <a:rPr lang="en-US" sz="2000" dirty="0" smtClean="0">
                <a:latin typeface="Arial" charset="0"/>
              </a:rPr>
              <a:t>Business ethics are based on society’s ethics and those of the people who work for and buy from them.</a:t>
            </a:r>
          </a:p>
          <a:p>
            <a:pPr marL="0" indent="0" eaLnBrk="1" hangingPunct="1">
              <a:buFontTx/>
              <a:buNone/>
            </a:pPr>
            <a:endParaRPr lang="en-US" sz="2000" dirty="0" smtClean="0">
              <a:latin typeface="Arial" charset="0"/>
            </a:endParaRPr>
          </a:p>
          <a:p>
            <a:pPr marL="0" indent="0" eaLnBrk="1" hangingPunct="1">
              <a:buFontTx/>
              <a:buNone/>
            </a:pPr>
            <a:r>
              <a:rPr lang="en-US" sz="2000" b="1" dirty="0" smtClean="0">
                <a:solidFill>
                  <a:schemeClr val="accent2"/>
                </a:solidFill>
                <a:latin typeface="Arial" charset="0"/>
              </a:rPr>
              <a:t>A Code of Ethics</a:t>
            </a:r>
          </a:p>
          <a:p>
            <a:pPr marL="0" indent="0" eaLnBrk="1" hangingPunct="1">
              <a:buFontTx/>
              <a:buNone/>
            </a:pPr>
            <a:r>
              <a:rPr lang="en-US" sz="2000" dirty="0" smtClean="0">
                <a:latin typeface="Arial" charset="0"/>
              </a:rPr>
              <a:t>Some companies write a </a:t>
            </a:r>
            <a:r>
              <a:rPr lang="en-US" sz="2000" b="1" dirty="0" smtClean="0">
                <a:latin typeface="Arial" charset="0"/>
              </a:rPr>
              <a:t>code of ethics</a:t>
            </a:r>
            <a:r>
              <a:rPr lang="en-US" sz="2000" dirty="0" smtClean="0">
                <a:latin typeface="Arial" charset="0"/>
              </a:rPr>
              <a:t>, a document that explains specifically how employees should respond in certain situations.</a:t>
            </a:r>
          </a:p>
          <a:p>
            <a:pPr marL="0" indent="0" eaLnBrk="1" hangingPunct="1">
              <a:buFontTx/>
              <a:buNone/>
            </a:pPr>
            <a:r>
              <a:rPr lang="en-US" sz="2000" dirty="0" smtClean="0">
                <a:latin typeface="Arial" charset="0"/>
              </a:rPr>
              <a:t>Canadian laws address acceptable business </a:t>
            </a:r>
            <a:r>
              <a:rPr lang="en-US" sz="2000" dirty="0" err="1" smtClean="0">
                <a:latin typeface="Arial" charset="0"/>
              </a:rPr>
              <a:t>behaviours</a:t>
            </a:r>
            <a:r>
              <a:rPr lang="en-US" sz="2000" dirty="0" smtClean="0">
                <a:latin typeface="Arial" charset="0"/>
              </a:rPr>
              <a:t>. However, businesses can still behave unethically without breaking these laws.</a:t>
            </a:r>
            <a:endParaRPr lang="en-CA" sz="2000" dirty="0" smtClean="0">
              <a:latin typeface="Arial" charset="0"/>
            </a:endParaRPr>
          </a:p>
        </p:txBody>
      </p:sp>
      <p:pic>
        <p:nvPicPr>
          <p:cNvPr id="3077" name="Picture 4" descr="ethics.jpg"/>
          <p:cNvPicPr>
            <a:picLocks noChangeAspect="1"/>
          </p:cNvPicPr>
          <p:nvPr/>
        </p:nvPicPr>
        <p:blipFill>
          <a:blip r:embed="rId3" cstate="print"/>
          <a:srcRect/>
          <a:stretch>
            <a:fillRect/>
          </a:stretch>
        </p:blipFill>
        <p:spPr bwMode="auto">
          <a:xfrm>
            <a:off x="4859338" y="836613"/>
            <a:ext cx="3598862" cy="20875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8F77438A-149A-4F11-887E-E1A58F6F2AB1}" type="slidenum">
              <a:rPr lang="en-CA"/>
              <a:pPr/>
              <a:t>3</a:t>
            </a:fld>
            <a:endParaRPr lang="en-CA"/>
          </a:p>
        </p:txBody>
      </p:sp>
      <p:sp>
        <p:nvSpPr>
          <p:cNvPr id="4099" name="Rectangle 2"/>
          <p:cNvSpPr>
            <a:spLocks noGrp="1" noChangeArrowheads="1"/>
          </p:cNvSpPr>
          <p:nvPr>
            <p:ph type="title"/>
          </p:nvPr>
        </p:nvSpPr>
        <p:spPr>
          <a:xfrm>
            <a:off x="228600" y="228600"/>
            <a:ext cx="8305800"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Business Ethics</a:t>
            </a:r>
            <a:endParaRPr lang="en-CA" sz="3200" b="1" dirty="0" smtClean="0">
              <a:solidFill>
                <a:schemeClr val="accent2"/>
              </a:solidFill>
              <a:latin typeface="Arial" charset="0"/>
            </a:endParaRPr>
          </a:p>
        </p:txBody>
      </p:sp>
      <p:sp>
        <p:nvSpPr>
          <p:cNvPr id="4100" name="Rectangle 3"/>
          <p:cNvSpPr>
            <a:spLocks noGrp="1" noChangeArrowheads="1"/>
          </p:cNvSpPr>
          <p:nvPr>
            <p:ph type="body" idx="1"/>
          </p:nvPr>
        </p:nvSpPr>
        <p:spPr>
          <a:xfrm>
            <a:off x="323850" y="1484313"/>
            <a:ext cx="5256213" cy="4608512"/>
          </a:xfrm>
        </p:spPr>
        <p:txBody>
          <a:bodyPr/>
          <a:lstStyle/>
          <a:p>
            <a:pPr marL="0" indent="0" eaLnBrk="1" hangingPunct="1">
              <a:lnSpc>
                <a:spcPct val="80000"/>
              </a:lnSpc>
              <a:buFontTx/>
              <a:buNone/>
              <a:tabLst>
                <a:tab pos="357188" algn="l"/>
              </a:tabLst>
            </a:pPr>
            <a:r>
              <a:rPr lang="en-US" sz="2000" b="1" dirty="0" smtClean="0">
                <a:solidFill>
                  <a:srgbClr val="0000FF"/>
                </a:solidFill>
                <a:latin typeface="Arial" charset="0"/>
              </a:rPr>
              <a:t>How Can Businesses Resolve Ethical Dilemmas?</a:t>
            </a:r>
          </a:p>
          <a:p>
            <a:pPr marL="0" indent="0" eaLnBrk="1" hangingPunct="1">
              <a:lnSpc>
                <a:spcPct val="80000"/>
              </a:lnSpc>
              <a:buFontTx/>
              <a:buNone/>
              <a:tabLst>
                <a:tab pos="357188" algn="l"/>
              </a:tabLst>
            </a:pPr>
            <a:r>
              <a:rPr lang="en-US" sz="2000" dirty="0" smtClean="0">
                <a:latin typeface="Arial" charset="0"/>
              </a:rPr>
              <a:t>A </a:t>
            </a:r>
            <a:r>
              <a:rPr lang="en-US" sz="2000" b="1" dirty="0" smtClean="0">
                <a:latin typeface="Arial" charset="0"/>
              </a:rPr>
              <a:t>dilemma</a:t>
            </a:r>
            <a:r>
              <a:rPr lang="en-US" sz="2000" dirty="0" smtClean="0">
                <a:latin typeface="Arial" charset="0"/>
              </a:rPr>
              <a:t> is a situation where a difficult choice must be made between two or more options.</a:t>
            </a:r>
          </a:p>
          <a:p>
            <a:pPr marL="0" indent="0" eaLnBrk="1" hangingPunct="1">
              <a:lnSpc>
                <a:spcPct val="80000"/>
              </a:lnSpc>
              <a:buFontTx/>
              <a:buNone/>
              <a:tabLst>
                <a:tab pos="357188" algn="l"/>
              </a:tabLst>
            </a:pPr>
            <a:endParaRPr lang="en-US" sz="2000" dirty="0" smtClean="0">
              <a:latin typeface="Arial" charset="0"/>
            </a:endParaRPr>
          </a:p>
          <a:p>
            <a:pPr marL="0" indent="0" eaLnBrk="1" hangingPunct="1">
              <a:lnSpc>
                <a:spcPct val="80000"/>
              </a:lnSpc>
              <a:buFontTx/>
              <a:buNone/>
              <a:tabLst>
                <a:tab pos="357188" algn="l"/>
              </a:tabLst>
            </a:pPr>
            <a:r>
              <a:rPr lang="en-US" sz="2000" dirty="0" smtClean="0">
                <a:latin typeface="Arial" charset="0"/>
              </a:rPr>
              <a:t>An </a:t>
            </a:r>
            <a:r>
              <a:rPr lang="en-US" sz="2000" b="1" dirty="0" smtClean="0">
                <a:latin typeface="Arial" charset="0"/>
              </a:rPr>
              <a:t>ethical dilemma</a:t>
            </a:r>
            <a:r>
              <a:rPr lang="en-US" sz="2000" dirty="0" smtClean="0">
                <a:latin typeface="Arial" charset="0"/>
              </a:rPr>
              <a:t> is a moral problem with a choice between potential right and wrong. Some questions to consider are</a:t>
            </a:r>
          </a:p>
          <a:p>
            <a:pPr marL="892175" lvl="1" indent="-446088" eaLnBrk="1" hangingPunct="1">
              <a:lnSpc>
                <a:spcPct val="80000"/>
              </a:lnSpc>
              <a:buFontTx/>
              <a:buChar char="•"/>
              <a:tabLst>
                <a:tab pos="357188" algn="l"/>
              </a:tabLst>
            </a:pPr>
            <a:r>
              <a:rPr lang="en-US" sz="2000" dirty="0" smtClean="0">
                <a:latin typeface="Arial" charset="0"/>
              </a:rPr>
              <a:t>Who will be helped by what you do?</a:t>
            </a:r>
          </a:p>
          <a:p>
            <a:pPr marL="892175" lvl="1" indent="-446088" eaLnBrk="1" hangingPunct="1">
              <a:lnSpc>
                <a:spcPct val="80000"/>
              </a:lnSpc>
              <a:buFontTx/>
              <a:buChar char="•"/>
              <a:tabLst>
                <a:tab pos="357188" algn="l"/>
              </a:tabLst>
            </a:pPr>
            <a:r>
              <a:rPr lang="en-US" sz="2000" dirty="0" smtClean="0">
                <a:latin typeface="Arial" charset="0"/>
              </a:rPr>
              <a:t>	Who will be hurt by what you do?</a:t>
            </a:r>
          </a:p>
          <a:p>
            <a:pPr marL="892175" lvl="1" indent="-446088" eaLnBrk="1" hangingPunct="1">
              <a:lnSpc>
                <a:spcPct val="80000"/>
              </a:lnSpc>
              <a:buFontTx/>
              <a:buChar char="•"/>
              <a:tabLst>
                <a:tab pos="357188" algn="l"/>
              </a:tabLst>
            </a:pPr>
            <a:r>
              <a:rPr lang="en-US" sz="2000" dirty="0" smtClean="0">
                <a:latin typeface="Arial" charset="0"/>
              </a:rPr>
              <a:t>	What are the benefits and problems of such a decision?</a:t>
            </a:r>
          </a:p>
          <a:p>
            <a:pPr marL="892175" lvl="1" indent="-446088" eaLnBrk="1" hangingPunct="1">
              <a:lnSpc>
                <a:spcPct val="80000"/>
              </a:lnSpc>
              <a:buFontTx/>
              <a:buChar char="•"/>
              <a:tabLst>
                <a:tab pos="357188" algn="l"/>
              </a:tabLst>
            </a:pPr>
            <a:r>
              <a:rPr lang="en-US" sz="2000" dirty="0" smtClean="0">
                <a:latin typeface="Arial" charset="0"/>
              </a:rPr>
              <a:t>	Will the decision survive the test of time?</a:t>
            </a:r>
          </a:p>
          <a:p>
            <a:pPr marL="0" indent="0" eaLnBrk="1" hangingPunct="1">
              <a:lnSpc>
                <a:spcPct val="80000"/>
              </a:lnSpc>
              <a:buFontTx/>
              <a:buNone/>
              <a:tabLst>
                <a:tab pos="357188" algn="l"/>
              </a:tabLst>
            </a:pPr>
            <a:endParaRPr lang="en-US" sz="2000" dirty="0" smtClean="0">
              <a:latin typeface="Arial" charset="0"/>
            </a:endParaRPr>
          </a:p>
          <a:p>
            <a:pPr marL="0" indent="0" eaLnBrk="1" hangingPunct="1">
              <a:lnSpc>
                <a:spcPct val="80000"/>
              </a:lnSpc>
              <a:buFontTx/>
              <a:buNone/>
              <a:tabLst>
                <a:tab pos="357188" algn="l"/>
              </a:tabLst>
            </a:pPr>
            <a:r>
              <a:rPr lang="en-US" sz="2000" dirty="0" smtClean="0">
                <a:latin typeface="Arial" charset="0"/>
              </a:rPr>
              <a:t>.</a:t>
            </a:r>
            <a:endParaRPr lang="en-CA" sz="2000" dirty="0" smtClean="0">
              <a:latin typeface="Arial" charset="0"/>
            </a:endParaRPr>
          </a:p>
        </p:txBody>
      </p:sp>
      <p:pic>
        <p:nvPicPr>
          <p:cNvPr id="4101" name="Picture 4" descr="ethics-cartoon.gif"/>
          <p:cNvPicPr>
            <a:picLocks noChangeAspect="1"/>
          </p:cNvPicPr>
          <p:nvPr/>
        </p:nvPicPr>
        <p:blipFill>
          <a:blip r:embed="rId3" cstate="print"/>
          <a:srcRect/>
          <a:stretch>
            <a:fillRect/>
          </a:stretch>
        </p:blipFill>
        <p:spPr bwMode="auto">
          <a:xfrm>
            <a:off x="5651500" y="476250"/>
            <a:ext cx="3152775" cy="24193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lnSpc>
                <a:spcPct val="80000"/>
              </a:lnSpc>
              <a:tabLst>
                <a:tab pos="357188" algn="l"/>
              </a:tabLst>
            </a:pPr>
            <a:r>
              <a:rPr lang="en-CA" dirty="0" smtClean="0"/>
              <a:t>Ethics in Business</a:t>
            </a:r>
          </a:p>
        </p:txBody>
      </p:sp>
      <p:sp>
        <p:nvSpPr>
          <p:cNvPr id="3" name="Content Placeholder 2"/>
          <p:cNvSpPr>
            <a:spLocks noGrp="1"/>
          </p:cNvSpPr>
          <p:nvPr>
            <p:ph idx="1"/>
          </p:nvPr>
        </p:nvSpPr>
        <p:spPr/>
        <p:txBody>
          <a:bodyPr/>
          <a:lstStyle/>
          <a:p>
            <a:pPr marL="0" indent="0" eaLnBrk="1" hangingPunct="1">
              <a:lnSpc>
                <a:spcPct val="80000"/>
              </a:lnSpc>
              <a:buFontTx/>
              <a:buNone/>
              <a:tabLst>
                <a:tab pos="357188" algn="l"/>
              </a:tabLst>
              <a:defRPr/>
            </a:pPr>
            <a:r>
              <a:rPr lang="en-US" b="1" dirty="0" smtClean="0">
                <a:solidFill>
                  <a:schemeClr val="accent2"/>
                </a:solidFill>
                <a:latin typeface="Arial" charset="0"/>
              </a:rPr>
              <a:t>Whistle-blowing</a:t>
            </a:r>
          </a:p>
          <a:p>
            <a:pPr marL="0" indent="0" eaLnBrk="1" hangingPunct="1">
              <a:lnSpc>
                <a:spcPct val="90000"/>
              </a:lnSpc>
              <a:buFontTx/>
              <a:buNone/>
              <a:tabLst>
                <a:tab pos="357188" algn="l"/>
              </a:tabLst>
              <a:defRPr/>
            </a:pPr>
            <a:r>
              <a:rPr lang="en-US" b="1" dirty="0" smtClean="0">
                <a:latin typeface="Arial" charset="0"/>
              </a:rPr>
              <a:t>Whistle-blowing</a:t>
            </a:r>
            <a:r>
              <a:rPr lang="en-US" dirty="0" smtClean="0">
                <a:latin typeface="Arial" charset="0"/>
              </a:rPr>
              <a:t> happens when an employee informs officials or the public about an illegal or ethical violation.</a:t>
            </a:r>
            <a:endParaRPr lang="en-CA" dirty="0" smtClean="0">
              <a:latin typeface="Arial" charset="0"/>
            </a:endParaRPr>
          </a:p>
          <a:p>
            <a:pPr eaLnBrk="1" hangingPunct="1">
              <a:defRPr/>
            </a:pPr>
            <a:endParaRPr lang="en-CA" dirty="0" smtClean="0"/>
          </a:p>
        </p:txBody>
      </p:sp>
      <p:sp>
        <p:nvSpPr>
          <p:cNvPr id="5124" name="Slide Number Placeholder 3"/>
          <p:cNvSpPr>
            <a:spLocks noGrp="1"/>
          </p:cNvSpPr>
          <p:nvPr>
            <p:ph type="sldNum" sz="quarter" idx="12"/>
          </p:nvPr>
        </p:nvSpPr>
        <p:spPr>
          <a:noFill/>
        </p:spPr>
        <p:txBody>
          <a:bodyPr/>
          <a:lstStyle/>
          <a:p>
            <a:fld id="{1805C734-82D9-4F86-9F1D-094EBF735AD2}" type="slidenum">
              <a:rPr lang="en-CA"/>
              <a:pPr/>
              <a:t>4</a:t>
            </a:fld>
            <a:endParaRPr lang="en-CA"/>
          </a:p>
        </p:txBody>
      </p:sp>
      <p:pic>
        <p:nvPicPr>
          <p:cNvPr id="5125" name="Picture 4" descr="whistle.jpg"/>
          <p:cNvPicPr>
            <a:picLocks noChangeAspect="1"/>
          </p:cNvPicPr>
          <p:nvPr/>
        </p:nvPicPr>
        <p:blipFill>
          <a:blip r:embed="rId2" cstate="print"/>
          <a:srcRect/>
          <a:stretch>
            <a:fillRect/>
          </a:stretch>
        </p:blipFill>
        <p:spPr bwMode="auto">
          <a:xfrm>
            <a:off x="323850" y="3933825"/>
            <a:ext cx="3240088" cy="2663825"/>
          </a:xfrm>
          <a:prstGeom prst="rect">
            <a:avLst/>
          </a:prstGeom>
          <a:noFill/>
          <a:ln w="9525">
            <a:noFill/>
            <a:miter lim="800000"/>
            <a:headEnd/>
            <a:tailEnd/>
          </a:ln>
        </p:spPr>
      </p:pic>
      <p:pic>
        <p:nvPicPr>
          <p:cNvPr id="5126" name="Picture 5" descr="gov-use-this.jpg"/>
          <p:cNvPicPr>
            <a:picLocks noChangeAspect="1"/>
          </p:cNvPicPr>
          <p:nvPr/>
        </p:nvPicPr>
        <p:blipFill>
          <a:blip r:embed="rId3" cstate="print"/>
          <a:srcRect/>
          <a:stretch>
            <a:fillRect/>
          </a:stretch>
        </p:blipFill>
        <p:spPr bwMode="auto">
          <a:xfrm>
            <a:off x="4064000" y="3933825"/>
            <a:ext cx="5080000" cy="2924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dirty="0" smtClean="0"/>
          </a:p>
        </p:txBody>
      </p:sp>
      <p:pic>
        <p:nvPicPr>
          <p:cNvPr id="6147" name="Content Placeholder 4" descr="31097_large_overly-attached-NSA-girlfriend.jpg"/>
          <p:cNvPicPr>
            <a:picLocks noGrp="1" noChangeAspect="1"/>
          </p:cNvPicPr>
          <p:nvPr>
            <p:ph idx="1"/>
          </p:nvPr>
        </p:nvPicPr>
        <p:blipFill>
          <a:blip r:embed="rId2" cstate="print"/>
          <a:srcRect/>
          <a:stretch>
            <a:fillRect/>
          </a:stretch>
        </p:blipFill>
        <p:spPr>
          <a:xfrm>
            <a:off x="1331913" y="188913"/>
            <a:ext cx="6624637" cy="5907087"/>
          </a:xfrm>
        </p:spPr>
      </p:pic>
      <p:sp>
        <p:nvSpPr>
          <p:cNvPr id="6148" name="Slide Number Placeholder 3"/>
          <p:cNvSpPr>
            <a:spLocks noGrp="1"/>
          </p:cNvSpPr>
          <p:nvPr>
            <p:ph type="sldNum" sz="quarter" idx="12"/>
          </p:nvPr>
        </p:nvSpPr>
        <p:spPr>
          <a:noFill/>
        </p:spPr>
        <p:txBody>
          <a:bodyPr/>
          <a:lstStyle/>
          <a:p>
            <a:fld id="{5FC6AC23-725C-4A99-8E93-9F3B436A7665}" type="slidenum">
              <a:rPr lang="en-CA"/>
              <a:pPr/>
              <a:t>5</a:t>
            </a:fld>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5BC678CB-D13A-4120-9868-D6B0F4836D48}" type="slidenum">
              <a:rPr lang="en-CA"/>
              <a:pPr/>
              <a:t>6</a:t>
            </a:fld>
            <a:endParaRPr lang="en-CA"/>
          </a:p>
        </p:txBody>
      </p:sp>
      <p:sp>
        <p:nvSpPr>
          <p:cNvPr id="7171" name="Rectangle 2"/>
          <p:cNvSpPr>
            <a:spLocks noGrp="1" noChangeArrowheads="1"/>
          </p:cNvSpPr>
          <p:nvPr>
            <p:ph type="title"/>
          </p:nvPr>
        </p:nvSpPr>
        <p:spPr>
          <a:xfrm>
            <a:off x="250825" y="404813"/>
            <a:ext cx="8382000" cy="1143000"/>
          </a:xfrm>
        </p:spPr>
        <p:txBody>
          <a:bodyPr/>
          <a:lstStyle/>
          <a:p>
            <a:pPr algn="l" eaLnBrk="1" hangingPunct="1">
              <a:lnSpc>
                <a:spcPct val="90000"/>
              </a:lnSpc>
            </a:pP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r>
              <a:rPr lang="en-US" sz="3200" dirty="0" smtClean="0">
                <a:latin typeface="Arial" charset="0"/>
              </a:rPr>
              <a:t/>
            </a:r>
            <a:br>
              <a:rPr lang="en-US" sz="3200" dirty="0" smtClean="0">
                <a:latin typeface="Arial" charset="0"/>
              </a:rPr>
            </a:br>
            <a:r>
              <a:rPr lang="en-US" sz="3200" b="1" dirty="0" smtClean="0">
                <a:solidFill>
                  <a:schemeClr val="accent2"/>
                </a:solidFill>
                <a:latin typeface="Arial" charset="0"/>
              </a:rPr>
              <a:t>Business Ethics</a:t>
            </a:r>
            <a:endParaRPr lang="en-CA" sz="3200" b="1" dirty="0" smtClean="0">
              <a:solidFill>
                <a:schemeClr val="accent2"/>
              </a:solidFill>
              <a:latin typeface="Arial" charset="0"/>
            </a:endParaRPr>
          </a:p>
        </p:txBody>
      </p:sp>
      <p:sp>
        <p:nvSpPr>
          <p:cNvPr id="7172" name="Rectangle 3"/>
          <p:cNvSpPr>
            <a:spLocks noGrp="1" noChangeArrowheads="1"/>
          </p:cNvSpPr>
          <p:nvPr>
            <p:ph type="body" idx="1"/>
          </p:nvPr>
        </p:nvSpPr>
        <p:spPr>
          <a:xfrm>
            <a:off x="250825" y="2565400"/>
            <a:ext cx="8229600" cy="4103688"/>
          </a:xfrm>
        </p:spPr>
        <p:txBody>
          <a:bodyPr/>
          <a:lstStyle/>
          <a:p>
            <a:pPr marL="0" indent="0" eaLnBrk="1" hangingPunct="1">
              <a:lnSpc>
                <a:spcPct val="80000"/>
              </a:lnSpc>
              <a:buFontTx/>
              <a:buNone/>
            </a:pPr>
            <a:r>
              <a:rPr lang="en-US" sz="2000" b="1" dirty="0" smtClean="0">
                <a:solidFill>
                  <a:srgbClr val="0000FF"/>
                </a:solidFill>
                <a:latin typeface="Arial" charset="0"/>
              </a:rPr>
              <a:t>What Happens When People Do Not Behave Ethically?</a:t>
            </a:r>
          </a:p>
          <a:p>
            <a:pPr marL="0" indent="0" eaLnBrk="1" hangingPunct="1">
              <a:lnSpc>
                <a:spcPct val="80000"/>
              </a:lnSpc>
              <a:buFontTx/>
              <a:buNone/>
            </a:pPr>
            <a:r>
              <a:rPr lang="en-US" sz="2000" dirty="0" smtClean="0">
                <a:latin typeface="Arial" charset="0"/>
              </a:rPr>
              <a:t>When an individual acts unethically, his or her </a:t>
            </a:r>
            <a:r>
              <a:rPr lang="en-US" sz="2000" dirty="0" err="1" smtClean="0">
                <a:latin typeface="Arial" charset="0"/>
              </a:rPr>
              <a:t>behaviour</a:t>
            </a:r>
            <a:r>
              <a:rPr lang="en-US" sz="2000" dirty="0" smtClean="0">
                <a:latin typeface="Arial" charset="0"/>
              </a:rPr>
              <a:t> will most likely harm others. The individual could also be sent to jail for his or her actions. Major ethical issues include fraud, accounting scandals, and insider trading.</a:t>
            </a:r>
          </a:p>
          <a:p>
            <a:pPr marL="0" indent="0" eaLnBrk="1" hangingPunct="1">
              <a:lnSpc>
                <a:spcPct val="80000"/>
              </a:lnSpc>
              <a:buFontTx/>
              <a:buNone/>
            </a:pPr>
            <a:endParaRPr lang="en-US" sz="2000" dirty="0" smtClean="0">
              <a:latin typeface="Arial" charset="0"/>
            </a:endParaRPr>
          </a:p>
          <a:p>
            <a:pPr marL="0" indent="0" eaLnBrk="1" hangingPunct="1">
              <a:lnSpc>
                <a:spcPct val="80000"/>
              </a:lnSpc>
              <a:buFontTx/>
              <a:buNone/>
            </a:pPr>
            <a:r>
              <a:rPr lang="en-US" sz="2000" b="1" dirty="0" smtClean="0">
                <a:solidFill>
                  <a:schemeClr val="accent2"/>
                </a:solidFill>
                <a:latin typeface="Arial" charset="0"/>
              </a:rPr>
              <a:t>Fraud</a:t>
            </a:r>
          </a:p>
          <a:p>
            <a:pPr marL="0" indent="0" eaLnBrk="1" hangingPunct="1">
              <a:lnSpc>
                <a:spcPct val="80000"/>
              </a:lnSpc>
              <a:buFontTx/>
              <a:buNone/>
            </a:pPr>
            <a:r>
              <a:rPr lang="en-US" sz="2000" b="1" dirty="0" smtClean="0">
                <a:latin typeface="Arial" charset="0"/>
              </a:rPr>
              <a:t>Fraud </a:t>
            </a:r>
            <a:r>
              <a:rPr lang="en-US" sz="2000" dirty="0" smtClean="0">
                <a:latin typeface="Arial" charset="0"/>
              </a:rPr>
              <a:t>is a crime of lying or pretending. Some businesses mislead consumers and trick them to buy their products or services. </a:t>
            </a:r>
            <a:r>
              <a:rPr lang="en-US" sz="2000" i="1" dirty="0" smtClean="0">
                <a:latin typeface="Arial" charset="0"/>
              </a:rPr>
              <a:t>The Competition Act</a:t>
            </a:r>
            <a:r>
              <a:rPr lang="en-US" sz="2000" dirty="0" smtClean="0">
                <a:latin typeface="Arial" charset="0"/>
              </a:rPr>
              <a:t> 2002 bans such fraud and deceptive business practices and defines these as</a:t>
            </a:r>
          </a:p>
          <a:p>
            <a:pPr marL="803275" lvl="1" indent="-446088" eaLnBrk="1" hangingPunct="1">
              <a:lnSpc>
                <a:spcPct val="80000"/>
              </a:lnSpc>
              <a:buFontTx/>
              <a:buChar char="•"/>
            </a:pPr>
            <a:r>
              <a:rPr lang="en-US" sz="2000" dirty="0" smtClean="0">
                <a:latin typeface="Arial" charset="0"/>
              </a:rPr>
              <a:t>false or misleading advertising</a:t>
            </a:r>
          </a:p>
          <a:p>
            <a:pPr marL="803275" lvl="1" indent="-446088" eaLnBrk="1" hangingPunct="1">
              <a:lnSpc>
                <a:spcPct val="80000"/>
              </a:lnSpc>
              <a:buFontTx/>
              <a:buChar char="•"/>
            </a:pPr>
            <a:r>
              <a:rPr lang="en-US" sz="2000" dirty="0" smtClean="0">
                <a:latin typeface="Arial" charset="0"/>
              </a:rPr>
              <a:t>“bait and switch” selling</a:t>
            </a:r>
          </a:p>
          <a:p>
            <a:pPr marL="803275" lvl="1" indent="-446088" eaLnBrk="1" hangingPunct="1">
              <a:lnSpc>
                <a:spcPct val="80000"/>
              </a:lnSpc>
              <a:buFontTx/>
              <a:buChar char="•"/>
            </a:pPr>
            <a:r>
              <a:rPr lang="en-US" sz="2000" dirty="0" smtClean="0">
                <a:latin typeface="Arial" charset="0"/>
              </a:rPr>
              <a:t>double ticketing items for sale</a:t>
            </a:r>
            <a:endParaRPr lang="en-CA" sz="2000" dirty="0" smtClean="0">
              <a:latin typeface="Arial" charset="0"/>
            </a:endParaRPr>
          </a:p>
        </p:txBody>
      </p:sp>
      <p:pic>
        <p:nvPicPr>
          <p:cNvPr id="7173" name="Picture 4" descr="fraud.jpg"/>
          <p:cNvPicPr>
            <a:picLocks noChangeAspect="1"/>
          </p:cNvPicPr>
          <p:nvPr/>
        </p:nvPicPr>
        <p:blipFill>
          <a:blip r:embed="rId3" cstate="print"/>
          <a:srcRect/>
          <a:stretch>
            <a:fillRect/>
          </a:stretch>
        </p:blipFill>
        <p:spPr bwMode="auto">
          <a:xfrm>
            <a:off x="6443663" y="404813"/>
            <a:ext cx="2520950" cy="21240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3687B246-DCDD-412A-B27E-5C4993FD6669}" type="slidenum">
              <a:rPr lang="en-CA"/>
              <a:pPr/>
              <a:t>7</a:t>
            </a:fld>
            <a:endParaRPr lang="en-CA"/>
          </a:p>
        </p:txBody>
      </p:sp>
      <p:sp>
        <p:nvSpPr>
          <p:cNvPr id="8195" name="Rectangle 2"/>
          <p:cNvSpPr>
            <a:spLocks noGrp="1" noChangeArrowheads="1"/>
          </p:cNvSpPr>
          <p:nvPr>
            <p:ph type="title"/>
          </p:nvPr>
        </p:nvSpPr>
        <p:spPr>
          <a:xfrm>
            <a:off x="323850" y="260350"/>
            <a:ext cx="8351838" cy="1258888"/>
          </a:xfrm>
        </p:spPr>
        <p:txBody>
          <a:bodyPr/>
          <a:lstStyle/>
          <a:p>
            <a:pPr algn="l" eaLnBrk="1" hangingPunct="1">
              <a:lnSpc>
                <a:spcPct val="90000"/>
              </a:lnSpc>
            </a:pPr>
            <a:r>
              <a:rPr lang="en-US" sz="3200" b="1" dirty="0" smtClean="0">
                <a:latin typeface="Arial" charset="0"/>
              </a:rPr>
              <a:t/>
            </a:r>
            <a:br>
              <a:rPr lang="en-US" sz="3200" b="1" dirty="0" smtClean="0">
                <a:latin typeface="Arial" charset="0"/>
              </a:rPr>
            </a:b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Business Ethics</a:t>
            </a:r>
            <a:br>
              <a:rPr lang="en-US" sz="3200" b="1" dirty="0" smtClean="0">
                <a:solidFill>
                  <a:schemeClr val="accent2"/>
                </a:solidFill>
                <a:latin typeface="Arial" charset="0"/>
              </a:rPr>
            </a:br>
            <a:endParaRPr lang="en-CA" sz="3200" b="1" dirty="0" smtClean="0">
              <a:solidFill>
                <a:schemeClr val="accent2"/>
              </a:solidFill>
              <a:latin typeface="Arial" charset="0"/>
            </a:endParaRPr>
          </a:p>
        </p:txBody>
      </p:sp>
      <p:sp>
        <p:nvSpPr>
          <p:cNvPr id="8196" name="Rectangle 3"/>
          <p:cNvSpPr>
            <a:spLocks noGrp="1" noChangeArrowheads="1"/>
          </p:cNvSpPr>
          <p:nvPr>
            <p:ph type="body" idx="1"/>
          </p:nvPr>
        </p:nvSpPr>
        <p:spPr>
          <a:xfrm>
            <a:off x="323850" y="1773238"/>
            <a:ext cx="8229600" cy="4656137"/>
          </a:xfrm>
        </p:spPr>
        <p:txBody>
          <a:bodyPr/>
          <a:lstStyle/>
          <a:p>
            <a:pPr marL="0" indent="0" eaLnBrk="1" hangingPunct="1">
              <a:lnSpc>
                <a:spcPct val="90000"/>
              </a:lnSpc>
              <a:buFontTx/>
              <a:buNone/>
            </a:pPr>
            <a:r>
              <a:rPr lang="en-US" sz="2000" b="1" dirty="0" smtClean="0">
                <a:solidFill>
                  <a:srgbClr val="0000FF"/>
                </a:solidFill>
                <a:latin typeface="Arial" charset="0"/>
              </a:rPr>
              <a:t>Accounting Scandals</a:t>
            </a:r>
          </a:p>
          <a:p>
            <a:pPr marL="0" indent="0" eaLnBrk="1" hangingPunct="1">
              <a:lnSpc>
                <a:spcPct val="90000"/>
              </a:lnSpc>
              <a:buFontTx/>
              <a:buNone/>
            </a:pPr>
            <a:r>
              <a:rPr lang="en-US" sz="2000" dirty="0" smtClean="0">
                <a:latin typeface="Arial" charset="0"/>
              </a:rPr>
              <a:t>An </a:t>
            </a:r>
            <a:r>
              <a:rPr lang="en-US" sz="2000" b="1" dirty="0" smtClean="0">
                <a:latin typeface="Arial" charset="0"/>
              </a:rPr>
              <a:t>accounting scandal</a:t>
            </a:r>
            <a:r>
              <a:rPr lang="en-US" sz="2000" dirty="0" smtClean="0">
                <a:latin typeface="Arial" charset="0"/>
              </a:rPr>
              <a:t> occurs when accountants or senior executives alter accounting records for personal benefit.</a:t>
            </a:r>
          </a:p>
          <a:p>
            <a:pPr marL="0" indent="0" eaLnBrk="1" hangingPunct="1">
              <a:lnSpc>
                <a:spcPct val="50000"/>
              </a:lnSpc>
              <a:buFontTx/>
              <a:buNone/>
            </a:pPr>
            <a:endParaRPr lang="en-US" sz="2000" dirty="0" smtClean="0">
              <a:latin typeface="Arial" charset="0"/>
            </a:endParaRPr>
          </a:p>
          <a:p>
            <a:pPr marL="0" indent="0" eaLnBrk="1" hangingPunct="1">
              <a:lnSpc>
                <a:spcPct val="90000"/>
              </a:lnSpc>
              <a:buFontTx/>
              <a:buNone/>
            </a:pPr>
            <a:r>
              <a:rPr lang="en-US" sz="2000" dirty="0" smtClean="0">
                <a:latin typeface="Arial" charset="0"/>
              </a:rPr>
              <a:t>Accounting information is used inside and outside of the business to make decisions. When accounting irregularities are uncovered, a </a:t>
            </a:r>
            <a:r>
              <a:rPr lang="en-US" sz="2000" b="1" dirty="0" smtClean="0">
                <a:latin typeface="Arial" charset="0"/>
              </a:rPr>
              <a:t>forensic accountant</a:t>
            </a:r>
            <a:r>
              <a:rPr lang="en-US" sz="2000" dirty="0" smtClean="0">
                <a:latin typeface="Arial" charset="0"/>
              </a:rPr>
              <a:t> investigates legal and financial documents to find evidence of tampering.</a:t>
            </a:r>
          </a:p>
          <a:p>
            <a:pPr marL="0" indent="0" eaLnBrk="1" hangingPunct="1">
              <a:lnSpc>
                <a:spcPct val="60000"/>
              </a:lnSpc>
              <a:buFontTx/>
              <a:buNone/>
            </a:pPr>
            <a:endParaRPr lang="en-US" sz="2000" dirty="0" smtClean="0">
              <a:latin typeface="Arial" charset="0"/>
            </a:endParaRPr>
          </a:p>
          <a:p>
            <a:pPr marL="0" indent="0" eaLnBrk="1" hangingPunct="1">
              <a:lnSpc>
                <a:spcPct val="90000"/>
              </a:lnSpc>
              <a:buFontTx/>
              <a:buNone/>
            </a:pPr>
            <a:r>
              <a:rPr lang="en-US" sz="2000" b="1" dirty="0" smtClean="0">
                <a:latin typeface="Arial" charset="0"/>
              </a:rPr>
              <a:t>Embezzlement</a:t>
            </a:r>
            <a:r>
              <a:rPr lang="en-US" sz="2000" dirty="0" smtClean="0">
                <a:latin typeface="Arial" charset="0"/>
              </a:rPr>
              <a:t>, a type of accounting fraud, happens when an accountant or senior executive creates false accounts and redirects money into them for personal gain.</a:t>
            </a:r>
          </a:p>
          <a:p>
            <a:pPr marL="0" indent="0" eaLnBrk="1" hangingPunct="1">
              <a:lnSpc>
                <a:spcPct val="70000"/>
              </a:lnSpc>
              <a:buFontTx/>
              <a:buNone/>
            </a:pPr>
            <a:endParaRPr lang="en-US" sz="2000" dirty="0" smtClean="0">
              <a:latin typeface="Arial" charset="0"/>
            </a:endParaRPr>
          </a:p>
          <a:p>
            <a:pPr marL="0" indent="0" eaLnBrk="1" hangingPunct="1">
              <a:lnSpc>
                <a:spcPct val="90000"/>
              </a:lnSpc>
              <a:buFontTx/>
              <a:buNone/>
            </a:pPr>
            <a:r>
              <a:rPr lang="en-US" sz="2000" dirty="0" smtClean="0">
                <a:latin typeface="Arial" charset="0"/>
              </a:rPr>
              <a:t>Business owners rely on outside accountants, </a:t>
            </a:r>
            <a:r>
              <a:rPr lang="en-US" sz="2000" b="1" dirty="0" smtClean="0">
                <a:latin typeface="Arial" charset="0"/>
              </a:rPr>
              <a:t>auditors</a:t>
            </a:r>
            <a:r>
              <a:rPr lang="en-US" sz="2000" dirty="0" smtClean="0">
                <a:latin typeface="Arial" charset="0"/>
              </a:rPr>
              <a:t>, to check and report on the validity of financial records.</a:t>
            </a:r>
          </a:p>
          <a:p>
            <a:pPr marL="0" indent="0" eaLnBrk="1" hangingPunct="1">
              <a:lnSpc>
                <a:spcPct val="90000"/>
              </a:lnSpc>
              <a:buFontTx/>
              <a:buNone/>
            </a:pPr>
            <a:endParaRPr lang="en-US" sz="2000" dirty="0" smtClean="0">
              <a:latin typeface="Arial" charset="0"/>
            </a:endParaRPr>
          </a:p>
          <a:p>
            <a:pPr marL="0" indent="0" eaLnBrk="1" hangingPunct="1">
              <a:lnSpc>
                <a:spcPct val="90000"/>
              </a:lnSpc>
              <a:buFontTx/>
              <a:buNone/>
            </a:pPr>
            <a:endParaRPr lang="en-CA" sz="2000" dirty="0" smtClean="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dirty="0" smtClean="0"/>
          </a:p>
        </p:txBody>
      </p:sp>
      <p:pic>
        <p:nvPicPr>
          <p:cNvPr id="9219" name="Content Placeholder 4" descr="conrad_black_01.jpg"/>
          <p:cNvPicPr>
            <a:picLocks noGrp="1" noChangeAspect="1"/>
          </p:cNvPicPr>
          <p:nvPr>
            <p:ph idx="1"/>
          </p:nvPr>
        </p:nvPicPr>
        <p:blipFill>
          <a:blip r:embed="rId2" cstate="print"/>
          <a:srcRect/>
          <a:stretch>
            <a:fillRect/>
          </a:stretch>
        </p:blipFill>
        <p:spPr>
          <a:xfrm>
            <a:off x="539750" y="1916113"/>
            <a:ext cx="3257550" cy="4114800"/>
          </a:xfrm>
        </p:spPr>
      </p:pic>
      <p:sp>
        <p:nvSpPr>
          <p:cNvPr id="9220" name="Slide Number Placeholder 3"/>
          <p:cNvSpPr>
            <a:spLocks noGrp="1"/>
          </p:cNvSpPr>
          <p:nvPr>
            <p:ph type="sldNum" sz="quarter" idx="12"/>
          </p:nvPr>
        </p:nvSpPr>
        <p:spPr>
          <a:noFill/>
        </p:spPr>
        <p:txBody>
          <a:bodyPr/>
          <a:lstStyle/>
          <a:p>
            <a:fld id="{A5595BCE-0954-46CF-8748-FC49A954AC33}" type="slidenum">
              <a:rPr lang="en-CA"/>
              <a:pPr/>
              <a:t>8</a:t>
            </a:fld>
            <a:endParaRPr lang="en-CA"/>
          </a:p>
        </p:txBody>
      </p:sp>
      <p:pic>
        <p:nvPicPr>
          <p:cNvPr id="9221" name="Picture 5" descr="enron0113.jpg"/>
          <p:cNvPicPr>
            <a:picLocks noChangeAspect="1"/>
          </p:cNvPicPr>
          <p:nvPr/>
        </p:nvPicPr>
        <p:blipFill>
          <a:blip r:embed="rId3" cstate="print"/>
          <a:srcRect/>
          <a:stretch>
            <a:fillRect/>
          </a:stretch>
        </p:blipFill>
        <p:spPr bwMode="auto">
          <a:xfrm>
            <a:off x="5003800" y="1773238"/>
            <a:ext cx="3600450" cy="33670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7C77F172-EA51-4FAB-8B9D-37C711FD063A}" type="slidenum">
              <a:rPr lang="en-CA"/>
              <a:pPr/>
              <a:t>9</a:t>
            </a:fld>
            <a:endParaRPr lang="en-CA"/>
          </a:p>
        </p:txBody>
      </p:sp>
      <p:sp>
        <p:nvSpPr>
          <p:cNvPr id="10243" name="Rectangle 2"/>
          <p:cNvSpPr>
            <a:spLocks noGrp="1" noChangeArrowheads="1"/>
          </p:cNvSpPr>
          <p:nvPr>
            <p:ph type="title"/>
          </p:nvPr>
        </p:nvSpPr>
        <p:spPr>
          <a:xfrm>
            <a:off x="323850" y="188913"/>
            <a:ext cx="8640763" cy="1143000"/>
          </a:xfrm>
        </p:spPr>
        <p:txBody>
          <a:bodyPr/>
          <a:lstStyle/>
          <a:p>
            <a:pPr algn="l" eaLnBrk="1" hangingPunct="1">
              <a:lnSpc>
                <a:spcPct val="90000"/>
              </a:lnSpc>
            </a:pPr>
            <a:r>
              <a:rPr lang="en-US" sz="3200" b="1" dirty="0" smtClean="0">
                <a:latin typeface="Arial" charset="0"/>
              </a:rPr>
              <a:t/>
            </a:r>
            <a:br>
              <a:rPr lang="en-US" sz="3200" b="1" dirty="0" smtClean="0">
                <a:latin typeface="Arial" charset="0"/>
              </a:rPr>
            </a:br>
            <a:r>
              <a:rPr lang="en-US" sz="3200" b="1" dirty="0" smtClean="0">
                <a:latin typeface="Arial" charset="0"/>
              </a:rPr>
              <a:t>Chapter 3: Business Ethics and</a:t>
            </a:r>
            <a:br>
              <a:rPr lang="en-US" sz="3200" b="1" dirty="0" smtClean="0">
                <a:latin typeface="Arial" charset="0"/>
              </a:rPr>
            </a:br>
            <a:r>
              <a:rPr lang="en-US" sz="3200" b="1" dirty="0" smtClean="0">
                <a:latin typeface="Arial" charset="0"/>
              </a:rPr>
              <a:t>Social Responsibility</a:t>
            </a:r>
            <a:br>
              <a:rPr lang="en-US" sz="3200" b="1" dirty="0" smtClean="0">
                <a:latin typeface="Arial" charset="0"/>
              </a:rPr>
            </a:br>
            <a:r>
              <a:rPr lang="en-US" sz="3200" b="1" dirty="0" smtClean="0">
                <a:solidFill>
                  <a:schemeClr val="accent2"/>
                </a:solidFill>
                <a:latin typeface="Arial" charset="0"/>
              </a:rPr>
              <a:t>Business Ethics</a:t>
            </a:r>
            <a:endParaRPr lang="en-CA" sz="3200" b="1" dirty="0" smtClean="0">
              <a:solidFill>
                <a:schemeClr val="accent2"/>
              </a:solidFill>
              <a:latin typeface="Arial" charset="0"/>
            </a:endParaRPr>
          </a:p>
        </p:txBody>
      </p:sp>
      <p:sp>
        <p:nvSpPr>
          <p:cNvPr id="10244" name="Rectangle 3"/>
          <p:cNvSpPr>
            <a:spLocks noGrp="1" noChangeArrowheads="1"/>
          </p:cNvSpPr>
          <p:nvPr>
            <p:ph type="body" idx="1"/>
          </p:nvPr>
        </p:nvSpPr>
        <p:spPr>
          <a:xfrm>
            <a:off x="395288" y="1989138"/>
            <a:ext cx="7772400" cy="3810000"/>
          </a:xfrm>
        </p:spPr>
        <p:txBody>
          <a:bodyPr/>
          <a:lstStyle/>
          <a:p>
            <a:pPr marL="0" indent="0" eaLnBrk="1" hangingPunct="1">
              <a:buFontTx/>
              <a:buNone/>
            </a:pPr>
            <a:r>
              <a:rPr lang="en-US" sz="2000" b="1" dirty="0" smtClean="0">
                <a:solidFill>
                  <a:schemeClr val="accent2"/>
                </a:solidFill>
                <a:latin typeface="Arial" charset="0"/>
              </a:rPr>
              <a:t>Insider Trading</a:t>
            </a:r>
          </a:p>
          <a:p>
            <a:pPr marL="0" indent="0" eaLnBrk="1" hangingPunct="1">
              <a:buFontTx/>
              <a:buNone/>
            </a:pPr>
            <a:r>
              <a:rPr lang="en-US" sz="2000" b="1" dirty="0" smtClean="0">
                <a:latin typeface="Arial" charset="0"/>
              </a:rPr>
              <a:t>Insider trading</a:t>
            </a:r>
            <a:r>
              <a:rPr lang="en-US" sz="2000" dirty="0" smtClean="0">
                <a:latin typeface="Arial" charset="0"/>
              </a:rPr>
              <a:t> is buying or selling shares of a company based on confidential information. This type of trading is illegal.</a:t>
            </a:r>
          </a:p>
          <a:p>
            <a:pPr marL="0" indent="0" eaLnBrk="1" hangingPunct="1">
              <a:buFontTx/>
              <a:buNone/>
            </a:pPr>
            <a:endParaRPr lang="en-US" sz="2000" dirty="0" smtClean="0">
              <a:latin typeface="Arial" charset="0"/>
            </a:endParaRPr>
          </a:p>
          <a:p>
            <a:pPr marL="0" indent="0" eaLnBrk="1" hangingPunct="1">
              <a:buFontTx/>
              <a:buNone/>
            </a:pPr>
            <a:r>
              <a:rPr lang="en-US" sz="2000" dirty="0" smtClean="0">
                <a:latin typeface="Arial" charset="0"/>
              </a:rPr>
              <a:t>Prosecution for insider trading falls under the </a:t>
            </a:r>
            <a:r>
              <a:rPr lang="en-US" sz="2000" b="1" dirty="0" smtClean="0">
                <a:latin typeface="Arial" charset="0"/>
              </a:rPr>
              <a:t>provincial securities commissions</a:t>
            </a:r>
            <a:r>
              <a:rPr lang="en-US" sz="2000" dirty="0" smtClean="0">
                <a:latin typeface="Arial" charset="0"/>
              </a:rPr>
              <a:t>.  Punishment includes</a:t>
            </a:r>
          </a:p>
          <a:p>
            <a:pPr marL="266700" lvl="1" indent="447675" eaLnBrk="1" hangingPunct="1">
              <a:buFontTx/>
              <a:buChar char="•"/>
            </a:pPr>
            <a:r>
              <a:rPr lang="en-US" sz="2000" dirty="0" smtClean="0">
                <a:latin typeface="Arial" charset="0"/>
              </a:rPr>
              <a:t>fining the individual(s) for up to $1 million</a:t>
            </a:r>
          </a:p>
          <a:p>
            <a:pPr marL="266700" lvl="1" indent="447675" eaLnBrk="1" hangingPunct="1">
              <a:buFontTx/>
              <a:buChar char="•"/>
            </a:pPr>
            <a:r>
              <a:rPr lang="en-US" sz="2000" dirty="0" smtClean="0">
                <a:latin typeface="Arial" charset="0"/>
              </a:rPr>
              <a:t>turning over all profits from trading</a:t>
            </a:r>
          </a:p>
          <a:p>
            <a:pPr marL="266700" lvl="1" indent="447675" eaLnBrk="1" hangingPunct="1">
              <a:buFontTx/>
              <a:buChar char="•"/>
            </a:pPr>
            <a:r>
              <a:rPr lang="en-US" sz="2000" dirty="0" smtClean="0">
                <a:latin typeface="Arial" charset="0"/>
              </a:rPr>
              <a:t>incarcerating the person(s) for up to two years</a:t>
            </a:r>
          </a:p>
          <a:p>
            <a:pPr marL="266700" lvl="1" indent="447675" eaLnBrk="1" hangingPunct="1">
              <a:buFontTx/>
              <a:buChar char="•"/>
            </a:pPr>
            <a:r>
              <a:rPr lang="en-US" sz="2000" dirty="0" smtClean="0">
                <a:latin typeface="Arial" charset="0"/>
              </a:rPr>
              <a:t>being banned from future trading in securities</a:t>
            </a:r>
          </a:p>
          <a:p>
            <a:pPr marL="0" indent="0" eaLnBrk="1" hangingPunct="1">
              <a:buFontTx/>
              <a:buNone/>
            </a:pPr>
            <a:endParaRPr lang="en-CA" sz="2000" dirty="0" smtClean="0">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2977</Words>
  <Application>Microsoft Office PowerPoint</Application>
  <PresentationFormat>On-screen Show (4:3)</PresentationFormat>
  <Paragraphs>285</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Times New Roman</vt:lpstr>
      <vt:lpstr>Arial</vt:lpstr>
      <vt:lpstr>Wingdings</vt:lpstr>
      <vt:lpstr>Default Design</vt:lpstr>
      <vt:lpstr>Chapter 3: Business Ethics and Social Responsibility Business Ethics</vt:lpstr>
      <vt:lpstr>Chapter 3: Business Ethics and Social Responsibility Business Ethics</vt:lpstr>
      <vt:lpstr>Chapter 3: Business Ethics and Social Responsibility Business Ethics</vt:lpstr>
      <vt:lpstr>Ethics in Business</vt:lpstr>
      <vt:lpstr>Slide 5</vt:lpstr>
      <vt:lpstr>Chapter 3: Business Ethics and Social Responsibility Business Ethics</vt:lpstr>
      <vt:lpstr> Chapter 3: Business Ethics and Social Responsibility Business Ethics </vt:lpstr>
      <vt:lpstr>Slide 8</vt:lpstr>
      <vt:lpstr> Chapter 3: Business Ethics and Social Responsibility Business Ethics</vt:lpstr>
      <vt:lpstr>Chapter 3: Business Ethics and Social Responsibility Ethics and Corporate Social Responsibility</vt:lpstr>
      <vt:lpstr> Chapter 3: Business Ethics and Social Responsibility Ethics and Corporate Social Responsibility</vt:lpstr>
      <vt:lpstr>Chapter 3: Business Ethics and Social Responsibility Ethics and Corporate Social Responsibility</vt:lpstr>
      <vt:lpstr>Chapter 3: Business Ethics and Social Responsibility Ethics and Corporate Social Responsibility</vt:lpstr>
      <vt:lpstr>Chapter 3: Business Ethics and Social Responsibility Ethics and Corporate Social Responsibility</vt:lpstr>
      <vt:lpstr>Chapter 3: Business Ethics and Social Responsibility Social Responsibility</vt:lpstr>
      <vt:lpstr>Chapter 3: Business Ethics and Social Responsibility Ethics and Corporate Social Responsibility</vt:lpstr>
      <vt:lpstr>Chapter 3: Business Ethics and Social Responsibility Ethics and Corporate Social Responsibility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Corina  Fahey</dc:creator>
  <cp:lastModifiedBy>cfahey</cp:lastModifiedBy>
  <cp:revision>117</cp:revision>
  <dcterms:created xsi:type="dcterms:W3CDTF">2007-04-08T19:23:27Z</dcterms:created>
  <dcterms:modified xsi:type="dcterms:W3CDTF">2014-09-29T17:48:29Z</dcterms:modified>
</cp:coreProperties>
</file>