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sldIdLst>
    <p:sldId id="256" r:id="rId5"/>
    <p:sldId id="258"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1" r:id="rId27"/>
    <p:sldId id="282" r:id="rId28"/>
    <p:sldId id="283" r:id="rId29"/>
    <p:sldId id="278" r:id="rId30"/>
    <p:sldId id="279" r:id="rId31"/>
    <p:sldId id="284" r:id="rId32"/>
    <p:sldId id="285" r:id="rId33"/>
    <p:sldId id="286" r:id="rId34"/>
    <p:sldId id="288" r:id="rId35"/>
    <p:sldId id="291" r:id="rId36"/>
    <p:sldId id="289"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p:scale>
          <a:sx n="94" d="100"/>
          <a:sy n="94" d="100"/>
        </p:scale>
        <p:origin x="-660" y="-78"/>
      </p:cViewPr>
      <p:guideLst>
        <p:guide orient="horz" pos="2160"/>
        <p:guide pos="2880"/>
      </p:guideLst>
    </p:cSldViewPr>
  </p:slideViewPr>
  <p:outlineViewPr>
    <p:cViewPr>
      <p:scale>
        <a:sx n="33" d="100"/>
        <a:sy n="33" d="100"/>
      </p:scale>
      <p:origin x="0" y="199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ext uri="{AF507438-7753-43E0-B8FC-AC1667EBCBE1}"/>
              </a:extLst>
            </p:spPr>
            <p:txBody>
              <a:bodyPr/>
              <a:lstStyle/>
              <a:p>
                <a:pPr>
                  <a:defRPr/>
                </a:pPr>
                <a:endParaRPr lang="en-CA"/>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extLst>
            </p:spPr>
            <p:txBody>
              <a:bodyPr/>
              <a:lstStyle/>
              <a:p>
                <a:pPr>
                  <a:defRPr/>
                </a:pPr>
                <a:endParaRPr lang="en-CA"/>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extLst>
            </p:spPr>
            <p:txBody>
              <a:bodyPr/>
              <a:lstStyle/>
              <a:p>
                <a:pPr>
                  <a:defRPr/>
                </a:pPr>
                <a:endParaRPr lang="en-CA"/>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extLst>
            </p:spPr>
            <p:txBody>
              <a:bodyPr/>
              <a:lstStyle/>
              <a:p>
                <a:pPr>
                  <a:defRPr/>
                </a:pPr>
                <a:endParaRPr lang="en-CA"/>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ext uri="{AF507438-7753-43E0-B8FC-AC1667EBCBE1}"/>
              </a:extLst>
            </p:spPr>
            <p:txBody>
              <a:bodyPr/>
              <a:lstStyle/>
              <a:p>
                <a:pPr>
                  <a:defRPr/>
                </a:pPr>
                <a:endParaRPr lang="en-CA"/>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extLst>
            </p:spPr>
            <p:txBody>
              <a:bodyPr/>
              <a:lstStyle/>
              <a:p>
                <a:pPr>
                  <a:defRPr/>
                </a:pPr>
                <a:endParaRPr lang="en-CA"/>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extLst>
            </p:spPr>
            <p:txBody>
              <a:bodyPr/>
              <a:lstStyle/>
              <a:p>
                <a:pPr>
                  <a:defRPr/>
                </a:pPr>
                <a:endParaRPr lang="en-CA"/>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extLst>
            </p:spPr>
            <p:txBody>
              <a:bodyPr/>
              <a:lstStyle/>
              <a:p>
                <a:pPr>
                  <a:defRPr/>
                </a:pPr>
                <a:endParaRPr lang="en-CA"/>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extLst>
            </p:spPr>
            <p:txBody>
              <a:bodyPr/>
              <a:lstStyle/>
              <a:p>
                <a:pPr>
                  <a:defRPr/>
                </a:pPr>
                <a:endParaRPr lang="en-CA"/>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ext uri="{AF507438-7753-43E0-B8FC-AC1667EBCBE1}"/>
              </a:extLst>
            </p:spPr>
            <p:txBody>
              <a:bodyPr/>
              <a:lstStyle/>
              <a:p>
                <a:pPr>
                  <a:defRPr/>
                </a:pPr>
                <a:endParaRPr lang="en-CA"/>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CA"/>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CA"/>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CA"/>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CA"/>
                </a:p>
              </p:txBody>
            </p:sp>
          </p:grpSp>
        </p:grpSp>
      </p:grpSp>
      <p:sp>
        <p:nvSpPr>
          <p:cNvPr id="148546"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485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84329D36-C8AC-4D17-B369-B2756BE40D3E}" type="slidenum">
              <a:rPr lang="en-US"/>
              <a:pPr>
                <a:defRPr/>
              </a:pPr>
              <a:t>‹#›</a:t>
            </a:fld>
            <a:endParaRPr lang="en-US"/>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6F493BA-D907-456D-B150-C53D1827D895}" type="slidenum">
              <a:rPr lang="en-US"/>
              <a:pPr>
                <a:defRPr/>
              </a:pPr>
              <a:t>‹#›</a:t>
            </a:fld>
            <a:endParaRPr lang="en-US"/>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B51CC89-5689-4DD5-B31D-74F143887B25}" type="slidenum">
              <a:rPr lang="en-US"/>
              <a:pPr>
                <a:defRPr/>
              </a:pPr>
              <a:t>‹#›</a:t>
            </a:fld>
            <a:endParaRPr lang="en-US"/>
          </a:p>
        </p:txBody>
      </p:sp>
    </p:spTree>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lipArt Placeholder 3"/>
          <p:cNvSpPr>
            <a:spLocks noGrp="1"/>
          </p:cNvSpPr>
          <p:nvPr>
            <p:ph type="clipArt" sz="half" idx="2"/>
          </p:nvPr>
        </p:nvSpPr>
        <p:spPr>
          <a:xfrm>
            <a:off x="4648200" y="1600200"/>
            <a:ext cx="4038600" cy="4525963"/>
          </a:xfrm>
        </p:spPr>
        <p:txBody>
          <a:bodyPr/>
          <a:lstStyle/>
          <a:p>
            <a:pPr lvl="0"/>
            <a:endParaRPr lang="en-CA" noProof="0" smtClean="0"/>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F36A0C3-4CF9-4DD9-A7C2-CFDD1574B942}" type="slidenum">
              <a:rPr lang="en-US"/>
              <a:pPr>
                <a:defRPr/>
              </a:pPr>
              <a:t>‹#›</a:t>
            </a:fld>
            <a:endParaRPr lang="en-US"/>
          </a:p>
        </p:txBody>
      </p:sp>
    </p:spTree>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9"/>
          <p:cNvSpPr>
            <a:spLocks noGrp="1" noChangeArrowheads="1"/>
          </p:cNvSpPr>
          <p:nvPr>
            <p:ph type="dt" sz="half" idx="10"/>
          </p:nvPr>
        </p:nvSpPr>
        <p:spPr>
          <a:ln/>
        </p:spPr>
        <p:txBody>
          <a:bodyPr/>
          <a:lstStyle>
            <a:lvl1pPr>
              <a:defRPr/>
            </a:lvl1pPr>
          </a:lstStyle>
          <a:p>
            <a:pPr>
              <a:defRPr/>
            </a:pPr>
            <a:endParaRPr lang="en-US"/>
          </a:p>
        </p:txBody>
      </p:sp>
      <p:sp>
        <p:nvSpPr>
          <p:cNvPr id="7" name="Rectangle 70"/>
          <p:cNvSpPr>
            <a:spLocks noGrp="1" noChangeArrowheads="1"/>
          </p:cNvSpPr>
          <p:nvPr>
            <p:ph type="ftr" sz="quarter" idx="11"/>
          </p:nvPr>
        </p:nvSpPr>
        <p:spPr>
          <a:ln/>
        </p:spPr>
        <p:txBody>
          <a:bodyPr/>
          <a:lstStyle>
            <a:lvl1pPr>
              <a:defRPr/>
            </a:lvl1pPr>
          </a:lstStyle>
          <a:p>
            <a:pPr>
              <a:defRPr/>
            </a:pPr>
            <a:endParaRPr lang="en-US"/>
          </a:p>
        </p:txBody>
      </p:sp>
      <p:sp>
        <p:nvSpPr>
          <p:cNvPr id="8" name="Rectangle 71"/>
          <p:cNvSpPr>
            <a:spLocks noGrp="1" noChangeArrowheads="1"/>
          </p:cNvSpPr>
          <p:nvPr>
            <p:ph type="sldNum" sz="quarter" idx="12"/>
          </p:nvPr>
        </p:nvSpPr>
        <p:spPr>
          <a:ln/>
        </p:spPr>
        <p:txBody>
          <a:bodyPr/>
          <a:lstStyle>
            <a:lvl1pPr>
              <a:defRPr/>
            </a:lvl1pPr>
          </a:lstStyle>
          <a:p>
            <a:pPr>
              <a:defRPr/>
            </a:pPr>
            <a:fld id="{379E09DF-057D-42F3-8BAF-60729F4FAB58}" type="slidenum">
              <a:rPr lang="en-US"/>
              <a:pPr>
                <a:defRPr/>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518EA213-A0F1-4764-AAA0-55645857704E}" type="slidenum">
              <a:rPr lang="en-US"/>
              <a:pPr>
                <a:defRPr/>
              </a:pPr>
              <a:t>‹#›</a:t>
            </a:fld>
            <a:endParaRPr lang="en-US"/>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C0FF93D-079A-45AD-94B4-4518B0634E44}" type="slidenum">
              <a:rPr lang="en-US"/>
              <a:pPr>
                <a:defRPr/>
              </a:pPr>
              <a:t>‹#›</a:t>
            </a:fld>
            <a:endParaRPr lang="en-US"/>
          </a:p>
        </p:txBody>
      </p:sp>
    </p:spTree>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E0C034B1-389A-4EA9-BAE3-8A0E88C2DCA0}" type="slidenum">
              <a:rPr lang="en-US"/>
              <a:pPr>
                <a:defRPr/>
              </a:pPr>
              <a:t>‹#›</a:t>
            </a:fld>
            <a:endParaRPr lang="en-US"/>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7ED043BC-9E67-4BFB-8631-DEA78278AD7D}" type="slidenum">
              <a:rPr lang="en-US"/>
              <a:pPr>
                <a:defRPr/>
              </a:pPr>
              <a:t>‹#›</a:t>
            </a:fld>
            <a:endParaRPr lang="en-US"/>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9249BB48-CA76-40A9-A753-645A04125899}" type="slidenum">
              <a:rPr lang="en-US"/>
              <a:pPr>
                <a:defRPr/>
              </a:pPr>
              <a:t>‹#›</a:t>
            </a:fld>
            <a:endParaRPr lang="en-US"/>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B3BAAF7B-B9BB-4B9A-BDBD-7CC2E0EA0755}" type="slidenum">
              <a:rPr lang="en-US"/>
              <a:pPr>
                <a:defRPr/>
              </a:pPr>
              <a:t>‹#›</a:t>
            </a:fld>
            <a:endParaRPr lang="en-US"/>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EDB6F34E-9CD1-4368-B405-D648DAD3D724}" type="slidenum">
              <a:rPr lang="en-US"/>
              <a:pPr>
                <a:defRPr/>
              </a:pPr>
              <a:t>‹#›</a:t>
            </a:fld>
            <a:endParaRPr lang="en-US"/>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AA7BAB01-88D9-4AF3-B9E8-B105BAB09886}" type="slidenum">
              <a:rPr lang="en-US"/>
              <a:pPr>
                <a:defRPr/>
              </a:pPr>
              <a:t>‹#›</a:t>
            </a:fld>
            <a:endParaRPr lang="en-US"/>
          </a:p>
        </p:txBody>
      </p:sp>
    </p:spTree>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extLst>
        </p:spPr>
        <p:txBody>
          <a:bodyPr/>
          <a:lstStyle/>
          <a:p>
            <a:pPr>
              <a:defRPr/>
            </a:pPr>
            <a:endParaRPr lang="en-CA"/>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4746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ext uri="{AF507438-7753-43E0-B8FC-AC1667EBCBE1}"/>
              </a:extLst>
            </p:spPr>
            <p:txBody>
              <a:bodyPr/>
              <a:lstStyle/>
              <a:p>
                <a:pPr>
                  <a:defRPr/>
                </a:pPr>
                <a:endParaRPr lang="en-CA"/>
              </a:p>
            </p:txBody>
          </p:sp>
          <p:sp>
            <p:nvSpPr>
              <p:cNvPr id="14746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46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46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46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467"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147468"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extLst>
            </p:spPr>
            <p:txBody>
              <a:bodyPr/>
              <a:lstStyle/>
              <a:p>
                <a:pPr>
                  <a:defRPr/>
                </a:pPr>
                <a:endParaRPr lang="en-CA"/>
              </a:p>
            </p:txBody>
          </p:sp>
          <p:sp>
            <p:nvSpPr>
              <p:cNvPr id="147469"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147470"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extLst>
            </p:spPr>
            <p:txBody>
              <a:bodyPr/>
              <a:lstStyle/>
              <a:p>
                <a:pPr>
                  <a:defRPr/>
                </a:pPr>
                <a:endParaRPr lang="en-CA"/>
              </a:p>
            </p:txBody>
          </p:sp>
          <p:sp>
            <p:nvSpPr>
              <p:cNvPr id="147471"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extLst>
            </p:spPr>
            <p:txBody>
              <a:bodyPr/>
              <a:lstStyle/>
              <a:p>
                <a:pPr>
                  <a:defRPr/>
                </a:pPr>
                <a:endParaRPr lang="en-CA"/>
              </a:p>
            </p:txBody>
          </p:sp>
          <p:sp>
            <p:nvSpPr>
              <p:cNvPr id="14747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grpSp>
        <p:grpSp>
          <p:nvGrpSpPr>
            <p:cNvPr id="1035" name="Group 17"/>
            <p:cNvGrpSpPr>
              <a:grpSpLocks/>
            </p:cNvGrpSpPr>
            <p:nvPr userDrawn="1"/>
          </p:nvGrpSpPr>
          <p:grpSpPr bwMode="auto">
            <a:xfrm>
              <a:off x="1776" y="3631"/>
              <a:ext cx="1626" cy="683"/>
              <a:chOff x="1776" y="3631"/>
              <a:chExt cx="1626" cy="683"/>
            </a:xfrm>
          </p:grpSpPr>
          <p:sp>
            <p:nvSpPr>
              <p:cNvPr id="14747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14747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14747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14747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47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47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48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ext uri="{AF507438-7753-43E0-B8FC-AC1667EBCBE1}"/>
              </a:extLst>
            </p:spPr>
            <p:txBody>
              <a:bodyPr/>
              <a:lstStyle/>
              <a:p>
                <a:pPr>
                  <a:defRPr/>
                </a:pPr>
                <a:endParaRPr lang="en-CA"/>
              </a:p>
            </p:txBody>
          </p:sp>
          <p:sp>
            <p:nvSpPr>
              <p:cNvPr id="14748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ext uri="{AF507438-7753-43E0-B8FC-AC1667EBCBE1}"/>
              </a:extLst>
            </p:spPr>
            <p:txBody>
              <a:bodyPr/>
              <a:lstStyle/>
              <a:p>
                <a:pPr>
                  <a:defRPr/>
                </a:pPr>
                <a:endParaRPr lang="en-CA"/>
              </a:p>
            </p:txBody>
          </p:sp>
          <p:sp>
            <p:nvSpPr>
              <p:cNvPr id="147482"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147483"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extLst>
            </p:spPr>
            <p:txBody>
              <a:bodyPr/>
              <a:lstStyle/>
              <a:p>
                <a:pPr>
                  <a:defRPr/>
                </a:pPr>
                <a:endParaRPr lang="en-CA"/>
              </a:p>
            </p:txBody>
          </p:sp>
          <p:sp>
            <p:nvSpPr>
              <p:cNvPr id="147484"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extLst>
            </p:spPr>
            <p:txBody>
              <a:bodyPr/>
              <a:lstStyle/>
              <a:p>
                <a:pPr>
                  <a:defRPr/>
                </a:pPr>
                <a:endParaRPr lang="en-CA"/>
              </a:p>
            </p:txBody>
          </p:sp>
          <p:sp>
            <p:nvSpPr>
              <p:cNvPr id="147485"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extLst>
            </p:spPr>
            <p:txBody>
              <a:bodyPr/>
              <a:lstStyle/>
              <a:p>
                <a:pPr>
                  <a:defRPr/>
                </a:pPr>
                <a:endParaRPr lang="en-CA"/>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n-US"/>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n-US"/>
              </a:p>
            </p:txBody>
          </p:sp>
          <p:sp>
            <p:nvSpPr>
              <p:cNvPr id="147488"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147489"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147490"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extLst>
            </p:spPr>
            <p:txBody>
              <a:bodyPr/>
              <a:lstStyle/>
              <a:p>
                <a:pPr>
                  <a:defRPr/>
                </a:pPr>
                <a:endParaRPr lang="en-CA"/>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47493"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147494"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147495"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147496"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147497"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147498"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147499"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extLst>
            </p:spPr>
            <p:txBody>
              <a:bodyPr/>
              <a:lstStyle/>
              <a:p>
                <a:pPr>
                  <a:defRPr/>
                </a:pPr>
                <a:endParaRPr lang="en-CA"/>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n-US"/>
              </a:p>
            </p:txBody>
          </p:sp>
          <p:sp>
            <p:nvSpPr>
              <p:cNvPr id="147501"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extLst>
            </p:spPr>
            <p:txBody>
              <a:bodyPr/>
              <a:lstStyle/>
              <a:p>
                <a:pPr>
                  <a:defRPr/>
                </a:pPr>
                <a:endParaRPr lang="en-CA"/>
              </a:p>
            </p:txBody>
          </p:sp>
          <p:sp>
            <p:nvSpPr>
              <p:cNvPr id="147502"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147503"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extLst>
            </p:spPr>
            <p:txBody>
              <a:bodyPr/>
              <a:lstStyle/>
              <a:p>
                <a:pPr>
                  <a:defRPr/>
                </a:pPr>
                <a:endParaRPr lang="en-CA"/>
              </a:p>
            </p:txBody>
          </p:sp>
          <p:sp>
            <p:nvSpPr>
              <p:cNvPr id="14750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ext uri="{AF507438-7753-43E0-B8FC-AC1667EBCBE1}"/>
              </a:extLst>
            </p:spPr>
            <p:txBody>
              <a:bodyPr/>
              <a:lstStyle/>
              <a:p>
                <a:pPr>
                  <a:defRPr/>
                </a:pPr>
                <a:endParaRPr lang="en-CA"/>
              </a:p>
            </p:txBody>
          </p:sp>
          <p:sp>
            <p:nvSpPr>
              <p:cNvPr id="14750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50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50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50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ext uri="{AF507438-7753-43E0-B8FC-AC1667EBCBE1}"/>
              </a:extLst>
            </p:spPr>
            <p:txBody>
              <a:bodyPr/>
              <a:lstStyle/>
              <a:p>
                <a:pPr>
                  <a:defRPr/>
                </a:pPr>
                <a:endParaRPr lang="en-CA"/>
              </a:p>
            </p:txBody>
          </p:sp>
          <p:sp>
            <p:nvSpPr>
              <p:cNvPr id="14750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ext uri="{AF507438-7753-43E0-B8FC-AC1667EBCBE1}"/>
              </a:extLst>
            </p:spPr>
            <p:txBody>
              <a:bodyPr/>
              <a:lstStyle/>
              <a:p>
                <a:pPr>
                  <a:defRPr/>
                </a:pPr>
                <a:endParaRPr lang="en-CA"/>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CA"/>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CA"/>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CA"/>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CA"/>
                </a:p>
              </p:txBody>
            </p:sp>
          </p:grpSp>
        </p:grpSp>
      </p:grpSp>
      <p:sp>
        <p:nvSpPr>
          <p:cNvPr id="147523"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47524"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7525"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147526"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47527"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6E6E317A-7530-400C-B338-7BA9CDC20AA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0"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47523"/>
                                        </p:tgtEl>
                                        <p:attrNameLst>
                                          <p:attrName>style.visibility</p:attrName>
                                        </p:attrNameLst>
                                      </p:cBhvr>
                                      <p:to>
                                        <p:strVal val="visible"/>
                                      </p:to>
                                    </p:set>
                                    <p:animEffect transition="in" filter="fade">
                                      <p:cBhvr>
                                        <p:cTn id="7" dur="800" decel="100000"/>
                                        <p:tgtEl>
                                          <p:spTgt spid="147523"/>
                                        </p:tgtEl>
                                      </p:cBhvr>
                                    </p:animEffect>
                                    <p:anim calcmode="lin" valueType="num">
                                      <p:cBhvr>
                                        <p:cTn id="8" dur="800" decel="100000" fill="hold"/>
                                        <p:tgtEl>
                                          <p:spTgt spid="147523"/>
                                        </p:tgtEl>
                                        <p:attrNameLst>
                                          <p:attrName>style.rotation</p:attrName>
                                        </p:attrNameLst>
                                      </p:cBhvr>
                                      <p:tavLst>
                                        <p:tav tm="0">
                                          <p:val>
                                            <p:fltVal val="-90"/>
                                          </p:val>
                                        </p:tav>
                                        <p:tav tm="100000">
                                          <p:val>
                                            <p:fltVal val="0"/>
                                          </p:val>
                                        </p:tav>
                                      </p:tavLst>
                                    </p:anim>
                                    <p:anim calcmode="lin" valueType="num">
                                      <p:cBhvr>
                                        <p:cTn id="9" dur="800" decel="100000" fill="hold"/>
                                        <p:tgtEl>
                                          <p:spTgt spid="147523"/>
                                        </p:tgtEl>
                                        <p:attrNameLst>
                                          <p:attrName>ppt_x</p:attrName>
                                        </p:attrNameLst>
                                      </p:cBhvr>
                                      <p:tavLst>
                                        <p:tav tm="0">
                                          <p:val>
                                            <p:strVal val="#ppt_x+0.4"/>
                                          </p:val>
                                        </p:tav>
                                        <p:tav tm="100000">
                                          <p:val>
                                            <p:strVal val="#ppt_x-0.05"/>
                                          </p:val>
                                        </p:tav>
                                      </p:tavLst>
                                    </p:anim>
                                    <p:anim calcmode="lin" valueType="num">
                                      <p:cBhvr>
                                        <p:cTn id="10" dur="800" decel="100000" fill="hold"/>
                                        <p:tgtEl>
                                          <p:spTgt spid="14752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752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7523"/>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47524">
                                            <p:txEl>
                                              <p:pRg st="0" end="0"/>
                                            </p:txEl>
                                          </p:spTgt>
                                        </p:tgtEl>
                                        <p:attrNameLst>
                                          <p:attrName>style.visibility</p:attrName>
                                        </p:attrNameLst>
                                      </p:cBhvr>
                                      <p:to>
                                        <p:strVal val="visible"/>
                                      </p:to>
                                    </p:set>
                                    <p:animEffect transition="in" filter="fade">
                                      <p:cBhvr>
                                        <p:cTn id="17" dur="1000"/>
                                        <p:tgtEl>
                                          <p:spTgt spid="147524">
                                            <p:txEl>
                                              <p:pRg st="0" end="0"/>
                                            </p:txEl>
                                          </p:spTgt>
                                        </p:tgtEl>
                                      </p:cBhvr>
                                    </p:animEffect>
                                    <p:anim calcmode="lin" valueType="num">
                                      <p:cBhvr>
                                        <p:cTn id="18" dur="1000" fill="hold"/>
                                        <p:tgtEl>
                                          <p:spTgt spid="14752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47524">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47524">
                                            <p:txEl>
                                              <p:pRg st="1" end="1"/>
                                            </p:txEl>
                                          </p:spTgt>
                                        </p:tgtEl>
                                        <p:attrNameLst>
                                          <p:attrName>style.visibility</p:attrName>
                                        </p:attrNameLst>
                                      </p:cBhvr>
                                      <p:to>
                                        <p:strVal val="visible"/>
                                      </p:to>
                                    </p:set>
                                    <p:animEffect transition="in" filter="fade">
                                      <p:cBhvr>
                                        <p:cTn id="22" dur="1000"/>
                                        <p:tgtEl>
                                          <p:spTgt spid="147524">
                                            <p:txEl>
                                              <p:pRg st="1" end="1"/>
                                            </p:txEl>
                                          </p:spTgt>
                                        </p:tgtEl>
                                      </p:cBhvr>
                                    </p:animEffect>
                                    <p:anim calcmode="lin" valueType="num">
                                      <p:cBhvr>
                                        <p:cTn id="23" dur="1000" fill="hold"/>
                                        <p:tgtEl>
                                          <p:spTgt spid="147524">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47524">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47524">
                                            <p:txEl>
                                              <p:pRg st="2" end="2"/>
                                            </p:txEl>
                                          </p:spTgt>
                                        </p:tgtEl>
                                        <p:attrNameLst>
                                          <p:attrName>style.visibility</p:attrName>
                                        </p:attrNameLst>
                                      </p:cBhvr>
                                      <p:to>
                                        <p:strVal val="visible"/>
                                      </p:to>
                                    </p:set>
                                    <p:animEffect transition="in" filter="fade">
                                      <p:cBhvr>
                                        <p:cTn id="27" dur="1000"/>
                                        <p:tgtEl>
                                          <p:spTgt spid="147524">
                                            <p:txEl>
                                              <p:pRg st="2" end="2"/>
                                            </p:txEl>
                                          </p:spTgt>
                                        </p:tgtEl>
                                      </p:cBhvr>
                                    </p:animEffect>
                                    <p:anim calcmode="lin" valueType="num">
                                      <p:cBhvr>
                                        <p:cTn id="28" dur="1000" fill="hold"/>
                                        <p:tgtEl>
                                          <p:spTgt spid="14752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47524">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47524">
                                            <p:txEl>
                                              <p:pRg st="3" end="3"/>
                                            </p:txEl>
                                          </p:spTgt>
                                        </p:tgtEl>
                                        <p:attrNameLst>
                                          <p:attrName>style.visibility</p:attrName>
                                        </p:attrNameLst>
                                      </p:cBhvr>
                                      <p:to>
                                        <p:strVal val="visible"/>
                                      </p:to>
                                    </p:set>
                                    <p:animEffect transition="in" filter="fade">
                                      <p:cBhvr>
                                        <p:cTn id="32" dur="1000"/>
                                        <p:tgtEl>
                                          <p:spTgt spid="147524">
                                            <p:txEl>
                                              <p:pRg st="3" end="3"/>
                                            </p:txEl>
                                          </p:spTgt>
                                        </p:tgtEl>
                                      </p:cBhvr>
                                    </p:animEffect>
                                    <p:anim calcmode="lin" valueType="num">
                                      <p:cBhvr>
                                        <p:cTn id="33" dur="1000" fill="hold"/>
                                        <p:tgtEl>
                                          <p:spTgt spid="147524">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47524">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47524">
                                            <p:txEl>
                                              <p:pRg st="4" end="4"/>
                                            </p:txEl>
                                          </p:spTgt>
                                        </p:tgtEl>
                                        <p:attrNameLst>
                                          <p:attrName>style.visibility</p:attrName>
                                        </p:attrNameLst>
                                      </p:cBhvr>
                                      <p:to>
                                        <p:strVal val="visible"/>
                                      </p:to>
                                    </p:set>
                                    <p:animEffect transition="in" filter="fade">
                                      <p:cBhvr>
                                        <p:cTn id="37" dur="1000"/>
                                        <p:tgtEl>
                                          <p:spTgt spid="147524">
                                            <p:txEl>
                                              <p:pRg st="4" end="4"/>
                                            </p:txEl>
                                          </p:spTgt>
                                        </p:tgtEl>
                                      </p:cBhvr>
                                    </p:animEffect>
                                    <p:anim calcmode="lin" valueType="num">
                                      <p:cBhvr>
                                        <p:cTn id="38" dur="1000" fill="hold"/>
                                        <p:tgtEl>
                                          <p:spTgt spid="147524">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14752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523" grpId="0"/>
      <p:bldP spid="147524" grpId="0" build="p">
        <p:tmplLst>
          <p:tmpl lvl="1">
            <p:tnLst>
              <p:par>
                <p:cTn presetID="47" presetClass="entr" presetSubtype="0" fill="hold" nodeType="clickEffect">
                  <p:stCondLst>
                    <p:cond delay="0"/>
                  </p:stCondLst>
                  <p:childTnLst>
                    <p:set>
                      <p:cBhvr>
                        <p:cTn dur="1" fill="hold">
                          <p:stCondLst>
                            <p:cond delay="0"/>
                          </p:stCondLst>
                        </p:cTn>
                        <p:tgtEl>
                          <p:spTgt spid="147524"/>
                        </p:tgtEl>
                        <p:attrNameLst>
                          <p:attrName>style.visibility</p:attrName>
                        </p:attrNameLst>
                      </p:cBhvr>
                      <p:to>
                        <p:strVal val="visible"/>
                      </p:to>
                    </p:set>
                    <p:animEffect transition="in" filter="fade">
                      <p:cBhvr>
                        <p:cTn dur="1000"/>
                        <p:tgtEl>
                          <p:spTgt spid="147524"/>
                        </p:tgtEl>
                      </p:cBhvr>
                    </p:animEffect>
                    <p:anim calcmode="lin" valueType="num">
                      <p:cBhvr>
                        <p:cTn dur="1000" fill="hold"/>
                        <p:tgtEl>
                          <p:spTgt spid="147524"/>
                        </p:tgtEl>
                        <p:attrNameLst>
                          <p:attrName>ppt_x</p:attrName>
                        </p:attrNameLst>
                      </p:cBhvr>
                      <p:tavLst>
                        <p:tav tm="0">
                          <p:val>
                            <p:strVal val="#ppt_x"/>
                          </p:val>
                        </p:tav>
                        <p:tav tm="100000">
                          <p:val>
                            <p:strVal val="#ppt_x"/>
                          </p:val>
                        </p:tav>
                      </p:tavLst>
                    </p:anim>
                    <p:anim calcmode="lin" valueType="num">
                      <p:cBhvr>
                        <p:cTn dur="1000" fill="hold"/>
                        <p:tgtEl>
                          <p:spTgt spid="147524"/>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147524"/>
                        </p:tgtEl>
                        <p:attrNameLst>
                          <p:attrName>style.visibility</p:attrName>
                        </p:attrNameLst>
                      </p:cBhvr>
                      <p:to>
                        <p:strVal val="visible"/>
                      </p:to>
                    </p:set>
                    <p:animEffect transition="in" filter="fade">
                      <p:cBhvr>
                        <p:cTn dur="1000"/>
                        <p:tgtEl>
                          <p:spTgt spid="147524"/>
                        </p:tgtEl>
                      </p:cBhvr>
                    </p:animEffect>
                    <p:anim calcmode="lin" valueType="num">
                      <p:cBhvr>
                        <p:cTn dur="1000" fill="hold"/>
                        <p:tgtEl>
                          <p:spTgt spid="147524"/>
                        </p:tgtEl>
                        <p:attrNameLst>
                          <p:attrName>ppt_x</p:attrName>
                        </p:attrNameLst>
                      </p:cBhvr>
                      <p:tavLst>
                        <p:tav tm="0">
                          <p:val>
                            <p:strVal val="#ppt_x"/>
                          </p:val>
                        </p:tav>
                        <p:tav tm="100000">
                          <p:val>
                            <p:strVal val="#ppt_x"/>
                          </p:val>
                        </p:tav>
                      </p:tavLst>
                    </p:anim>
                    <p:anim calcmode="lin" valueType="num">
                      <p:cBhvr>
                        <p:cTn dur="1000" fill="hold"/>
                        <p:tgtEl>
                          <p:spTgt spid="147524"/>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147524"/>
                        </p:tgtEl>
                        <p:attrNameLst>
                          <p:attrName>style.visibility</p:attrName>
                        </p:attrNameLst>
                      </p:cBhvr>
                      <p:to>
                        <p:strVal val="visible"/>
                      </p:to>
                    </p:set>
                    <p:animEffect transition="in" filter="fade">
                      <p:cBhvr>
                        <p:cTn dur="1000"/>
                        <p:tgtEl>
                          <p:spTgt spid="147524"/>
                        </p:tgtEl>
                      </p:cBhvr>
                    </p:animEffect>
                    <p:anim calcmode="lin" valueType="num">
                      <p:cBhvr>
                        <p:cTn dur="1000" fill="hold"/>
                        <p:tgtEl>
                          <p:spTgt spid="147524"/>
                        </p:tgtEl>
                        <p:attrNameLst>
                          <p:attrName>ppt_x</p:attrName>
                        </p:attrNameLst>
                      </p:cBhvr>
                      <p:tavLst>
                        <p:tav tm="0">
                          <p:val>
                            <p:strVal val="#ppt_x"/>
                          </p:val>
                        </p:tav>
                        <p:tav tm="100000">
                          <p:val>
                            <p:strVal val="#ppt_x"/>
                          </p:val>
                        </p:tav>
                      </p:tavLst>
                    </p:anim>
                    <p:anim calcmode="lin" valueType="num">
                      <p:cBhvr>
                        <p:cTn dur="1000" fill="hold"/>
                        <p:tgtEl>
                          <p:spTgt spid="147524"/>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147524"/>
                        </p:tgtEl>
                        <p:attrNameLst>
                          <p:attrName>style.visibility</p:attrName>
                        </p:attrNameLst>
                      </p:cBhvr>
                      <p:to>
                        <p:strVal val="visible"/>
                      </p:to>
                    </p:set>
                    <p:animEffect transition="in" filter="fade">
                      <p:cBhvr>
                        <p:cTn dur="1000"/>
                        <p:tgtEl>
                          <p:spTgt spid="147524"/>
                        </p:tgtEl>
                      </p:cBhvr>
                    </p:animEffect>
                    <p:anim calcmode="lin" valueType="num">
                      <p:cBhvr>
                        <p:cTn dur="1000" fill="hold"/>
                        <p:tgtEl>
                          <p:spTgt spid="147524"/>
                        </p:tgtEl>
                        <p:attrNameLst>
                          <p:attrName>ppt_x</p:attrName>
                        </p:attrNameLst>
                      </p:cBhvr>
                      <p:tavLst>
                        <p:tav tm="0">
                          <p:val>
                            <p:strVal val="#ppt_x"/>
                          </p:val>
                        </p:tav>
                        <p:tav tm="100000">
                          <p:val>
                            <p:strVal val="#ppt_x"/>
                          </p:val>
                        </p:tav>
                      </p:tavLst>
                    </p:anim>
                    <p:anim calcmode="lin" valueType="num">
                      <p:cBhvr>
                        <p:cTn dur="1000" fill="hold"/>
                        <p:tgtEl>
                          <p:spTgt spid="147524"/>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147524"/>
                        </p:tgtEl>
                        <p:attrNameLst>
                          <p:attrName>style.visibility</p:attrName>
                        </p:attrNameLst>
                      </p:cBhvr>
                      <p:to>
                        <p:strVal val="visible"/>
                      </p:to>
                    </p:set>
                    <p:animEffect transition="in" filter="fade">
                      <p:cBhvr>
                        <p:cTn dur="1000"/>
                        <p:tgtEl>
                          <p:spTgt spid="147524"/>
                        </p:tgtEl>
                      </p:cBhvr>
                    </p:animEffect>
                    <p:anim calcmode="lin" valueType="num">
                      <p:cBhvr>
                        <p:cTn dur="1000" fill="hold"/>
                        <p:tgtEl>
                          <p:spTgt spid="147524"/>
                        </p:tgtEl>
                        <p:attrNameLst>
                          <p:attrName>ppt_x</p:attrName>
                        </p:attrNameLst>
                      </p:cBhvr>
                      <p:tavLst>
                        <p:tav tm="0">
                          <p:val>
                            <p:strVal val="#ppt_x"/>
                          </p:val>
                        </p:tav>
                        <p:tav tm="100000">
                          <p:val>
                            <p:strVal val="#ppt_x"/>
                          </p:val>
                        </p:tav>
                      </p:tavLst>
                    </p:anim>
                    <p:anim calcmode="lin" valueType="num">
                      <p:cBhvr>
                        <p:cTn dur="1000" fill="hold"/>
                        <p:tgtEl>
                          <p:spTgt spid="147524"/>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brighthub.com/office/entrepreneurs/articles/48155.aspx"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brighthub.com/office/home/articles/30809.aspx"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4800" dirty="0" smtClean="0"/>
              <a:t>Unit 2</a:t>
            </a:r>
            <a:br>
              <a:rPr lang="en-US" sz="4800" dirty="0" smtClean="0"/>
            </a:br>
            <a:r>
              <a:rPr lang="en-US" sz="4800" dirty="0" smtClean="0"/>
              <a:t> Entrepreneurship and </a:t>
            </a:r>
            <a:br>
              <a:rPr lang="en-US" sz="4800" dirty="0" smtClean="0"/>
            </a:br>
            <a:r>
              <a:rPr lang="en-US" sz="4800" dirty="0" smtClean="0"/>
              <a:t>New Ventures</a:t>
            </a:r>
          </a:p>
        </p:txBody>
      </p:sp>
      <p:sp>
        <p:nvSpPr>
          <p:cNvPr id="2051" name="Rectangle 3"/>
          <p:cNvSpPr>
            <a:spLocks noGrp="1" noChangeArrowheads="1"/>
          </p:cNvSpPr>
          <p:nvPr>
            <p:ph type="subTitle" idx="1"/>
          </p:nvPr>
        </p:nvSpPr>
        <p:spPr/>
        <p:txBody>
          <a:bodyPr/>
          <a:lstStyle/>
          <a:p>
            <a:pPr eaLnBrk="1" hangingPunct="1">
              <a:defRPr/>
            </a:pPr>
            <a:endParaRPr lang="en-US" dirty="0" smtClean="0"/>
          </a:p>
          <a:p>
            <a:pPr eaLnBrk="1" hangingPunct="1">
              <a:defRPr/>
            </a:pPr>
            <a:r>
              <a:rPr lang="en-US" dirty="0" smtClean="0"/>
              <a:t>SCO 4: Understanding Entrepreneurship</a:t>
            </a: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pPr eaLnBrk="1" hangingPunct="1">
              <a:defRPr/>
            </a:pPr>
            <a:r>
              <a:rPr lang="en-US" sz="4000" b="1" dirty="0" smtClean="0"/>
              <a:t/>
            </a:r>
            <a:br>
              <a:rPr lang="en-US" sz="4000" b="1" dirty="0" smtClean="0"/>
            </a:br>
            <a:r>
              <a:rPr lang="en-US" sz="4000" b="1" dirty="0" smtClean="0"/>
              <a:t>8. Entrepreneurs Know The Value Of A Dollar</a:t>
            </a:r>
            <a:r>
              <a:rPr lang="en-US" sz="4000" dirty="0" smtClean="0"/>
              <a:t/>
            </a:r>
            <a:br>
              <a:rPr lang="en-US" sz="4000" dirty="0" smtClean="0"/>
            </a:br>
            <a:endParaRPr lang="en-US" sz="4000" dirty="0" smtClean="0"/>
          </a:p>
        </p:txBody>
      </p:sp>
      <p:sp>
        <p:nvSpPr>
          <p:cNvPr id="12293"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r>
              <a:rPr lang="en-US" sz="2400" dirty="0" smtClean="0"/>
              <a:t>Entrepreneurs know the value of a dollar. If they can save money by changing vendors, they do. They control costs as best as they can. Old Benjamin Franklin is right when he said "A dollar saved is a dollar earned". They expect value for every dollar they spend. They expect a return on every investment.</a:t>
            </a:r>
          </a:p>
        </p:txBody>
      </p:sp>
      <p:pic>
        <p:nvPicPr>
          <p:cNvPr id="2" name="Picture 8" descr="ANd9GcTmHk9ORTbee8v6JDUf5l7OlQdDGSh_BeDBo-DlkMJiY15r71xgHA"/>
          <p:cNvPicPr>
            <a:picLocks noGrp="1" noChangeAspect="1" noChangeArrowheads="1"/>
          </p:cNvPicPr>
          <p:nvPr>
            <p:ph type="clipArt" sz="half" idx="2"/>
          </p:nvPr>
        </p:nvPicPr>
        <p:blipFill>
          <a:blip r:embed="rId2" cstate="print"/>
          <a:srcRect/>
          <a:stretch>
            <a:fillRect/>
          </a:stretch>
        </p:blipFill>
        <p:spPr>
          <a:xfrm>
            <a:off x="4649788" y="2511425"/>
            <a:ext cx="3941762" cy="2620963"/>
          </a:xfrm>
        </p:spPr>
      </p:pic>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pPr eaLnBrk="1" hangingPunct="1">
              <a:defRPr/>
            </a:pPr>
            <a:r>
              <a:rPr lang="en-US" sz="4000" b="1" dirty="0" smtClean="0"/>
              <a:t>9. Entrepreneurs Plan For Success</a:t>
            </a:r>
          </a:p>
        </p:txBody>
      </p:sp>
      <p:sp>
        <p:nvSpPr>
          <p:cNvPr id="13317"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endParaRPr lang="en-US" sz="2400" dirty="0" smtClean="0"/>
          </a:p>
          <a:p>
            <a:pPr eaLnBrk="1" hangingPunct="1">
              <a:lnSpc>
                <a:spcPct val="90000"/>
              </a:lnSpc>
              <a:defRPr/>
            </a:pPr>
            <a:r>
              <a:rPr lang="en-US" sz="2400" dirty="0" smtClean="0"/>
              <a:t>Entrepreneurs plan for success. Success does not come by chance. They create a business plan and then stick to that plan. They know what they want to accomplish, and then work toward that goal. When things don't go as planned, they follow their backup plan.</a:t>
            </a:r>
          </a:p>
        </p:txBody>
      </p:sp>
      <p:pic>
        <p:nvPicPr>
          <p:cNvPr id="2" name="Picture 8" descr="28974fomx3fctn8-2"/>
          <p:cNvPicPr>
            <a:picLocks noGrp="1" noChangeAspect="1" noChangeArrowheads="1"/>
          </p:cNvPicPr>
          <p:nvPr>
            <p:ph type="clipArt" sz="half" idx="2"/>
          </p:nvPr>
        </p:nvPicPr>
        <p:blipFill>
          <a:blip r:embed="rId2" cstate="print"/>
          <a:srcRect/>
          <a:stretch>
            <a:fillRect/>
          </a:stretch>
        </p:blipFill>
        <p:spPr>
          <a:xfrm>
            <a:off x="4764088" y="2519363"/>
            <a:ext cx="3808412" cy="2690812"/>
          </a:xfrm>
        </p:spPr>
      </p:pic>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pPr eaLnBrk="1" hangingPunct="1">
              <a:defRPr/>
            </a:pPr>
            <a:r>
              <a:rPr lang="en-US" sz="4000" b="1" dirty="0" smtClean="0"/>
              <a:t/>
            </a:r>
            <a:br>
              <a:rPr lang="en-US" sz="4000" b="1" dirty="0" smtClean="0"/>
            </a:br>
            <a:r>
              <a:rPr lang="en-US" sz="4000" b="1" dirty="0" smtClean="0"/>
              <a:t>10. Entrepreneurs Do What </a:t>
            </a:r>
            <a:br>
              <a:rPr lang="en-US" sz="4000" b="1" dirty="0" smtClean="0"/>
            </a:br>
            <a:r>
              <a:rPr lang="en-US" sz="4000" b="1" dirty="0" smtClean="0"/>
              <a:t>They Love</a:t>
            </a:r>
            <a:r>
              <a:rPr lang="en-US" sz="4000" dirty="0" smtClean="0"/>
              <a:t/>
            </a:r>
            <a:br>
              <a:rPr lang="en-US" sz="4000" dirty="0" smtClean="0"/>
            </a:br>
            <a:endParaRPr lang="en-US" sz="4000" dirty="0" smtClean="0"/>
          </a:p>
        </p:txBody>
      </p:sp>
      <p:sp>
        <p:nvSpPr>
          <p:cNvPr id="14341"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r>
              <a:rPr lang="en-US" sz="2800" dirty="0" smtClean="0"/>
              <a:t>Entrepreneurs do what they love. They enjoy the field of work they have chosen. They always try to make it better. All the money in the world isn't worth doing something they hate. Why not enjoy what you do?</a:t>
            </a:r>
          </a:p>
        </p:txBody>
      </p:sp>
      <p:pic>
        <p:nvPicPr>
          <p:cNvPr id="2" name="Picture 8" descr="26852"/>
          <p:cNvPicPr>
            <a:picLocks noGrp="1" noChangeAspect="1" noChangeArrowheads="1"/>
          </p:cNvPicPr>
          <p:nvPr>
            <p:ph type="clipArt" sz="half" idx="2"/>
          </p:nvPr>
        </p:nvPicPr>
        <p:blipFill>
          <a:blip r:embed="rId2" cstate="print"/>
          <a:srcRect/>
          <a:stretch>
            <a:fillRect/>
          </a:stretch>
        </p:blipFill>
        <p:spPr>
          <a:xfrm>
            <a:off x="5181600" y="1828800"/>
            <a:ext cx="2455863" cy="3506788"/>
          </a:xfrm>
        </p:spPr>
      </p:pic>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pPr eaLnBrk="1" hangingPunct="1">
              <a:defRPr/>
            </a:pPr>
            <a:r>
              <a:rPr lang="en-US" sz="4000" b="1" dirty="0" smtClean="0"/>
              <a:t/>
            </a:r>
            <a:br>
              <a:rPr lang="en-US" sz="4000" b="1" dirty="0" smtClean="0"/>
            </a:br>
            <a:r>
              <a:rPr lang="en-US" sz="4000" b="1" dirty="0" smtClean="0"/>
              <a:t>Entrepreneurial Skills</a:t>
            </a:r>
            <a:br>
              <a:rPr lang="en-US" sz="4000" b="1" dirty="0" smtClean="0"/>
            </a:br>
            <a:endParaRPr lang="en-US" sz="4000" b="1" dirty="0" smtClean="0"/>
          </a:p>
        </p:txBody>
      </p:sp>
      <p:sp>
        <p:nvSpPr>
          <p:cNvPr id="25605" name="Rectangle 5"/>
          <p:cNvSpPr>
            <a:spLocks noGrp="1" noChangeArrowheads="1"/>
          </p:cNvSpPr>
          <p:nvPr>
            <p:ph type="body" sz="half" idx="1"/>
          </p:nvPr>
        </p:nvSpPr>
        <p:spPr>
          <a:xfrm>
            <a:off x="457200" y="1600200"/>
            <a:ext cx="4037013" cy="4525963"/>
          </a:xfrm>
        </p:spPr>
        <p:txBody>
          <a:bodyPr/>
          <a:lstStyle/>
          <a:p>
            <a:pPr eaLnBrk="1" hangingPunct="1">
              <a:defRPr/>
            </a:pPr>
            <a:r>
              <a:rPr lang="en-US" sz="2400" dirty="0" smtClean="0"/>
              <a:t>What skills are needed to be an entrepreneur? There are many skills that entrepreneurs develop over time, but there are a few skills that every entrepreneur must have before opening their “doors” for business</a:t>
            </a:r>
            <a:endParaRPr lang="en-US" sz="2400" b="1" dirty="0" smtClean="0"/>
          </a:p>
        </p:txBody>
      </p:sp>
      <p:pic>
        <p:nvPicPr>
          <p:cNvPr id="15364" name="Picture 8" descr="LemonadeStand"/>
          <p:cNvPicPr>
            <a:picLocks noGrp="1" noChangeAspect="1" noChangeArrowheads="1"/>
          </p:cNvPicPr>
          <p:nvPr>
            <p:ph type="clipArt" sz="half" idx="2"/>
          </p:nvPr>
        </p:nvPicPr>
        <p:blipFill>
          <a:blip r:embed="rId2" cstate="print"/>
          <a:srcRect/>
          <a:stretch>
            <a:fillRect/>
          </a:stretch>
        </p:blipFill>
        <p:spPr>
          <a:xfrm>
            <a:off x="4722813" y="2363788"/>
            <a:ext cx="3743325" cy="2613025"/>
          </a:xfrm>
        </p:spPr>
      </p:pic>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pPr eaLnBrk="1" hangingPunct="1">
              <a:defRPr/>
            </a:pPr>
            <a:r>
              <a:rPr lang="en-US" b="1" dirty="0" smtClean="0"/>
              <a:t>#1 Self-Motivation</a:t>
            </a:r>
          </a:p>
        </p:txBody>
      </p:sp>
      <p:sp>
        <p:nvSpPr>
          <p:cNvPr id="26629"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endParaRPr lang="en-US" sz="2000" b="1" dirty="0" smtClean="0"/>
          </a:p>
          <a:p>
            <a:pPr eaLnBrk="1" hangingPunct="1">
              <a:lnSpc>
                <a:spcPct val="90000"/>
              </a:lnSpc>
              <a:defRPr/>
            </a:pPr>
            <a:r>
              <a:rPr lang="en-US" sz="2000" dirty="0" smtClean="0"/>
              <a:t>The most important skill any entrepreneur needs is the ability to wake up in the morning and begin working. If you have been 10 minutes late to work everyday for the past five years, most likely that habit will not change if you own your own business. Not only do you need to be able to wake-up, but you also need to be able to begin and end work on time. Schedule your day and stick to your schedule.</a:t>
            </a:r>
            <a:endParaRPr lang="en-US" sz="2000" b="1" dirty="0" smtClean="0"/>
          </a:p>
        </p:txBody>
      </p:sp>
      <p:pic>
        <p:nvPicPr>
          <p:cNvPr id="16388" name="Picture 8" descr="pha0079l"/>
          <p:cNvPicPr>
            <a:picLocks noGrp="1" noChangeAspect="1" noChangeArrowheads="1"/>
          </p:cNvPicPr>
          <p:nvPr>
            <p:ph type="clipArt" sz="half" idx="2"/>
          </p:nvPr>
        </p:nvPicPr>
        <p:blipFill>
          <a:blip r:embed="rId2" cstate="print"/>
          <a:srcRect/>
          <a:stretch>
            <a:fillRect/>
          </a:stretch>
        </p:blipFill>
        <p:spPr>
          <a:xfrm>
            <a:off x="4951413" y="2135188"/>
            <a:ext cx="3330575" cy="3513137"/>
          </a:xfrm>
        </p:spPr>
      </p:pic>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pPr eaLnBrk="1" hangingPunct="1">
              <a:defRPr/>
            </a:pPr>
            <a:r>
              <a:rPr lang="en-US" b="1" dirty="0" smtClean="0"/>
              <a:t>#2 Self-Confidence</a:t>
            </a:r>
          </a:p>
        </p:txBody>
      </p:sp>
      <p:sp>
        <p:nvSpPr>
          <p:cNvPr id="27653" name="Rectangle 5"/>
          <p:cNvSpPr>
            <a:spLocks noGrp="1" noChangeArrowheads="1"/>
          </p:cNvSpPr>
          <p:nvPr>
            <p:ph type="body" sz="half" idx="1"/>
          </p:nvPr>
        </p:nvSpPr>
        <p:spPr>
          <a:xfrm>
            <a:off x="457200" y="1600200"/>
            <a:ext cx="4037013" cy="4525963"/>
          </a:xfrm>
        </p:spPr>
        <p:txBody>
          <a:bodyPr/>
          <a:lstStyle/>
          <a:p>
            <a:pPr eaLnBrk="1" hangingPunct="1">
              <a:defRPr/>
            </a:pPr>
            <a:endParaRPr lang="en-US" sz="2400" b="1" dirty="0" smtClean="0"/>
          </a:p>
          <a:p>
            <a:pPr eaLnBrk="1" hangingPunct="1">
              <a:defRPr/>
            </a:pPr>
            <a:r>
              <a:rPr lang="en-US" sz="2400" dirty="0" smtClean="0"/>
              <a:t>Every entrepreneur needs to be confident in themselves, their product and their business. You need to know that your product can truly help people and that you are </a:t>
            </a:r>
            <a:r>
              <a:rPr lang="en-US" sz="2400" dirty="0" smtClean="0">
                <a:hlinkClick r:id="rId2"/>
              </a:rPr>
              <a:t>charging prices that are both fair to you and your clients</a:t>
            </a:r>
            <a:r>
              <a:rPr lang="en-US" sz="2400" dirty="0" smtClean="0"/>
              <a:t>.</a:t>
            </a:r>
          </a:p>
          <a:p>
            <a:pPr eaLnBrk="1" hangingPunct="1">
              <a:buFont typeface="Wingdings" pitchFamily="2" charset="2"/>
              <a:buNone/>
              <a:defRPr/>
            </a:pPr>
            <a:endParaRPr lang="en-US" sz="2400" b="1" dirty="0" smtClean="0"/>
          </a:p>
        </p:txBody>
      </p:sp>
      <p:pic>
        <p:nvPicPr>
          <p:cNvPr id="17412" name="Picture 8" descr="cause+and+effect+2"/>
          <p:cNvPicPr>
            <a:picLocks noGrp="1" noChangeAspect="1" noChangeArrowheads="1"/>
          </p:cNvPicPr>
          <p:nvPr>
            <p:ph type="clipArt" sz="half" idx="2"/>
          </p:nvPr>
        </p:nvPicPr>
        <p:blipFill>
          <a:blip r:embed="rId3" cstate="print"/>
          <a:srcRect/>
          <a:stretch>
            <a:fillRect/>
          </a:stretch>
        </p:blipFill>
        <p:spPr>
          <a:xfrm>
            <a:off x="4799013" y="2746375"/>
            <a:ext cx="3887787" cy="2206625"/>
          </a:xfrm>
        </p:spPr>
      </p:pic>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pPr eaLnBrk="1" hangingPunct="1">
              <a:defRPr/>
            </a:pPr>
            <a:r>
              <a:rPr lang="en-US" b="1" dirty="0" smtClean="0"/>
              <a:t>#3 Ethics &amp; Morals</a:t>
            </a:r>
          </a:p>
        </p:txBody>
      </p:sp>
      <p:sp>
        <p:nvSpPr>
          <p:cNvPr id="28677"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endParaRPr lang="en-US" sz="2000" b="1" dirty="0" smtClean="0"/>
          </a:p>
          <a:p>
            <a:pPr eaLnBrk="1" hangingPunct="1">
              <a:lnSpc>
                <a:spcPct val="90000"/>
              </a:lnSpc>
              <a:defRPr/>
            </a:pPr>
            <a:r>
              <a:rPr lang="en-US" sz="2000" dirty="0" smtClean="0"/>
              <a:t>Ethics and morals are the foundation of every good entrepreneur. Early on you must decide what you and your business will stand for and what lines you will refuse to cross. Many entrepreneurs close their doors because the dollar outshines their morals. If you stray too far from your morals you will give yourself and your business a bad name. </a:t>
            </a:r>
            <a:endParaRPr lang="en-US" sz="2000" b="1" dirty="0" smtClean="0"/>
          </a:p>
        </p:txBody>
      </p:sp>
      <p:pic>
        <p:nvPicPr>
          <p:cNvPr id="18436" name="Picture 8" descr="dilbert-business-ethics2"/>
          <p:cNvPicPr>
            <a:picLocks noGrp="1" noChangeAspect="1" noChangeArrowheads="1"/>
          </p:cNvPicPr>
          <p:nvPr>
            <p:ph type="clipArt" sz="half" idx="2"/>
          </p:nvPr>
        </p:nvPicPr>
        <p:blipFill>
          <a:blip r:embed="rId2" cstate="print"/>
          <a:srcRect/>
          <a:stretch>
            <a:fillRect/>
          </a:stretch>
        </p:blipFill>
        <p:spPr>
          <a:xfrm>
            <a:off x="4722813" y="1979613"/>
            <a:ext cx="3900487" cy="3724275"/>
          </a:xfrm>
        </p:spPr>
      </p:pic>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pPr eaLnBrk="1" hangingPunct="1">
              <a:defRPr/>
            </a:pPr>
            <a:r>
              <a:rPr lang="en-US" b="1" dirty="0" smtClean="0"/>
              <a:t>#4 Time Management</a:t>
            </a:r>
          </a:p>
        </p:txBody>
      </p:sp>
      <p:sp>
        <p:nvSpPr>
          <p:cNvPr id="29701" name="Rectangle 5"/>
          <p:cNvSpPr>
            <a:spLocks noGrp="1" noChangeArrowheads="1"/>
          </p:cNvSpPr>
          <p:nvPr>
            <p:ph type="body" sz="half" idx="1"/>
          </p:nvPr>
        </p:nvSpPr>
        <p:spPr>
          <a:xfrm>
            <a:off x="457200" y="1600200"/>
            <a:ext cx="4037013" cy="4525963"/>
          </a:xfrm>
        </p:spPr>
        <p:txBody>
          <a:bodyPr/>
          <a:lstStyle/>
          <a:p>
            <a:pPr eaLnBrk="1" hangingPunct="1">
              <a:lnSpc>
                <a:spcPct val="80000"/>
              </a:lnSpc>
              <a:defRPr/>
            </a:pPr>
            <a:endParaRPr lang="en-US" sz="2000" b="1" dirty="0" smtClean="0"/>
          </a:p>
          <a:p>
            <a:pPr eaLnBrk="1" hangingPunct="1">
              <a:lnSpc>
                <a:spcPct val="80000"/>
              </a:lnSpc>
              <a:defRPr/>
            </a:pPr>
            <a:r>
              <a:rPr lang="en-US" sz="2000" dirty="0" smtClean="0">
                <a:hlinkClick r:id="rId2"/>
              </a:rPr>
              <a:t>Schedule your day</a:t>
            </a:r>
            <a:r>
              <a:rPr lang="en-US" sz="2000" dirty="0" smtClean="0"/>
              <a:t> and stick to your schedule. This cannot be emphasized enough. New entrepreneurs need to realize that every minute is valuable. When first starting out, most likely you will not have enough “work” to fill an eight hour day. This does not mean that you have time to take a 3 hour lunch with friends. Utilize this time to learn more skills related to your business, find ways to advertise and contact potential clients</a:t>
            </a:r>
          </a:p>
          <a:p>
            <a:pPr eaLnBrk="1" hangingPunct="1">
              <a:lnSpc>
                <a:spcPct val="80000"/>
              </a:lnSpc>
              <a:buFont typeface="Wingdings" pitchFamily="2" charset="2"/>
              <a:buNone/>
              <a:defRPr/>
            </a:pPr>
            <a:endParaRPr lang="en-US" sz="2000" b="1" dirty="0" smtClean="0"/>
          </a:p>
        </p:txBody>
      </p:sp>
      <p:pic>
        <p:nvPicPr>
          <p:cNvPr id="19460" name="Picture 8" descr="time-management"/>
          <p:cNvPicPr>
            <a:picLocks noGrp="1" noChangeAspect="1" noChangeArrowheads="1"/>
          </p:cNvPicPr>
          <p:nvPr>
            <p:ph type="clipArt" sz="half" idx="2"/>
          </p:nvPr>
        </p:nvPicPr>
        <p:blipFill>
          <a:blip r:embed="rId3" cstate="print"/>
          <a:srcRect/>
          <a:stretch>
            <a:fillRect/>
          </a:stretch>
        </p:blipFill>
        <p:spPr>
          <a:xfrm>
            <a:off x="4649788" y="1979613"/>
            <a:ext cx="3673475" cy="3594100"/>
          </a:xfrm>
        </p:spPr>
      </p:pic>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pPr eaLnBrk="1" hangingPunct="1">
              <a:defRPr/>
            </a:pPr>
            <a:r>
              <a:rPr lang="en-US" sz="4000" b="1" dirty="0" smtClean="0"/>
              <a:t>#5 Sales</a:t>
            </a:r>
            <a:br>
              <a:rPr lang="en-US" sz="4000" b="1" dirty="0" smtClean="0"/>
            </a:br>
            <a:endParaRPr lang="en-US" sz="4000" b="1" dirty="0" smtClean="0"/>
          </a:p>
        </p:txBody>
      </p:sp>
      <p:sp>
        <p:nvSpPr>
          <p:cNvPr id="30725" name="Rectangle 5"/>
          <p:cNvSpPr>
            <a:spLocks noGrp="1" noChangeArrowheads="1"/>
          </p:cNvSpPr>
          <p:nvPr>
            <p:ph type="body" sz="half" idx="1"/>
          </p:nvPr>
        </p:nvSpPr>
        <p:spPr>
          <a:xfrm>
            <a:off x="457200" y="1600200"/>
            <a:ext cx="4037013" cy="4525963"/>
          </a:xfrm>
        </p:spPr>
        <p:txBody>
          <a:bodyPr/>
          <a:lstStyle/>
          <a:p>
            <a:pPr eaLnBrk="1" hangingPunct="1">
              <a:defRPr/>
            </a:pPr>
            <a:r>
              <a:rPr lang="en-US" sz="2400" dirty="0" smtClean="0"/>
              <a:t>No matter how much you don’t like the idea of it, every business has to work with sales. Each industry and business has a unique way of handling their sales. As an entrepreneur, it is your job to figure out what type of sales you prefer and what type is best for your services or products. </a:t>
            </a:r>
            <a:endParaRPr lang="en-US" sz="2400" b="1" dirty="0" smtClean="0"/>
          </a:p>
        </p:txBody>
      </p:sp>
      <p:pic>
        <p:nvPicPr>
          <p:cNvPr id="20484" name="Picture 8" descr="disc-personality-types-sales-message"/>
          <p:cNvPicPr>
            <a:picLocks noGrp="1" noChangeAspect="1" noChangeArrowheads="1"/>
          </p:cNvPicPr>
          <p:nvPr>
            <p:ph type="clipArt" sz="half" idx="2"/>
          </p:nvPr>
        </p:nvPicPr>
        <p:blipFill>
          <a:blip r:embed="rId2" cstate="print"/>
          <a:srcRect/>
          <a:stretch>
            <a:fillRect/>
          </a:stretch>
        </p:blipFill>
        <p:spPr>
          <a:xfrm>
            <a:off x="4495800" y="2590800"/>
            <a:ext cx="4495800" cy="2247900"/>
          </a:xfrm>
        </p:spPr>
      </p:pic>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pPr eaLnBrk="1" hangingPunct="1">
              <a:defRPr/>
            </a:pPr>
            <a:r>
              <a:rPr lang="en-US" b="1" dirty="0" smtClean="0"/>
              <a:t>#6 Finance</a:t>
            </a:r>
          </a:p>
        </p:txBody>
      </p:sp>
      <p:sp>
        <p:nvSpPr>
          <p:cNvPr id="37893" name="Rectangle 5"/>
          <p:cNvSpPr>
            <a:spLocks noGrp="1" noChangeArrowheads="1"/>
          </p:cNvSpPr>
          <p:nvPr>
            <p:ph type="body" sz="half" idx="1"/>
          </p:nvPr>
        </p:nvSpPr>
        <p:spPr>
          <a:xfrm>
            <a:off x="457200" y="1600200"/>
            <a:ext cx="4037013" cy="4525963"/>
          </a:xfrm>
        </p:spPr>
        <p:txBody>
          <a:bodyPr/>
          <a:lstStyle/>
          <a:p>
            <a:pPr eaLnBrk="1" hangingPunct="1">
              <a:lnSpc>
                <a:spcPct val="80000"/>
              </a:lnSpc>
              <a:defRPr/>
            </a:pPr>
            <a:endParaRPr lang="en-US" sz="2400" b="1" dirty="0" smtClean="0"/>
          </a:p>
          <a:p>
            <a:pPr eaLnBrk="1" hangingPunct="1">
              <a:lnSpc>
                <a:spcPct val="80000"/>
              </a:lnSpc>
              <a:defRPr/>
            </a:pPr>
            <a:r>
              <a:rPr lang="en-US" sz="2400" dirty="0" smtClean="0"/>
              <a:t>When in business, knowledge of finance is a must. Knowing how to balance a checkbook and keep track of numbered invoices is all most small businesses need to start out. The most important aspect of small business finance is scheduling time specifically for your finance management and doing it. </a:t>
            </a:r>
            <a:endParaRPr lang="en-US" sz="2400" b="1" dirty="0" smtClean="0"/>
          </a:p>
        </p:txBody>
      </p:sp>
      <p:pic>
        <p:nvPicPr>
          <p:cNvPr id="21508" name="Picture 8" descr="3757a6c65384f6e4c3b7155116828789"/>
          <p:cNvPicPr>
            <a:picLocks noGrp="1" noChangeAspect="1" noChangeArrowheads="1"/>
          </p:cNvPicPr>
          <p:nvPr>
            <p:ph type="clipArt" sz="half" idx="2"/>
          </p:nvPr>
        </p:nvPicPr>
        <p:blipFill>
          <a:blip r:embed="rId2" cstate="print"/>
          <a:srcRect/>
          <a:stretch>
            <a:fillRect/>
          </a:stretch>
        </p:blipFill>
        <p:spPr>
          <a:xfrm>
            <a:off x="4876800" y="2363788"/>
            <a:ext cx="3695700" cy="2451100"/>
          </a:xfrm>
        </p:spPr>
      </p:pic>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4000" b="1" dirty="0" smtClean="0"/>
              <a:t>Characteristics of Entrepreneurs</a:t>
            </a:r>
            <a:br>
              <a:rPr lang="en-US" sz="4000" b="1" dirty="0" smtClean="0"/>
            </a:br>
            <a:endParaRPr lang="en-US" sz="4000" b="1" dirty="0" smtClean="0"/>
          </a:p>
        </p:txBody>
      </p:sp>
      <p:sp>
        <p:nvSpPr>
          <p:cNvPr id="5123" name="Rectangle 3"/>
          <p:cNvSpPr>
            <a:spLocks noGrp="1" noChangeArrowheads="1"/>
          </p:cNvSpPr>
          <p:nvPr>
            <p:ph type="body" sz="half" idx="1"/>
          </p:nvPr>
        </p:nvSpPr>
        <p:spPr>
          <a:xfrm>
            <a:off x="457200" y="1600200"/>
            <a:ext cx="4037013" cy="4525963"/>
          </a:xfrm>
        </p:spPr>
        <p:txBody>
          <a:bodyPr/>
          <a:lstStyle/>
          <a:p>
            <a:pPr eaLnBrk="1" hangingPunct="1">
              <a:lnSpc>
                <a:spcPct val="90000"/>
              </a:lnSpc>
              <a:defRPr/>
            </a:pPr>
            <a:r>
              <a:rPr lang="en-US" sz="2800" dirty="0" smtClean="0"/>
              <a:t>Many of the characteristics of entrepreneurs can be learned. Your don't have to have the business wisdom of Bill Gates. But you do need to have enough personal motivation and drive to pursue your dreams.</a:t>
            </a:r>
          </a:p>
        </p:txBody>
      </p:sp>
      <p:pic>
        <p:nvPicPr>
          <p:cNvPr id="5126" name="Picture 6" descr="ANd9GcQUvUNYXiFDpl36QIkfi4D6Eo8A_yzr5R8NYn6UuUwcbEKNsdDgVQ"/>
          <p:cNvPicPr>
            <a:picLocks noGrp="1" noChangeAspect="1" noChangeArrowheads="1"/>
          </p:cNvPicPr>
          <p:nvPr>
            <p:ph type="clipArt" sz="half" idx="2"/>
          </p:nvPr>
        </p:nvPicPr>
        <p:blipFill>
          <a:blip r:embed="rId2" cstate="print"/>
          <a:srcRect/>
          <a:stretch>
            <a:fillRect/>
          </a:stretch>
        </p:blipFill>
        <p:spPr>
          <a:xfrm>
            <a:off x="4799013" y="2201863"/>
            <a:ext cx="3738562" cy="3319462"/>
          </a:xfr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xit" presetSubtype="16" fill="hold" nodeType="clickEffect">
                                  <p:stCondLst>
                                    <p:cond delay="0"/>
                                  </p:stCondLst>
                                  <p:childTnLst>
                                    <p:animEffect transition="out" filter="diamond(in)">
                                      <p:cBhvr>
                                        <p:cTn id="6" dur="2000"/>
                                        <p:tgtEl>
                                          <p:spTgt spid="5126"/>
                                        </p:tgtEl>
                                      </p:cBhvr>
                                    </p:animEffect>
                                    <p:set>
                                      <p:cBhvr>
                                        <p:cTn id="7" dur="1" fill="hold">
                                          <p:stCondLst>
                                            <p:cond delay="1999"/>
                                          </p:stCondLst>
                                        </p:cTn>
                                        <p:tgtEl>
                                          <p:spTgt spid="51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dirty="0" smtClean="0"/>
              <a:t>Benefits of Entrepreneurship</a:t>
            </a:r>
          </a:p>
        </p:txBody>
      </p:sp>
      <p:sp>
        <p:nvSpPr>
          <p:cNvPr id="38915" name="Rectangle 3"/>
          <p:cNvSpPr>
            <a:spLocks noGrp="1" noChangeArrowheads="1"/>
          </p:cNvSpPr>
          <p:nvPr>
            <p:ph type="body" idx="1"/>
          </p:nvPr>
        </p:nvSpPr>
        <p:spPr/>
        <p:txBody>
          <a:bodyPr/>
          <a:lstStyle/>
          <a:p>
            <a:pPr eaLnBrk="1" hangingPunct="1">
              <a:lnSpc>
                <a:spcPct val="90000"/>
              </a:lnSpc>
              <a:defRPr/>
            </a:pPr>
            <a:r>
              <a:rPr lang="en-US" sz="2800" b="1" dirty="0" smtClean="0"/>
              <a:t>1. Opportunity to get control</a:t>
            </a:r>
            <a:r>
              <a:rPr lang="en-US" sz="2800" dirty="0" smtClean="0"/>
              <a:t> – provides individuals with an opportunity to be independent and control their own future (self-employment).</a:t>
            </a:r>
          </a:p>
          <a:p>
            <a:pPr eaLnBrk="1" hangingPunct="1">
              <a:lnSpc>
                <a:spcPct val="90000"/>
              </a:lnSpc>
              <a:defRPr/>
            </a:pPr>
            <a:r>
              <a:rPr lang="en-US" sz="2800" b="1" dirty="0" smtClean="0"/>
              <a:t>2. Offers a chance to make a difference- </a:t>
            </a:r>
            <a:r>
              <a:rPr lang="en-US" sz="2800" dirty="0" smtClean="0"/>
              <a:t>provides a means to make a difference in society (provide jobs, tackle a social issue, etc…</a:t>
            </a:r>
          </a:p>
          <a:p>
            <a:pPr eaLnBrk="1" hangingPunct="1">
              <a:lnSpc>
                <a:spcPct val="90000"/>
              </a:lnSpc>
              <a:defRPr/>
            </a:pPr>
            <a:r>
              <a:rPr lang="en-US" sz="2800" b="1" dirty="0" smtClean="0"/>
              <a:t>3.To reap high Profits-</a:t>
            </a:r>
            <a:r>
              <a:rPr lang="en-US" sz="2800" dirty="0" smtClean="0"/>
              <a:t> Owning a business or a firm is the best way towards accumulation of wealth (financial independence).</a:t>
            </a:r>
          </a:p>
        </p:txBody>
      </p:sp>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0" name="Rectangle 10"/>
          <p:cNvSpPr>
            <a:spLocks noGrp="1" noChangeArrowheads="1"/>
          </p:cNvSpPr>
          <p:nvPr>
            <p:ph type="title"/>
          </p:nvPr>
        </p:nvSpPr>
        <p:spPr/>
        <p:txBody>
          <a:bodyPr/>
          <a:lstStyle/>
          <a:p>
            <a:pPr eaLnBrk="1" hangingPunct="1">
              <a:defRPr/>
            </a:pPr>
            <a:endParaRPr lang="en-US" dirty="0" smtClean="0"/>
          </a:p>
        </p:txBody>
      </p:sp>
      <p:sp>
        <p:nvSpPr>
          <p:cNvPr id="40971" name="Rectangle 11"/>
          <p:cNvSpPr>
            <a:spLocks noGrp="1" noChangeArrowheads="1"/>
          </p:cNvSpPr>
          <p:nvPr>
            <p:ph type="body" idx="1"/>
          </p:nvPr>
        </p:nvSpPr>
        <p:spPr/>
        <p:txBody>
          <a:bodyPr/>
          <a:lstStyle/>
          <a:p>
            <a:pPr eaLnBrk="1" hangingPunct="1">
              <a:lnSpc>
                <a:spcPct val="90000"/>
              </a:lnSpc>
              <a:defRPr/>
            </a:pPr>
            <a:r>
              <a:rPr lang="en-US" sz="2800" b="1" dirty="0" smtClean="0"/>
              <a:t>4. Helps people work to their full potential- </a:t>
            </a:r>
            <a:r>
              <a:rPr lang="en-US" sz="2800" dirty="0" smtClean="0"/>
              <a:t>Owning a firm or a business acts as a test for the creativity skills, abilities, and determination of an entrepreneur and is taken up as a challenge towards success.</a:t>
            </a:r>
          </a:p>
          <a:p>
            <a:pPr eaLnBrk="1" hangingPunct="1">
              <a:lnSpc>
                <a:spcPct val="90000"/>
              </a:lnSpc>
              <a:defRPr/>
            </a:pPr>
            <a:r>
              <a:rPr lang="en-US" sz="2800" b="1" dirty="0" smtClean="0"/>
              <a:t>5. Offers a chance to pursue their interests- </a:t>
            </a:r>
            <a:r>
              <a:rPr lang="en-US" sz="2800" dirty="0" smtClean="0"/>
              <a:t>Most entrepreneurs don’t believe their work to be actual work. Most of them establish businesses closely associated with their interests. As such, there is no particular age for retirement of entrepreneurs.</a:t>
            </a: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dirty="0" smtClean="0"/>
              <a:t>Risks of Entrepreneurship</a:t>
            </a:r>
          </a:p>
        </p:txBody>
      </p:sp>
      <p:sp>
        <p:nvSpPr>
          <p:cNvPr id="41987" name="Rectangle 3"/>
          <p:cNvSpPr>
            <a:spLocks noGrp="1" noChangeArrowheads="1"/>
          </p:cNvSpPr>
          <p:nvPr>
            <p:ph type="body" idx="1"/>
          </p:nvPr>
        </p:nvSpPr>
        <p:spPr/>
        <p:txBody>
          <a:bodyPr/>
          <a:lstStyle/>
          <a:p>
            <a:pPr eaLnBrk="1" hangingPunct="1">
              <a:defRPr/>
            </a:pPr>
            <a:r>
              <a:rPr lang="en-US" dirty="0" smtClean="0"/>
              <a:t>1. The risk of walking away from security and career path to create something new. </a:t>
            </a:r>
          </a:p>
          <a:p>
            <a:pPr eaLnBrk="1" hangingPunct="1">
              <a:defRPr/>
            </a:pPr>
            <a:r>
              <a:rPr lang="en-US" dirty="0" smtClean="0"/>
              <a:t>2. The risk of taking yourself and your family into an unfamiliar storm of stress and uncertainty. </a:t>
            </a:r>
          </a:p>
          <a:p>
            <a:pPr eaLnBrk="1" hangingPunct="1">
              <a:defRPr/>
            </a:pPr>
            <a:r>
              <a:rPr lang="en-US" dirty="0" smtClean="0"/>
              <a:t>3. The risk that you've miscalculated an opportunity, or your own internal resources as you plunge into a new venture.</a:t>
            </a:r>
          </a:p>
        </p:txBody>
      </p:sp>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dirty="0" smtClean="0"/>
              <a:t>Profile of an </a:t>
            </a:r>
            <a:r>
              <a:rPr lang="en-US" dirty="0" err="1" smtClean="0"/>
              <a:t>Entrpreneur</a:t>
            </a:r>
            <a:endParaRPr lang="en-US" dirty="0" smtClean="0"/>
          </a:p>
        </p:txBody>
      </p:sp>
      <p:sp>
        <p:nvSpPr>
          <p:cNvPr id="50179" name="Rectangle 3"/>
          <p:cNvSpPr>
            <a:spLocks noGrp="1" noChangeArrowheads="1"/>
          </p:cNvSpPr>
          <p:nvPr>
            <p:ph type="body" idx="1"/>
          </p:nvPr>
        </p:nvSpPr>
        <p:spPr/>
        <p:txBody>
          <a:bodyPr/>
          <a:lstStyle/>
          <a:p>
            <a:pPr eaLnBrk="1" hangingPunct="1">
              <a:lnSpc>
                <a:spcPct val="90000"/>
              </a:lnSpc>
              <a:defRPr/>
            </a:pPr>
            <a:r>
              <a:rPr lang="en-US" sz="2400" b="1" dirty="0" smtClean="0"/>
              <a:t>1. Problem Solver:</a:t>
            </a:r>
            <a:r>
              <a:rPr lang="en-US" sz="2400" dirty="0" smtClean="0"/>
              <a:t/>
            </a:r>
            <a:br>
              <a:rPr lang="en-US" sz="2400" dirty="0" smtClean="0"/>
            </a:br>
            <a:r>
              <a:rPr lang="en-US" sz="2400" dirty="0" smtClean="0"/>
              <a:t>Entrepreneurs have an uncanny ability to find solutions for difficult problems. Business environments will present you with many problems and your job is to quickly solve these problems. </a:t>
            </a:r>
            <a:endParaRPr lang="en-US" sz="2400" b="1" dirty="0" smtClean="0"/>
          </a:p>
          <a:p>
            <a:pPr eaLnBrk="1" hangingPunct="1">
              <a:lnSpc>
                <a:spcPct val="90000"/>
              </a:lnSpc>
              <a:defRPr/>
            </a:pPr>
            <a:r>
              <a:rPr lang="en-US" sz="2400" b="1" dirty="0" smtClean="0"/>
              <a:t>2. Calculated Risk Taker:</a:t>
            </a:r>
            <a:r>
              <a:rPr lang="en-US" sz="2400" dirty="0" smtClean="0"/>
              <a:t/>
            </a:r>
            <a:br>
              <a:rPr lang="en-US" sz="2400" dirty="0" smtClean="0"/>
            </a:br>
            <a:r>
              <a:rPr lang="en-US" sz="2400" dirty="0" smtClean="0"/>
              <a:t>A successful entrepreneur is a good judge of acceptable risk levels. They always research a topic and have alternate plans should something unexpected arise. Starting a business is inherently risky so you must research and plan before jumping in with both feet.</a:t>
            </a:r>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endParaRPr lang="en-US" dirty="0" smtClean="0"/>
          </a:p>
        </p:txBody>
      </p:sp>
      <p:sp>
        <p:nvSpPr>
          <p:cNvPr id="51203" name="Rectangle 3"/>
          <p:cNvSpPr>
            <a:spLocks noGrp="1" noChangeArrowheads="1"/>
          </p:cNvSpPr>
          <p:nvPr>
            <p:ph type="body" idx="1"/>
          </p:nvPr>
        </p:nvSpPr>
        <p:spPr/>
        <p:txBody>
          <a:bodyPr/>
          <a:lstStyle/>
          <a:p>
            <a:pPr eaLnBrk="1" hangingPunct="1">
              <a:lnSpc>
                <a:spcPct val="90000"/>
              </a:lnSpc>
              <a:defRPr/>
            </a:pPr>
            <a:r>
              <a:rPr lang="en-US" sz="2800" b="1" dirty="0" smtClean="0"/>
              <a:t>3. Innovator:</a:t>
            </a:r>
            <a:r>
              <a:rPr lang="en-US" sz="2800" dirty="0" smtClean="0"/>
              <a:t/>
            </a:r>
            <a:br>
              <a:rPr lang="en-US" sz="2800" dirty="0" smtClean="0"/>
            </a:br>
            <a:r>
              <a:rPr lang="en-US" sz="2800" dirty="0" smtClean="0"/>
              <a:t>Most entrepreneurs will start several businesses. This is due to the fact that they always have great new business ideas flowing through their head. An entrepreneur will start a company and then move on to the next big project. </a:t>
            </a:r>
            <a:endParaRPr lang="en-US" sz="2800" b="1" dirty="0" smtClean="0"/>
          </a:p>
          <a:p>
            <a:pPr eaLnBrk="1" hangingPunct="1">
              <a:lnSpc>
                <a:spcPct val="90000"/>
              </a:lnSpc>
              <a:defRPr/>
            </a:pPr>
            <a:r>
              <a:rPr lang="en-US" sz="2800" b="1" dirty="0" smtClean="0"/>
              <a:t>4. Delegate Tasks:</a:t>
            </a:r>
            <a:r>
              <a:rPr lang="en-US" sz="2800" dirty="0" smtClean="0"/>
              <a:t/>
            </a:r>
            <a:br>
              <a:rPr lang="en-US" sz="2800" dirty="0" smtClean="0"/>
            </a:br>
            <a:r>
              <a:rPr lang="en-US" sz="2800" dirty="0" smtClean="0"/>
              <a:t>When you are starting a business it's impossible to know everything or you will not have time to do everything yourself. Delegate some tasks and run the parts of the business that you excel in.</a:t>
            </a:r>
          </a:p>
        </p:txBody>
      </p:sp>
    </p:spTree>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endParaRPr lang="en-US" dirty="0" smtClean="0"/>
          </a:p>
        </p:txBody>
      </p:sp>
      <p:sp>
        <p:nvSpPr>
          <p:cNvPr id="52227" name="Rectangle 3"/>
          <p:cNvSpPr>
            <a:spLocks noGrp="1" noChangeArrowheads="1"/>
          </p:cNvSpPr>
          <p:nvPr>
            <p:ph type="body" idx="1"/>
          </p:nvPr>
        </p:nvSpPr>
        <p:spPr/>
        <p:txBody>
          <a:bodyPr/>
          <a:lstStyle/>
          <a:p>
            <a:pPr eaLnBrk="1" hangingPunct="1">
              <a:lnSpc>
                <a:spcPct val="90000"/>
              </a:lnSpc>
              <a:defRPr/>
            </a:pPr>
            <a:r>
              <a:rPr lang="en-US" b="1" dirty="0" smtClean="0"/>
              <a:t>5. Handle Rejection Well:</a:t>
            </a:r>
            <a:r>
              <a:rPr lang="en-US" dirty="0" smtClean="0"/>
              <a:t/>
            </a:r>
            <a:br>
              <a:rPr lang="en-US" dirty="0" smtClean="0"/>
            </a:br>
            <a:r>
              <a:rPr lang="en-US" dirty="0" smtClean="0"/>
              <a:t>Dealing with rejection is part of being an entrepreneur. When you become an entrepreneur you step out of the comfort zone for many people. Whether it is out of jealousy or other factors there are many people that will not want you to succeed. You must overcome this by believing in your business and sticking to it until you obtain the level of success you desire.</a:t>
            </a: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dirty="0" smtClean="0"/>
              <a:t>Reflection</a:t>
            </a:r>
          </a:p>
        </p:txBody>
      </p:sp>
      <p:sp>
        <p:nvSpPr>
          <p:cNvPr id="43011" name="Rectangle 3"/>
          <p:cNvSpPr>
            <a:spLocks noGrp="1" noChangeArrowheads="1"/>
          </p:cNvSpPr>
          <p:nvPr>
            <p:ph type="body" idx="1"/>
          </p:nvPr>
        </p:nvSpPr>
        <p:spPr/>
        <p:txBody>
          <a:bodyPr/>
          <a:lstStyle/>
          <a:p>
            <a:pPr eaLnBrk="1" hangingPunct="1">
              <a:defRPr/>
            </a:pPr>
            <a:r>
              <a:rPr lang="en-US" b="1" dirty="0" smtClean="0"/>
              <a:t>What are some of your strengths?</a:t>
            </a:r>
          </a:p>
          <a:p>
            <a:pPr eaLnBrk="1" hangingPunct="1">
              <a:defRPr/>
            </a:pPr>
            <a:r>
              <a:rPr lang="en-US" b="1" dirty="0" smtClean="0"/>
              <a:t>What are some of your interest?</a:t>
            </a:r>
          </a:p>
          <a:p>
            <a:pPr eaLnBrk="1" hangingPunct="1">
              <a:defRPr/>
            </a:pPr>
            <a:r>
              <a:rPr lang="en-US" b="1" dirty="0" smtClean="0"/>
              <a:t>In what areas of business would you like to work in?</a:t>
            </a:r>
          </a:p>
          <a:p>
            <a:pPr eaLnBrk="1" hangingPunct="1">
              <a:defRPr/>
            </a:pPr>
            <a:r>
              <a:rPr lang="en-US" b="1" dirty="0" smtClean="0"/>
              <a:t>In what areas of business can you use your strengths?</a:t>
            </a:r>
          </a:p>
          <a:p>
            <a:pPr eaLnBrk="1" hangingPunct="1">
              <a:defRPr/>
            </a:pPr>
            <a:r>
              <a:rPr lang="en-US" b="1" dirty="0" smtClean="0"/>
              <a:t>What is appealing about owning your own business???</a:t>
            </a:r>
          </a:p>
        </p:txBody>
      </p:sp>
    </p:spTree>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ctrTitle"/>
          </p:nvPr>
        </p:nvSpPr>
        <p:spPr/>
        <p:txBody>
          <a:bodyPr/>
          <a:lstStyle/>
          <a:p>
            <a:pPr eaLnBrk="1" hangingPunct="1">
              <a:defRPr/>
            </a:pPr>
            <a:r>
              <a:rPr lang="en-US" dirty="0" smtClean="0"/>
              <a:t>SCO 5: Understanding Venture Potential</a:t>
            </a:r>
          </a:p>
        </p:txBody>
      </p:sp>
      <p:sp>
        <p:nvSpPr>
          <p:cNvPr id="48133" name="Rectangle 5"/>
          <p:cNvSpPr>
            <a:spLocks noGrp="1" noChangeArrowheads="1"/>
          </p:cNvSpPr>
          <p:nvPr>
            <p:ph type="subTitle" idx="1"/>
          </p:nvPr>
        </p:nvSpPr>
        <p:spPr/>
        <p:txBody>
          <a:bodyPr/>
          <a:lstStyle/>
          <a:p>
            <a:pPr eaLnBrk="1" hangingPunct="1">
              <a:defRPr/>
            </a:pPr>
            <a:endParaRPr lang="en-US" smtClean="0"/>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z="4000" dirty="0" smtClean="0"/>
              <a:t>Where does ventures come from?</a:t>
            </a:r>
          </a:p>
        </p:txBody>
      </p:sp>
      <p:sp>
        <p:nvSpPr>
          <p:cNvPr id="54275" name="Rectangle 3"/>
          <p:cNvSpPr>
            <a:spLocks noGrp="1" noChangeArrowheads="1"/>
          </p:cNvSpPr>
          <p:nvPr>
            <p:ph type="body" sz="half" idx="1"/>
          </p:nvPr>
        </p:nvSpPr>
        <p:spPr>
          <a:xfrm>
            <a:off x="457200" y="1600200"/>
            <a:ext cx="4037013" cy="4525963"/>
          </a:xfrm>
        </p:spPr>
        <p:txBody>
          <a:bodyPr/>
          <a:lstStyle/>
          <a:p>
            <a:pPr eaLnBrk="1" hangingPunct="1">
              <a:defRPr/>
            </a:pPr>
            <a:r>
              <a:rPr lang="en-US" sz="2800" dirty="0" smtClean="0"/>
              <a:t>There are generally two sources for business ventures:</a:t>
            </a:r>
          </a:p>
          <a:p>
            <a:pPr eaLnBrk="1" hangingPunct="1">
              <a:defRPr/>
            </a:pPr>
            <a:endParaRPr lang="en-US" sz="2800" dirty="0" smtClean="0"/>
          </a:p>
          <a:p>
            <a:pPr eaLnBrk="1" hangingPunct="1">
              <a:buFont typeface="Wingdings" pitchFamily="2" charset="2"/>
              <a:buNone/>
              <a:defRPr/>
            </a:pPr>
            <a:endParaRPr lang="en-US" sz="2800" dirty="0" smtClean="0"/>
          </a:p>
          <a:p>
            <a:pPr eaLnBrk="1" hangingPunct="1">
              <a:defRPr/>
            </a:pPr>
            <a:r>
              <a:rPr lang="en-US" sz="2800" dirty="0" smtClean="0"/>
              <a:t>1.	New idea’s or innovations (twist to an existing idea).</a:t>
            </a:r>
          </a:p>
        </p:txBody>
      </p:sp>
      <p:sp>
        <p:nvSpPr>
          <p:cNvPr id="54277" name="Rectangle 5"/>
          <p:cNvSpPr>
            <a:spLocks noGrp="1" noChangeArrowheads="1"/>
          </p:cNvSpPr>
          <p:nvPr>
            <p:ph sz="quarter" idx="3"/>
          </p:nvPr>
        </p:nvSpPr>
        <p:spPr>
          <a:xfrm>
            <a:off x="4649788" y="3940175"/>
            <a:ext cx="4037012" cy="2185988"/>
          </a:xfrm>
        </p:spPr>
        <p:txBody>
          <a:bodyPr/>
          <a:lstStyle/>
          <a:p>
            <a:pPr eaLnBrk="1" hangingPunct="1">
              <a:defRPr/>
            </a:pPr>
            <a:endParaRPr lang="en-US" sz="2400" smtClean="0"/>
          </a:p>
        </p:txBody>
      </p:sp>
      <p:pic>
        <p:nvPicPr>
          <p:cNvPr id="31749" name="Picture 7" descr="ANd9GcTwXztbZ_DE3qfZP9N2D8irS8GyR56-rgRWdOiMRcys3wa-KWJm"/>
          <p:cNvPicPr>
            <a:picLocks noChangeAspect="1" noChangeArrowheads="1"/>
          </p:cNvPicPr>
          <p:nvPr/>
        </p:nvPicPr>
        <p:blipFill>
          <a:blip r:embed="rId2" cstate="print"/>
          <a:srcRect/>
          <a:stretch>
            <a:fillRect/>
          </a:stretch>
        </p:blipFill>
        <p:spPr bwMode="auto">
          <a:xfrm>
            <a:off x="5791200" y="4038600"/>
            <a:ext cx="1943100" cy="1943100"/>
          </a:xfrm>
          <a:prstGeom prst="rect">
            <a:avLst/>
          </a:prstGeom>
          <a:noFill/>
          <a:ln w="9525">
            <a:noFill/>
            <a:miter lim="800000"/>
            <a:headEnd/>
            <a:tailEnd/>
          </a:ln>
        </p:spPr>
      </p:pic>
      <p:pic>
        <p:nvPicPr>
          <p:cNvPr id="31750" name="Picture 9" descr="ANd9GcRIuy2PBSYLIRRAW5zR4bVRqWPKPWUUeFMjC8PxFbkeDM5MPbnn"/>
          <p:cNvPicPr>
            <a:picLocks noChangeAspect="1" noChangeArrowheads="1"/>
          </p:cNvPicPr>
          <p:nvPr/>
        </p:nvPicPr>
        <p:blipFill>
          <a:blip r:embed="rId3" cstate="print"/>
          <a:srcRect/>
          <a:stretch>
            <a:fillRect/>
          </a:stretch>
        </p:blipFill>
        <p:spPr bwMode="auto">
          <a:xfrm>
            <a:off x="5562600" y="1752600"/>
            <a:ext cx="2305050" cy="1981200"/>
          </a:xfrm>
          <a:prstGeom prst="rect">
            <a:avLst/>
          </a:prstGeom>
          <a:noFill/>
          <a:ln w="9525">
            <a:noFill/>
            <a:miter lim="800000"/>
            <a:headEnd/>
            <a:tailEnd/>
          </a:ln>
        </p:spPr>
      </p:pic>
      <p:sp>
        <p:nvSpPr>
          <p:cNvPr id="54282" name="Rectangle 10"/>
          <p:cNvSpPr>
            <a:spLocks noGrp="1" noChangeArrowheads="1"/>
          </p:cNvSpPr>
          <p:nvPr>
            <p:ph sz="quarter" idx="2"/>
          </p:nvPr>
        </p:nvSpPr>
        <p:spPr>
          <a:xfrm>
            <a:off x="4649788" y="1600200"/>
            <a:ext cx="4037012" cy="2185988"/>
          </a:xfrm>
        </p:spPr>
        <p:txBody>
          <a:bodyPr/>
          <a:lstStyle/>
          <a:p>
            <a:pPr eaLnBrk="1" hangingPunct="1">
              <a:defRPr/>
            </a:pPr>
            <a:endParaRPr lang="en-US" sz="2400" smtClean="0"/>
          </a:p>
        </p:txBody>
      </p:sp>
    </p:spTree>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pPr eaLnBrk="1" hangingPunct="1">
              <a:defRPr/>
            </a:pPr>
            <a:endParaRPr lang="en-US" dirty="0" smtClean="0"/>
          </a:p>
        </p:txBody>
      </p:sp>
      <p:sp>
        <p:nvSpPr>
          <p:cNvPr id="55301" name="Rectangle 5"/>
          <p:cNvSpPr>
            <a:spLocks noGrp="1" noChangeArrowheads="1"/>
          </p:cNvSpPr>
          <p:nvPr>
            <p:ph type="body" sz="half" idx="1"/>
          </p:nvPr>
        </p:nvSpPr>
        <p:spPr>
          <a:xfrm>
            <a:off x="457200" y="1600200"/>
            <a:ext cx="4037013" cy="4525963"/>
          </a:xfrm>
        </p:spPr>
        <p:txBody>
          <a:bodyPr/>
          <a:lstStyle/>
          <a:p>
            <a:pPr eaLnBrk="1" hangingPunct="1">
              <a:defRPr/>
            </a:pPr>
            <a:endParaRPr lang="en-US" sz="2800" dirty="0" smtClean="0"/>
          </a:p>
          <a:p>
            <a:pPr eaLnBrk="1" hangingPunct="1">
              <a:defRPr/>
            </a:pPr>
            <a:endParaRPr lang="en-US" sz="2800" dirty="0" smtClean="0"/>
          </a:p>
          <a:p>
            <a:pPr eaLnBrk="1" hangingPunct="1">
              <a:defRPr/>
            </a:pPr>
            <a:r>
              <a:rPr lang="en-US" sz="2800" dirty="0" smtClean="0"/>
              <a:t>2.	An identified demand in the marketplace.</a:t>
            </a:r>
          </a:p>
          <a:p>
            <a:pPr eaLnBrk="1" hangingPunct="1">
              <a:defRPr/>
            </a:pPr>
            <a:endParaRPr lang="en-US" sz="2800" dirty="0" smtClean="0"/>
          </a:p>
        </p:txBody>
      </p:sp>
      <p:sp>
        <p:nvSpPr>
          <p:cNvPr id="55303" name="Rectangle 7"/>
          <p:cNvSpPr>
            <a:spLocks noGrp="1" noChangeArrowheads="1"/>
          </p:cNvSpPr>
          <p:nvPr>
            <p:ph sz="quarter" idx="3"/>
          </p:nvPr>
        </p:nvSpPr>
        <p:spPr>
          <a:xfrm>
            <a:off x="4649788" y="3940175"/>
            <a:ext cx="4037012" cy="2185988"/>
          </a:xfrm>
        </p:spPr>
        <p:txBody>
          <a:bodyPr/>
          <a:lstStyle/>
          <a:p>
            <a:pPr eaLnBrk="1" hangingPunct="1">
              <a:defRPr/>
            </a:pPr>
            <a:endParaRPr lang="en-US" sz="2400" smtClean="0"/>
          </a:p>
        </p:txBody>
      </p:sp>
      <p:sp>
        <p:nvSpPr>
          <p:cNvPr id="55305" name="Rectangle 9"/>
          <p:cNvSpPr>
            <a:spLocks noGrp="1" noChangeArrowheads="1"/>
          </p:cNvSpPr>
          <p:nvPr>
            <p:ph sz="quarter" idx="2"/>
          </p:nvPr>
        </p:nvSpPr>
        <p:spPr>
          <a:xfrm>
            <a:off x="4649788" y="1600200"/>
            <a:ext cx="4037012" cy="2185988"/>
          </a:xfrm>
        </p:spPr>
        <p:txBody>
          <a:bodyPr/>
          <a:lstStyle/>
          <a:p>
            <a:pPr eaLnBrk="1" hangingPunct="1">
              <a:defRPr/>
            </a:pPr>
            <a:endParaRPr lang="en-US" sz="2400" smtClean="0"/>
          </a:p>
        </p:txBody>
      </p:sp>
      <p:pic>
        <p:nvPicPr>
          <p:cNvPr id="32774" name="Picture 11" descr="ANd9GcSxVs-Dqm7jZamvmTgn2xewsbbhcjqLoybkdrN-GMYaVtgqSQoS"/>
          <p:cNvPicPr>
            <a:picLocks noChangeAspect="1" noChangeArrowheads="1"/>
          </p:cNvPicPr>
          <p:nvPr/>
        </p:nvPicPr>
        <p:blipFill>
          <a:blip r:embed="rId2" cstate="print"/>
          <a:srcRect/>
          <a:stretch>
            <a:fillRect/>
          </a:stretch>
        </p:blipFill>
        <p:spPr bwMode="auto">
          <a:xfrm>
            <a:off x="5562600" y="1600200"/>
            <a:ext cx="2209800" cy="2154238"/>
          </a:xfrm>
          <a:prstGeom prst="rect">
            <a:avLst/>
          </a:prstGeom>
          <a:noFill/>
          <a:ln w="9525">
            <a:noFill/>
            <a:miter lim="800000"/>
            <a:headEnd/>
            <a:tailEnd/>
          </a:ln>
        </p:spPr>
      </p:pic>
      <p:pic>
        <p:nvPicPr>
          <p:cNvPr id="32775" name="Picture 17" descr="ANd9GcQa8Fq4Wpt1eunXjEp6S3T8zYTBZbA5Dm15EBv2g7KSK2UQpkGd"/>
          <p:cNvPicPr>
            <a:picLocks noChangeAspect="1" noChangeArrowheads="1"/>
          </p:cNvPicPr>
          <p:nvPr/>
        </p:nvPicPr>
        <p:blipFill>
          <a:blip r:embed="rId3" cstate="print"/>
          <a:srcRect/>
          <a:stretch>
            <a:fillRect/>
          </a:stretch>
        </p:blipFill>
        <p:spPr bwMode="auto">
          <a:xfrm>
            <a:off x="4953000" y="4191000"/>
            <a:ext cx="3276600" cy="17399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pPr eaLnBrk="1" hangingPunct="1">
              <a:defRPr/>
            </a:pPr>
            <a:r>
              <a:rPr lang="en-US" sz="4000" b="1" dirty="0" smtClean="0"/>
              <a:t/>
            </a:r>
            <a:br>
              <a:rPr lang="en-US" sz="4000" b="1" dirty="0" smtClean="0"/>
            </a:br>
            <a:r>
              <a:rPr lang="en-US" sz="4000" b="1" dirty="0" smtClean="0"/>
              <a:t>1. Entrepreneurs Own Their Own Business</a:t>
            </a:r>
            <a:r>
              <a:rPr lang="en-US" sz="4000" dirty="0" smtClean="0"/>
              <a:t/>
            </a:r>
            <a:br>
              <a:rPr lang="en-US" sz="4000" dirty="0" smtClean="0"/>
            </a:br>
            <a:endParaRPr lang="en-US" sz="4000" dirty="0" smtClean="0"/>
          </a:p>
        </p:txBody>
      </p:sp>
      <p:sp>
        <p:nvSpPr>
          <p:cNvPr id="3077" name="Rectangle 5"/>
          <p:cNvSpPr>
            <a:spLocks noGrp="1" noChangeArrowheads="1"/>
          </p:cNvSpPr>
          <p:nvPr>
            <p:ph type="body" sz="half" idx="1"/>
          </p:nvPr>
        </p:nvSpPr>
        <p:spPr>
          <a:xfrm>
            <a:off x="457200" y="1600200"/>
            <a:ext cx="4037013" cy="4525963"/>
          </a:xfrm>
        </p:spPr>
        <p:txBody>
          <a:bodyPr/>
          <a:lstStyle/>
          <a:p>
            <a:pPr eaLnBrk="1" hangingPunct="1">
              <a:defRPr/>
            </a:pPr>
            <a:r>
              <a:rPr lang="en-US" sz="2800" dirty="0" smtClean="0"/>
              <a:t>Entrepreneurs own their own business. Entrepreneurs choose to work for themselves, rather than for someone else as an employee. Sometimes it is as a matter of necessity. </a:t>
            </a:r>
          </a:p>
        </p:txBody>
      </p:sp>
      <p:pic>
        <p:nvPicPr>
          <p:cNvPr id="5124" name="Picture 8" descr="ANd9GcQgjx6hfRMuWIR2jPsSUgmU1eU96WFI8v9Ls-u0PFCCv6IYw-UW"/>
          <p:cNvPicPr>
            <a:picLocks noGrp="1" noChangeAspect="1" noChangeArrowheads="1"/>
          </p:cNvPicPr>
          <p:nvPr>
            <p:ph type="clipArt" sz="half" idx="2"/>
          </p:nvPr>
        </p:nvPicPr>
        <p:blipFill>
          <a:blip r:embed="rId2" cstate="print"/>
          <a:srcRect/>
          <a:stretch>
            <a:fillRect/>
          </a:stretch>
        </p:blipFill>
        <p:spPr>
          <a:xfrm>
            <a:off x="4572000" y="2590800"/>
            <a:ext cx="4191000" cy="2054225"/>
          </a:xfrm>
        </p:spPr>
      </p:pic>
    </p:spTree>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z="4000" dirty="0" smtClean="0"/>
              <a:t>Where do Entrepreneurs get their ideas??</a:t>
            </a:r>
          </a:p>
        </p:txBody>
      </p:sp>
      <p:sp>
        <p:nvSpPr>
          <p:cNvPr id="56323" name="Rectangle 3"/>
          <p:cNvSpPr>
            <a:spLocks noGrp="1" noChangeArrowheads="1"/>
          </p:cNvSpPr>
          <p:nvPr>
            <p:ph type="body" sz="half" idx="1"/>
          </p:nvPr>
        </p:nvSpPr>
        <p:spPr>
          <a:xfrm>
            <a:off x="457200" y="1600200"/>
            <a:ext cx="4037013" cy="4525963"/>
          </a:xfrm>
        </p:spPr>
        <p:txBody>
          <a:bodyPr/>
          <a:lstStyle/>
          <a:p>
            <a:pPr eaLnBrk="1" hangingPunct="1">
              <a:defRPr/>
            </a:pPr>
            <a:endParaRPr lang="en-US" sz="2800" dirty="0" smtClean="0"/>
          </a:p>
          <a:p>
            <a:pPr eaLnBrk="1" hangingPunct="1">
              <a:defRPr/>
            </a:pPr>
            <a:endParaRPr lang="en-US" sz="2800" dirty="0" smtClean="0"/>
          </a:p>
          <a:p>
            <a:pPr eaLnBrk="1" hangingPunct="1">
              <a:defRPr/>
            </a:pPr>
            <a:r>
              <a:rPr lang="en-US" sz="2800" dirty="0" smtClean="0"/>
              <a:t>http://jan.ocregister.com/2011/04/03/where-do-entrepreneurs-get-their-ideas/57069/</a:t>
            </a:r>
          </a:p>
        </p:txBody>
      </p:sp>
      <p:pic>
        <p:nvPicPr>
          <p:cNvPr id="33796" name="Picture 6" descr="ANd9GcQmnDFohQmpmO7Z0t2macj5F12NA4qp2Svar_CaOdBVgdJeF6cpgw"/>
          <p:cNvPicPr>
            <a:picLocks noGrp="1" noChangeAspect="1" noChangeArrowheads="1"/>
          </p:cNvPicPr>
          <p:nvPr>
            <p:ph type="clipArt" sz="half" idx="2"/>
          </p:nvPr>
        </p:nvPicPr>
        <p:blipFill>
          <a:blip r:embed="rId2" cstate="print"/>
          <a:srcRect/>
          <a:stretch>
            <a:fillRect/>
          </a:stretch>
        </p:blipFill>
        <p:spPr>
          <a:xfrm>
            <a:off x="5181600" y="2287588"/>
            <a:ext cx="3400425" cy="2551112"/>
          </a:xfrm>
        </p:spPr>
      </p:pic>
    </p:spTree>
  </p:cSld>
  <p:clrMapOvr>
    <a:masterClrMapping/>
  </p:clrMapOvr>
  <p:transition>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dirty="0" smtClean="0"/>
              <a:t>Ideas come from…..</a:t>
            </a:r>
          </a:p>
        </p:txBody>
      </p:sp>
      <p:sp>
        <p:nvSpPr>
          <p:cNvPr id="62467" name="Rectangle 3"/>
          <p:cNvSpPr>
            <a:spLocks noGrp="1" noChangeArrowheads="1"/>
          </p:cNvSpPr>
          <p:nvPr>
            <p:ph type="body" sz="half" idx="1"/>
          </p:nvPr>
        </p:nvSpPr>
        <p:spPr/>
        <p:txBody>
          <a:bodyPr/>
          <a:lstStyle/>
          <a:p>
            <a:pPr eaLnBrk="1" hangingPunct="1">
              <a:defRPr/>
            </a:pPr>
            <a:r>
              <a:rPr lang="en-US" sz="2800" dirty="0" smtClean="0"/>
              <a:t>Intuition -now is the right time to jump into the game and start a business</a:t>
            </a:r>
          </a:p>
          <a:p>
            <a:pPr eaLnBrk="1" hangingPunct="1">
              <a:defRPr/>
            </a:pPr>
            <a:r>
              <a:rPr lang="en-US" sz="2800" dirty="0" smtClean="0"/>
              <a:t>Necessity – the feeling that you must start some type of business and you "feel" your way into a business. </a:t>
            </a:r>
          </a:p>
        </p:txBody>
      </p:sp>
      <p:sp>
        <p:nvSpPr>
          <p:cNvPr id="62476" name="Rectangle 12"/>
          <p:cNvSpPr>
            <a:spLocks noGrp="1" noChangeArrowheads="1"/>
          </p:cNvSpPr>
          <p:nvPr>
            <p:ph sz="quarter" idx="2"/>
          </p:nvPr>
        </p:nvSpPr>
        <p:spPr/>
        <p:txBody>
          <a:bodyPr/>
          <a:lstStyle/>
          <a:p>
            <a:pPr eaLnBrk="1" hangingPunct="1">
              <a:defRPr/>
            </a:pPr>
            <a:endParaRPr lang="en-US" sz="2400" smtClean="0"/>
          </a:p>
        </p:txBody>
      </p:sp>
      <p:sp>
        <p:nvSpPr>
          <p:cNvPr id="62477" name="Rectangle 13"/>
          <p:cNvSpPr>
            <a:spLocks noGrp="1" noChangeArrowheads="1"/>
          </p:cNvSpPr>
          <p:nvPr>
            <p:ph sz="quarter" idx="3"/>
          </p:nvPr>
        </p:nvSpPr>
        <p:spPr/>
        <p:txBody>
          <a:bodyPr/>
          <a:lstStyle/>
          <a:p>
            <a:pPr eaLnBrk="1" hangingPunct="1">
              <a:defRPr/>
            </a:pPr>
            <a:endParaRPr lang="en-US" sz="2400" smtClean="0"/>
          </a:p>
        </p:txBody>
      </p:sp>
      <p:pic>
        <p:nvPicPr>
          <p:cNvPr id="34822" name="Picture 8" descr="ANd9GcROJOiN-ZOTie9JGb5t3GKOHSzHXvWDEUeoKSHsINRNxvwAwQ-g"/>
          <p:cNvPicPr>
            <a:picLocks noChangeAspect="1" noChangeArrowheads="1"/>
          </p:cNvPicPr>
          <p:nvPr/>
        </p:nvPicPr>
        <p:blipFill>
          <a:blip r:embed="rId2" cstate="print"/>
          <a:srcRect/>
          <a:stretch>
            <a:fillRect/>
          </a:stretch>
        </p:blipFill>
        <p:spPr bwMode="auto">
          <a:xfrm>
            <a:off x="5029200" y="3962400"/>
            <a:ext cx="3124200" cy="2089150"/>
          </a:xfrm>
          <a:prstGeom prst="rect">
            <a:avLst/>
          </a:prstGeom>
          <a:noFill/>
          <a:ln w="9525">
            <a:noFill/>
            <a:miter lim="800000"/>
            <a:headEnd/>
            <a:tailEnd/>
          </a:ln>
        </p:spPr>
      </p:pic>
      <p:pic>
        <p:nvPicPr>
          <p:cNvPr id="34823" name="Picture 10" descr="ANd9GcQsFows4IUhHsbJkhTuLwFwuhAm5npkE3sxY-k9TZk2ARtxAreL"/>
          <p:cNvPicPr>
            <a:picLocks noChangeAspect="1" noChangeArrowheads="1"/>
          </p:cNvPicPr>
          <p:nvPr/>
        </p:nvPicPr>
        <p:blipFill>
          <a:blip r:embed="rId3" cstate="print"/>
          <a:srcRect/>
          <a:stretch>
            <a:fillRect/>
          </a:stretch>
        </p:blipFill>
        <p:spPr bwMode="auto">
          <a:xfrm>
            <a:off x="4953000" y="1600200"/>
            <a:ext cx="3200400" cy="2130425"/>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blinds(horizontal)">
                                      <p:cBhvr>
                                        <p:cTn id="7" dur="5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box(in)">
                                      <p:cBhvr>
                                        <p:cTn id="12" dur="500"/>
                                        <p:tgtEl>
                                          <p:spTgt spid="624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box(in)">
                                      <p:cBhvr>
                                        <p:cTn id="17" dur="500"/>
                                        <p:tgtEl>
                                          <p:spTgt spid="62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title"/>
          </p:nvPr>
        </p:nvSpPr>
        <p:spPr/>
        <p:txBody>
          <a:bodyPr/>
          <a:lstStyle/>
          <a:p>
            <a:pPr eaLnBrk="1" hangingPunct="1">
              <a:defRPr/>
            </a:pPr>
            <a:endParaRPr lang="en-US" dirty="0" smtClean="0"/>
          </a:p>
        </p:txBody>
      </p:sp>
      <p:sp>
        <p:nvSpPr>
          <p:cNvPr id="149509" name="Rectangle 5"/>
          <p:cNvSpPr>
            <a:spLocks noGrp="1" noChangeArrowheads="1"/>
          </p:cNvSpPr>
          <p:nvPr>
            <p:ph type="body" sz="half" idx="1"/>
          </p:nvPr>
        </p:nvSpPr>
        <p:spPr/>
        <p:txBody>
          <a:bodyPr/>
          <a:lstStyle/>
          <a:p>
            <a:pPr eaLnBrk="1" hangingPunct="1">
              <a:defRPr/>
            </a:pPr>
            <a:r>
              <a:rPr lang="en-US" sz="2800" dirty="0" smtClean="0"/>
              <a:t>Improving on other's ideas - skill sets to improve an existing product or service with a special touch.</a:t>
            </a:r>
          </a:p>
          <a:p>
            <a:pPr eaLnBrk="1" hangingPunct="1">
              <a:defRPr/>
            </a:pPr>
            <a:r>
              <a:rPr lang="en-US" sz="2800" dirty="0" smtClean="0"/>
              <a:t>Finding gaps in markets – identifying a product or service needed to support an existing market.</a:t>
            </a:r>
          </a:p>
          <a:p>
            <a:pPr eaLnBrk="1" hangingPunct="1">
              <a:defRPr/>
            </a:pPr>
            <a:endParaRPr lang="en-US" sz="2800" dirty="0" smtClean="0"/>
          </a:p>
        </p:txBody>
      </p:sp>
      <p:pic>
        <p:nvPicPr>
          <p:cNvPr id="35844" name="Picture 8" descr="speakman02"/>
          <p:cNvPicPr>
            <a:picLocks noChangeAspect="1" noChangeArrowheads="1"/>
          </p:cNvPicPr>
          <p:nvPr>
            <p:ph sz="quarter" idx="2"/>
          </p:nvPr>
        </p:nvPicPr>
        <p:blipFill>
          <a:blip r:embed="rId2" cstate="print"/>
          <a:srcRect/>
          <a:stretch>
            <a:fillRect/>
          </a:stretch>
        </p:blipFill>
        <p:spPr>
          <a:xfrm>
            <a:off x="4689475" y="1600200"/>
            <a:ext cx="3954463" cy="2185988"/>
          </a:xfrm>
          <a:noFill/>
        </p:spPr>
      </p:pic>
      <p:pic>
        <p:nvPicPr>
          <p:cNvPr id="35845" name="Picture 9" descr="IKEAiPhone"/>
          <p:cNvPicPr>
            <a:picLocks noChangeAspect="1" noChangeArrowheads="1"/>
          </p:cNvPicPr>
          <p:nvPr>
            <p:ph sz="quarter" idx="3"/>
          </p:nvPr>
        </p:nvPicPr>
        <p:blipFill>
          <a:blip r:embed="rId3" cstate="print"/>
          <a:srcRect/>
          <a:stretch>
            <a:fillRect/>
          </a:stretch>
        </p:blipFill>
        <p:spPr>
          <a:xfrm>
            <a:off x="5205413" y="3938588"/>
            <a:ext cx="2924175" cy="2187575"/>
          </a:xfrm>
          <a:noFill/>
        </p:spPr>
      </p:pic>
    </p:spTree>
  </p:cSld>
  <p:clrMapOvr>
    <a:masterClrMapping/>
  </p:clrMapOvr>
  <p:transition>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pPr eaLnBrk="1" hangingPunct="1">
              <a:defRPr/>
            </a:pPr>
            <a:endParaRPr lang="en-US" dirty="0" smtClean="0"/>
          </a:p>
        </p:txBody>
      </p:sp>
      <p:sp>
        <p:nvSpPr>
          <p:cNvPr id="65539" name="Rectangle 3"/>
          <p:cNvSpPr>
            <a:spLocks noGrp="1" noChangeArrowheads="1"/>
          </p:cNvSpPr>
          <p:nvPr>
            <p:ph type="body" sz="half" idx="1"/>
          </p:nvPr>
        </p:nvSpPr>
        <p:spPr>
          <a:xfrm>
            <a:off x="457200" y="1600200"/>
            <a:ext cx="4037013" cy="4525963"/>
          </a:xfrm>
        </p:spPr>
        <p:txBody>
          <a:bodyPr/>
          <a:lstStyle/>
          <a:p>
            <a:pPr eaLnBrk="1" hangingPunct="1">
              <a:defRPr/>
            </a:pPr>
            <a:r>
              <a:rPr lang="en-US" sz="2800" dirty="0" smtClean="0"/>
              <a:t>Improving on other's ideas - skill sets to improve an existing product or service with a special touch. </a:t>
            </a:r>
          </a:p>
          <a:p>
            <a:pPr eaLnBrk="1" hangingPunct="1">
              <a:defRPr/>
            </a:pPr>
            <a:r>
              <a:rPr lang="en-US" sz="2800" dirty="0" smtClean="0"/>
              <a:t>fulfill a basic need – providing the solution through business by fulfilling the need.</a:t>
            </a:r>
          </a:p>
          <a:p>
            <a:pPr eaLnBrk="1" hangingPunct="1">
              <a:defRPr/>
            </a:pPr>
            <a:endParaRPr lang="en-US" sz="2800" dirty="0" smtClean="0"/>
          </a:p>
        </p:txBody>
      </p:sp>
      <p:sp>
        <p:nvSpPr>
          <p:cNvPr id="65542" name="Rectangle 6"/>
          <p:cNvSpPr>
            <a:spLocks noGrp="1" noChangeArrowheads="1"/>
          </p:cNvSpPr>
          <p:nvPr>
            <p:ph sz="quarter" idx="3"/>
          </p:nvPr>
        </p:nvSpPr>
        <p:spPr>
          <a:xfrm>
            <a:off x="4649788" y="3940175"/>
            <a:ext cx="4037012" cy="2185988"/>
          </a:xfrm>
        </p:spPr>
        <p:txBody>
          <a:bodyPr/>
          <a:lstStyle/>
          <a:p>
            <a:pPr eaLnBrk="1" hangingPunct="1">
              <a:defRPr/>
            </a:pPr>
            <a:endParaRPr lang="en-US" sz="2400" smtClean="0"/>
          </a:p>
        </p:txBody>
      </p:sp>
      <p:pic>
        <p:nvPicPr>
          <p:cNvPr id="36869" name="Picture 7" descr="ANd9GcTtNjFcgWtURqtpz_ahrLwIUTP6C9fNISkIpspJfA60mNtu2IGKbA"/>
          <p:cNvPicPr>
            <a:picLocks noChangeAspect="1" noChangeArrowheads="1"/>
          </p:cNvPicPr>
          <p:nvPr>
            <p:ph sz="quarter" idx="2"/>
          </p:nvPr>
        </p:nvPicPr>
        <p:blipFill>
          <a:blip r:embed="rId2" cstate="print"/>
          <a:srcRect/>
          <a:stretch>
            <a:fillRect/>
          </a:stretch>
        </p:blipFill>
        <p:spPr>
          <a:xfrm>
            <a:off x="5572125" y="1647825"/>
            <a:ext cx="2190750" cy="2085975"/>
          </a:xfrm>
          <a:noFill/>
        </p:spPr>
      </p:pic>
      <p:pic>
        <p:nvPicPr>
          <p:cNvPr id="36870" name="Picture 9" descr="ANd9GcT0H9w52u2xW5oxzi1Ey_iJmGhmP2DwVDxrTM1DZT6RHFTR-GGFaw"/>
          <p:cNvPicPr>
            <a:picLocks noChangeAspect="1" noChangeArrowheads="1"/>
          </p:cNvPicPr>
          <p:nvPr/>
        </p:nvPicPr>
        <p:blipFill>
          <a:blip r:embed="rId3" cstate="print"/>
          <a:srcRect/>
          <a:stretch>
            <a:fillRect/>
          </a:stretch>
        </p:blipFill>
        <p:spPr bwMode="auto">
          <a:xfrm>
            <a:off x="5105400" y="3962400"/>
            <a:ext cx="2971800" cy="21971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pPr eaLnBrk="1" hangingPunct="1">
              <a:defRPr/>
            </a:pPr>
            <a:r>
              <a:rPr lang="en-US" sz="4000" b="1" dirty="0" smtClean="0"/>
              <a:t>2. Entrepreneurs Are "Can Do" People</a:t>
            </a:r>
          </a:p>
        </p:txBody>
      </p:sp>
      <p:sp>
        <p:nvSpPr>
          <p:cNvPr id="6149"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endParaRPr lang="en-US" sz="2000" dirty="0" smtClean="0"/>
          </a:p>
          <a:p>
            <a:pPr eaLnBrk="1" hangingPunct="1">
              <a:lnSpc>
                <a:spcPct val="90000"/>
              </a:lnSpc>
              <a:defRPr/>
            </a:pPr>
            <a:r>
              <a:rPr lang="en-US" sz="2000" dirty="0" smtClean="0"/>
              <a:t>Every entrepreneur I have met has a "can do" attitude. When a problem arises they find a solution. They don't wait for direction from others. That doesn't mean they don't consult other professionals when needed. They gather the facts and then act upon them. They are people who are confident in their abilities.</a:t>
            </a:r>
          </a:p>
        </p:txBody>
      </p:sp>
      <p:pic>
        <p:nvPicPr>
          <p:cNvPr id="2" name="Picture 11" descr="ANd9GcR85qMWRAB3dLfXOK8DY0Nt52z73mQnrLw652yGxGhIhrTRv4rl"/>
          <p:cNvPicPr>
            <a:picLocks noGrp="1" noChangeAspect="1" noChangeArrowheads="1"/>
          </p:cNvPicPr>
          <p:nvPr>
            <p:ph type="clipArt" sz="half" idx="2"/>
          </p:nvPr>
        </p:nvPicPr>
        <p:blipFill>
          <a:blip r:embed="rId2" cstate="print"/>
          <a:srcRect/>
          <a:stretch>
            <a:fillRect/>
          </a:stretch>
        </p:blipFill>
        <p:spPr>
          <a:xfrm>
            <a:off x="4951413" y="2209800"/>
            <a:ext cx="3116262" cy="2598738"/>
          </a:xfrm>
        </p:spPr>
      </p:pic>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pPr eaLnBrk="1" hangingPunct="1">
              <a:defRPr/>
            </a:pPr>
            <a:r>
              <a:rPr lang="en-US" sz="4000" b="1" dirty="0" smtClean="0"/>
              <a:t>3. Entrepreneurs Accept Calculated Risks</a:t>
            </a:r>
          </a:p>
        </p:txBody>
      </p:sp>
      <p:sp>
        <p:nvSpPr>
          <p:cNvPr id="7173"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endParaRPr lang="en-US" sz="2400" dirty="0" smtClean="0"/>
          </a:p>
          <a:p>
            <a:pPr eaLnBrk="1" hangingPunct="1">
              <a:lnSpc>
                <a:spcPct val="90000"/>
              </a:lnSpc>
              <a:defRPr/>
            </a:pPr>
            <a:r>
              <a:rPr lang="en-US" sz="2400" dirty="0" smtClean="0"/>
              <a:t>Entrepreneurs are not afraid of taking a calculated risk. They are willing to sign their name to a million dollar loan. They just make sure they plan and are able to earn enough money from their business enterprise to pay the loan back. They have a backup plan when things go wrong.</a:t>
            </a:r>
          </a:p>
        </p:txBody>
      </p:sp>
      <p:pic>
        <p:nvPicPr>
          <p:cNvPr id="2" name="Picture 8" descr="ANd9GcR8zYxCzO1hSMUVtleEmo67bUpQ5ESBNpFYtz3Ohs2uX88Hvay1"/>
          <p:cNvPicPr>
            <a:picLocks noGrp="1" noChangeAspect="1" noChangeArrowheads="1"/>
          </p:cNvPicPr>
          <p:nvPr>
            <p:ph type="clipArt" sz="half" idx="2"/>
          </p:nvPr>
        </p:nvPicPr>
        <p:blipFill>
          <a:blip r:embed="rId2" cstate="print"/>
          <a:srcRect/>
          <a:stretch>
            <a:fillRect/>
          </a:stretch>
        </p:blipFill>
        <p:spPr>
          <a:xfrm>
            <a:off x="4573588" y="2441575"/>
            <a:ext cx="3963987" cy="2954338"/>
          </a:xfrm>
        </p:spPr>
      </p:pic>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eaLnBrk="1" hangingPunct="1">
              <a:defRPr/>
            </a:pPr>
            <a:r>
              <a:rPr lang="en-US" sz="4000" b="1" dirty="0" smtClean="0"/>
              <a:t>4. Entrepreneurs Are Driven By Profit Motives</a:t>
            </a:r>
          </a:p>
        </p:txBody>
      </p:sp>
      <p:sp>
        <p:nvSpPr>
          <p:cNvPr id="8197" name="Rectangle 5"/>
          <p:cNvSpPr>
            <a:spLocks noGrp="1" noChangeArrowheads="1"/>
          </p:cNvSpPr>
          <p:nvPr>
            <p:ph type="body" sz="half" idx="1"/>
          </p:nvPr>
        </p:nvSpPr>
        <p:spPr>
          <a:xfrm>
            <a:off x="457200" y="1600200"/>
            <a:ext cx="4037013" cy="4525963"/>
          </a:xfrm>
        </p:spPr>
        <p:txBody>
          <a:bodyPr/>
          <a:lstStyle/>
          <a:p>
            <a:pPr eaLnBrk="1" hangingPunct="1">
              <a:lnSpc>
                <a:spcPct val="80000"/>
              </a:lnSpc>
              <a:buFont typeface="Wingdings" pitchFamily="2" charset="2"/>
              <a:buNone/>
              <a:defRPr/>
            </a:pPr>
            <a:endParaRPr lang="en-US" sz="2400" dirty="0" smtClean="0"/>
          </a:p>
          <a:p>
            <a:pPr eaLnBrk="1" hangingPunct="1">
              <a:lnSpc>
                <a:spcPct val="80000"/>
              </a:lnSpc>
              <a:defRPr/>
            </a:pPr>
            <a:r>
              <a:rPr lang="en-US" sz="2400" dirty="0" smtClean="0"/>
              <a:t>Entrepreneurs are driven by profit motives. The challenge of earning a profit from their hard work is a motivating factor that drives them to success. They are not willing for someone else to tell them what they are worth. They want to determine what they will earn.</a:t>
            </a:r>
          </a:p>
        </p:txBody>
      </p:sp>
      <p:pic>
        <p:nvPicPr>
          <p:cNvPr id="2" name="Picture 8" descr="ANd9GcQmbgxzNYk3-k7ZB4vp1AWdqg0VmGlOYXHkiqWbI9o6MkweWMNgIg"/>
          <p:cNvPicPr>
            <a:picLocks noGrp="1" noChangeAspect="1" noChangeArrowheads="1"/>
          </p:cNvPicPr>
          <p:nvPr>
            <p:ph type="clipArt" sz="half" idx="2"/>
          </p:nvPr>
        </p:nvPicPr>
        <p:blipFill>
          <a:blip r:embed="rId2" cstate="print"/>
          <a:srcRect/>
          <a:stretch>
            <a:fillRect/>
          </a:stretch>
        </p:blipFill>
        <p:spPr>
          <a:xfrm>
            <a:off x="4876800" y="2363788"/>
            <a:ext cx="3543300" cy="2733675"/>
          </a:xfrm>
        </p:spPr>
      </p:pic>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pPr eaLnBrk="1" hangingPunct="1">
              <a:defRPr/>
            </a:pPr>
            <a:r>
              <a:rPr lang="en-US" sz="4000" b="1" dirty="0" smtClean="0"/>
              <a:t/>
            </a:r>
            <a:br>
              <a:rPr lang="en-US" sz="4000" b="1" dirty="0" smtClean="0"/>
            </a:br>
            <a:r>
              <a:rPr lang="en-US" sz="4000" b="1" dirty="0" smtClean="0"/>
              <a:t>5. Entrepreneurs Work Long Hours</a:t>
            </a:r>
            <a:r>
              <a:rPr lang="en-US" sz="4000" dirty="0" smtClean="0"/>
              <a:t/>
            </a:r>
            <a:br>
              <a:rPr lang="en-US" sz="4000" dirty="0" smtClean="0"/>
            </a:br>
            <a:endParaRPr lang="en-US" sz="4000" dirty="0" smtClean="0"/>
          </a:p>
        </p:txBody>
      </p:sp>
      <p:sp>
        <p:nvSpPr>
          <p:cNvPr id="9221" name="Rectangle 5"/>
          <p:cNvSpPr>
            <a:spLocks noGrp="1" noChangeArrowheads="1"/>
          </p:cNvSpPr>
          <p:nvPr>
            <p:ph type="body" sz="half" idx="1"/>
          </p:nvPr>
        </p:nvSpPr>
        <p:spPr>
          <a:xfrm>
            <a:off x="457200" y="1600200"/>
            <a:ext cx="4037013" cy="4525963"/>
          </a:xfrm>
        </p:spPr>
        <p:txBody>
          <a:bodyPr/>
          <a:lstStyle/>
          <a:p>
            <a:pPr eaLnBrk="1" hangingPunct="1">
              <a:defRPr/>
            </a:pPr>
            <a:r>
              <a:rPr lang="en-US" sz="2400" dirty="0" smtClean="0"/>
              <a:t>All the successful entrepreneurs I know work long hours. They are not nine to fivers. They get up early, and often work late into the night making telephone calls and preparing for the next day's work. They do what it takes to make their business successful.</a:t>
            </a:r>
          </a:p>
        </p:txBody>
      </p:sp>
      <p:pic>
        <p:nvPicPr>
          <p:cNvPr id="2" name="Picture 11" descr="i_work_long_hours_everyday_bumper_sticker-p128088924387224827tmn6_210"/>
          <p:cNvPicPr>
            <a:picLocks noGrp="1" noChangeAspect="1" noChangeArrowheads="1"/>
          </p:cNvPicPr>
          <p:nvPr>
            <p:ph type="clipArt" sz="half" idx="2"/>
          </p:nvPr>
        </p:nvPicPr>
        <p:blipFill>
          <a:blip r:embed="rId2" cstate="print"/>
          <a:srcRect/>
          <a:stretch>
            <a:fillRect/>
          </a:stretch>
        </p:blipFill>
        <p:spPr>
          <a:xfrm>
            <a:off x="4951413" y="1828800"/>
            <a:ext cx="3478212" cy="3473450"/>
          </a:xfrm>
        </p:spPr>
      </p:pic>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defRPr/>
            </a:pPr>
            <a:r>
              <a:rPr lang="en-US" sz="4000" b="1" dirty="0" smtClean="0"/>
              <a:t>6. Entrepreneurs Are Innovative</a:t>
            </a:r>
          </a:p>
        </p:txBody>
      </p:sp>
      <p:sp>
        <p:nvSpPr>
          <p:cNvPr id="10245" name="Rectangle 5"/>
          <p:cNvSpPr>
            <a:spLocks noGrp="1" noChangeArrowheads="1"/>
          </p:cNvSpPr>
          <p:nvPr>
            <p:ph type="body" sz="half" idx="1"/>
          </p:nvPr>
        </p:nvSpPr>
        <p:spPr>
          <a:xfrm>
            <a:off x="457200" y="1600200"/>
            <a:ext cx="4037013" cy="4525963"/>
          </a:xfrm>
        </p:spPr>
        <p:txBody>
          <a:bodyPr/>
          <a:lstStyle/>
          <a:p>
            <a:pPr eaLnBrk="1" hangingPunct="1">
              <a:lnSpc>
                <a:spcPct val="90000"/>
              </a:lnSpc>
              <a:defRPr/>
            </a:pPr>
            <a:endParaRPr lang="en-US" sz="2000" dirty="0" smtClean="0"/>
          </a:p>
          <a:p>
            <a:pPr eaLnBrk="1" hangingPunct="1">
              <a:lnSpc>
                <a:spcPct val="90000"/>
              </a:lnSpc>
              <a:defRPr/>
            </a:pPr>
            <a:r>
              <a:rPr lang="en-US" sz="2000" dirty="0" smtClean="0"/>
              <a:t>Entrepreneurs are innovative. They are able to come up with new ideas to solve problems. Then they perfect their ideas and apply them to their problems. Often new inventions and businesses are born from a need to solve some problem. They look for a better way to do something, at less cost, and in less time.</a:t>
            </a:r>
          </a:p>
        </p:txBody>
      </p:sp>
      <p:pic>
        <p:nvPicPr>
          <p:cNvPr id="2" name="Picture 8" descr="ANd9GcTOJzJL1cZ0rY-fU_IRbb8P1vHS94iL12jgUoDbe-Cp3k1lmpuEHg"/>
          <p:cNvPicPr>
            <a:picLocks noGrp="1" noChangeAspect="1" noChangeArrowheads="1"/>
          </p:cNvPicPr>
          <p:nvPr>
            <p:ph type="clipArt" sz="half" idx="2"/>
          </p:nvPr>
        </p:nvPicPr>
        <p:blipFill>
          <a:blip r:embed="rId2" cstate="print"/>
          <a:srcRect/>
          <a:stretch>
            <a:fillRect/>
          </a:stretch>
        </p:blipFill>
        <p:spPr>
          <a:xfrm>
            <a:off x="4876800" y="1979613"/>
            <a:ext cx="3402013" cy="2922587"/>
          </a:xfrm>
        </p:spPr>
      </p:pic>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pPr eaLnBrk="1" hangingPunct="1">
              <a:defRPr/>
            </a:pPr>
            <a:r>
              <a:rPr lang="en-US" sz="4000" b="1" dirty="0" smtClean="0"/>
              <a:t>7. Entrepreneurs Listen To Their Customers</a:t>
            </a:r>
          </a:p>
        </p:txBody>
      </p:sp>
      <p:sp>
        <p:nvSpPr>
          <p:cNvPr id="11269" name="Rectangle 5"/>
          <p:cNvSpPr>
            <a:spLocks noGrp="1" noChangeArrowheads="1"/>
          </p:cNvSpPr>
          <p:nvPr>
            <p:ph type="body" sz="half" idx="1"/>
          </p:nvPr>
        </p:nvSpPr>
        <p:spPr>
          <a:xfrm>
            <a:off x="457200" y="1600200"/>
            <a:ext cx="4037013" cy="4525963"/>
          </a:xfrm>
        </p:spPr>
        <p:txBody>
          <a:bodyPr/>
          <a:lstStyle/>
          <a:p>
            <a:pPr eaLnBrk="1" hangingPunct="1">
              <a:defRPr/>
            </a:pPr>
            <a:endParaRPr lang="en-US" sz="2400" dirty="0" smtClean="0"/>
          </a:p>
          <a:p>
            <a:pPr eaLnBrk="1" hangingPunct="1">
              <a:defRPr/>
            </a:pPr>
            <a:r>
              <a:rPr lang="en-US" sz="2400" dirty="0" smtClean="0"/>
              <a:t>Successful entrepreneurs listen to their customers. They try to accommodate their customer as long as the customer's request is reasonable and ethical. The "customer is always right" guides their relationship with their customer.</a:t>
            </a:r>
          </a:p>
        </p:txBody>
      </p:sp>
      <p:pic>
        <p:nvPicPr>
          <p:cNvPr id="2" name="Picture 8" descr="ANd9GcSiZP6A_AxJ89J74KLvaEyt6pJR7I6ym3y_KRRM9iuofoCQt-1mZQ"/>
          <p:cNvPicPr>
            <a:picLocks noGrp="1" noChangeAspect="1" noChangeArrowheads="1"/>
          </p:cNvPicPr>
          <p:nvPr>
            <p:ph type="clipArt" sz="half" idx="2"/>
          </p:nvPr>
        </p:nvPicPr>
        <p:blipFill>
          <a:blip r:embed="rId2" cstate="print"/>
          <a:srcRect/>
          <a:stretch>
            <a:fillRect/>
          </a:stretch>
        </p:blipFill>
        <p:spPr>
          <a:xfrm>
            <a:off x="4722813" y="2441575"/>
            <a:ext cx="3943350" cy="2614613"/>
          </a:xfrm>
        </p:spPr>
      </p:pic>
    </p:spTree>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A98EA052FD55479172460985DBD655" ma:contentTypeVersion="0" ma:contentTypeDescription="Create a new document." ma:contentTypeScope="" ma:versionID="62d6c089da741b23c000b554a8a7475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B6FCC0E-3145-4B73-A2FE-77DC7A3E9D69}">
  <ds:schemaRefs>
    <ds:schemaRef ds:uri="http://schemas.microsoft.com/sharepoint/v3/contenttype/forms"/>
  </ds:schemaRefs>
</ds:datastoreItem>
</file>

<file path=customXml/itemProps2.xml><?xml version="1.0" encoding="utf-8"?>
<ds:datastoreItem xmlns:ds="http://schemas.openxmlformats.org/officeDocument/2006/customXml" ds:itemID="{C41278E9-5974-42FB-87C3-11862D00EA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B645B7D-2F01-4D06-A4B2-6A96504AC6E7}">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Ripple</Template>
  <TotalTime>396</TotalTime>
  <Words>1487</Words>
  <Application>Microsoft Office PowerPoint</Application>
  <PresentationFormat>On-screen Show (4:3)</PresentationFormat>
  <Paragraphs>92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Wingdings</vt:lpstr>
      <vt:lpstr>Calibri</vt:lpstr>
      <vt:lpstr>Ripple</vt:lpstr>
      <vt:lpstr>Unit 2  Entrepreneurship and  New Ventures</vt:lpstr>
      <vt:lpstr>Characteristics of Entrepreneurs </vt:lpstr>
      <vt:lpstr> 1. Entrepreneurs Own Their Own Business </vt:lpstr>
      <vt:lpstr>2. Entrepreneurs Are "Can Do" People</vt:lpstr>
      <vt:lpstr>3. Entrepreneurs Accept Calculated Risks</vt:lpstr>
      <vt:lpstr>4. Entrepreneurs Are Driven By Profit Motives</vt:lpstr>
      <vt:lpstr> 5. Entrepreneurs Work Long Hours </vt:lpstr>
      <vt:lpstr>6. Entrepreneurs Are Innovative</vt:lpstr>
      <vt:lpstr>7. Entrepreneurs Listen To Their Customers</vt:lpstr>
      <vt:lpstr> 8. Entrepreneurs Know The Value Of A Dollar </vt:lpstr>
      <vt:lpstr>9. Entrepreneurs Plan For Success</vt:lpstr>
      <vt:lpstr> 10. Entrepreneurs Do What  They Love </vt:lpstr>
      <vt:lpstr> Entrepreneurial Skills </vt:lpstr>
      <vt:lpstr>#1 Self-Motivation</vt:lpstr>
      <vt:lpstr>#2 Self-Confidence</vt:lpstr>
      <vt:lpstr>#3 Ethics &amp; Morals</vt:lpstr>
      <vt:lpstr>#4 Time Management</vt:lpstr>
      <vt:lpstr>#5 Sales </vt:lpstr>
      <vt:lpstr>#6 Finance</vt:lpstr>
      <vt:lpstr>Benefits of Entrepreneurship</vt:lpstr>
      <vt:lpstr>Slide 21</vt:lpstr>
      <vt:lpstr>Risks of Entrepreneurship</vt:lpstr>
      <vt:lpstr>Profile of an Entrpreneur</vt:lpstr>
      <vt:lpstr>Slide 24</vt:lpstr>
      <vt:lpstr>Slide 25</vt:lpstr>
      <vt:lpstr>Reflection</vt:lpstr>
      <vt:lpstr>SCO 5: Understanding Venture Potential</vt:lpstr>
      <vt:lpstr>Where does ventures come from?</vt:lpstr>
      <vt:lpstr>Slide 29</vt:lpstr>
      <vt:lpstr>Where do Entrepreneurs get their ideas??</vt:lpstr>
      <vt:lpstr>Ideas come from…..</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emitchell</dc:creator>
  <cp:lastModifiedBy>Corrina Fahey</cp:lastModifiedBy>
  <cp:revision>11</cp:revision>
  <dcterms:created xsi:type="dcterms:W3CDTF">2011-09-18T19:50:00Z</dcterms:created>
  <dcterms:modified xsi:type="dcterms:W3CDTF">2014-10-21T13:12:58Z</dcterms:modified>
</cp:coreProperties>
</file>