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docProps/custom.xml" ContentType="application/vnd.openxmlformats-officedocument.custom-properties+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legacyDiagramTex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embeddings/oleObject1.bin" ContentType="application/vnd.openxmlformats-officedocument.oleObject"/>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slides/slide20.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legacyDocTextInfo.bin" ContentType="application/vnd.ms-office.legacyDocTextInfo"/>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51"/>
  </p:notesMasterIdLst>
  <p:handoutMasterIdLst>
    <p:handoutMasterId r:id="rId152"/>
  </p:handoutMasterIdLst>
  <p:sldIdLst>
    <p:sldId id="331" r:id="rId2"/>
    <p:sldId id="332" r:id="rId3"/>
    <p:sldId id="333" r:id="rId4"/>
    <p:sldId id="334" r:id="rId5"/>
    <p:sldId id="335" r:id="rId6"/>
    <p:sldId id="336" r:id="rId7"/>
    <p:sldId id="337" r:id="rId8"/>
    <p:sldId id="391" r:id="rId9"/>
    <p:sldId id="338" r:id="rId10"/>
    <p:sldId id="339" r:id="rId11"/>
    <p:sldId id="340" r:id="rId12"/>
    <p:sldId id="341" r:id="rId13"/>
    <p:sldId id="342" r:id="rId14"/>
    <p:sldId id="343" r:id="rId15"/>
    <p:sldId id="344" r:id="rId16"/>
    <p:sldId id="345" r:id="rId17"/>
    <p:sldId id="346" r:id="rId18"/>
    <p:sldId id="257" r:id="rId19"/>
    <p:sldId id="258" r:id="rId20"/>
    <p:sldId id="407" r:id="rId21"/>
    <p:sldId id="408" r:id="rId22"/>
    <p:sldId id="259" r:id="rId23"/>
    <p:sldId id="260" r:id="rId24"/>
    <p:sldId id="261" r:id="rId25"/>
    <p:sldId id="351" r:id="rId26"/>
    <p:sldId id="352" r:id="rId27"/>
    <p:sldId id="353" r:id="rId28"/>
    <p:sldId id="354" r:id="rId29"/>
    <p:sldId id="262" r:id="rId30"/>
    <p:sldId id="263" r:id="rId31"/>
    <p:sldId id="392" r:id="rId32"/>
    <p:sldId id="279" r:id="rId33"/>
    <p:sldId id="347" r:id="rId34"/>
    <p:sldId id="348" r:id="rId35"/>
    <p:sldId id="349" r:id="rId36"/>
    <p:sldId id="350" r:id="rId37"/>
    <p:sldId id="396" r:id="rId38"/>
    <p:sldId id="397" r:id="rId39"/>
    <p:sldId id="399" r:id="rId40"/>
    <p:sldId id="400" r:id="rId41"/>
    <p:sldId id="393" r:id="rId42"/>
    <p:sldId id="395" r:id="rId43"/>
    <p:sldId id="281" r:id="rId44"/>
    <p:sldId id="355" r:id="rId45"/>
    <p:sldId id="394" r:id="rId46"/>
    <p:sldId id="290" r:id="rId47"/>
    <p:sldId id="282" r:id="rId48"/>
    <p:sldId id="398" r:id="rId49"/>
    <p:sldId id="296" r:id="rId50"/>
    <p:sldId id="283" r:id="rId51"/>
    <p:sldId id="298" r:id="rId52"/>
    <p:sldId id="284" r:id="rId53"/>
    <p:sldId id="299" r:id="rId54"/>
    <p:sldId id="357" r:id="rId55"/>
    <p:sldId id="358" r:id="rId56"/>
    <p:sldId id="359" r:id="rId57"/>
    <p:sldId id="285" r:id="rId58"/>
    <p:sldId id="300" r:id="rId59"/>
    <p:sldId id="409" r:id="rId60"/>
    <p:sldId id="301" r:id="rId61"/>
    <p:sldId id="410" r:id="rId62"/>
    <p:sldId id="411" r:id="rId63"/>
    <p:sldId id="412" r:id="rId64"/>
    <p:sldId id="413" r:id="rId65"/>
    <p:sldId id="414" r:id="rId66"/>
    <p:sldId id="415" r:id="rId67"/>
    <p:sldId id="416" r:id="rId68"/>
    <p:sldId id="417" r:id="rId69"/>
    <p:sldId id="418" r:id="rId70"/>
    <p:sldId id="302" r:id="rId71"/>
    <p:sldId id="264" r:id="rId72"/>
    <p:sldId id="419" r:id="rId73"/>
    <p:sldId id="420" r:id="rId74"/>
    <p:sldId id="265" r:id="rId75"/>
    <p:sldId id="307" r:id="rId76"/>
    <p:sldId id="304" r:id="rId77"/>
    <p:sldId id="305" r:id="rId78"/>
    <p:sldId id="432" r:id="rId79"/>
    <p:sldId id="421" r:id="rId80"/>
    <p:sldId id="426" r:id="rId81"/>
    <p:sldId id="427" r:id="rId82"/>
    <p:sldId id="428" r:id="rId83"/>
    <p:sldId id="429" r:id="rId84"/>
    <p:sldId id="430" r:id="rId85"/>
    <p:sldId id="431" r:id="rId86"/>
    <p:sldId id="306" r:id="rId87"/>
    <p:sldId id="425" r:id="rId88"/>
    <p:sldId id="422" r:id="rId89"/>
    <p:sldId id="423" r:id="rId90"/>
    <p:sldId id="402" r:id="rId91"/>
    <p:sldId id="424" r:id="rId92"/>
    <p:sldId id="268" r:id="rId93"/>
    <p:sldId id="329" r:id="rId94"/>
    <p:sldId id="434" r:id="rId95"/>
    <p:sldId id="435" r:id="rId96"/>
    <p:sldId id="436" r:id="rId97"/>
    <p:sldId id="437" r:id="rId98"/>
    <p:sldId id="438" r:id="rId99"/>
    <p:sldId id="433" r:id="rId100"/>
    <p:sldId id="267" r:id="rId101"/>
    <p:sldId id="269" r:id="rId102"/>
    <p:sldId id="272" r:id="rId103"/>
    <p:sldId id="274" r:id="rId104"/>
    <p:sldId id="275" r:id="rId105"/>
    <p:sldId id="273" r:id="rId106"/>
    <p:sldId id="316" r:id="rId107"/>
    <p:sldId id="271" r:id="rId108"/>
    <p:sldId id="405" r:id="rId109"/>
    <p:sldId id="308" r:id="rId110"/>
    <p:sldId id="441" r:id="rId111"/>
    <p:sldId id="330" r:id="rId112"/>
    <p:sldId id="442" r:id="rId113"/>
    <p:sldId id="320" r:id="rId114"/>
    <p:sldId id="309" r:id="rId115"/>
    <p:sldId id="310" r:id="rId116"/>
    <p:sldId id="276" r:id="rId117"/>
    <p:sldId id="446" r:id="rId118"/>
    <p:sldId id="447" r:id="rId119"/>
    <p:sldId id="445" r:id="rId120"/>
    <p:sldId id="277" r:id="rId121"/>
    <p:sldId id="270" r:id="rId122"/>
    <p:sldId id="311" r:id="rId123"/>
    <p:sldId id="312" r:id="rId124"/>
    <p:sldId id="455" r:id="rId125"/>
    <p:sldId id="443" r:id="rId126"/>
    <p:sldId id="444" r:id="rId127"/>
    <p:sldId id="291" r:id="rId128"/>
    <p:sldId id="450" r:id="rId129"/>
    <p:sldId id="451" r:id="rId130"/>
    <p:sldId id="321" r:id="rId131"/>
    <p:sldId id="322" r:id="rId132"/>
    <p:sldId id="292" r:id="rId133"/>
    <p:sldId id="456" r:id="rId134"/>
    <p:sldId id="448" r:id="rId135"/>
    <p:sldId id="457" r:id="rId136"/>
    <p:sldId id="449" r:id="rId137"/>
    <p:sldId id="293" r:id="rId138"/>
    <p:sldId id="458" r:id="rId139"/>
    <p:sldId id="452" r:id="rId140"/>
    <p:sldId id="324" r:id="rId141"/>
    <p:sldId id="453" r:id="rId142"/>
    <p:sldId id="327" r:id="rId143"/>
    <p:sldId id="326" r:id="rId144"/>
    <p:sldId id="454" r:id="rId145"/>
    <p:sldId id="328" r:id="rId146"/>
    <p:sldId id="459" r:id="rId147"/>
    <p:sldId id="287" r:id="rId148"/>
    <p:sldId id="314" r:id="rId149"/>
    <p:sldId id="288" r:id="rId1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a:srgbClr val="CC6600"/>
    <a:srgbClr val="CC3300"/>
    <a:srgbClr val="FFCC00"/>
    <a:srgbClr val="990033"/>
    <a:srgbClr val="24486C"/>
    <a:srgbClr val="FFFF66"/>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3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880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notesMaster" Target="notesMasters/notesMaster1.xml"/><Relationship Id="rId15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microsoft.com/office/2006/relationships/legacyDocTextInfo" Target="legacyDocTextInfo.bin"/><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ahoma" pitchFamily="34" charset="0"/>
              </a:defRPr>
            </a:lvl1pPr>
          </a:lstStyle>
          <a:p>
            <a:pPr>
              <a:defRPr/>
            </a:pPr>
            <a:endParaRPr lang="en-CA"/>
          </a:p>
        </p:txBody>
      </p:sp>
      <p:sp>
        <p:nvSpPr>
          <p:cNvPr id="15257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ahoma" pitchFamily="34" charset="0"/>
              </a:defRPr>
            </a:lvl1pPr>
          </a:lstStyle>
          <a:p>
            <a:pPr>
              <a:defRPr/>
            </a:pPr>
            <a:endParaRPr lang="en-CA"/>
          </a:p>
        </p:txBody>
      </p:sp>
      <p:sp>
        <p:nvSpPr>
          <p:cNvPr id="15258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ahoma" pitchFamily="34" charset="0"/>
              </a:defRPr>
            </a:lvl1pPr>
          </a:lstStyle>
          <a:p>
            <a:pPr>
              <a:defRPr/>
            </a:pPr>
            <a:endParaRPr lang="en-CA"/>
          </a:p>
        </p:txBody>
      </p:sp>
      <p:sp>
        <p:nvSpPr>
          <p:cNvPr id="15258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ahoma" pitchFamily="34" charset="0"/>
              </a:defRPr>
            </a:lvl1pPr>
          </a:lstStyle>
          <a:p>
            <a:pPr>
              <a:defRPr/>
            </a:pPr>
            <a:fld id="{6D8AE801-2D78-414D-BA1B-2892CFCFE155}" type="slidenum">
              <a:rPr lang="en-CA"/>
              <a:pPr>
                <a:defRPr/>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823500A-D94C-433E-92B1-04CFD7AF868F}" type="datetimeFigureOut">
              <a:rPr lang="en-CA"/>
              <a:pPr>
                <a:defRPr/>
              </a:pPr>
              <a:t>31/01/2013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A7E44D6-7E26-4F71-993B-3B6AD9336FDE}"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158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5974E1-2FCE-41A6-BBC2-D1191E10472E}" type="slidenum">
              <a:rPr lang="en-CA" smtClean="0"/>
              <a:pPr/>
              <a:t>35</a:t>
            </a:fld>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2" cy="638"/>
              <a:chOff x="-2" y="1562"/>
              <a:chExt cx="5762" cy="638"/>
            </a:xfrm>
          </p:grpSpPr>
          <p:sp>
            <p:nvSpPr>
              <p:cNvPr id="8" name="Freeform 4"/>
              <p:cNvSpPr>
                <a:spLocks/>
              </p:cNvSpPr>
              <p:nvPr/>
            </p:nvSpPr>
            <p:spPr bwMode="ltGray">
              <a:xfrm rot="-5400000">
                <a:off x="2556"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a:defRPr/>
                </a:pPr>
                <a:endParaRPr lang="en-CA"/>
              </a:p>
            </p:txBody>
          </p:sp>
          <p:sp>
            <p:nvSpPr>
              <p:cNvPr id="9" name="Freeform 5"/>
              <p:cNvSpPr>
                <a:spLocks/>
              </p:cNvSpPr>
              <p:nvPr/>
            </p:nvSpPr>
            <p:spPr bwMode="ltGray">
              <a:xfrm rot="-5400000">
                <a:off x="1320"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CA"/>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a:defRPr/>
                </a:pPr>
                <a:endParaRPr lang="en-CA"/>
              </a:p>
            </p:txBody>
          </p:sp>
          <p:sp>
            <p:nvSpPr>
              <p:cNvPr id="11" name="Freeform 7"/>
              <p:cNvSpPr>
                <a:spLocks/>
              </p:cNvSpPr>
              <p:nvPr/>
            </p:nvSpPr>
            <p:spPr bwMode="ltGray">
              <a:xfrm rot="-5400000">
                <a:off x="-60" y="1753"/>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a:defRPr/>
                </a:pPr>
                <a:endParaRPr lang="en-CA"/>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a:defRPr/>
                </a:pPr>
                <a:endParaRPr lang="en-CA"/>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CA"/>
              </a:p>
            </p:txBody>
          </p:sp>
          <p:sp>
            <p:nvSpPr>
              <p:cNvPr id="14" name="Freeform 10"/>
              <p:cNvSpPr>
                <a:spLocks/>
              </p:cNvSpPr>
              <p:nvPr/>
            </p:nvSpPr>
            <p:spPr bwMode="ltGray">
              <a:xfrm rot="-5400000">
                <a:off x="153" y="1728"/>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CA"/>
              </a:p>
            </p:txBody>
          </p:sp>
          <p:sp>
            <p:nvSpPr>
              <p:cNvPr id="15" name="Freeform 11"/>
              <p:cNvSpPr>
                <a:spLocks/>
              </p:cNvSpPr>
              <p:nvPr/>
            </p:nvSpPr>
            <p:spPr bwMode="ltGray">
              <a:xfrm rot="-5400000">
                <a:off x="3208"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CA"/>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a:defRPr/>
                </a:pPr>
                <a:endParaRPr lang="en-CA"/>
              </a:p>
            </p:txBody>
          </p:sp>
          <p:sp>
            <p:nvSpPr>
              <p:cNvPr id="17" name="Freeform 13"/>
              <p:cNvSpPr>
                <a:spLocks/>
              </p:cNvSpPr>
              <p:nvPr/>
            </p:nvSpPr>
            <p:spPr bwMode="ltGray">
              <a:xfrm rot="-5400000">
                <a:off x="1827" y="1749"/>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a:defRPr/>
                </a:pPr>
                <a:endParaRPr lang="en-CA"/>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a:defRPr/>
                </a:pPr>
                <a:endParaRPr lang="en-CA"/>
              </a:p>
            </p:txBody>
          </p:sp>
          <p:sp>
            <p:nvSpPr>
              <p:cNvPr id="19" name="Freeform 15"/>
              <p:cNvSpPr>
                <a:spLocks/>
              </p:cNvSpPr>
              <p:nvPr/>
            </p:nvSpPr>
            <p:spPr bwMode="ltGray">
              <a:xfrm rot="-5400000">
                <a:off x="2327"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CA"/>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a:defRPr/>
                </a:pPr>
                <a:endParaRPr lang="en-CA"/>
              </a:p>
            </p:txBody>
          </p:sp>
          <p:sp>
            <p:nvSpPr>
              <p:cNvPr id="21" name="Freeform 17"/>
              <p:cNvSpPr>
                <a:spLocks/>
              </p:cNvSpPr>
              <p:nvPr/>
            </p:nvSpPr>
            <p:spPr bwMode="ltGray">
              <a:xfrm rot="-5400000">
                <a:off x="4074"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a:defRPr/>
                </a:pPr>
                <a:endParaRPr lang="en-CA"/>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a:defRPr/>
                </a:pPr>
                <a:endParaRPr lang="en-CA"/>
              </a:p>
            </p:txBody>
          </p:sp>
          <p:sp>
            <p:nvSpPr>
              <p:cNvPr id="23" name="Freeform 19"/>
              <p:cNvSpPr>
                <a:spLocks/>
              </p:cNvSpPr>
              <p:nvPr/>
            </p:nvSpPr>
            <p:spPr bwMode="ltGray">
              <a:xfrm rot="-5400000">
                <a:off x="4581" y="1749"/>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a:defRPr/>
                </a:pPr>
                <a:endParaRPr lang="en-CA"/>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a:defRPr/>
                </a:pPr>
                <a:endParaRPr lang="en-CA"/>
              </a:p>
            </p:txBody>
          </p:sp>
          <p:sp>
            <p:nvSpPr>
              <p:cNvPr id="25" name="Freeform 21"/>
              <p:cNvSpPr>
                <a:spLocks/>
              </p:cNvSpPr>
              <p:nvPr/>
            </p:nvSpPr>
            <p:spPr bwMode="ltGray">
              <a:xfrm rot="-5400000">
                <a:off x="5081"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CA"/>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CA"/>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a:defRPr/>
              </a:pPr>
              <a:endParaRPr lang="en-CA"/>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a:defRPr/>
              </a:pPr>
              <a:endParaRPr lang="en-CA"/>
            </a:p>
          </p:txBody>
        </p:sp>
      </p:grpSp>
      <p:sp>
        <p:nvSpPr>
          <p:cNvPr id="154649"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r>
              <a:rPr lang="en-CA"/>
              <a:t>Click to edit Master title style</a:t>
            </a:r>
          </a:p>
        </p:txBody>
      </p:sp>
      <p:sp>
        <p:nvSpPr>
          <p:cNvPr id="154650"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r>
              <a:rPr lang="en-CA"/>
              <a:t>Click to edit Master subtitle style</a:t>
            </a:r>
          </a:p>
        </p:txBody>
      </p:sp>
      <p:sp>
        <p:nvSpPr>
          <p:cNvPr id="27" name="Rectangle 27"/>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CA"/>
          </a:p>
        </p:txBody>
      </p:sp>
      <p:sp>
        <p:nvSpPr>
          <p:cNvPr id="28" name="Rectangle 28"/>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29" name="Rectangle 29"/>
          <p:cNvSpPr>
            <a:spLocks noGrp="1" noChangeArrowheads="1"/>
          </p:cNvSpPr>
          <p:nvPr>
            <p:ph type="sldNum" sz="quarter" idx="12"/>
          </p:nvPr>
        </p:nvSpPr>
        <p:spPr/>
        <p:txBody>
          <a:bodyPr/>
          <a:lstStyle>
            <a:lvl1pPr>
              <a:defRPr>
                <a:solidFill>
                  <a:srgbClr val="000000"/>
                </a:solidFill>
              </a:defRPr>
            </a:lvl1pPr>
          </a:lstStyle>
          <a:p>
            <a:pPr>
              <a:defRPr/>
            </a:pPr>
            <a:fld id="{16A10EC8-67D8-4F64-8DA0-60F3C18CC107}"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27"/>
          <p:cNvSpPr>
            <a:spLocks noGrp="1" noChangeArrowheads="1"/>
          </p:cNvSpPr>
          <p:nvPr>
            <p:ph type="dt" sz="half" idx="10"/>
          </p:nvPr>
        </p:nvSpPr>
        <p:spPr>
          <a:ln/>
        </p:spPr>
        <p:txBody>
          <a:bodyPr/>
          <a:lstStyle>
            <a:lvl1pPr>
              <a:defRPr/>
            </a:lvl1pPr>
          </a:lstStyle>
          <a:p>
            <a:pPr>
              <a:defRPr/>
            </a:pPr>
            <a:endParaRPr lang="en-CA"/>
          </a:p>
        </p:txBody>
      </p:sp>
      <p:sp>
        <p:nvSpPr>
          <p:cNvPr id="5" name="Rectangle 28"/>
          <p:cNvSpPr>
            <a:spLocks noGrp="1" noChangeArrowheads="1"/>
          </p:cNvSpPr>
          <p:nvPr>
            <p:ph type="ftr" sz="quarter" idx="11"/>
          </p:nvPr>
        </p:nvSpPr>
        <p:spPr>
          <a:ln/>
        </p:spPr>
        <p:txBody>
          <a:bodyPr/>
          <a:lstStyle>
            <a:lvl1pPr>
              <a:defRPr/>
            </a:lvl1pPr>
          </a:lstStyle>
          <a:p>
            <a:pPr>
              <a:defRPr/>
            </a:pPr>
            <a:endParaRPr lang="en-CA"/>
          </a:p>
        </p:txBody>
      </p:sp>
      <p:sp>
        <p:nvSpPr>
          <p:cNvPr id="6" name="Rectangle 29"/>
          <p:cNvSpPr>
            <a:spLocks noGrp="1" noChangeArrowheads="1"/>
          </p:cNvSpPr>
          <p:nvPr>
            <p:ph type="sldNum" sz="quarter" idx="12"/>
          </p:nvPr>
        </p:nvSpPr>
        <p:spPr>
          <a:ln/>
        </p:spPr>
        <p:txBody>
          <a:bodyPr/>
          <a:lstStyle>
            <a:lvl1pPr>
              <a:defRPr/>
            </a:lvl1pPr>
          </a:lstStyle>
          <a:p>
            <a:pPr>
              <a:defRPr/>
            </a:pPr>
            <a:fld id="{F486E0AA-8991-4CB4-A556-48C966641CBA}"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27"/>
          <p:cNvSpPr>
            <a:spLocks noGrp="1" noChangeArrowheads="1"/>
          </p:cNvSpPr>
          <p:nvPr>
            <p:ph type="dt" sz="half" idx="10"/>
          </p:nvPr>
        </p:nvSpPr>
        <p:spPr>
          <a:ln/>
        </p:spPr>
        <p:txBody>
          <a:bodyPr/>
          <a:lstStyle>
            <a:lvl1pPr>
              <a:defRPr/>
            </a:lvl1pPr>
          </a:lstStyle>
          <a:p>
            <a:pPr>
              <a:defRPr/>
            </a:pPr>
            <a:endParaRPr lang="en-CA"/>
          </a:p>
        </p:txBody>
      </p:sp>
      <p:sp>
        <p:nvSpPr>
          <p:cNvPr id="5" name="Rectangle 28"/>
          <p:cNvSpPr>
            <a:spLocks noGrp="1" noChangeArrowheads="1"/>
          </p:cNvSpPr>
          <p:nvPr>
            <p:ph type="ftr" sz="quarter" idx="11"/>
          </p:nvPr>
        </p:nvSpPr>
        <p:spPr>
          <a:ln/>
        </p:spPr>
        <p:txBody>
          <a:bodyPr/>
          <a:lstStyle>
            <a:lvl1pPr>
              <a:defRPr/>
            </a:lvl1pPr>
          </a:lstStyle>
          <a:p>
            <a:pPr>
              <a:defRPr/>
            </a:pPr>
            <a:endParaRPr lang="en-CA"/>
          </a:p>
        </p:txBody>
      </p:sp>
      <p:sp>
        <p:nvSpPr>
          <p:cNvPr id="6" name="Rectangle 29"/>
          <p:cNvSpPr>
            <a:spLocks noGrp="1" noChangeArrowheads="1"/>
          </p:cNvSpPr>
          <p:nvPr>
            <p:ph type="sldNum" sz="quarter" idx="12"/>
          </p:nvPr>
        </p:nvSpPr>
        <p:spPr>
          <a:ln/>
        </p:spPr>
        <p:txBody>
          <a:bodyPr/>
          <a:lstStyle>
            <a:lvl1pPr>
              <a:defRPr/>
            </a:lvl1pPr>
          </a:lstStyle>
          <a:p>
            <a:pPr>
              <a:defRPr/>
            </a:pPr>
            <a:fld id="{17423B77-C538-4F94-93B8-E8DA28A62348}" type="slidenum">
              <a:rPr lang="en-CA"/>
              <a:pPr>
                <a:defRPr/>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CA"/>
          </a:p>
        </p:txBody>
      </p:sp>
      <p:sp>
        <p:nvSpPr>
          <p:cNvPr id="3" name="ClipArt Placeholder 2"/>
          <p:cNvSpPr>
            <a:spLocks noGrp="1"/>
          </p:cNvSpPr>
          <p:nvPr>
            <p:ph type="clipArt" sz="half" idx="1"/>
          </p:nvPr>
        </p:nvSpPr>
        <p:spPr>
          <a:xfrm>
            <a:off x="1173163" y="1981200"/>
            <a:ext cx="3810000" cy="4114800"/>
          </a:xfrm>
        </p:spPr>
        <p:txBody>
          <a:bodyPr/>
          <a:lstStyle/>
          <a:p>
            <a:pPr lvl="0"/>
            <a:endParaRPr lang="en-CA" noProof="0" smtClean="0"/>
          </a:p>
        </p:txBody>
      </p:sp>
      <p:sp>
        <p:nvSpPr>
          <p:cNvPr id="4" name="Text Placeholder 3"/>
          <p:cNvSpPr>
            <a:spLocks noGrp="1"/>
          </p:cNvSpPr>
          <p:nvPr>
            <p:ph type="body" sz="half" idx="2"/>
          </p:nvPr>
        </p:nvSpPr>
        <p:spPr>
          <a:xfrm>
            <a:off x="51355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27"/>
          <p:cNvSpPr>
            <a:spLocks noGrp="1" noChangeArrowheads="1"/>
          </p:cNvSpPr>
          <p:nvPr>
            <p:ph type="dt" sz="half" idx="10"/>
          </p:nvPr>
        </p:nvSpPr>
        <p:spPr>
          <a:ln/>
        </p:spPr>
        <p:txBody>
          <a:bodyPr/>
          <a:lstStyle>
            <a:lvl1pPr>
              <a:defRPr/>
            </a:lvl1pPr>
          </a:lstStyle>
          <a:p>
            <a:pPr>
              <a:defRPr/>
            </a:pPr>
            <a:endParaRPr lang="en-CA"/>
          </a:p>
        </p:txBody>
      </p:sp>
      <p:sp>
        <p:nvSpPr>
          <p:cNvPr id="6" name="Rectangle 28"/>
          <p:cNvSpPr>
            <a:spLocks noGrp="1" noChangeArrowheads="1"/>
          </p:cNvSpPr>
          <p:nvPr>
            <p:ph type="ftr" sz="quarter" idx="11"/>
          </p:nvPr>
        </p:nvSpPr>
        <p:spPr>
          <a:ln/>
        </p:spPr>
        <p:txBody>
          <a:bodyPr/>
          <a:lstStyle>
            <a:lvl1pPr>
              <a:defRPr/>
            </a:lvl1pPr>
          </a:lstStyle>
          <a:p>
            <a:pPr>
              <a:defRPr/>
            </a:pPr>
            <a:endParaRPr lang="en-CA"/>
          </a:p>
        </p:txBody>
      </p:sp>
      <p:sp>
        <p:nvSpPr>
          <p:cNvPr id="7" name="Rectangle 29"/>
          <p:cNvSpPr>
            <a:spLocks noGrp="1" noChangeArrowheads="1"/>
          </p:cNvSpPr>
          <p:nvPr>
            <p:ph type="sldNum" sz="quarter" idx="12"/>
          </p:nvPr>
        </p:nvSpPr>
        <p:spPr>
          <a:ln/>
        </p:spPr>
        <p:txBody>
          <a:bodyPr/>
          <a:lstStyle>
            <a:lvl1pPr>
              <a:defRPr/>
            </a:lvl1pPr>
          </a:lstStyle>
          <a:p>
            <a:pPr>
              <a:defRPr/>
            </a:pPr>
            <a:fld id="{CF7CBA6E-CC4F-4B1E-9322-70A65B2EF66F}" type="slidenum">
              <a:rPr lang="en-CA"/>
              <a:pPr>
                <a:defRPr/>
              </a:pPr>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5135563" y="1981200"/>
            <a:ext cx="3810000" cy="4114800"/>
          </a:xfrm>
        </p:spPr>
        <p:txBody>
          <a:bodyPr/>
          <a:lstStyle/>
          <a:p>
            <a:pPr lvl="0"/>
            <a:endParaRPr lang="en-CA" noProof="0" smtClean="0"/>
          </a:p>
        </p:txBody>
      </p:sp>
      <p:sp>
        <p:nvSpPr>
          <p:cNvPr id="5" name="Rectangle 27"/>
          <p:cNvSpPr>
            <a:spLocks noGrp="1" noChangeArrowheads="1"/>
          </p:cNvSpPr>
          <p:nvPr>
            <p:ph type="dt" sz="half" idx="10"/>
          </p:nvPr>
        </p:nvSpPr>
        <p:spPr>
          <a:ln/>
        </p:spPr>
        <p:txBody>
          <a:bodyPr/>
          <a:lstStyle>
            <a:lvl1pPr>
              <a:defRPr/>
            </a:lvl1pPr>
          </a:lstStyle>
          <a:p>
            <a:pPr>
              <a:defRPr/>
            </a:pPr>
            <a:endParaRPr lang="en-CA"/>
          </a:p>
        </p:txBody>
      </p:sp>
      <p:sp>
        <p:nvSpPr>
          <p:cNvPr id="6" name="Rectangle 28"/>
          <p:cNvSpPr>
            <a:spLocks noGrp="1" noChangeArrowheads="1"/>
          </p:cNvSpPr>
          <p:nvPr>
            <p:ph type="ftr" sz="quarter" idx="11"/>
          </p:nvPr>
        </p:nvSpPr>
        <p:spPr>
          <a:ln/>
        </p:spPr>
        <p:txBody>
          <a:bodyPr/>
          <a:lstStyle>
            <a:lvl1pPr>
              <a:defRPr/>
            </a:lvl1pPr>
          </a:lstStyle>
          <a:p>
            <a:pPr>
              <a:defRPr/>
            </a:pPr>
            <a:endParaRPr lang="en-CA"/>
          </a:p>
        </p:txBody>
      </p:sp>
      <p:sp>
        <p:nvSpPr>
          <p:cNvPr id="7" name="Rectangle 29"/>
          <p:cNvSpPr>
            <a:spLocks noGrp="1" noChangeArrowheads="1"/>
          </p:cNvSpPr>
          <p:nvPr>
            <p:ph type="sldNum" sz="quarter" idx="12"/>
          </p:nvPr>
        </p:nvSpPr>
        <p:spPr>
          <a:ln/>
        </p:spPr>
        <p:txBody>
          <a:bodyPr/>
          <a:lstStyle>
            <a:lvl1pPr>
              <a:defRPr/>
            </a:lvl1pPr>
          </a:lstStyle>
          <a:p>
            <a:pPr>
              <a:defRPr/>
            </a:pPr>
            <a:fld id="{74EAC015-F817-4363-B190-649C313BC61C}" type="slidenum">
              <a:rPr lang="en-CA"/>
              <a:pPr>
                <a:defRPr/>
              </a:pPr>
              <a:t>‹#›</a:t>
            </a:fld>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hart Placeholder 3"/>
          <p:cNvSpPr>
            <a:spLocks noGrp="1"/>
          </p:cNvSpPr>
          <p:nvPr>
            <p:ph type="chart" sz="half" idx="2"/>
          </p:nvPr>
        </p:nvSpPr>
        <p:spPr>
          <a:xfrm>
            <a:off x="5135563" y="1981200"/>
            <a:ext cx="3810000" cy="4114800"/>
          </a:xfrm>
        </p:spPr>
        <p:txBody>
          <a:bodyPr/>
          <a:lstStyle/>
          <a:p>
            <a:pPr lvl="0"/>
            <a:endParaRPr lang="en-CA" noProof="0" smtClean="0"/>
          </a:p>
        </p:txBody>
      </p:sp>
      <p:sp>
        <p:nvSpPr>
          <p:cNvPr id="5" name="Rectangle 27"/>
          <p:cNvSpPr>
            <a:spLocks noGrp="1" noChangeArrowheads="1"/>
          </p:cNvSpPr>
          <p:nvPr>
            <p:ph type="dt" sz="half" idx="10"/>
          </p:nvPr>
        </p:nvSpPr>
        <p:spPr>
          <a:ln/>
        </p:spPr>
        <p:txBody>
          <a:bodyPr/>
          <a:lstStyle>
            <a:lvl1pPr>
              <a:defRPr/>
            </a:lvl1pPr>
          </a:lstStyle>
          <a:p>
            <a:pPr>
              <a:defRPr/>
            </a:pPr>
            <a:endParaRPr lang="en-CA"/>
          </a:p>
        </p:txBody>
      </p:sp>
      <p:sp>
        <p:nvSpPr>
          <p:cNvPr id="6" name="Rectangle 28"/>
          <p:cNvSpPr>
            <a:spLocks noGrp="1" noChangeArrowheads="1"/>
          </p:cNvSpPr>
          <p:nvPr>
            <p:ph type="ftr" sz="quarter" idx="11"/>
          </p:nvPr>
        </p:nvSpPr>
        <p:spPr>
          <a:ln/>
        </p:spPr>
        <p:txBody>
          <a:bodyPr/>
          <a:lstStyle>
            <a:lvl1pPr>
              <a:defRPr/>
            </a:lvl1pPr>
          </a:lstStyle>
          <a:p>
            <a:pPr>
              <a:defRPr/>
            </a:pPr>
            <a:endParaRPr lang="en-CA"/>
          </a:p>
        </p:txBody>
      </p:sp>
      <p:sp>
        <p:nvSpPr>
          <p:cNvPr id="7" name="Rectangle 29"/>
          <p:cNvSpPr>
            <a:spLocks noGrp="1" noChangeArrowheads="1"/>
          </p:cNvSpPr>
          <p:nvPr>
            <p:ph type="sldNum" sz="quarter" idx="12"/>
          </p:nvPr>
        </p:nvSpPr>
        <p:spPr>
          <a:ln/>
        </p:spPr>
        <p:txBody>
          <a:bodyPr/>
          <a:lstStyle>
            <a:lvl1pPr>
              <a:defRPr/>
            </a:lvl1pPr>
          </a:lstStyle>
          <a:p>
            <a:pPr>
              <a:defRPr/>
            </a:pPr>
            <a:fld id="{E81391CB-D365-45AB-AEB4-8D50E4B5403E}" type="slidenum">
              <a:rPr lang="en-CA"/>
              <a:pPr>
                <a:defRPr/>
              </a:pPr>
              <a:t>‹#›</a:t>
            </a:fld>
            <a:endParaRPr lang="en-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1355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27"/>
          <p:cNvSpPr>
            <a:spLocks noGrp="1" noChangeArrowheads="1"/>
          </p:cNvSpPr>
          <p:nvPr>
            <p:ph type="dt" sz="half" idx="10"/>
          </p:nvPr>
        </p:nvSpPr>
        <p:spPr>
          <a:ln/>
        </p:spPr>
        <p:txBody>
          <a:bodyPr/>
          <a:lstStyle>
            <a:lvl1pPr>
              <a:defRPr/>
            </a:lvl1pPr>
          </a:lstStyle>
          <a:p>
            <a:pPr>
              <a:defRPr/>
            </a:pPr>
            <a:endParaRPr lang="en-CA"/>
          </a:p>
        </p:txBody>
      </p:sp>
      <p:sp>
        <p:nvSpPr>
          <p:cNvPr id="6" name="Rectangle 28"/>
          <p:cNvSpPr>
            <a:spLocks noGrp="1" noChangeArrowheads="1"/>
          </p:cNvSpPr>
          <p:nvPr>
            <p:ph type="ftr" sz="quarter" idx="11"/>
          </p:nvPr>
        </p:nvSpPr>
        <p:spPr>
          <a:ln/>
        </p:spPr>
        <p:txBody>
          <a:bodyPr/>
          <a:lstStyle>
            <a:lvl1pPr>
              <a:defRPr/>
            </a:lvl1pPr>
          </a:lstStyle>
          <a:p>
            <a:pPr>
              <a:defRPr/>
            </a:pPr>
            <a:endParaRPr lang="en-CA"/>
          </a:p>
        </p:txBody>
      </p:sp>
      <p:sp>
        <p:nvSpPr>
          <p:cNvPr id="7" name="Rectangle 29"/>
          <p:cNvSpPr>
            <a:spLocks noGrp="1" noChangeArrowheads="1"/>
          </p:cNvSpPr>
          <p:nvPr>
            <p:ph type="sldNum" sz="quarter" idx="12"/>
          </p:nvPr>
        </p:nvSpPr>
        <p:spPr>
          <a:ln/>
        </p:spPr>
        <p:txBody>
          <a:bodyPr/>
          <a:lstStyle>
            <a:lvl1pPr>
              <a:defRPr/>
            </a:lvl1pPr>
          </a:lstStyle>
          <a:p>
            <a:pPr>
              <a:defRPr/>
            </a:pPr>
            <a:fld id="{EBAB4E24-F1E8-4FD3-AB65-971A85AFA97A}" type="slidenum">
              <a:rPr lang="en-CA"/>
              <a:pPr>
                <a:defRPr/>
              </a:pPr>
              <a:t>‹#›</a:t>
            </a:fld>
            <a:endParaRPr lang="en-C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CA"/>
          </a:p>
        </p:txBody>
      </p:sp>
      <p:sp>
        <p:nvSpPr>
          <p:cNvPr id="3" name="SmartArt Placeholder 2"/>
          <p:cNvSpPr>
            <a:spLocks noGrp="1"/>
          </p:cNvSpPr>
          <p:nvPr>
            <p:ph type="dgm" idx="1"/>
          </p:nvPr>
        </p:nvSpPr>
        <p:spPr>
          <a:xfrm>
            <a:off x="1173163" y="1981200"/>
            <a:ext cx="7772400" cy="4114800"/>
          </a:xfrm>
        </p:spPr>
        <p:txBody>
          <a:bodyPr/>
          <a:lstStyle/>
          <a:p>
            <a:pPr lvl="0"/>
            <a:endParaRPr lang="en-CA" noProof="0" smtClean="0"/>
          </a:p>
        </p:txBody>
      </p:sp>
      <p:sp>
        <p:nvSpPr>
          <p:cNvPr id="4" name="Rectangle 27"/>
          <p:cNvSpPr>
            <a:spLocks noGrp="1" noChangeArrowheads="1"/>
          </p:cNvSpPr>
          <p:nvPr>
            <p:ph type="dt" sz="half" idx="10"/>
          </p:nvPr>
        </p:nvSpPr>
        <p:spPr>
          <a:ln/>
        </p:spPr>
        <p:txBody>
          <a:bodyPr/>
          <a:lstStyle>
            <a:lvl1pPr>
              <a:defRPr/>
            </a:lvl1pPr>
          </a:lstStyle>
          <a:p>
            <a:pPr>
              <a:defRPr/>
            </a:pPr>
            <a:endParaRPr lang="en-CA"/>
          </a:p>
        </p:txBody>
      </p:sp>
      <p:sp>
        <p:nvSpPr>
          <p:cNvPr id="5" name="Rectangle 28"/>
          <p:cNvSpPr>
            <a:spLocks noGrp="1" noChangeArrowheads="1"/>
          </p:cNvSpPr>
          <p:nvPr>
            <p:ph type="ftr" sz="quarter" idx="11"/>
          </p:nvPr>
        </p:nvSpPr>
        <p:spPr>
          <a:ln/>
        </p:spPr>
        <p:txBody>
          <a:bodyPr/>
          <a:lstStyle>
            <a:lvl1pPr>
              <a:defRPr/>
            </a:lvl1pPr>
          </a:lstStyle>
          <a:p>
            <a:pPr>
              <a:defRPr/>
            </a:pPr>
            <a:endParaRPr lang="en-CA"/>
          </a:p>
        </p:txBody>
      </p:sp>
      <p:sp>
        <p:nvSpPr>
          <p:cNvPr id="6" name="Rectangle 29"/>
          <p:cNvSpPr>
            <a:spLocks noGrp="1" noChangeArrowheads="1"/>
          </p:cNvSpPr>
          <p:nvPr>
            <p:ph type="sldNum" sz="quarter" idx="12"/>
          </p:nvPr>
        </p:nvSpPr>
        <p:spPr>
          <a:ln/>
        </p:spPr>
        <p:txBody>
          <a:bodyPr/>
          <a:lstStyle>
            <a:lvl1pPr>
              <a:defRPr/>
            </a:lvl1pPr>
          </a:lstStyle>
          <a:p>
            <a:pPr>
              <a:defRPr/>
            </a:pPr>
            <a:fld id="{3DBB2346-48F6-4C7A-BD37-EC135FD4F090}" type="slidenum">
              <a:rPr lang="en-CA"/>
              <a:pPr>
                <a:defRPr/>
              </a:pPr>
              <a:t>‹#›</a:t>
            </a:fld>
            <a:endParaRPr lang="en-C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73163" y="457200"/>
            <a:ext cx="7772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27"/>
          <p:cNvSpPr>
            <a:spLocks noGrp="1" noChangeArrowheads="1"/>
          </p:cNvSpPr>
          <p:nvPr>
            <p:ph type="dt" sz="half" idx="10"/>
          </p:nvPr>
        </p:nvSpPr>
        <p:spPr>
          <a:ln/>
        </p:spPr>
        <p:txBody>
          <a:bodyPr/>
          <a:lstStyle>
            <a:lvl1pPr>
              <a:defRPr/>
            </a:lvl1pPr>
          </a:lstStyle>
          <a:p>
            <a:pPr>
              <a:defRPr/>
            </a:pPr>
            <a:endParaRPr lang="en-CA"/>
          </a:p>
        </p:txBody>
      </p:sp>
      <p:sp>
        <p:nvSpPr>
          <p:cNvPr id="4" name="Rectangle 28"/>
          <p:cNvSpPr>
            <a:spLocks noGrp="1" noChangeArrowheads="1"/>
          </p:cNvSpPr>
          <p:nvPr>
            <p:ph type="ftr" sz="quarter" idx="11"/>
          </p:nvPr>
        </p:nvSpPr>
        <p:spPr>
          <a:ln/>
        </p:spPr>
        <p:txBody>
          <a:bodyPr/>
          <a:lstStyle>
            <a:lvl1pPr>
              <a:defRPr/>
            </a:lvl1pPr>
          </a:lstStyle>
          <a:p>
            <a:pPr>
              <a:defRPr/>
            </a:pPr>
            <a:endParaRPr lang="en-CA"/>
          </a:p>
        </p:txBody>
      </p:sp>
      <p:sp>
        <p:nvSpPr>
          <p:cNvPr id="5" name="Rectangle 29"/>
          <p:cNvSpPr>
            <a:spLocks noGrp="1" noChangeArrowheads="1"/>
          </p:cNvSpPr>
          <p:nvPr>
            <p:ph type="sldNum" sz="quarter" idx="12"/>
          </p:nvPr>
        </p:nvSpPr>
        <p:spPr>
          <a:ln/>
        </p:spPr>
        <p:txBody>
          <a:bodyPr/>
          <a:lstStyle>
            <a:lvl1pPr>
              <a:defRPr/>
            </a:lvl1pPr>
          </a:lstStyle>
          <a:p>
            <a:pPr>
              <a:defRPr/>
            </a:pPr>
            <a:fld id="{9ACBD74E-6B65-4E0E-818F-593024C3EDF1}" type="slidenum">
              <a:rPr lang="en-CA"/>
              <a:pPr>
                <a:defRPr/>
              </a:pPr>
              <a:t>‹#›</a:t>
            </a:fld>
            <a:endParaRPr lang="en-C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5135563"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5135563"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27"/>
          <p:cNvSpPr>
            <a:spLocks noGrp="1" noChangeArrowheads="1"/>
          </p:cNvSpPr>
          <p:nvPr>
            <p:ph type="dt" sz="half" idx="10"/>
          </p:nvPr>
        </p:nvSpPr>
        <p:spPr>
          <a:ln/>
        </p:spPr>
        <p:txBody>
          <a:bodyPr/>
          <a:lstStyle>
            <a:lvl1pPr>
              <a:defRPr/>
            </a:lvl1pPr>
          </a:lstStyle>
          <a:p>
            <a:pPr>
              <a:defRPr/>
            </a:pPr>
            <a:endParaRPr lang="en-CA"/>
          </a:p>
        </p:txBody>
      </p:sp>
      <p:sp>
        <p:nvSpPr>
          <p:cNvPr id="7" name="Rectangle 28"/>
          <p:cNvSpPr>
            <a:spLocks noGrp="1" noChangeArrowheads="1"/>
          </p:cNvSpPr>
          <p:nvPr>
            <p:ph type="ftr" sz="quarter" idx="11"/>
          </p:nvPr>
        </p:nvSpPr>
        <p:spPr>
          <a:ln/>
        </p:spPr>
        <p:txBody>
          <a:bodyPr/>
          <a:lstStyle>
            <a:lvl1pPr>
              <a:defRPr/>
            </a:lvl1pPr>
          </a:lstStyle>
          <a:p>
            <a:pPr>
              <a:defRPr/>
            </a:pPr>
            <a:endParaRPr lang="en-CA"/>
          </a:p>
        </p:txBody>
      </p:sp>
      <p:sp>
        <p:nvSpPr>
          <p:cNvPr id="8" name="Rectangle 29"/>
          <p:cNvSpPr>
            <a:spLocks noGrp="1" noChangeArrowheads="1"/>
          </p:cNvSpPr>
          <p:nvPr>
            <p:ph type="sldNum" sz="quarter" idx="12"/>
          </p:nvPr>
        </p:nvSpPr>
        <p:spPr>
          <a:ln/>
        </p:spPr>
        <p:txBody>
          <a:bodyPr/>
          <a:lstStyle>
            <a:lvl1pPr>
              <a:defRPr/>
            </a:lvl1pPr>
          </a:lstStyle>
          <a:p>
            <a:pPr>
              <a:defRPr/>
            </a:pPr>
            <a:fld id="{2E2C6304-E70D-4964-9C37-47B0AED81350}" type="slidenum">
              <a:rPr lang="en-CA"/>
              <a:pPr>
                <a:defRPr/>
              </a:pPr>
              <a:t>‹#›</a:t>
            </a:fld>
            <a:endParaRPr lang="en-C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1"/>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828801"/>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F5FF4E6-B545-4861-BD09-4748CBEF54C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27"/>
          <p:cNvSpPr>
            <a:spLocks noGrp="1" noChangeArrowheads="1"/>
          </p:cNvSpPr>
          <p:nvPr>
            <p:ph type="dt" sz="half" idx="10"/>
          </p:nvPr>
        </p:nvSpPr>
        <p:spPr>
          <a:ln/>
        </p:spPr>
        <p:txBody>
          <a:bodyPr/>
          <a:lstStyle>
            <a:lvl1pPr>
              <a:defRPr/>
            </a:lvl1pPr>
          </a:lstStyle>
          <a:p>
            <a:pPr>
              <a:defRPr/>
            </a:pPr>
            <a:endParaRPr lang="en-CA"/>
          </a:p>
        </p:txBody>
      </p:sp>
      <p:sp>
        <p:nvSpPr>
          <p:cNvPr id="5" name="Rectangle 28"/>
          <p:cNvSpPr>
            <a:spLocks noGrp="1" noChangeArrowheads="1"/>
          </p:cNvSpPr>
          <p:nvPr>
            <p:ph type="ftr" sz="quarter" idx="11"/>
          </p:nvPr>
        </p:nvSpPr>
        <p:spPr>
          <a:ln/>
        </p:spPr>
        <p:txBody>
          <a:bodyPr/>
          <a:lstStyle>
            <a:lvl1pPr>
              <a:defRPr/>
            </a:lvl1pPr>
          </a:lstStyle>
          <a:p>
            <a:pPr>
              <a:defRPr/>
            </a:pPr>
            <a:endParaRPr lang="en-CA"/>
          </a:p>
        </p:txBody>
      </p:sp>
      <p:sp>
        <p:nvSpPr>
          <p:cNvPr id="6" name="Rectangle 29"/>
          <p:cNvSpPr>
            <a:spLocks noGrp="1" noChangeArrowheads="1"/>
          </p:cNvSpPr>
          <p:nvPr>
            <p:ph type="sldNum" sz="quarter" idx="12"/>
          </p:nvPr>
        </p:nvSpPr>
        <p:spPr>
          <a:ln/>
        </p:spPr>
        <p:txBody>
          <a:bodyPr/>
          <a:lstStyle>
            <a:lvl1pPr>
              <a:defRPr/>
            </a:lvl1pPr>
          </a:lstStyle>
          <a:p>
            <a:pPr>
              <a:defRPr/>
            </a:pPr>
            <a:fld id="{8F1A79EF-C01E-42EF-AF52-666D455BDD22}" type="slidenum">
              <a:rPr lang="en-CA"/>
              <a:pPr>
                <a:defRPr/>
              </a:pPr>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828800"/>
            <a:ext cx="8229600" cy="207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57200" y="4056063"/>
            <a:ext cx="8229600" cy="2074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38E61E3-8CC4-4C44-A90F-29547A9B659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endParaRPr lang="en-CA"/>
          </a:p>
        </p:txBody>
      </p:sp>
      <p:sp>
        <p:nvSpPr>
          <p:cNvPr id="5" name="Rectangle 28"/>
          <p:cNvSpPr>
            <a:spLocks noGrp="1" noChangeArrowheads="1"/>
          </p:cNvSpPr>
          <p:nvPr>
            <p:ph type="ftr" sz="quarter" idx="11"/>
          </p:nvPr>
        </p:nvSpPr>
        <p:spPr>
          <a:ln/>
        </p:spPr>
        <p:txBody>
          <a:bodyPr/>
          <a:lstStyle>
            <a:lvl1pPr>
              <a:defRPr/>
            </a:lvl1pPr>
          </a:lstStyle>
          <a:p>
            <a:pPr>
              <a:defRPr/>
            </a:pPr>
            <a:endParaRPr lang="en-CA"/>
          </a:p>
        </p:txBody>
      </p:sp>
      <p:sp>
        <p:nvSpPr>
          <p:cNvPr id="6" name="Rectangle 29"/>
          <p:cNvSpPr>
            <a:spLocks noGrp="1" noChangeArrowheads="1"/>
          </p:cNvSpPr>
          <p:nvPr>
            <p:ph type="sldNum" sz="quarter" idx="12"/>
          </p:nvPr>
        </p:nvSpPr>
        <p:spPr>
          <a:ln/>
        </p:spPr>
        <p:txBody>
          <a:bodyPr/>
          <a:lstStyle>
            <a:lvl1pPr>
              <a:defRPr/>
            </a:lvl1pPr>
          </a:lstStyle>
          <a:p>
            <a:pPr>
              <a:defRPr/>
            </a:pPr>
            <a:fld id="{C9F98960-CF50-4F57-A5B4-6760538221C6}"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27"/>
          <p:cNvSpPr>
            <a:spLocks noGrp="1" noChangeArrowheads="1"/>
          </p:cNvSpPr>
          <p:nvPr>
            <p:ph type="dt" sz="half" idx="10"/>
          </p:nvPr>
        </p:nvSpPr>
        <p:spPr>
          <a:ln/>
        </p:spPr>
        <p:txBody>
          <a:bodyPr/>
          <a:lstStyle>
            <a:lvl1pPr>
              <a:defRPr/>
            </a:lvl1pPr>
          </a:lstStyle>
          <a:p>
            <a:pPr>
              <a:defRPr/>
            </a:pPr>
            <a:endParaRPr lang="en-CA"/>
          </a:p>
        </p:txBody>
      </p:sp>
      <p:sp>
        <p:nvSpPr>
          <p:cNvPr id="6" name="Rectangle 28"/>
          <p:cNvSpPr>
            <a:spLocks noGrp="1" noChangeArrowheads="1"/>
          </p:cNvSpPr>
          <p:nvPr>
            <p:ph type="ftr" sz="quarter" idx="11"/>
          </p:nvPr>
        </p:nvSpPr>
        <p:spPr>
          <a:ln/>
        </p:spPr>
        <p:txBody>
          <a:bodyPr/>
          <a:lstStyle>
            <a:lvl1pPr>
              <a:defRPr/>
            </a:lvl1pPr>
          </a:lstStyle>
          <a:p>
            <a:pPr>
              <a:defRPr/>
            </a:pPr>
            <a:endParaRPr lang="en-CA"/>
          </a:p>
        </p:txBody>
      </p:sp>
      <p:sp>
        <p:nvSpPr>
          <p:cNvPr id="7" name="Rectangle 29"/>
          <p:cNvSpPr>
            <a:spLocks noGrp="1" noChangeArrowheads="1"/>
          </p:cNvSpPr>
          <p:nvPr>
            <p:ph type="sldNum" sz="quarter" idx="12"/>
          </p:nvPr>
        </p:nvSpPr>
        <p:spPr>
          <a:ln/>
        </p:spPr>
        <p:txBody>
          <a:bodyPr/>
          <a:lstStyle>
            <a:lvl1pPr>
              <a:defRPr/>
            </a:lvl1pPr>
          </a:lstStyle>
          <a:p>
            <a:pPr>
              <a:defRPr/>
            </a:pPr>
            <a:fld id="{F324516E-0AE7-42E8-AB2C-98CB23FCF212}"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27"/>
          <p:cNvSpPr>
            <a:spLocks noGrp="1" noChangeArrowheads="1"/>
          </p:cNvSpPr>
          <p:nvPr>
            <p:ph type="dt" sz="half" idx="10"/>
          </p:nvPr>
        </p:nvSpPr>
        <p:spPr>
          <a:ln/>
        </p:spPr>
        <p:txBody>
          <a:bodyPr/>
          <a:lstStyle>
            <a:lvl1pPr>
              <a:defRPr/>
            </a:lvl1pPr>
          </a:lstStyle>
          <a:p>
            <a:pPr>
              <a:defRPr/>
            </a:pPr>
            <a:endParaRPr lang="en-CA"/>
          </a:p>
        </p:txBody>
      </p:sp>
      <p:sp>
        <p:nvSpPr>
          <p:cNvPr id="8" name="Rectangle 28"/>
          <p:cNvSpPr>
            <a:spLocks noGrp="1" noChangeArrowheads="1"/>
          </p:cNvSpPr>
          <p:nvPr>
            <p:ph type="ftr" sz="quarter" idx="11"/>
          </p:nvPr>
        </p:nvSpPr>
        <p:spPr>
          <a:ln/>
        </p:spPr>
        <p:txBody>
          <a:bodyPr/>
          <a:lstStyle>
            <a:lvl1pPr>
              <a:defRPr/>
            </a:lvl1pPr>
          </a:lstStyle>
          <a:p>
            <a:pPr>
              <a:defRPr/>
            </a:pPr>
            <a:endParaRPr lang="en-CA"/>
          </a:p>
        </p:txBody>
      </p:sp>
      <p:sp>
        <p:nvSpPr>
          <p:cNvPr id="9" name="Rectangle 29"/>
          <p:cNvSpPr>
            <a:spLocks noGrp="1" noChangeArrowheads="1"/>
          </p:cNvSpPr>
          <p:nvPr>
            <p:ph type="sldNum" sz="quarter" idx="12"/>
          </p:nvPr>
        </p:nvSpPr>
        <p:spPr>
          <a:ln/>
        </p:spPr>
        <p:txBody>
          <a:bodyPr/>
          <a:lstStyle>
            <a:lvl1pPr>
              <a:defRPr/>
            </a:lvl1pPr>
          </a:lstStyle>
          <a:p>
            <a:pPr>
              <a:defRPr/>
            </a:pPr>
            <a:fld id="{EF8EE28A-7A46-43DB-9BA6-A7E8FD632207}"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27"/>
          <p:cNvSpPr>
            <a:spLocks noGrp="1" noChangeArrowheads="1"/>
          </p:cNvSpPr>
          <p:nvPr>
            <p:ph type="dt" sz="half" idx="10"/>
          </p:nvPr>
        </p:nvSpPr>
        <p:spPr>
          <a:ln/>
        </p:spPr>
        <p:txBody>
          <a:bodyPr/>
          <a:lstStyle>
            <a:lvl1pPr>
              <a:defRPr/>
            </a:lvl1pPr>
          </a:lstStyle>
          <a:p>
            <a:pPr>
              <a:defRPr/>
            </a:pPr>
            <a:endParaRPr lang="en-CA"/>
          </a:p>
        </p:txBody>
      </p:sp>
      <p:sp>
        <p:nvSpPr>
          <p:cNvPr id="4" name="Rectangle 28"/>
          <p:cNvSpPr>
            <a:spLocks noGrp="1" noChangeArrowheads="1"/>
          </p:cNvSpPr>
          <p:nvPr>
            <p:ph type="ftr" sz="quarter" idx="11"/>
          </p:nvPr>
        </p:nvSpPr>
        <p:spPr>
          <a:ln/>
        </p:spPr>
        <p:txBody>
          <a:bodyPr/>
          <a:lstStyle>
            <a:lvl1pPr>
              <a:defRPr/>
            </a:lvl1pPr>
          </a:lstStyle>
          <a:p>
            <a:pPr>
              <a:defRPr/>
            </a:pPr>
            <a:endParaRPr lang="en-CA"/>
          </a:p>
        </p:txBody>
      </p:sp>
      <p:sp>
        <p:nvSpPr>
          <p:cNvPr id="5" name="Rectangle 29"/>
          <p:cNvSpPr>
            <a:spLocks noGrp="1" noChangeArrowheads="1"/>
          </p:cNvSpPr>
          <p:nvPr>
            <p:ph type="sldNum" sz="quarter" idx="12"/>
          </p:nvPr>
        </p:nvSpPr>
        <p:spPr>
          <a:ln/>
        </p:spPr>
        <p:txBody>
          <a:bodyPr/>
          <a:lstStyle>
            <a:lvl1pPr>
              <a:defRPr/>
            </a:lvl1pPr>
          </a:lstStyle>
          <a:p>
            <a:pPr>
              <a:defRPr/>
            </a:pPr>
            <a:fld id="{F81BA29E-EBE5-43E6-AB60-465D0FCFB16E}"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CA"/>
          </a:p>
        </p:txBody>
      </p:sp>
      <p:sp>
        <p:nvSpPr>
          <p:cNvPr id="3" name="Rectangle 28"/>
          <p:cNvSpPr>
            <a:spLocks noGrp="1" noChangeArrowheads="1"/>
          </p:cNvSpPr>
          <p:nvPr>
            <p:ph type="ftr" sz="quarter" idx="11"/>
          </p:nvPr>
        </p:nvSpPr>
        <p:spPr>
          <a:ln/>
        </p:spPr>
        <p:txBody>
          <a:bodyPr/>
          <a:lstStyle>
            <a:lvl1pPr>
              <a:defRPr/>
            </a:lvl1pPr>
          </a:lstStyle>
          <a:p>
            <a:pPr>
              <a:defRPr/>
            </a:pPr>
            <a:endParaRPr lang="en-CA"/>
          </a:p>
        </p:txBody>
      </p:sp>
      <p:sp>
        <p:nvSpPr>
          <p:cNvPr id="4" name="Rectangle 29"/>
          <p:cNvSpPr>
            <a:spLocks noGrp="1" noChangeArrowheads="1"/>
          </p:cNvSpPr>
          <p:nvPr>
            <p:ph type="sldNum" sz="quarter" idx="12"/>
          </p:nvPr>
        </p:nvSpPr>
        <p:spPr>
          <a:ln/>
        </p:spPr>
        <p:txBody>
          <a:bodyPr/>
          <a:lstStyle>
            <a:lvl1pPr>
              <a:defRPr/>
            </a:lvl1pPr>
          </a:lstStyle>
          <a:p>
            <a:pPr>
              <a:defRPr/>
            </a:pPr>
            <a:fld id="{232ABC2F-38C6-43E3-8F38-436DBA6C3097}"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CA"/>
          </a:p>
        </p:txBody>
      </p:sp>
      <p:sp>
        <p:nvSpPr>
          <p:cNvPr id="6" name="Rectangle 28"/>
          <p:cNvSpPr>
            <a:spLocks noGrp="1" noChangeArrowheads="1"/>
          </p:cNvSpPr>
          <p:nvPr>
            <p:ph type="ftr" sz="quarter" idx="11"/>
          </p:nvPr>
        </p:nvSpPr>
        <p:spPr>
          <a:ln/>
        </p:spPr>
        <p:txBody>
          <a:bodyPr/>
          <a:lstStyle>
            <a:lvl1pPr>
              <a:defRPr/>
            </a:lvl1pPr>
          </a:lstStyle>
          <a:p>
            <a:pPr>
              <a:defRPr/>
            </a:pPr>
            <a:endParaRPr lang="en-CA"/>
          </a:p>
        </p:txBody>
      </p:sp>
      <p:sp>
        <p:nvSpPr>
          <p:cNvPr id="7" name="Rectangle 29"/>
          <p:cNvSpPr>
            <a:spLocks noGrp="1" noChangeArrowheads="1"/>
          </p:cNvSpPr>
          <p:nvPr>
            <p:ph type="sldNum" sz="quarter" idx="12"/>
          </p:nvPr>
        </p:nvSpPr>
        <p:spPr>
          <a:ln/>
        </p:spPr>
        <p:txBody>
          <a:bodyPr/>
          <a:lstStyle>
            <a:lvl1pPr>
              <a:defRPr/>
            </a:lvl1pPr>
          </a:lstStyle>
          <a:p>
            <a:pPr>
              <a:defRPr/>
            </a:pPr>
            <a:fld id="{25A8825C-819B-4852-A0BA-8E1267775F99}"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CA"/>
          </a:p>
        </p:txBody>
      </p:sp>
      <p:sp>
        <p:nvSpPr>
          <p:cNvPr id="6" name="Rectangle 28"/>
          <p:cNvSpPr>
            <a:spLocks noGrp="1" noChangeArrowheads="1"/>
          </p:cNvSpPr>
          <p:nvPr>
            <p:ph type="ftr" sz="quarter" idx="11"/>
          </p:nvPr>
        </p:nvSpPr>
        <p:spPr>
          <a:ln/>
        </p:spPr>
        <p:txBody>
          <a:bodyPr/>
          <a:lstStyle>
            <a:lvl1pPr>
              <a:defRPr/>
            </a:lvl1pPr>
          </a:lstStyle>
          <a:p>
            <a:pPr>
              <a:defRPr/>
            </a:pPr>
            <a:endParaRPr lang="en-CA"/>
          </a:p>
        </p:txBody>
      </p:sp>
      <p:sp>
        <p:nvSpPr>
          <p:cNvPr id="7" name="Rectangle 29"/>
          <p:cNvSpPr>
            <a:spLocks noGrp="1" noChangeArrowheads="1"/>
          </p:cNvSpPr>
          <p:nvPr>
            <p:ph type="sldNum" sz="quarter" idx="12"/>
          </p:nvPr>
        </p:nvSpPr>
        <p:spPr>
          <a:ln/>
        </p:spPr>
        <p:txBody>
          <a:bodyPr/>
          <a:lstStyle>
            <a:lvl1pPr>
              <a:defRPr/>
            </a:lvl1pPr>
          </a:lstStyle>
          <a:p>
            <a:pPr>
              <a:defRPr/>
            </a:pPr>
            <a:fld id="{B72444F1-2179-43CC-905A-84DC75BAE654}"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4763"/>
            <a:ext cx="1063625" cy="6858001"/>
            <a:chOff x="0" y="-3"/>
            <a:chExt cx="670" cy="4320"/>
          </a:xfrm>
        </p:grpSpPr>
        <p:grpSp>
          <p:nvGrpSpPr>
            <p:cNvPr id="5128" name="Group 3"/>
            <p:cNvGrpSpPr>
              <a:grpSpLocks/>
            </p:cNvGrpSpPr>
            <p:nvPr/>
          </p:nvGrpSpPr>
          <p:grpSpPr bwMode="auto">
            <a:xfrm rot="16200000" flipH="1">
              <a:off x="-1815" y="1838"/>
              <a:ext cx="4320" cy="638"/>
              <a:chOff x="-2" y="1562"/>
              <a:chExt cx="5762" cy="638"/>
            </a:xfrm>
          </p:grpSpPr>
          <p:sp>
            <p:nvSpPr>
              <p:cNvPr id="153604" name="Freeform 4"/>
              <p:cNvSpPr>
                <a:spLocks/>
              </p:cNvSpPr>
              <p:nvPr/>
            </p:nvSpPr>
            <p:spPr bwMode="ltGray">
              <a:xfrm rot="-5400000">
                <a:off x="2554" y="-990"/>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a:defRPr/>
                </a:pPr>
                <a:endParaRPr lang="en-CA"/>
              </a:p>
            </p:txBody>
          </p:sp>
          <p:sp>
            <p:nvSpPr>
              <p:cNvPr id="153605"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CA"/>
              </a:p>
            </p:txBody>
          </p:sp>
          <p:sp>
            <p:nvSpPr>
              <p:cNvPr id="153606" name="Freeform 6"/>
              <p:cNvSpPr>
                <a:spLocks/>
              </p:cNvSpPr>
              <p:nvPr/>
            </p:nvSpPr>
            <p:spPr bwMode="ltGray">
              <a:xfrm rot="-5400000">
                <a:off x="976" y="1671"/>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a:defRPr/>
                </a:pPr>
                <a:endParaRPr lang="en-CA"/>
              </a:p>
            </p:txBody>
          </p:sp>
          <p:sp>
            <p:nvSpPr>
              <p:cNvPr id="153607" name="Freeform 7"/>
              <p:cNvSpPr>
                <a:spLocks/>
              </p:cNvSpPr>
              <p:nvPr/>
            </p:nvSpPr>
            <p:spPr bwMode="ltGray">
              <a:xfrm rot="-5400000">
                <a:off x="-63" y="1755"/>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a:defRPr/>
                </a:pPr>
                <a:endParaRPr lang="en-CA"/>
              </a:p>
            </p:txBody>
          </p:sp>
          <p:sp>
            <p:nvSpPr>
              <p:cNvPr id="153608" name="Freeform 8"/>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a:defRPr/>
                </a:pPr>
                <a:endParaRPr lang="en-CA"/>
              </a:p>
            </p:txBody>
          </p:sp>
          <p:sp>
            <p:nvSpPr>
              <p:cNvPr id="153609" name="Freeform 9"/>
              <p:cNvSpPr>
                <a:spLocks/>
              </p:cNvSpPr>
              <p:nvPr/>
            </p:nvSpPr>
            <p:spPr bwMode="ltGray">
              <a:xfrm rot="-5400000">
                <a:off x="439" y="1699"/>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CA"/>
              </a:p>
            </p:txBody>
          </p:sp>
          <p:sp>
            <p:nvSpPr>
              <p:cNvPr id="153610" name="Freeform 10"/>
              <p:cNvSpPr>
                <a:spLocks/>
              </p:cNvSpPr>
              <p:nvPr/>
            </p:nvSpPr>
            <p:spPr bwMode="ltGray">
              <a:xfrm rot="-5400000">
                <a:off x="152" y="1728"/>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CA"/>
              </a:p>
            </p:txBody>
          </p:sp>
          <p:sp>
            <p:nvSpPr>
              <p:cNvPr id="153611" name="Freeform 11"/>
              <p:cNvSpPr>
                <a:spLocks/>
              </p:cNvSpPr>
              <p:nvPr/>
            </p:nvSpPr>
            <p:spPr bwMode="ltGray">
              <a:xfrm rot="-5400000">
                <a:off x="3203" y="1662"/>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CA"/>
              </a:p>
            </p:txBody>
          </p:sp>
          <p:sp>
            <p:nvSpPr>
              <p:cNvPr id="153612" name="Freeform 12"/>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a:defRPr/>
                </a:pPr>
                <a:endParaRPr lang="en-CA"/>
              </a:p>
            </p:txBody>
          </p:sp>
          <p:sp>
            <p:nvSpPr>
              <p:cNvPr id="153613" name="Freeform 13"/>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a:defRPr/>
                </a:pPr>
                <a:endParaRPr lang="en-CA"/>
              </a:p>
            </p:txBody>
          </p:sp>
          <p:sp>
            <p:nvSpPr>
              <p:cNvPr id="153614" name="Freeform 14"/>
              <p:cNvSpPr>
                <a:spLocks/>
              </p:cNvSpPr>
              <p:nvPr/>
            </p:nvSpPr>
            <p:spPr bwMode="ltGray">
              <a:xfrm rot="-5400000">
                <a:off x="2548" y="1729"/>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a:defRPr/>
                </a:pPr>
                <a:endParaRPr lang="en-CA"/>
              </a:p>
            </p:txBody>
          </p:sp>
          <p:sp>
            <p:nvSpPr>
              <p:cNvPr id="153615" name="Freeform 15"/>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CA"/>
              </a:p>
            </p:txBody>
          </p:sp>
          <p:sp>
            <p:nvSpPr>
              <p:cNvPr id="153616" name="Freeform 16"/>
              <p:cNvSpPr>
                <a:spLocks/>
              </p:cNvSpPr>
              <p:nvPr/>
            </p:nvSpPr>
            <p:spPr bwMode="ltGray">
              <a:xfrm rot="-5400000">
                <a:off x="2039"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a:defRPr/>
                </a:pPr>
                <a:endParaRPr lang="en-CA"/>
              </a:p>
            </p:txBody>
          </p:sp>
          <p:sp>
            <p:nvSpPr>
              <p:cNvPr id="153617" name="Freeform 17"/>
              <p:cNvSpPr>
                <a:spLocks/>
              </p:cNvSpPr>
              <p:nvPr/>
            </p:nvSpPr>
            <p:spPr bwMode="ltGray">
              <a:xfrm rot="-5400000">
                <a:off x="4071" y="1664"/>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a:defRPr/>
                </a:pPr>
                <a:endParaRPr lang="en-CA"/>
              </a:p>
            </p:txBody>
          </p:sp>
          <p:sp>
            <p:nvSpPr>
              <p:cNvPr id="153618" name="Freeform 18"/>
              <p:cNvSpPr>
                <a:spLocks/>
              </p:cNvSpPr>
              <p:nvPr/>
            </p:nvSpPr>
            <p:spPr bwMode="ltGray">
              <a:xfrm rot="-5400000">
                <a:off x="3725" y="1665"/>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a:defRPr/>
                </a:pPr>
                <a:endParaRPr lang="en-CA"/>
              </a:p>
            </p:txBody>
          </p:sp>
          <p:sp>
            <p:nvSpPr>
              <p:cNvPr id="153619" name="Freeform 19"/>
              <p:cNvSpPr>
                <a:spLocks/>
              </p:cNvSpPr>
              <p:nvPr/>
            </p:nvSpPr>
            <p:spPr bwMode="ltGray">
              <a:xfrm rot="-5400000">
                <a:off x="4572" y="1744"/>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a:defRPr/>
                </a:pPr>
                <a:endParaRPr lang="en-CA"/>
              </a:p>
            </p:txBody>
          </p:sp>
          <p:sp>
            <p:nvSpPr>
              <p:cNvPr id="153620" name="Freeform 20"/>
              <p:cNvSpPr>
                <a:spLocks/>
              </p:cNvSpPr>
              <p:nvPr/>
            </p:nvSpPr>
            <p:spPr bwMode="ltGray">
              <a:xfrm>
                <a:off x="5469" y="1559"/>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a:defRPr/>
                </a:pPr>
                <a:endParaRPr lang="en-CA"/>
              </a:p>
            </p:txBody>
          </p:sp>
          <p:sp>
            <p:nvSpPr>
              <p:cNvPr id="153621" name="Freeform 21"/>
              <p:cNvSpPr>
                <a:spLocks/>
              </p:cNvSpPr>
              <p:nvPr/>
            </p:nvSpPr>
            <p:spPr bwMode="ltGray">
              <a:xfrm rot="-5400000">
                <a:off x="5075" y="1688"/>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CA"/>
              </a:p>
            </p:txBody>
          </p:sp>
          <p:sp>
            <p:nvSpPr>
              <p:cNvPr id="153622" name="Freeform 22"/>
              <p:cNvSpPr>
                <a:spLocks/>
              </p:cNvSpPr>
              <p:nvPr/>
            </p:nvSpPr>
            <p:spPr bwMode="ltGray">
              <a:xfrm rot="-5400000">
                <a:off x="4788" y="1715"/>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CA"/>
              </a:p>
            </p:txBody>
          </p:sp>
        </p:grpSp>
        <p:sp>
          <p:nvSpPr>
            <p:cNvPr id="153623"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a:defRPr/>
              </a:pPr>
              <a:endParaRPr lang="en-CA"/>
            </a:p>
          </p:txBody>
        </p:sp>
        <p:sp>
          <p:nvSpPr>
            <p:cNvPr id="153624"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a:defRPr/>
              </a:pPr>
              <a:endParaRPr lang="en-CA"/>
            </a:p>
          </p:txBody>
        </p:sp>
      </p:grpSp>
      <p:sp>
        <p:nvSpPr>
          <p:cNvPr id="5123" name="Rectangle 25"/>
          <p:cNvSpPr>
            <a:spLocks noGrp="1" noChangeArrowheads="1"/>
          </p:cNvSpPr>
          <p:nvPr>
            <p:ph type="title"/>
          </p:nvPr>
        </p:nvSpPr>
        <p:spPr bwMode="auto">
          <a:xfrm>
            <a:off x="1173163"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5124" name="Rectangle 26"/>
          <p:cNvSpPr>
            <a:spLocks noGrp="1" noChangeArrowheads="1"/>
          </p:cNvSpPr>
          <p:nvPr>
            <p:ph type="body" idx="1"/>
          </p:nvPr>
        </p:nvSpPr>
        <p:spPr bwMode="auto">
          <a:xfrm>
            <a:off x="1173163"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53627" name="Rectangle 27"/>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pPr>
              <a:defRPr/>
            </a:pPr>
            <a:endParaRPr lang="en-CA"/>
          </a:p>
        </p:txBody>
      </p:sp>
      <p:sp>
        <p:nvSpPr>
          <p:cNvPr id="153628" name="Rectangle 28"/>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vl1pPr>
          </a:lstStyle>
          <a:p>
            <a:pPr>
              <a:defRPr/>
            </a:pPr>
            <a:endParaRPr lang="en-CA"/>
          </a:p>
        </p:txBody>
      </p:sp>
      <p:sp>
        <p:nvSpPr>
          <p:cNvPr id="153629" name="Rectangle 29"/>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pPr>
              <a:defRPr/>
            </a:pPr>
            <a:fld id="{FDF8B62C-C90B-4762-A0E6-A7E726E52F45}"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737"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8" r:id="rId19"/>
    <p:sldLayoutId id="2147483739" r:id="rId20"/>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http://occawlonline.pearsoned.com/bookbind/pubbooks/campbell_awl/chapter42/medialib/4205.jpg" TargetMode="External"/><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04.xml.rels><?xml version="1.0" encoding="UTF-8" standalone="yes"?>
<Relationships xmlns="http://schemas.openxmlformats.org/package/2006/relationships"><Relationship Id="rId3" Type="http://schemas.openxmlformats.org/officeDocument/2006/relationships/oleObject" Target="../embeddings/Microsoft_Office_Excel_Chart2.xls"/><Relationship Id="rId2" Type="http://schemas.openxmlformats.org/officeDocument/2006/relationships/slideLayout" Target="../slideLayouts/slideLayout18.xml"/><Relationship Id="rId1" Type="http://schemas.openxmlformats.org/officeDocument/2006/relationships/vmlDrawing" Target="../drawings/vmlDrawing4.vml"/></Relationships>
</file>

<file path=ppt/slides/_rels/slide10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0.xml"/></Relationships>
</file>

<file path=ppt/slides/_rels/slide11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0.xml"/></Relationships>
</file>

<file path=ppt/slides/_rels/slide11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0.xml"/></Relationships>
</file>

<file path=ppt/slides/_rels/slide1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http://occawlonline.pearsoned.com/bookbind/pubbooks/campbell_awl/chapter42/medialib/Methods4201.JPG" TargetMode="External"/><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5.xml"/></Relationships>
</file>

<file path=ppt/slides/_rels/slide1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5.xml"/></Relationships>
</file>

<file path=ppt/slides/_rels/slide14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5.xml"/></Relationships>
</file>

<file path=ppt/slides/_rels/slide14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vmlDrawing" Target="../drawings/vmlDrawing1.vml"/><Relationship Id="rId1" Type="http://schemas.openxmlformats.org/officeDocument/2006/relationships/themeOverride" Target="../theme/themeOverrid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en.wikipedia.org/wiki/Venul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2.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ctrTitle"/>
          </p:nvPr>
        </p:nvSpPr>
        <p:spPr/>
        <p:txBody>
          <a:bodyPr/>
          <a:lstStyle/>
          <a:p>
            <a:pPr eaLnBrk="1" hangingPunct="1"/>
            <a:r>
              <a:rPr lang="en-US" b="1" smtClean="0"/>
              <a:t>Chapter 9</a:t>
            </a:r>
            <a:br>
              <a:rPr lang="en-US" b="1" smtClean="0"/>
            </a:br>
            <a:r>
              <a:rPr lang="en-US" sz="4400" b="1" smtClean="0"/>
              <a:t>Homeostasis and Circulation</a:t>
            </a:r>
            <a:endParaRPr lang="en-CA" smtClean="0"/>
          </a:p>
        </p:txBody>
      </p:sp>
      <p:sp>
        <p:nvSpPr>
          <p:cNvPr id="9219" name="Subtitle 5"/>
          <p:cNvSpPr>
            <a:spLocks noGrp="1"/>
          </p:cNvSpPr>
          <p:nvPr>
            <p:ph type="subTitle" idx="1"/>
          </p:nvPr>
        </p:nvSpPr>
        <p:spPr/>
        <p:txBody>
          <a:bodyPr/>
          <a:lstStyle/>
          <a:p>
            <a:pPr eaLnBrk="1" hangingPunct="1"/>
            <a:r>
              <a:rPr lang="en-CA" smtClean="0"/>
              <a:t>Biology 2201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533400"/>
            <a:ext cx="8229600" cy="1143000"/>
          </a:xfrm>
        </p:spPr>
        <p:txBody>
          <a:bodyPr/>
          <a:lstStyle/>
          <a:p>
            <a:pPr eaLnBrk="1" hangingPunct="1"/>
            <a:r>
              <a:rPr lang="en-US" smtClean="0"/>
              <a:t>Physiologically - how does it work?</a:t>
            </a:r>
          </a:p>
        </p:txBody>
      </p:sp>
      <p:sp>
        <p:nvSpPr>
          <p:cNvPr id="18435" name="Rectangle 3"/>
          <p:cNvSpPr>
            <a:spLocks noGrp="1" noChangeArrowheads="1"/>
          </p:cNvSpPr>
          <p:nvPr>
            <p:ph idx="1"/>
          </p:nvPr>
        </p:nvSpPr>
        <p:spPr>
          <a:xfrm>
            <a:off x="914400" y="1828800"/>
            <a:ext cx="8229600" cy="4648200"/>
          </a:xfrm>
        </p:spPr>
        <p:txBody>
          <a:bodyPr/>
          <a:lstStyle/>
          <a:p>
            <a:pPr eaLnBrk="1" hangingPunct="1"/>
            <a:r>
              <a:rPr lang="en-US" smtClean="0"/>
              <a:t>Negative Feedback Loop</a:t>
            </a:r>
          </a:p>
          <a:p>
            <a:pPr eaLnBrk="1" hangingPunct="1"/>
            <a:r>
              <a:rPr lang="en-US" smtClean="0"/>
              <a:t> 3 parts</a:t>
            </a:r>
            <a:br>
              <a:rPr lang="en-US" smtClean="0"/>
            </a:br>
            <a:r>
              <a:rPr lang="en-US" smtClean="0"/>
              <a:t>	Receptor (Skin)</a:t>
            </a:r>
          </a:p>
          <a:p>
            <a:pPr lvl="1" eaLnBrk="1" hangingPunct="1"/>
            <a:r>
              <a:rPr lang="en-US" sz="3200" smtClean="0"/>
              <a:t>Integrator (Brain)</a:t>
            </a:r>
          </a:p>
          <a:p>
            <a:pPr lvl="1" eaLnBrk="1" hangingPunct="1"/>
            <a:r>
              <a:rPr lang="en-US" sz="3200" smtClean="0"/>
              <a:t>Effector (Sweat or shiver))</a:t>
            </a:r>
          </a:p>
          <a:p>
            <a:pPr eaLnBrk="1" hangingPunct="1"/>
            <a:endParaRPr lang="en-US" smtClean="0"/>
          </a:p>
          <a:p>
            <a:pPr eaLnBrk="1" hangingPunct="1">
              <a:buFont typeface="Wingdings" pitchFamily="2" charset="2"/>
              <a:buNone/>
            </a:pPr>
            <a:r>
              <a:rPr lang="en-US" smtClean="0"/>
              <a:t>See Pg. 302-303 in textbook</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2366963" y="1371600"/>
            <a:ext cx="9144000" cy="0"/>
          </a:xfrm>
          <a:prstGeom prst="rect">
            <a:avLst/>
          </a:prstGeom>
          <a:noFill/>
          <a:ln w="9525">
            <a:noFill/>
            <a:miter lim="800000"/>
            <a:headEnd/>
            <a:tailEnd/>
          </a:ln>
        </p:spPr>
        <p:txBody>
          <a:bodyPr>
            <a:spAutoFit/>
          </a:bodyPr>
          <a:lstStyle/>
          <a:p>
            <a:endParaRPr lang="en-CA"/>
          </a:p>
        </p:txBody>
      </p:sp>
      <p:pic>
        <p:nvPicPr>
          <p:cNvPr id="107523" name="Picture 3" descr="http://occawlonline.pearsoned.com/bookbind/pubbooks/campbell_awl/chapter42/medialib/4205.jpg"/>
          <p:cNvPicPr>
            <a:picLocks noChangeAspect="1" noChangeArrowheads="1"/>
          </p:cNvPicPr>
          <p:nvPr/>
        </p:nvPicPr>
        <p:blipFill>
          <a:blip r:embed="rId2" r:link="rId3" cstate="print"/>
          <a:srcRect/>
          <a:stretch>
            <a:fillRect/>
          </a:stretch>
        </p:blipFill>
        <p:spPr bwMode="auto">
          <a:xfrm>
            <a:off x="1219200" y="276225"/>
            <a:ext cx="7581900" cy="65817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2" cstate="print"/>
          <a:srcRect/>
          <a:stretch>
            <a:fillRect/>
          </a:stretch>
        </p:blipFill>
        <p:spPr bwMode="auto">
          <a:xfrm>
            <a:off x="1066800" y="0"/>
            <a:ext cx="8077200" cy="6858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914400" y="228600"/>
            <a:ext cx="7772400" cy="685800"/>
          </a:xfrm>
        </p:spPr>
        <p:txBody>
          <a:bodyPr/>
          <a:lstStyle/>
          <a:p>
            <a:pPr eaLnBrk="1" hangingPunct="1"/>
            <a:r>
              <a:rPr lang="en-US" altLang="en-US" smtClean="0"/>
              <a:t>The heartbeat</a:t>
            </a:r>
          </a:p>
        </p:txBody>
      </p:sp>
      <p:sp>
        <p:nvSpPr>
          <p:cNvPr id="112643" name="Rectangle 3"/>
          <p:cNvSpPr>
            <a:spLocks noGrp="1" noChangeArrowheads="1"/>
          </p:cNvSpPr>
          <p:nvPr>
            <p:ph type="body" sz="half" idx="1"/>
          </p:nvPr>
        </p:nvSpPr>
        <p:spPr>
          <a:xfrm>
            <a:off x="990600" y="1219200"/>
            <a:ext cx="8153400" cy="5410200"/>
          </a:xfrm>
        </p:spPr>
        <p:txBody>
          <a:bodyPr/>
          <a:lstStyle/>
          <a:p>
            <a:pPr eaLnBrk="1" hangingPunct="1"/>
            <a:r>
              <a:rPr lang="en-US" altLang="en-US" sz="2800" b="1" u="sng" smtClean="0"/>
              <a:t>Sinoatrial (SA) node (“pacemaker”):</a:t>
            </a:r>
            <a:r>
              <a:rPr lang="en-US" altLang="en-US" sz="2800" smtClean="0"/>
              <a:t>  </a:t>
            </a:r>
          </a:p>
          <a:p>
            <a:pPr lvl="1" eaLnBrk="1" hangingPunct="1"/>
            <a:r>
              <a:rPr lang="en-US" altLang="en-US" sz="2400" smtClean="0"/>
              <a:t>Bundle of muscle tissue in right atrium</a:t>
            </a:r>
          </a:p>
          <a:p>
            <a:pPr lvl="1" eaLnBrk="1" hangingPunct="1"/>
            <a:r>
              <a:rPr lang="en-US" altLang="en-US" sz="2400" smtClean="0"/>
              <a:t>sets rate and timing of cardiac contraction by generating electrical signals in atria makes them contract simultaneously</a:t>
            </a:r>
          </a:p>
          <a:p>
            <a:pPr lvl="1" eaLnBrk="1" hangingPunct="1"/>
            <a:r>
              <a:rPr lang="en-US" altLang="en-US" sz="2400" smtClean="0"/>
              <a:t>Sends signal to a-v node</a:t>
            </a:r>
          </a:p>
          <a:p>
            <a:pPr eaLnBrk="1" hangingPunct="1"/>
            <a:r>
              <a:rPr lang="en-US" altLang="en-US" sz="2800" b="1" u="sng" smtClean="0"/>
              <a:t>Atrioventricular (AV) node:</a:t>
            </a:r>
            <a:r>
              <a:rPr lang="en-US" altLang="en-US" sz="2800" smtClean="0"/>
              <a:t> </a:t>
            </a:r>
          </a:p>
          <a:p>
            <a:pPr lvl="1" eaLnBrk="1" hangingPunct="1"/>
            <a:r>
              <a:rPr lang="en-US" altLang="en-US" sz="2400" smtClean="0"/>
              <a:t>Receives signal from S-A node</a:t>
            </a:r>
          </a:p>
          <a:p>
            <a:pPr lvl="1" eaLnBrk="1" hangingPunct="1"/>
            <a:r>
              <a:rPr lang="en-US" altLang="en-US" sz="2400" smtClean="0"/>
              <a:t>relay point (0.1 second delay) spreading impulse to walls of ventricles</a:t>
            </a:r>
          </a:p>
          <a:p>
            <a:pPr lvl="1" eaLnBrk="1" hangingPunct="1"/>
            <a:r>
              <a:rPr lang="en-US" altLang="en-US" sz="2400" smtClean="0"/>
              <a:t>Change in voltage is measured using an elcetrocardiogram (ECG)</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additive="base">
                                        <p:cTn id="7" dur="500" fill="hold"/>
                                        <p:tgtEl>
                                          <p:spTgt spid="1126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4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43">
                                            <p:txEl>
                                              <p:pRg st="0" end="0"/>
                                            </p:txEl>
                                          </p:spTgt>
                                        </p:tgtEl>
                                        <p:attrNameLst>
                                          <p:attrName>ppt_c</p:attrName>
                                        </p:attrNameLst>
                                      </p:cBhvr>
                                      <p:to>
                                        <a:schemeClr val="hlink"/>
                                      </p:to>
                                    </p:animClr>
                                  </p:subTnLst>
                                </p:cTn>
                              </p:par>
                              <p:par>
                                <p:cTn id="9" presetID="2" presetClass="entr" presetSubtype="8" fill="hold" grpId="0" nodeType="withEffect">
                                  <p:stCondLst>
                                    <p:cond delay="0"/>
                                  </p:stCondLst>
                                  <p:childTnLst>
                                    <p:set>
                                      <p:cBhvr>
                                        <p:cTn id="10" dur="1" fill="hold">
                                          <p:stCondLst>
                                            <p:cond delay="0"/>
                                          </p:stCondLst>
                                        </p:cTn>
                                        <p:tgtEl>
                                          <p:spTgt spid="112643">
                                            <p:txEl>
                                              <p:pRg st="1" end="1"/>
                                            </p:txEl>
                                          </p:spTgt>
                                        </p:tgtEl>
                                        <p:attrNameLst>
                                          <p:attrName>style.visibility</p:attrName>
                                        </p:attrNameLst>
                                      </p:cBhvr>
                                      <p:to>
                                        <p:strVal val="visible"/>
                                      </p:to>
                                    </p:set>
                                    <p:anim calcmode="lin" valueType="num">
                                      <p:cBhvr additive="base">
                                        <p:cTn id="11" dur="500" fill="hold"/>
                                        <p:tgtEl>
                                          <p:spTgt spid="11264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264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43">
                                            <p:txEl>
                                              <p:pRg st="1" end="1"/>
                                            </p:txEl>
                                          </p:spTgt>
                                        </p:tgtEl>
                                        <p:attrNameLst>
                                          <p:attrName>ppt_c</p:attrName>
                                        </p:attrNameLst>
                                      </p:cBhvr>
                                      <p:to>
                                        <a:schemeClr val="hlink"/>
                                      </p:to>
                                    </p:animClr>
                                  </p:subTnLst>
                                </p:cTn>
                              </p:par>
                              <p:par>
                                <p:cTn id="13" presetID="2" presetClass="entr" presetSubtype="8" fill="hold" grpId="0" nodeType="withEffect">
                                  <p:stCondLst>
                                    <p:cond delay="0"/>
                                  </p:stCondLst>
                                  <p:childTnLst>
                                    <p:set>
                                      <p:cBhvr>
                                        <p:cTn id="14" dur="1" fill="hold">
                                          <p:stCondLst>
                                            <p:cond delay="0"/>
                                          </p:stCondLst>
                                        </p:cTn>
                                        <p:tgtEl>
                                          <p:spTgt spid="112643">
                                            <p:txEl>
                                              <p:pRg st="2" end="2"/>
                                            </p:txEl>
                                          </p:spTgt>
                                        </p:tgtEl>
                                        <p:attrNameLst>
                                          <p:attrName>style.visibility</p:attrName>
                                        </p:attrNameLst>
                                      </p:cBhvr>
                                      <p:to>
                                        <p:strVal val="visible"/>
                                      </p:to>
                                    </p:set>
                                    <p:anim calcmode="lin" valueType="num">
                                      <p:cBhvr additive="base">
                                        <p:cTn id="15" dur="500" fill="hold"/>
                                        <p:tgtEl>
                                          <p:spTgt spid="11264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1264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43">
                                            <p:txEl>
                                              <p:pRg st="2" end="2"/>
                                            </p:txEl>
                                          </p:spTgt>
                                        </p:tgtEl>
                                        <p:attrNameLst>
                                          <p:attrName>ppt_c</p:attrName>
                                        </p:attrNameLst>
                                      </p:cBhvr>
                                      <p:to>
                                        <a:schemeClr val="hlink"/>
                                      </p:to>
                                    </p:animClr>
                                  </p:subTnLst>
                                </p:cTn>
                              </p:par>
                              <p:par>
                                <p:cTn id="17" presetID="2" presetClass="entr" presetSubtype="8" fill="hold" grpId="0" nodeType="withEffect">
                                  <p:stCondLst>
                                    <p:cond delay="0"/>
                                  </p:stCondLst>
                                  <p:childTnLst>
                                    <p:set>
                                      <p:cBhvr>
                                        <p:cTn id="18" dur="1" fill="hold">
                                          <p:stCondLst>
                                            <p:cond delay="0"/>
                                          </p:stCondLst>
                                        </p:cTn>
                                        <p:tgtEl>
                                          <p:spTgt spid="112643">
                                            <p:txEl>
                                              <p:pRg st="3" end="3"/>
                                            </p:txEl>
                                          </p:spTgt>
                                        </p:tgtEl>
                                        <p:attrNameLst>
                                          <p:attrName>style.visibility</p:attrName>
                                        </p:attrNameLst>
                                      </p:cBhvr>
                                      <p:to>
                                        <p:strVal val="visible"/>
                                      </p:to>
                                    </p:set>
                                    <p:anim calcmode="lin" valueType="num">
                                      <p:cBhvr additive="base">
                                        <p:cTn id="19" dur="500" fill="hold"/>
                                        <p:tgtEl>
                                          <p:spTgt spid="11264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4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43">
                                            <p:txEl>
                                              <p:pRg st="3" end="3"/>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43">
                                            <p:txEl>
                                              <p:pRg st="4" end="4"/>
                                            </p:txEl>
                                          </p:spTgt>
                                        </p:tgtEl>
                                        <p:attrNameLst>
                                          <p:attrName>style.visibility</p:attrName>
                                        </p:attrNameLst>
                                      </p:cBhvr>
                                      <p:to>
                                        <p:strVal val="visible"/>
                                      </p:to>
                                    </p:set>
                                    <p:anim calcmode="lin" valueType="num">
                                      <p:cBhvr additive="base">
                                        <p:cTn id="25" dur="500" fill="hold"/>
                                        <p:tgtEl>
                                          <p:spTgt spid="11264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4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43">
                                            <p:txEl>
                                              <p:pRg st="4" end="4"/>
                                            </p:txEl>
                                          </p:spTgt>
                                        </p:tgtEl>
                                        <p:attrNameLst>
                                          <p:attrName>ppt_c</p:attrName>
                                        </p:attrNameLst>
                                      </p:cBhvr>
                                      <p:to>
                                        <a:schemeClr val="hlink"/>
                                      </p:to>
                                    </p:animClr>
                                  </p:subTnLst>
                                </p:cTn>
                              </p:par>
                              <p:par>
                                <p:cTn id="27" presetID="2" presetClass="entr" presetSubtype="8" fill="hold" grpId="0" nodeType="withEffect">
                                  <p:stCondLst>
                                    <p:cond delay="0"/>
                                  </p:stCondLst>
                                  <p:childTnLst>
                                    <p:set>
                                      <p:cBhvr>
                                        <p:cTn id="28" dur="1" fill="hold">
                                          <p:stCondLst>
                                            <p:cond delay="0"/>
                                          </p:stCondLst>
                                        </p:cTn>
                                        <p:tgtEl>
                                          <p:spTgt spid="112643">
                                            <p:txEl>
                                              <p:pRg st="5" end="5"/>
                                            </p:txEl>
                                          </p:spTgt>
                                        </p:tgtEl>
                                        <p:attrNameLst>
                                          <p:attrName>style.visibility</p:attrName>
                                        </p:attrNameLst>
                                      </p:cBhvr>
                                      <p:to>
                                        <p:strVal val="visible"/>
                                      </p:to>
                                    </p:set>
                                    <p:anim calcmode="lin" valueType="num">
                                      <p:cBhvr additive="base">
                                        <p:cTn id="29" dur="500" fill="hold"/>
                                        <p:tgtEl>
                                          <p:spTgt spid="11264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12643">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43">
                                            <p:txEl>
                                              <p:pRg st="5" end="5"/>
                                            </p:txEl>
                                          </p:spTgt>
                                        </p:tgtEl>
                                        <p:attrNameLst>
                                          <p:attrName>ppt_c</p:attrName>
                                        </p:attrNameLst>
                                      </p:cBhvr>
                                      <p:to>
                                        <a:schemeClr val="hlink"/>
                                      </p:to>
                                    </p:animClr>
                                  </p:subTnLst>
                                </p:cTn>
                              </p:par>
                              <p:par>
                                <p:cTn id="31" presetID="2" presetClass="entr" presetSubtype="8" fill="hold" grpId="0" nodeType="withEffect">
                                  <p:stCondLst>
                                    <p:cond delay="0"/>
                                  </p:stCondLst>
                                  <p:childTnLst>
                                    <p:set>
                                      <p:cBhvr>
                                        <p:cTn id="32" dur="1" fill="hold">
                                          <p:stCondLst>
                                            <p:cond delay="0"/>
                                          </p:stCondLst>
                                        </p:cTn>
                                        <p:tgtEl>
                                          <p:spTgt spid="112643">
                                            <p:txEl>
                                              <p:pRg st="6" end="6"/>
                                            </p:txEl>
                                          </p:spTgt>
                                        </p:tgtEl>
                                        <p:attrNameLst>
                                          <p:attrName>style.visibility</p:attrName>
                                        </p:attrNameLst>
                                      </p:cBhvr>
                                      <p:to>
                                        <p:strVal val="visible"/>
                                      </p:to>
                                    </p:set>
                                    <p:anim calcmode="lin" valueType="num">
                                      <p:cBhvr additive="base">
                                        <p:cTn id="33" dur="500" fill="hold"/>
                                        <p:tgtEl>
                                          <p:spTgt spid="11264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12643">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43">
                                            <p:txEl>
                                              <p:pRg st="6" end="6"/>
                                            </p:txEl>
                                          </p:spTgt>
                                        </p:tgtEl>
                                        <p:attrNameLst>
                                          <p:attrName>ppt_c</p:attrName>
                                        </p:attrNameLst>
                                      </p:cBhvr>
                                      <p:to>
                                        <a:schemeClr val="hlink"/>
                                      </p:to>
                                    </p:animClr>
                                  </p:subTnLst>
                                </p:cTn>
                              </p:par>
                              <p:par>
                                <p:cTn id="35" presetID="2" presetClass="entr" presetSubtype="8" fill="hold" grpId="0" nodeType="withEffect">
                                  <p:stCondLst>
                                    <p:cond delay="0"/>
                                  </p:stCondLst>
                                  <p:childTnLst>
                                    <p:set>
                                      <p:cBhvr>
                                        <p:cTn id="36" dur="1" fill="hold">
                                          <p:stCondLst>
                                            <p:cond delay="0"/>
                                          </p:stCondLst>
                                        </p:cTn>
                                        <p:tgtEl>
                                          <p:spTgt spid="112643">
                                            <p:txEl>
                                              <p:pRg st="7" end="7"/>
                                            </p:txEl>
                                          </p:spTgt>
                                        </p:tgtEl>
                                        <p:attrNameLst>
                                          <p:attrName>style.visibility</p:attrName>
                                        </p:attrNameLst>
                                      </p:cBhvr>
                                      <p:to>
                                        <p:strVal val="visible"/>
                                      </p:to>
                                    </p:set>
                                    <p:anim calcmode="lin" valueType="num">
                                      <p:cBhvr additive="base">
                                        <p:cTn id="37" dur="500" fill="hold"/>
                                        <p:tgtEl>
                                          <p:spTgt spid="11264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2643">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43">
                                            <p:txEl>
                                              <p:pRg st="7" end="7"/>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2514600" y="381000"/>
            <a:ext cx="1676400" cy="762000"/>
          </a:xfrm>
        </p:spPr>
        <p:txBody>
          <a:bodyPr/>
          <a:lstStyle/>
          <a:p>
            <a:pPr eaLnBrk="1" hangingPunct="1"/>
            <a:r>
              <a:rPr lang="en-US" b="1" smtClean="0">
                <a:solidFill>
                  <a:srgbClr val="FFCC00"/>
                </a:solidFill>
              </a:rPr>
              <a:t>Lub</a:t>
            </a:r>
            <a:r>
              <a:rPr lang="en-US" u="sng" smtClean="0">
                <a:solidFill>
                  <a:srgbClr val="FFCC00"/>
                </a:solidFill>
              </a:rPr>
              <a:t> </a:t>
            </a:r>
            <a:r>
              <a:rPr lang="en-US" u="sng" smtClean="0">
                <a:solidFill>
                  <a:srgbClr val="1A1708"/>
                </a:solidFill>
              </a:rPr>
              <a:t>  </a:t>
            </a:r>
          </a:p>
        </p:txBody>
      </p:sp>
      <p:sp>
        <p:nvSpPr>
          <p:cNvPr id="110595" name="Text Box 4"/>
          <p:cNvSpPr txBox="1">
            <a:spLocks noChangeArrowheads="1"/>
          </p:cNvSpPr>
          <p:nvPr/>
        </p:nvSpPr>
        <p:spPr bwMode="auto">
          <a:xfrm>
            <a:off x="1447800" y="1371600"/>
            <a:ext cx="7315200" cy="5249863"/>
          </a:xfrm>
          <a:prstGeom prst="rect">
            <a:avLst/>
          </a:prstGeom>
          <a:noFill/>
          <a:ln w="38100" algn="ctr">
            <a:solidFill>
              <a:srgbClr val="FFFF00"/>
            </a:solidFill>
            <a:miter lim="800000"/>
            <a:headEnd/>
            <a:tailEnd/>
          </a:ln>
        </p:spPr>
        <p:txBody>
          <a:bodyPr>
            <a:spAutoFit/>
          </a:bodyPr>
          <a:lstStyle/>
          <a:p>
            <a:pPr>
              <a:spcBef>
                <a:spcPct val="50000"/>
              </a:spcBef>
            </a:pPr>
            <a:r>
              <a:rPr lang="en-US" sz="3200">
                <a:solidFill>
                  <a:schemeClr val="tx2"/>
                </a:solidFill>
              </a:rPr>
              <a:t>Your heartbeat makes a lub dub sound.</a:t>
            </a:r>
          </a:p>
          <a:p>
            <a:pPr>
              <a:spcBef>
                <a:spcPct val="50000"/>
              </a:spcBef>
            </a:pPr>
            <a:r>
              <a:rPr lang="en-US" sz="3200">
                <a:latin typeface="Tahoma" pitchFamily="34" charset="0"/>
              </a:rPr>
              <a:t>The "lub" results from closure of the tricuspid and mitral valves.</a:t>
            </a:r>
          </a:p>
          <a:p>
            <a:pPr>
              <a:spcBef>
                <a:spcPct val="50000"/>
              </a:spcBef>
            </a:pPr>
            <a:endParaRPr lang="en-US" sz="3200">
              <a:latin typeface="Tahoma" pitchFamily="34" charset="0"/>
            </a:endParaRPr>
          </a:p>
          <a:p>
            <a:pPr>
              <a:spcBef>
                <a:spcPct val="50000"/>
              </a:spcBef>
            </a:pPr>
            <a:r>
              <a:rPr lang="en-US" sz="3200">
                <a:latin typeface="Tahoma" pitchFamily="34" charset="0"/>
              </a:rPr>
              <a:t>The "dub" marks the beginning of ventricular diastole.  It is produced by closure of the aortic and pulmonary semilunar valves </a:t>
            </a:r>
          </a:p>
        </p:txBody>
      </p:sp>
      <p:sp>
        <p:nvSpPr>
          <p:cNvPr id="114694" name="Text Box 6"/>
          <p:cNvSpPr txBox="1">
            <a:spLocks noChangeArrowheads="1"/>
          </p:cNvSpPr>
          <p:nvPr/>
        </p:nvSpPr>
        <p:spPr bwMode="auto">
          <a:xfrm>
            <a:off x="3505200" y="457200"/>
            <a:ext cx="1524000" cy="701675"/>
          </a:xfrm>
          <a:prstGeom prst="rect">
            <a:avLst/>
          </a:prstGeom>
          <a:noFill/>
          <a:ln w="9525" algn="ctr">
            <a:noFill/>
            <a:miter lim="800000"/>
            <a:headEnd/>
            <a:tailEnd/>
          </a:ln>
        </p:spPr>
        <p:txBody>
          <a:bodyPr>
            <a:spAutoFit/>
          </a:bodyPr>
          <a:lstStyle/>
          <a:p>
            <a:pPr algn="ctr">
              <a:spcBef>
                <a:spcPct val="50000"/>
              </a:spcBef>
            </a:pPr>
            <a:r>
              <a:rPr lang="en-US" sz="4000" b="1">
                <a:solidFill>
                  <a:srgbClr val="FFCC00"/>
                </a:solidFill>
              </a:rPr>
              <a:t>Dub</a:t>
            </a:r>
          </a:p>
        </p:txBody>
      </p:sp>
      <p:pic>
        <p:nvPicPr>
          <p:cNvPr id="114695" name="Picture 7">
            <a:hlinkClick r:id="" action="ppaction://media"/>
          </p:cNvPr>
          <p:cNvPicPr>
            <a:picLocks noRot="1" noChangeAspect="1" noChangeArrowheads="1"/>
          </p:cNvPicPr>
          <p:nvPr>
            <a:wavAudioFile r:embed="rId1" name="sn00578a[1].wav"/>
          </p:nvPr>
        </p:nvPicPr>
        <p:blipFill>
          <a:blip r:embed="rId3" cstate="print"/>
          <a:srcRect/>
          <a:stretch>
            <a:fillRect/>
          </a:stretch>
        </p:blipFill>
        <p:spPr bwMode="auto">
          <a:xfrm>
            <a:off x="8382000" y="381000"/>
            <a:ext cx="304800" cy="304800"/>
          </a:xfrm>
          <a:prstGeom prst="rect">
            <a:avLst/>
          </a:prstGeom>
          <a:noFill/>
          <a:ln w="9525">
            <a:noFill/>
            <a:miter lim="800000"/>
            <a:headEnd/>
            <a:tailEnd/>
          </a:ln>
        </p:spPr>
      </p:pic>
      <p:sp>
        <p:nvSpPr>
          <p:cNvPr id="110598" name="Text Box 9"/>
          <p:cNvSpPr txBox="1">
            <a:spLocks noChangeArrowheads="1"/>
          </p:cNvSpPr>
          <p:nvPr/>
        </p:nvSpPr>
        <p:spPr bwMode="auto">
          <a:xfrm>
            <a:off x="5638800" y="609600"/>
            <a:ext cx="2057400" cy="366713"/>
          </a:xfrm>
          <a:prstGeom prst="rect">
            <a:avLst/>
          </a:prstGeom>
          <a:noFill/>
          <a:ln w="9525">
            <a:noFill/>
            <a:miter lim="800000"/>
            <a:headEnd/>
            <a:tailEnd/>
          </a:ln>
        </p:spPr>
        <p:txBody>
          <a:bodyPr>
            <a:spAutoFit/>
          </a:bodyPr>
          <a:lstStyle/>
          <a:p>
            <a:pPr eaLnBrk="0" hangingPunct="0">
              <a:spcBef>
                <a:spcPct val="50000"/>
              </a:spcBef>
            </a:pPr>
            <a:r>
              <a:rPr lang="en-US">
                <a:latin typeface="Tahoma" pitchFamily="34" charset="0"/>
              </a:rPr>
              <a:t>Don’t copy….</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14695"/>
                                        </p:tgtEl>
                                      </p:cBhvr>
                                    </p:cmd>
                                  </p:childTnLst>
                                </p:cTn>
                              </p:par>
                              <p:par>
                                <p:cTn id="7" presetID="11" presetClass="entr" presetSubtype="0" fill="hold" grpId="0" nodeType="withEffect">
                                  <p:stCondLst>
                                    <p:cond delay="0"/>
                                  </p:stCondLst>
                                  <p:childTnLst>
                                    <p:set>
                                      <p:cBhvr>
                                        <p:cTn id="8" dur="500">
                                          <p:stCondLst>
                                            <p:cond delay="0"/>
                                          </p:stCondLst>
                                        </p:cTn>
                                        <p:tgtEl>
                                          <p:spTgt spid="114690"/>
                                        </p:tgtEl>
                                        <p:attrNameLst>
                                          <p:attrName>style.visibility</p:attrName>
                                        </p:attrNameLst>
                                      </p:cBhvr>
                                      <p:to>
                                        <p:strVal val="visible"/>
                                      </p:to>
                                    </p:set>
                                  </p:childTnLst>
                                </p:cTn>
                              </p:par>
                            </p:childTnLst>
                          </p:cTn>
                        </p:par>
                        <p:par>
                          <p:cTn id="9" fill="hold">
                            <p:stCondLst>
                              <p:cond delay="500"/>
                            </p:stCondLst>
                            <p:childTnLst>
                              <p:par>
                                <p:cTn id="10" presetID="11" presetClass="entr" presetSubtype="0" fill="hold" grpId="0" nodeType="afterEffect">
                                  <p:stCondLst>
                                    <p:cond delay="0"/>
                                  </p:stCondLst>
                                  <p:childTnLst>
                                    <p:set>
                                      <p:cBhvr>
                                        <p:cTn id="11" dur="500">
                                          <p:stCondLst>
                                            <p:cond delay="0"/>
                                          </p:stCondLst>
                                        </p:cTn>
                                        <p:tgtEl>
                                          <p:spTgt spid="114694"/>
                                        </p:tgtEl>
                                        <p:attrNameLst>
                                          <p:attrName>style.visibility</p:attrName>
                                        </p:attrNameLst>
                                      </p:cBhvr>
                                      <p:to>
                                        <p:strVal val="visible"/>
                                      </p:to>
                                    </p:set>
                                  </p:childTnLst>
                                </p:cTn>
                              </p:par>
                            </p:childTnLst>
                          </p:cTn>
                        </p:par>
                        <p:par>
                          <p:cTn id="12" fill="hold">
                            <p:stCondLst>
                              <p:cond delay="1000"/>
                            </p:stCondLst>
                            <p:childTnLst>
                              <p:par>
                                <p:cTn id="13" presetID="11" presetClass="entr" presetSubtype="0" fill="hold" grpId="1" nodeType="afterEffect">
                                  <p:stCondLst>
                                    <p:cond delay="0"/>
                                  </p:stCondLst>
                                  <p:childTnLst>
                                    <p:set>
                                      <p:cBhvr>
                                        <p:cTn id="14" dur="500">
                                          <p:stCondLst>
                                            <p:cond delay="0"/>
                                          </p:stCondLst>
                                        </p:cTn>
                                        <p:tgtEl>
                                          <p:spTgt spid="114690"/>
                                        </p:tgtEl>
                                        <p:attrNameLst>
                                          <p:attrName>style.visibility</p:attrName>
                                        </p:attrNameLst>
                                      </p:cBhvr>
                                      <p:to>
                                        <p:strVal val="visible"/>
                                      </p:to>
                                    </p:set>
                                  </p:childTnLst>
                                </p:cTn>
                              </p:par>
                            </p:childTnLst>
                          </p:cTn>
                        </p:par>
                        <p:par>
                          <p:cTn id="15" fill="hold">
                            <p:stCondLst>
                              <p:cond delay="1500"/>
                            </p:stCondLst>
                            <p:childTnLst>
                              <p:par>
                                <p:cTn id="16" presetID="11" presetClass="entr" presetSubtype="0" fill="hold" grpId="1" nodeType="afterEffect">
                                  <p:stCondLst>
                                    <p:cond delay="0"/>
                                  </p:stCondLst>
                                  <p:childTnLst>
                                    <p:set>
                                      <p:cBhvr>
                                        <p:cTn id="17" dur="500">
                                          <p:stCondLst>
                                            <p:cond delay="0"/>
                                          </p:stCondLst>
                                        </p:cTn>
                                        <p:tgtEl>
                                          <p:spTgt spid="114694"/>
                                        </p:tgtEl>
                                        <p:attrNameLst>
                                          <p:attrName>style.visibility</p:attrName>
                                        </p:attrNameLst>
                                      </p:cBhvr>
                                      <p:to>
                                        <p:strVal val="visible"/>
                                      </p:to>
                                    </p:set>
                                  </p:childTnLst>
                                </p:cTn>
                              </p:par>
                            </p:childTnLst>
                          </p:cTn>
                        </p:par>
                        <p:par>
                          <p:cTn id="18" fill="hold">
                            <p:stCondLst>
                              <p:cond delay="2000"/>
                            </p:stCondLst>
                            <p:childTnLst>
                              <p:par>
                                <p:cTn id="19" presetID="11" presetClass="entr" presetSubtype="0" fill="hold" grpId="2" nodeType="afterEffect">
                                  <p:stCondLst>
                                    <p:cond delay="0"/>
                                  </p:stCondLst>
                                  <p:childTnLst>
                                    <p:set>
                                      <p:cBhvr>
                                        <p:cTn id="20" dur="500">
                                          <p:stCondLst>
                                            <p:cond delay="0"/>
                                          </p:stCondLst>
                                        </p:cTn>
                                        <p:tgtEl>
                                          <p:spTgt spid="114690"/>
                                        </p:tgtEl>
                                        <p:attrNameLst>
                                          <p:attrName>style.visibility</p:attrName>
                                        </p:attrNameLst>
                                      </p:cBhvr>
                                      <p:to>
                                        <p:strVal val="visible"/>
                                      </p:to>
                                    </p:set>
                                  </p:childTnLst>
                                </p:cTn>
                              </p:par>
                            </p:childTnLst>
                          </p:cTn>
                        </p:par>
                        <p:par>
                          <p:cTn id="21" fill="hold">
                            <p:stCondLst>
                              <p:cond delay="2500"/>
                            </p:stCondLst>
                            <p:childTnLst>
                              <p:par>
                                <p:cTn id="22" presetID="11" presetClass="entr" presetSubtype="0" fill="hold" grpId="2" nodeType="afterEffect">
                                  <p:stCondLst>
                                    <p:cond delay="0"/>
                                  </p:stCondLst>
                                  <p:childTnLst>
                                    <p:set>
                                      <p:cBhvr>
                                        <p:cTn id="23" dur="500">
                                          <p:stCondLst>
                                            <p:cond delay="0"/>
                                          </p:stCondLst>
                                        </p:cTn>
                                        <p:tgtEl>
                                          <p:spTgt spid="114694"/>
                                        </p:tgtEl>
                                        <p:attrNameLst>
                                          <p:attrName>style.visibility</p:attrName>
                                        </p:attrNameLst>
                                      </p:cBhvr>
                                      <p:to>
                                        <p:strVal val="visible"/>
                                      </p:to>
                                    </p:set>
                                  </p:childTnLst>
                                </p:cTn>
                              </p:par>
                            </p:childTnLst>
                          </p:cTn>
                        </p:par>
                        <p:par>
                          <p:cTn id="24" fill="hold">
                            <p:stCondLst>
                              <p:cond delay="3000"/>
                            </p:stCondLst>
                            <p:childTnLst>
                              <p:par>
                                <p:cTn id="25" presetID="11" presetClass="entr" presetSubtype="0" fill="hold" grpId="3" nodeType="afterEffect">
                                  <p:stCondLst>
                                    <p:cond delay="0"/>
                                  </p:stCondLst>
                                  <p:childTnLst>
                                    <p:set>
                                      <p:cBhvr>
                                        <p:cTn id="26" dur="500">
                                          <p:stCondLst>
                                            <p:cond delay="0"/>
                                          </p:stCondLst>
                                        </p:cTn>
                                        <p:tgtEl>
                                          <p:spTgt spid="114690"/>
                                        </p:tgtEl>
                                        <p:attrNameLst>
                                          <p:attrName>style.visibility</p:attrName>
                                        </p:attrNameLst>
                                      </p:cBhvr>
                                      <p:to>
                                        <p:strVal val="visible"/>
                                      </p:to>
                                    </p:set>
                                  </p:childTnLst>
                                </p:cTn>
                              </p:par>
                            </p:childTnLst>
                          </p:cTn>
                        </p:par>
                        <p:par>
                          <p:cTn id="27" fill="hold">
                            <p:stCondLst>
                              <p:cond delay="3500"/>
                            </p:stCondLst>
                            <p:childTnLst>
                              <p:par>
                                <p:cTn id="28" presetID="11" presetClass="entr" presetSubtype="0" fill="hold" grpId="3" nodeType="afterEffect">
                                  <p:stCondLst>
                                    <p:cond delay="0"/>
                                  </p:stCondLst>
                                  <p:childTnLst>
                                    <p:set>
                                      <p:cBhvr>
                                        <p:cTn id="29" dur="500">
                                          <p:stCondLst>
                                            <p:cond delay="0"/>
                                          </p:stCondLst>
                                        </p:cTn>
                                        <p:tgtEl>
                                          <p:spTgt spid="114694"/>
                                        </p:tgtEl>
                                        <p:attrNameLst>
                                          <p:attrName>style.visibility</p:attrName>
                                        </p:attrNameLst>
                                      </p:cBhvr>
                                      <p:to>
                                        <p:strVal val="visible"/>
                                      </p:to>
                                    </p:set>
                                  </p:childTnLst>
                                </p:cTn>
                              </p:par>
                            </p:childTnLst>
                          </p:cTn>
                        </p:par>
                        <p:par>
                          <p:cTn id="30" fill="hold">
                            <p:stCondLst>
                              <p:cond delay="4000"/>
                            </p:stCondLst>
                            <p:childTnLst>
                              <p:par>
                                <p:cTn id="31" presetID="11" presetClass="entr" presetSubtype="0" fill="hold" grpId="4" nodeType="afterEffect">
                                  <p:stCondLst>
                                    <p:cond delay="0"/>
                                  </p:stCondLst>
                                  <p:childTnLst>
                                    <p:set>
                                      <p:cBhvr>
                                        <p:cTn id="32" dur="500">
                                          <p:stCondLst>
                                            <p:cond delay="0"/>
                                          </p:stCondLst>
                                        </p:cTn>
                                        <p:tgtEl>
                                          <p:spTgt spid="114690"/>
                                        </p:tgtEl>
                                        <p:attrNameLst>
                                          <p:attrName>style.visibility</p:attrName>
                                        </p:attrNameLst>
                                      </p:cBhvr>
                                      <p:to>
                                        <p:strVal val="visible"/>
                                      </p:to>
                                    </p:set>
                                  </p:childTnLst>
                                </p:cTn>
                              </p:par>
                            </p:childTnLst>
                          </p:cTn>
                        </p:par>
                        <p:par>
                          <p:cTn id="33" fill="hold">
                            <p:stCondLst>
                              <p:cond delay="4500"/>
                            </p:stCondLst>
                            <p:childTnLst>
                              <p:par>
                                <p:cTn id="34" presetID="11" presetClass="entr" presetSubtype="0" fill="hold" grpId="4" nodeType="afterEffect">
                                  <p:stCondLst>
                                    <p:cond delay="0"/>
                                  </p:stCondLst>
                                  <p:childTnLst>
                                    <p:set>
                                      <p:cBhvr>
                                        <p:cTn id="35" dur="500">
                                          <p:stCondLst>
                                            <p:cond delay="0"/>
                                          </p:stCondLst>
                                        </p:cTn>
                                        <p:tgtEl>
                                          <p:spTgt spid="114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36" repeatCount="3000" fill="hold" display="0">
                  <p:stCondLst>
                    <p:cond delay="indefinite"/>
                  </p:stCondLst>
                  <p:endCondLst>
                    <p:cond evt="onPrev" delay="0">
                      <p:tgtEl>
                        <p:sldTgt/>
                      </p:tgtEl>
                    </p:cond>
                    <p:cond evt="onStopAudio" delay="0">
                      <p:tgtEl>
                        <p:sldTgt/>
                      </p:tgtEl>
                    </p:cond>
                  </p:endCondLst>
                </p:cTn>
                <p:tgtEl>
                  <p:spTgt spid="114695"/>
                </p:tgtEl>
              </p:cMediaNode>
            </p:audio>
          </p:childTnLst>
        </p:cTn>
      </p:par>
    </p:tnLst>
    <p:bldLst>
      <p:bldP spid="114690" grpId="0"/>
      <p:bldP spid="114690" grpId="1"/>
      <p:bldP spid="114690" grpId="2"/>
      <p:bldP spid="114690" grpId="3"/>
      <p:bldP spid="114690" grpId="4"/>
      <p:bldP spid="114694" grpId="0"/>
      <p:bldP spid="114694" grpId="1"/>
      <p:bldP spid="114694" grpId="2"/>
      <p:bldP spid="114694" grpId="3"/>
      <p:bldP spid="114694" grpId="4"/>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5" name="Object 3"/>
          <p:cNvGraphicFramePr>
            <a:graphicFrameLocks noChangeAspect="1"/>
          </p:cNvGraphicFramePr>
          <p:nvPr>
            <p:ph sz="quarter" idx="2"/>
          </p:nvPr>
        </p:nvGraphicFramePr>
        <p:xfrm>
          <a:off x="838200" y="304800"/>
          <a:ext cx="8305800" cy="5745163"/>
        </p:xfrm>
        <a:graphic>
          <a:graphicData uri="http://schemas.openxmlformats.org/presentationml/2006/ole">
            <p:oleObj spid="_x0000_s4098" name="Chart" r:id="rId3" imgW="5381549" imgH="3695700" progId="Excel.Chart.8">
              <p:embed/>
            </p:oleObj>
          </a:graphicData>
        </a:graphic>
      </p:graphicFrame>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115715"/>
                                        </p:tgtEl>
                                        <p:attrNameLst>
                                          <p:attrName>style.visibility</p:attrName>
                                        </p:attrNameLst>
                                      </p:cBhvr>
                                      <p:to>
                                        <p:strVal val="visible"/>
                                      </p:to>
                                    </p:set>
                                    <p:animEffect transition="in" filter="fade">
                                      <p:cBhvr>
                                        <p:cTn id="7" dur="2000"/>
                                        <p:tgtEl>
                                          <p:spTgt spid="115715"/>
                                        </p:tgtEl>
                                      </p:cBhvr>
                                    </p:animEffect>
                                    <p:anim calcmode="lin" valueType="num">
                                      <p:cBhvr>
                                        <p:cTn id="8" dur="2000" fill="hold"/>
                                        <p:tgtEl>
                                          <p:spTgt spid="115715"/>
                                        </p:tgtEl>
                                        <p:attrNameLst>
                                          <p:attrName>style.rotation</p:attrName>
                                        </p:attrNameLst>
                                      </p:cBhvr>
                                      <p:tavLst>
                                        <p:tav tm="0">
                                          <p:val>
                                            <p:fltVal val="720"/>
                                          </p:val>
                                        </p:tav>
                                        <p:tav tm="100000">
                                          <p:val>
                                            <p:fltVal val="0"/>
                                          </p:val>
                                        </p:tav>
                                      </p:tavLst>
                                    </p:anim>
                                    <p:anim calcmode="lin" valueType="num">
                                      <p:cBhvr>
                                        <p:cTn id="9" dur="2000" fill="hold"/>
                                        <p:tgtEl>
                                          <p:spTgt spid="115715"/>
                                        </p:tgtEl>
                                        <p:attrNameLst>
                                          <p:attrName>ppt_h</p:attrName>
                                        </p:attrNameLst>
                                      </p:cBhvr>
                                      <p:tavLst>
                                        <p:tav tm="0">
                                          <p:val>
                                            <p:fltVal val="0"/>
                                          </p:val>
                                        </p:tav>
                                        <p:tav tm="100000">
                                          <p:val>
                                            <p:strVal val="#ppt_h"/>
                                          </p:val>
                                        </p:tav>
                                      </p:tavLst>
                                    </p:anim>
                                    <p:anim calcmode="lin" valueType="num">
                                      <p:cBhvr>
                                        <p:cTn id="10" dur="2000" fill="hold"/>
                                        <p:tgtEl>
                                          <p:spTgt spid="11571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15715"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cstate="print"/>
          <a:srcRect/>
          <a:stretch>
            <a:fillRect/>
          </a:stretch>
        </p:blipFill>
        <p:spPr bwMode="auto">
          <a:xfrm>
            <a:off x="990600" y="1066800"/>
            <a:ext cx="8153400" cy="4891088"/>
          </a:xfrm>
          <a:prstGeom prst="rect">
            <a:avLst/>
          </a:prstGeom>
          <a:noFill/>
          <a:ln w="9525">
            <a:noFill/>
            <a:miter lim="800000"/>
            <a:headEnd/>
            <a:tailEnd/>
          </a:ln>
        </p:spPr>
      </p:pic>
      <p:sp>
        <p:nvSpPr>
          <p:cNvPr id="111619" name="Text Box 3"/>
          <p:cNvSpPr txBox="1">
            <a:spLocks noChangeArrowheads="1"/>
          </p:cNvSpPr>
          <p:nvPr/>
        </p:nvSpPr>
        <p:spPr bwMode="auto">
          <a:xfrm>
            <a:off x="2971800" y="304800"/>
            <a:ext cx="2971800" cy="64135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3600">
                <a:latin typeface="Times New Roman" pitchFamily="18" charset="0"/>
              </a:rPr>
              <a:t>The Heartbeat</a:t>
            </a:r>
          </a:p>
        </p:txBody>
      </p:sp>
    </p:spTree>
  </p:cSld>
  <p:clrMapOvr>
    <a:masterClrMapping/>
  </p:clrMapOvr>
  <p:transition spd="med">
    <p:fade thruBlk="1"/>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42" name="Picture 4" descr="openheart"/>
          <p:cNvPicPr>
            <a:picLocks noChangeAspect="1" noChangeArrowheads="1"/>
          </p:cNvPicPr>
          <p:nvPr/>
        </p:nvPicPr>
        <p:blipFill>
          <a:blip r:embed="rId2" cstate="print"/>
          <a:srcRect/>
          <a:stretch>
            <a:fillRect/>
          </a:stretch>
        </p:blipFill>
        <p:spPr bwMode="auto">
          <a:xfrm>
            <a:off x="609600" y="0"/>
            <a:ext cx="8153400" cy="682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cstate="print"/>
          <a:srcRect/>
          <a:stretch>
            <a:fillRect/>
          </a:stretch>
        </p:blipFill>
        <p:spPr bwMode="auto">
          <a:xfrm>
            <a:off x="0" y="-33338"/>
            <a:ext cx="9144000" cy="6891338"/>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85800" y="457200"/>
            <a:ext cx="7772400" cy="914400"/>
          </a:xfrm>
        </p:spPr>
        <p:txBody>
          <a:bodyPr/>
          <a:lstStyle/>
          <a:p>
            <a:r>
              <a:rPr lang="en-US" altLang="en-US" smtClean="0">
                <a:solidFill>
                  <a:schemeClr val="accent2"/>
                </a:solidFill>
              </a:rPr>
              <a:t>Coordination of the Beating</a:t>
            </a:r>
            <a:endParaRPr lang="en-US" altLang="en-US" smtClean="0"/>
          </a:p>
        </p:txBody>
      </p:sp>
      <p:pic>
        <p:nvPicPr>
          <p:cNvPr id="114691" name="Picture 3"/>
          <p:cNvPicPr>
            <a:picLocks noChangeAspect="1" noChangeArrowheads="1"/>
          </p:cNvPicPr>
          <p:nvPr/>
        </p:nvPicPr>
        <p:blipFill>
          <a:blip r:embed="rId2" cstate="print"/>
          <a:srcRect/>
          <a:stretch>
            <a:fillRect/>
          </a:stretch>
        </p:blipFill>
        <p:spPr bwMode="auto">
          <a:xfrm>
            <a:off x="3838575" y="1828800"/>
            <a:ext cx="5305425" cy="4683125"/>
          </a:xfrm>
          <a:prstGeom prst="rect">
            <a:avLst/>
          </a:prstGeom>
          <a:noFill/>
          <a:ln w="9525">
            <a:noFill/>
            <a:miter lim="800000"/>
            <a:headEnd/>
            <a:tailEnd/>
          </a:ln>
        </p:spPr>
      </p:pic>
      <p:sp>
        <p:nvSpPr>
          <p:cNvPr id="6148" name="Text Box 4"/>
          <p:cNvSpPr txBox="1">
            <a:spLocks noChangeArrowheads="1"/>
          </p:cNvSpPr>
          <p:nvPr/>
        </p:nvSpPr>
        <p:spPr bwMode="auto">
          <a:xfrm>
            <a:off x="914400" y="1447800"/>
            <a:ext cx="4240213" cy="822325"/>
          </a:xfrm>
          <a:prstGeom prst="rect">
            <a:avLst/>
          </a:prstGeom>
          <a:noFill/>
          <a:ln w="9525">
            <a:noFill/>
            <a:miter lim="800000"/>
            <a:headEnd/>
            <a:tailEnd/>
          </a:ln>
        </p:spPr>
        <p:txBody>
          <a:bodyPr>
            <a:spAutoFit/>
          </a:bodyPr>
          <a:lstStyle/>
          <a:p>
            <a:r>
              <a:rPr lang="en-US" altLang="en-US"/>
              <a:t>• Heart cells naturally beat slowly if ATP is present</a:t>
            </a:r>
          </a:p>
        </p:txBody>
      </p:sp>
      <p:sp>
        <p:nvSpPr>
          <p:cNvPr id="6149" name="Text Box 5"/>
          <p:cNvSpPr txBox="1">
            <a:spLocks noChangeArrowheads="1"/>
          </p:cNvSpPr>
          <p:nvPr/>
        </p:nvSpPr>
        <p:spPr bwMode="auto">
          <a:xfrm>
            <a:off x="838200" y="2209800"/>
            <a:ext cx="4343400" cy="1187450"/>
          </a:xfrm>
          <a:prstGeom prst="rect">
            <a:avLst/>
          </a:prstGeom>
          <a:noFill/>
          <a:ln w="9525">
            <a:noFill/>
            <a:miter lim="800000"/>
            <a:headEnd/>
            <a:tailEnd/>
          </a:ln>
        </p:spPr>
        <p:txBody>
          <a:bodyPr>
            <a:spAutoFit/>
          </a:bodyPr>
          <a:lstStyle/>
          <a:p>
            <a:r>
              <a:rPr lang="en-US" altLang="en-US"/>
              <a:t>• If there was no coordination, the heart cells would all beat randomly </a:t>
            </a:r>
            <a:r>
              <a:rPr lang="en-US" altLang="en-US">
                <a:solidFill>
                  <a:srgbClr val="FF0000"/>
                </a:solidFill>
              </a:rPr>
              <a:t>(fibrillation)</a:t>
            </a:r>
            <a:endParaRPr lang="en-US" altLang="en-US"/>
          </a:p>
        </p:txBody>
      </p:sp>
      <p:sp>
        <p:nvSpPr>
          <p:cNvPr id="6150" name="Text Box 6"/>
          <p:cNvSpPr txBox="1">
            <a:spLocks noChangeArrowheads="1"/>
          </p:cNvSpPr>
          <p:nvPr/>
        </p:nvSpPr>
        <p:spPr bwMode="auto">
          <a:xfrm>
            <a:off x="838200" y="3429000"/>
            <a:ext cx="4206875" cy="2282825"/>
          </a:xfrm>
          <a:prstGeom prst="rect">
            <a:avLst/>
          </a:prstGeom>
          <a:noFill/>
          <a:ln w="9525">
            <a:noFill/>
            <a:miter lim="800000"/>
            <a:headEnd/>
            <a:tailEnd/>
          </a:ln>
        </p:spPr>
        <p:txBody>
          <a:bodyPr>
            <a:spAutoFit/>
          </a:bodyPr>
          <a:lstStyle/>
          <a:p>
            <a:r>
              <a:rPr lang="en-US" altLang="en-US"/>
              <a:t>• </a:t>
            </a:r>
            <a:r>
              <a:rPr lang="en-US" altLang="en-US">
                <a:solidFill>
                  <a:srgbClr val="FF0000"/>
                </a:solidFill>
              </a:rPr>
              <a:t>Coordinated beating</a:t>
            </a:r>
            <a:r>
              <a:rPr lang="en-US" altLang="en-US"/>
              <a:t> occurs because a group of cells (the pacemaker cells) send nerve impulses to the other cells stimulating them to beat at the right time</a:t>
            </a:r>
          </a:p>
        </p:txBody>
      </p:sp>
      <p:sp>
        <p:nvSpPr>
          <p:cNvPr id="6152" name="Text Box 8"/>
          <p:cNvSpPr txBox="1">
            <a:spLocks noChangeArrowheads="1"/>
          </p:cNvSpPr>
          <p:nvPr/>
        </p:nvSpPr>
        <p:spPr bwMode="auto">
          <a:xfrm>
            <a:off x="990600" y="4876800"/>
            <a:ext cx="3825875" cy="1187450"/>
          </a:xfrm>
          <a:prstGeom prst="rect">
            <a:avLst/>
          </a:prstGeom>
          <a:noFill/>
          <a:ln w="9525">
            <a:noFill/>
            <a:miter lim="800000"/>
            <a:headEnd/>
            <a:tailEnd/>
          </a:ln>
        </p:spPr>
        <p:txBody>
          <a:bodyPr>
            <a:spAutoFit/>
          </a:bodyPr>
          <a:lstStyle/>
          <a:p>
            <a:r>
              <a:rPr lang="en-US" altLang="en-US"/>
              <a:t>• Atria beat from top down, </a:t>
            </a:r>
            <a:r>
              <a:rPr lang="en-US" altLang="en-US" i="1"/>
              <a:t>pause</a:t>
            </a:r>
            <a:r>
              <a:rPr lang="en-US" altLang="en-US"/>
              <a:t>, Ventricals beat from bottom 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5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5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autoUpdateAnimBg="0"/>
      <p:bldP spid="6149" grpId="0" build="p" autoUpdateAnimBg="0"/>
      <p:bldP spid="6150" grpId="0" build="p" autoUpdateAnimBg="0"/>
      <p:bldP spid="6152" grpId="0" build="p"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1"/>
          </p:nvPr>
        </p:nvSpPr>
        <p:spPr>
          <a:xfrm>
            <a:off x="1295400" y="1371600"/>
            <a:ext cx="7620000" cy="838200"/>
          </a:xfrm>
        </p:spPr>
        <p:txBody>
          <a:bodyPr/>
          <a:lstStyle/>
          <a:p>
            <a:pPr eaLnBrk="1" hangingPunct="1"/>
            <a:r>
              <a:rPr lang="en-US" altLang="en-US" sz="3600" smtClean="0"/>
              <a:t>Measures changes in the voltage</a:t>
            </a:r>
            <a:endParaRPr lang="en-CA" b="1" smtClean="0"/>
          </a:p>
          <a:p>
            <a:pPr eaLnBrk="1" hangingPunct="1"/>
            <a:endParaRPr lang="en-CA" smtClean="0"/>
          </a:p>
          <a:p>
            <a:pPr lvl="2" eaLnBrk="1" hangingPunct="1"/>
            <a:endParaRPr lang="en-CA" smtClean="0"/>
          </a:p>
        </p:txBody>
      </p:sp>
      <p:sp>
        <p:nvSpPr>
          <p:cNvPr id="115715" name="Rectangle 4"/>
          <p:cNvSpPr>
            <a:spLocks noGrp="1" noChangeArrowheads="1"/>
          </p:cNvSpPr>
          <p:nvPr>
            <p:ph type="title"/>
          </p:nvPr>
        </p:nvSpPr>
        <p:spPr/>
        <p:txBody>
          <a:bodyPr/>
          <a:lstStyle/>
          <a:p>
            <a:pPr eaLnBrk="1" hangingPunct="1"/>
            <a:r>
              <a:rPr lang="en-US" altLang="en-US" sz="4000" b="1" smtClean="0"/>
              <a:t>Electrocardiogram (ECG or EKG)</a:t>
            </a:r>
            <a:br>
              <a:rPr lang="en-US" altLang="en-US" sz="4000" b="1" smtClean="0"/>
            </a:br>
            <a:endParaRPr lang="en-US" sz="4000" b="1" smtClean="0"/>
          </a:p>
        </p:txBody>
      </p:sp>
      <p:pic>
        <p:nvPicPr>
          <p:cNvPr id="115716" name="Picture 5" descr="electrocardiogram"/>
          <p:cNvPicPr>
            <a:picLocks noChangeAspect="1" noChangeArrowheads="1"/>
          </p:cNvPicPr>
          <p:nvPr/>
        </p:nvPicPr>
        <p:blipFill>
          <a:blip r:embed="rId2" cstate="print"/>
          <a:srcRect/>
          <a:stretch>
            <a:fillRect/>
          </a:stretch>
        </p:blipFill>
        <p:spPr bwMode="auto">
          <a:xfrm>
            <a:off x="2362200" y="2362200"/>
            <a:ext cx="5410200" cy="432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Negative Feedback Loop Example</a:t>
            </a:r>
          </a:p>
        </p:txBody>
      </p:sp>
      <p:pic>
        <p:nvPicPr>
          <p:cNvPr id="19459" name="Picture 3"/>
          <p:cNvPicPr>
            <a:picLocks noGrp="1" noChangeAspect="1" noChangeArrowheads="1"/>
          </p:cNvPicPr>
          <p:nvPr>
            <p:ph idx="1"/>
          </p:nvPr>
        </p:nvPicPr>
        <p:blipFill>
          <a:blip r:embed="rId2" cstate="print"/>
          <a:srcRect/>
          <a:stretch>
            <a:fillRect/>
          </a:stretch>
        </p:blipFill>
        <p:spPr>
          <a:xfrm>
            <a:off x="762000" y="1905000"/>
            <a:ext cx="6858000" cy="4686300"/>
          </a:xfrm>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914400" y="381000"/>
            <a:ext cx="8229600" cy="1143000"/>
          </a:xfrm>
        </p:spPr>
        <p:txBody>
          <a:bodyPr/>
          <a:lstStyle/>
          <a:p>
            <a:r>
              <a:rPr lang="en-US" sz="4000" b="1" smtClean="0"/>
              <a:t>Electrocardiograph</a:t>
            </a:r>
          </a:p>
        </p:txBody>
      </p:sp>
      <p:sp>
        <p:nvSpPr>
          <p:cNvPr id="116739" name="Rectangle 3"/>
          <p:cNvSpPr>
            <a:spLocks noGrp="1" noChangeArrowheads="1"/>
          </p:cNvSpPr>
          <p:nvPr>
            <p:ph type="body" sz="half" idx="1"/>
          </p:nvPr>
        </p:nvSpPr>
        <p:spPr>
          <a:xfrm>
            <a:off x="914400" y="1676400"/>
            <a:ext cx="8229600" cy="2074863"/>
          </a:xfrm>
        </p:spPr>
        <p:txBody>
          <a:bodyPr/>
          <a:lstStyle/>
          <a:p>
            <a:r>
              <a:rPr lang="en-US" sz="3600" b="1" smtClean="0"/>
              <a:t>The tracing produced by an electrocardiogram.</a:t>
            </a:r>
          </a:p>
        </p:txBody>
      </p:sp>
      <p:pic>
        <p:nvPicPr>
          <p:cNvPr id="116740" name="Picture 4"/>
          <p:cNvPicPr>
            <a:picLocks noGrp="1" noChangeAspect="1" noChangeArrowheads="1"/>
          </p:cNvPicPr>
          <p:nvPr>
            <p:ph sz="half" idx="2"/>
          </p:nvPr>
        </p:nvPicPr>
        <p:blipFill>
          <a:blip r:embed="rId2" cstate="print"/>
          <a:srcRect/>
          <a:stretch>
            <a:fillRect/>
          </a:stretch>
        </p:blipFill>
        <p:spPr>
          <a:xfrm>
            <a:off x="381000" y="2971800"/>
            <a:ext cx="8763000" cy="3581400"/>
          </a:xfr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762" name="Picture 4" descr="ecg-stress-1"/>
          <p:cNvPicPr>
            <a:picLocks noChangeAspect="1" noChangeArrowheads="1"/>
          </p:cNvPicPr>
          <p:nvPr/>
        </p:nvPicPr>
        <p:blipFill>
          <a:blip r:embed="rId2" cstate="print"/>
          <a:srcRect/>
          <a:stretch>
            <a:fillRect/>
          </a:stretch>
        </p:blipFill>
        <p:spPr bwMode="auto">
          <a:xfrm>
            <a:off x="609600" y="527050"/>
            <a:ext cx="8153400" cy="6330950"/>
          </a:xfrm>
          <a:prstGeom prst="rect">
            <a:avLst/>
          </a:prstGeom>
          <a:noFill/>
          <a:ln w="9525">
            <a:noFill/>
            <a:miter lim="800000"/>
            <a:headEnd/>
            <a:tailEnd/>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sz="4000" b="1" smtClean="0"/>
              <a:t>Ventricular Fibrillation</a:t>
            </a:r>
          </a:p>
        </p:txBody>
      </p:sp>
      <p:sp>
        <p:nvSpPr>
          <p:cNvPr id="118787" name="Rectangle 3"/>
          <p:cNvSpPr>
            <a:spLocks noGrp="1" noChangeArrowheads="1"/>
          </p:cNvSpPr>
          <p:nvPr>
            <p:ph type="body" sz="half" idx="1"/>
          </p:nvPr>
        </p:nvSpPr>
        <p:spPr>
          <a:xfrm>
            <a:off x="990600" y="1371600"/>
            <a:ext cx="4495800" cy="5638800"/>
          </a:xfrm>
        </p:spPr>
        <p:txBody>
          <a:bodyPr/>
          <a:lstStyle/>
          <a:p>
            <a:r>
              <a:rPr lang="en-US" sz="2800" b="1" smtClean="0"/>
              <a:t>This is a condition where the ventricles contract randomly causing the heart to quiver or twitch.</a:t>
            </a:r>
          </a:p>
          <a:p>
            <a:r>
              <a:rPr lang="en-US" sz="2800" b="1" smtClean="0"/>
              <a:t>Can be caused due to drug overdose</a:t>
            </a:r>
          </a:p>
          <a:p>
            <a:r>
              <a:rPr lang="en-US" sz="2800" b="1" smtClean="0"/>
              <a:t>Can be stopped by applyng a sudden strong electrical current</a:t>
            </a:r>
          </a:p>
        </p:txBody>
      </p:sp>
      <p:pic>
        <p:nvPicPr>
          <p:cNvPr id="118788" name="Picture 4"/>
          <p:cNvPicPr>
            <a:picLocks noGrp="1" noChangeAspect="1" noChangeArrowheads="1"/>
          </p:cNvPicPr>
          <p:nvPr>
            <p:ph sz="half" idx="2"/>
          </p:nvPr>
        </p:nvPicPr>
        <p:blipFill>
          <a:blip r:embed="rId2" cstate="print"/>
          <a:srcRect/>
          <a:stretch>
            <a:fillRect/>
          </a:stretch>
        </p:blipFill>
        <p:spPr>
          <a:xfrm>
            <a:off x="5638800" y="1981200"/>
            <a:ext cx="3505200" cy="2559050"/>
          </a:xfr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CA" b="1" smtClean="0"/>
              <a:t>Defibrillation</a:t>
            </a:r>
            <a:r>
              <a:rPr lang="en-CA" smtClean="0"/>
              <a:t>:</a:t>
            </a:r>
            <a:endParaRPr lang="en-US" smtClean="0"/>
          </a:p>
        </p:txBody>
      </p:sp>
      <p:sp>
        <p:nvSpPr>
          <p:cNvPr id="119811" name="Rectangle 3"/>
          <p:cNvSpPr>
            <a:spLocks noGrp="1" noChangeArrowheads="1"/>
          </p:cNvSpPr>
          <p:nvPr>
            <p:ph type="body" idx="1"/>
          </p:nvPr>
        </p:nvSpPr>
        <p:spPr>
          <a:xfrm>
            <a:off x="1173163" y="2514600"/>
            <a:ext cx="7772400" cy="3581400"/>
          </a:xfrm>
        </p:spPr>
        <p:txBody>
          <a:bodyPr/>
          <a:lstStyle/>
          <a:p>
            <a:pPr eaLnBrk="1" hangingPunct="1"/>
            <a:r>
              <a:rPr lang="en-CA" sz="3600" smtClean="0"/>
              <a:t>An electrical charge to “reset” the S-A node and return  regular heart rhythm.</a:t>
            </a:r>
          </a:p>
          <a:p>
            <a:pPr eaLnBrk="1" hangingPunct="1"/>
            <a:endParaRPr lang="en-US" smtClean="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CA" sz="4000" smtClean="0"/>
              <a:t>Chemical Regulation of  Heart rates</a:t>
            </a:r>
          </a:p>
        </p:txBody>
      </p:sp>
      <p:sp>
        <p:nvSpPr>
          <p:cNvPr id="120835" name="Rectangle 3"/>
          <p:cNvSpPr>
            <a:spLocks noGrp="1" noChangeArrowheads="1"/>
          </p:cNvSpPr>
          <p:nvPr>
            <p:ph type="body" idx="1"/>
          </p:nvPr>
        </p:nvSpPr>
        <p:spPr>
          <a:xfrm>
            <a:off x="1173163" y="1295400"/>
            <a:ext cx="7772400" cy="4800600"/>
          </a:xfrm>
        </p:spPr>
        <p:txBody>
          <a:bodyPr/>
          <a:lstStyle/>
          <a:p>
            <a:pPr eaLnBrk="1" hangingPunct="1">
              <a:lnSpc>
                <a:spcPct val="90000"/>
              </a:lnSpc>
            </a:pPr>
            <a:endParaRPr lang="en-CA" sz="2800" smtClean="0"/>
          </a:p>
          <a:p>
            <a:pPr eaLnBrk="1" hangingPunct="1">
              <a:lnSpc>
                <a:spcPct val="90000"/>
              </a:lnSpc>
            </a:pPr>
            <a:r>
              <a:rPr lang="en-CA" sz="2800" smtClean="0"/>
              <a:t>Factors that influence heart rate:</a:t>
            </a:r>
          </a:p>
          <a:p>
            <a:pPr lvl="2" eaLnBrk="1" hangingPunct="1">
              <a:lnSpc>
                <a:spcPct val="90000"/>
              </a:lnSpc>
            </a:pPr>
            <a:r>
              <a:rPr lang="en-CA" smtClean="0"/>
              <a:t>Amount of oxygen</a:t>
            </a:r>
          </a:p>
          <a:p>
            <a:pPr lvl="2" eaLnBrk="1" hangingPunct="1">
              <a:lnSpc>
                <a:spcPct val="90000"/>
              </a:lnSpc>
            </a:pPr>
            <a:r>
              <a:rPr lang="en-CA" smtClean="0"/>
              <a:t>blood pressure </a:t>
            </a:r>
          </a:p>
          <a:p>
            <a:pPr lvl="2" eaLnBrk="1" hangingPunct="1">
              <a:lnSpc>
                <a:spcPct val="90000"/>
              </a:lnSpc>
            </a:pPr>
            <a:r>
              <a:rPr lang="en-CA" smtClean="0"/>
              <a:t>activity</a:t>
            </a:r>
          </a:p>
          <a:p>
            <a:pPr lvl="2" eaLnBrk="1" hangingPunct="1">
              <a:lnSpc>
                <a:spcPct val="90000"/>
              </a:lnSpc>
            </a:pPr>
            <a:endParaRPr lang="en-CA" smtClean="0"/>
          </a:p>
          <a:p>
            <a:pPr eaLnBrk="1" hangingPunct="1">
              <a:lnSpc>
                <a:spcPct val="90000"/>
              </a:lnSpc>
            </a:pPr>
            <a:r>
              <a:rPr lang="en-CA" sz="2800" smtClean="0"/>
              <a:t>Medulla Oblongata: </a:t>
            </a:r>
          </a:p>
          <a:p>
            <a:pPr lvl="2" eaLnBrk="1" hangingPunct="1">
              <a:lnSpc>
                <a:spcPct val="90000"/>
              </a:lnSpc>
            </a:pPr>
            <a:r>
              <a:rPr lang="en-CA" smtClean="0"/>
              <a:t>heart rate control center of brain</a:t>
            </a:r>
          </a:p>
          <a:p>
            <a:pPr lvl="2" eaLnBrk="1" hangingPunct="1">
              <a:lnSpc>
                <a:spcPct val="90000"/>
              </a:lnSpc>
            </a:pPr>
            <a:r>
              <a:rPr lang="en-CA" sz="2000" smtClean="0"/>
              <a:t>Two parts</a:t>
            </a:r>
          </a:p>
          <a:p>
            <a:pPr lvl="1" eaLnBrk="1" hangingPunct="1">
              <a:lnSpc>
                <a:spcPct val="90000"/>
              </a:lnSpc>
              <a:buFontTx/>
              <a:buNone/>
            </a:pPr>
            <a:r>
              <a:rPr lang="en-CA" sz="2400" smtClean="0"/>
              <a:t>			Accelerating center: increases rate</a:t>
            </a:r>
          </a:p>
          <a:p>
            <a:pPr lvl="1" eaLnBrk="1" hangingPunct="1">
              <a:lnSpc>
                <a:spcPct val="90000"/>
              </a:lnSpc>
              <a:buFontTx/>
              <a:buNone/>
            </a:pPr>
            <a:r>
              <a:rPr lang="en-CA" sz="2400" smtClean="0"/>
              <a:t>			Inhibiting center: slows rate</a:t>
            </a:r>
          </a:p>
          <a:p>
            <a:pPr lvl="2" eaLnBrk="1" hangingPunct="1">
              <a:lnSpc>
                <a:spcPct val="90000"/>
              </a:lnSpc>
            </a:pPr>
            <a:endParaRPr lang="en-CA"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body" idx="1"/>
          </p:nvPr>
        </p:nvSpPr>
        <p:spPr>
          <a:xfrm>
            <a:off x="1143000" y="762000"/>
            <a:ext cx="7772400" cy="5791200"/>
          </a:xfrm>
        </p:spPr>
        <p:txBody>
          <a:bodyPr/>
          <a:lstStyle/>
          <a:p>
            <a:pPr eaLnBrk="1" hangingPunct="1"/>
            <a:r>
              <a:rPr lang="en-CA" smtClean="0"/>
              <a:t>Noradrenalin: </a:t>
            </a:r>
          </a:p>
          <a:p>
            <a:pPr lvl="2" eaLnBrk="1" hangingPunct="1"/>
            <a:r>
              <a:rPr lang="en-CA" smtClean="0"/>
              <a:t>causes S-A node to fire more rapidly</a:t>
            </a:r>
          </a:p>
          <a:p>
            <a:pPr lvl="2" eaLnBrk="1" hangingPunct="1"/>
            <a:r>
              <a:rPr lang="en-CA" smtClean="0"/>
              <a:t>Released when medulla oblongata detects high carbon dioxide levels</a:t>
            </a:r>
          </a:p>
          <a:p>
            <a:pPr eaLnBrk="1" hangingPunct="1"/>
            <a:r>
              <a:rPr lang="en-CA" smtClean="0"/>
              <a:t>Acetylcholine: </a:t>
            </a:r>
          </a:p>
          <a:p>
            <a:pPr lvl="2" eaLnBrk="1" hangingPunct="1"/>
            <a:r>
              <a:rPr lang="en-CA" smtClean="0"/>
              <a:t>slows S-A node firing</a:t>
            </a:r>
          </a:p>
          <a:p>
            <a:pPr lvl="2" eaLnBrk="1" hangingPunct="1"/>
            <a:r>
              <a:rPr lang="en-CA" smtClean="0"/>
              <a:t>reduces blood pressure </a:t>
            </a:r>
          </a:p>
          <a:p>
            <a:pPr eaLnBrk="1" hangingPunct="1"/>
            <a:r>
              <a:rPr lang="en-CA" smtClean="0"/>
              <a:t>Adrenaline:</a:t>
            </a:r>
          </a:p>
          <a:p>
            <a:pPr lvl="2" eaLnBrk="1" hangingPunct="1"/>
            <a:r>
              <a:rPr lang="en-CA" smtClean="0"/>
              <a:t>Similar to noradrenalin but is released when angry, nervous, injured…etc			</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762000" y="228600"/>
            <a:ext cx="7772400" cy="838200"/>
          </a:xfrm>
        </p:spPr>
        <p:txBody>
          <a:bodyPr/>
          <a:lstStyle/>
          <a:p>
            <a:pPr eaLnBrk="1" hangingPunct="1"/>
            <a:r>
              <a:rPr lang="en-US" b="1" u="sng" smtClean="0"/>
              <a:t>Blood Pressure</a:t>
            </a:r>
          </a:p>
        </p:txBody>
      </p:sp>
      <p:sp>
        <p:nvSpPr>
          <p:cNvPr id="116739" name="Rectangle 3"/>
          <p:cNvSpPr>
            <a:spLocks noGrp="1" noChangeArrowheads="1"/>
          </p:cNvSpPr>
          <p:nvPr>
            <p:ph type="body" idx="1"/>
          </p:nvPr>
        </p:nvSpPr>
        <p:spPr>
          <a:xfrm>
            <a:off x="990600" y="990600"/>
            <a:ext cx="8534400" cy="5867400"/>
          </a:xfrm>
        </p:spPr>
        <p:txBody>
          <a:bodyPr/>
          <a:lstStyle/>
          <a:p>
            <a:pPr eaLnBrk="1" hangingPunct="1"/>
            <a:r>
              <a:rPr lang="en-US" smtClean="0"/>
              <a:t>force that blood exerts against a vessel</a:t>
            </a:r>
          </a:p>
          <a:p>
            <a:pPr eaLnBrk="1" hangingPunct="1"/>
            <a:r>
              <a:rPr lang="en-US" smtClean="0"/>
              <a:t>main force that propels blood</a:t>
            </a:r>
          </a:p>
          <a:p>
            <a:pPr eaLnBrk="1" hangingPunct="1"/>
            <a:r>
              <a:rPr lang="en-US" smtClean="0"/>
              <a:t>determined by </a:t>
            </a:r>
          </a:p>
          <a:p>
            <a:pPr lvl="1" eaLnBrk="1" hangingPunct="1"/>
            <a:r>
              <a:rPr lang="en-US" smtClean="0"/>
              <a:t>cardiac output </a:t>
            </a:r>
          </a:p>
          <a:p>
            <a:pPr lvl="1" eaLnBrk="1" hangingPunct="1"/>
            <a:r>
              <a:rPr lang="en-US" i="1" smtClean="0"/>
              <a:t>peripheral resistance </a:t>
            </a:r>
          </a:p>
          <a:p>
            <a:pPr lvl="2" eaLnBrk="1" hangingPunct="1"/>
            <a:r>
              <a:rPr lang="en-US" smtClean="0"/>
              <a:t>(elasticity of arterial walls)</a:t>
            </a:r>
          </a:p>
          <a:p>
            <a:pPr eaLnBrk="1" hangingPunct="1"/>
            <a:r>
              <a:rPr lang="en-US" smtClean="0"/>
              <a:t>systolic pressure/diastolic pressure</a:t>
            </a:r>
          </a:p>
          <a:p>
            <a:pPr eaLnBrk="1" hangingPunct="1"/>
            <a:r>
              <a:rPr lang="en-US" sz="2800" smtClean="0"/>
              <a:t>measured in mm/Hg by </a:t>
            </a:r>
            <a:r>
              <a:rPr lang="en-US" sz="2800" b="1" u="sng" smtClean="0"/>
              <a:t>sphygmomanometer</a:t>
            </a:r>
          </a:p>
          <a:p>
            <a:pPr lvl="1" eaLnBrk="1" hangingPunct="1">
              <a:lnSpc>
                <a:spcPct val="90000"/>
              </a:lnSpc>
              <a:buFontTx/>
              <a:buNone/>
            </a:pPr>
            <a:endParaRPr lang="en-CA" smtClean="0"/>
          </a:p>
          <a:p>
            <a:pPr lvl="1" eaLnBrk="1" hangingPunct="1">
              <a:lnSpc>
                <a:spcPct val="90000"/>
              </a:lnSpc>
              <a:buFontTx/>
              <a:buNone/>
            </a:pPr>
            <a:r>
              <a:rPr lang="en-CA" smtClean="0"/>
              <a:t>Blood pressure = systolic/diastolic</a:t>
            </a:r>
          </a:p>
          <a:p>
            <a:pPr lvl="1" eaLnBrk="1" hangingPunct="1">
              <a:lnSpc>
                <a:spcPct val="90000"/>
              </a:lnSpc>
              <a:buFontTx/>
              <a:buNone/>
            </a:pPr>
            <a:r>
              <a:rPr lang="en-CA" smtClean="0"/>
              <a:t>Average = 120/80 mmHg</a:t>
            </a:r>
          </a:p>
          <a:p>
            <a:pPr eaLnBrk="1" hangingPunct="1"/>
            <a:endParaRPr lang="en-US" sz="2800" b="1" u="sng"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 calcmode="lin" valueType="num">
                                      <p:cBhvr additive="base">
                                        <p:cTn id="7" dur="500" fill="hold"/>
                                        <p:tgtEl>
                                          <p:spTgt spid="1167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7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6739">
                                            <p:txEl>
                                              <p:pRg st="1" end="1"/>
                                            </p:txEl>
                                          </p:spTgt>
                                        </p:tgtEl>
                                        <p:attrNameLst>
                                          <p:attrName>style.visibility</p:attrName>
                                        </p:attrNameLst>
                                      </p:cBhvr>
                                      <p:to>
                                        <p:strVal val="visible"/>
                                      </p:to>
                                    </p:set>
                                    <p:anim calcmode="lin" valueType="num">
                                      <p:cBhvr additive="base">
                                        <p:cTn id="13" dur="500" fill="hold"/>
                                        <p:tgtEl>
                                          <p:spTgt spid="1167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67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6739">
                                            <p:txEl>
                                              <p:pRg st="2" end="2"/>
                                            </p:txEl>
                                          </p:spTgt>
                                        </p:tgtEl>
                                        <p:attrNameLst>
                                          <p:attrName>style.visibility</p:attrName>
                                        </p:attrNameLst>
                                      </p:cBhvr>
                                      <p:to>
                                        <p:strVal val="visible"/>
                                      </p:to>
                                    </p:set>
                                    <p:anim calcmode="lin" valueType="num">
                                      <p:cBhvr additive="base">
                                        <p:cTn id="19" dur="500" fill="hold"/>
                                        <p:tgtEl>
                                          <p:spTgt spid="1167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6739">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6739">
                                            <p:txEl>
                                              <p:pRg st="3" end="3"/>
                                            </p:txEl>
                                          </p:spTgt>
                                        </p:tgtEl>
                                        <p:attrNameLst>
                                          <p:attrName>style.visibility</p:attrName>
                                        </p:attrNameLst>
                                      </p:cBhvr>
                                      <p:to>
                                        <p:strVal val="visible"/>
                                      </p:to>
                                    </p:set>
                                    <p:anim calcmode="lin" valueType="num">
                                      <p:cBhvr additive="base">
                                        <p:cTn id="23" dur="500" fill="hold"/>
                                        <p:tgtEl>
                                          <p:spTgt spid="11673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6739">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6739">
                                            <p:txEl>
                                              <p:pRg st="4" end="4"/>
                                            </p:txEl>
                                          </p:spTgt>
                                        </p:tgtEl>
                                        <p:attrNameLst>
                                          <p:attrName>style.visibility</p:attrName>
                                        </p:attrNameLst>
                                      </p:cBhvr>
                                      <p:to>
                                        <p:strVal val="visible"/>
                                      </p:to>
                                    </p:set>
                                    <p:anim calcmode="lin" valueType="num">
                                      <p:cBhvr additive="base">
                                        <p:cTn id="27" dur="500" fill="hold"/>
                                        <p:tgtEl>
                                          <p:spTgt spid="11673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6739">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6739">
                                            <p:txEl>
                                              <p:pRg st="5" end="5"/>
                                            </p:txEl>
                                          </p:spTgt>
                                        </p:tgtEl>
                                        <p:attrNameLst>
                                          <p:attrName>style.visibility</p:attrName>
                                        </p:attrNameLst>
                                      </p:cBhvr>
                                      <p:to>
                                        <p:strVal val="visible"/>
                                      </p:to>
                                    </p:set>
                                    <p:anim calcmode="lin" valueType="num">
                                      <p:cBhvr additive="base">
                                        <p:cTn id="31" dur="500" fill="hold"/>
                                        <p:tgtEl>
                                          <p:spTgt spid="11673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67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6739">
                                            <p:txEl>
                                              <p:pRg st="6" end="6"/>
                                            </p:txEl>
                                          </p:spTgt>
                                        </p:tgtEl>
                                        <p:attrNameLst>
                                          <p:attrName>style.visibility</p:attrName>
                                        </p:attrNameLst>
                                      </p:cBhvr>
                                      <p:to>
                                        <p:strVal val="visible"/>
                                      </p:to>
                                    </p:set>
                                    <p:anim calcmode="lin" valueType="num">
                                      <p:cBhvr additive="base">
                                        <p:cTn id="37" dur="500" fill="hold"/>
                                        <p:tgtEl>
                                          <p:spTgt spid="11673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67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6739">
                                            <p:txEl>
                                              <p:pRg st="7" end="7"/>
                                            </p:txEl>
                                          </p:spTgt>
                                        </p:tgtEl>
                                        <p:attrNameLst>
                                          <p:attrName>style.visibility</p:attrName>
                                        </p:attrNameLst>
                                      </p:cBhvr>
                                      <p:to>
                                        <p:strVal val="visible"/>
                                      </p:to>
                                    </p:set>
                                    <p:anim calcmode="lin" valueType="num">
                                      <p:cBhvr additive="base">
                                        <p:cTn id="43" dur="500" fill="hold"/>
                                        <p:tgtEl>
                                          <p:spTgt spid="11673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6739">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6739">
                                            <p:txEl>
                                              <p:pRg st="9" end="9"/>
                                            </p:txEl>
                                          </p:spTgt>
                                        </p:tgtEl>
                                        <p:attrNameLst>
                                          <p:attrName>style.visibility</p:attrName>
                                        </p:attrNameLst>
                                      </p:cBhvr>
                                      <p:to>
                                        <p:strVal val="visible"/>
                                      </p:to>
                                    </p:set>
                                    <p:anim calcmode="lin" valueType="num">
                                      <p:cBhvr additive="base">
                                        <p:cTn id="47" dur="500" fill="hold"/>
                                        <p:tgtEl>
                                          <p:spTgt spid="116739">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6739">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6739">
                                            <p:txEl>
                                              <p:pRg st="10" end="10"/>
                                            </p:txEl>
                                          </p:spTgt>
                                        </p:tgtEl>
                                        <p:attrNameLst>
                                          <p:attrName>style.visibility</p:attrName>
                                        </p:attrNameLst>
                                      </p:cBhvr>
                                      <p:to>
                                        <p:strVal val="visible"/>
                                      </p:to>
                                    </p:set>
                                    <p:anim calcmode="lin" valueType="num">
                                      <p:cBhvr additive="base">
                                        <p:cTn id="51" dur="500" fill="hold"/>
                                        <p:tgtEl>
                                          <p:spTgt spid="116739">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673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914400" y="152400"/>
            <a:ext cx="8229600" cy="1143000"/>
          </a:xfrm>
        </p:spPr>
        <p:txBody>
          <a:bodyPr/>
          <a:lstStyle/>
          <a:p>
            <a:r>
              <a:rPr lang="en-US" sz="4000" b="1" smtClean="0"/>
              <a:t>Systolic Pressure</a:t>
            </a:r>
          </a:p>
        </p:txBody>
      </p:sp>
      <p:sp>
        <p:nvSpPr>
          <p:cNvPr id="123907" name="Rectangle 3"/>
          <p:cNvSpPr>
            <a:spLocks noGrp="1" noChangeArrowheads="1"/>
          </p:cNvSpPr>
          <p:nvPr>
            <p:ph type="body" sz="half" idx="1"/>
          </p:nvPr>
        </p:nvSpPr>
        <p:spPr>
          <a:xfrm>
            <a:off x="914400" y="1066800"/>
            <a:ext cx="7924800" cy="2895600"/>
          </a:xfrm>
        </p:spPr>
        <p:txBody>
          <a:bodyPr/>
          <a:lstStyle/>
          <a:p>
            <a:r>
              <a:rPr lang="en-US" b="1" smtClean="0"/>
              <a:t>The blood pressure that is exerted on blood vessels only in short bursts following the ventricular contractions. </a:t>
            </a:r>
          </a:p>
          <a:p>
            <a:r>
              <a:rPr lang="en-US" b="1" smtClean="0"/>
              <a:t>Highest pressure in the cardiac cycle generated by the left ventricle </a:t>
            </a:r>
          </a:p>
        </p:txBody>
      </p:sp>
      <p:pic>
        <p:nvPicPr>
          <p:cNvPr id="123908" name="Picture 4"/>
          <p:cNvPicPr>
            <a:picLocks noGrp="1" noChangeAspect="1" noChangeArrowheads="1"/>
          </p:cNvPicPr>
          <p:nvPr>
            <p:ph sz="half" idx="2"/>
          </p:nvPr>
        </p:nvPicPr>
        <p:blipFill>
          <a:blip r:embed="rId2" cstate="print"/>
          <a:srcRect/>
          <a:stretch>
            <a:fillRect/>
          </a:stretch>
        </p:blipFill>
        <p:spPr>
          <a:xfrm>
            <a:off x="2590800" y="3733800"/>
            <a:ext cx="4746625" cy="2874963"/>
          </a:xfr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914400" y="0"/>
            <a:ext cx="8229600" cy="1143000"/>
          </a:xfrm>
        </p:spPr>
        <p:txBody>
          <a:bodyPr/>
          <a:lstStyle/>
          <a:p>
            <a:r>
              <a:rPr lang="en-US" sz="3600" b="1" smtClean="0"/>
              <a:t>Diastolic Pressure</a:t>
            </a:r>
          </a:p>
        </p:txBody>
      </p:sp>
      <p:sp>
        <p:nvSpPr>
          <p:cNvPr id="124931" name="Rectangle 3"/>
          <p:cNvSpPr>
            <a:spLocks noGrp="1" noChangeArrowheads="1"/>
          </p:cNvSpPr>
          <p:nvPr>
            <p:ph type="body" sz="half" idx="1"/>
          </p:nvPr>
        </p:nvSpPr>
        <p:spPr>
          <a:xfrm>
            <a:off x="914400" y="914400"/>
            <a:ext cx="7924800" cy="3505200"/>
          </a:xfrm>
        </p:spPr>
        <p:txBody>
          <a:bodyPr/>
          <a:lstStyle/>
          <a:p>
            <a:r>
              <a:rPr lang="en-US" b="1" smtClean="0"/>
              <a:t>The blood pressure that blood vessels are exposed to most of the time (pressure of the blood during the hearts resting phase).</a:t>
            </a:r>
          </a:p>
          <a:p>
            <a:r>
              <a:rPr lang="en-US" b="1" smtClean="0"/>
              <a:t>Lowest pressure in the cardiac  cyle occurs immediately before another contraction of the ventricles</a:t>
            </a:r>
          </a:p>
        </p:txBody>
      </p:sp>
      <p:pic>
        <p:nvPicPr>
          <p:cNvPr id="124932" name="Picture 5"/>
          <p:cNvPicPr>
            <a:picLocks noGrp="1" noChangeAspect="1" noChangeArrowheads="1"/>
          </p:cNvPicPr>
          <p:nvPr>
            <p:ph sz="half" idx="2"/>
          </p:nvPr>
        </p:nvPicPr>
        <p:blipFill>
          <a:blip r:embed="rId2" cstate="print"/>
          <a:srcRect/>
          <a:stretch>
            <a:fillRect/>
          </a:stretch>
        </p:blipFill>
        <p:spPr>
          <a:xfrm>
            <a:off x="2438400" y="4572000"/>
            <a:ext cx="5791200" cy="2074863"/>
          </a:xfrm>
          <a:noFill/>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990600" y="0"/>
            <a:ext cx="7772400" cy="1143000"/>
          </a:xfrm>
        </p:spPr>
        <p:txBody>
          <a:bodyPr/>
          <a:lstStyle/>
          <a:p>
            <a:r>
              <a:rPr lang="en-US" sz="4000" b="1" smtClean="0"/>
              <a:t>Sphygmomanometer</a:t>
            </a:r>
          </a:p>
        </p:txBody>
      </p:sp>
      <p:sp>
        <p:nvSpPr>
          <p:cNvPr id="125955" name="Rectangle 3"/>
          <p:cNvSpPr>
            <a:spLocks noGrp="1" noChangeArrowheads="1"/>
          </p:cNvSpPr>
          <p:nvPr>
            <p:ph type="body" sz="half" idx="1"/>
          </p:nvPr>
        </p:nvSpPr>
        <p:spPr>
          <a:xfrm>
            <a:off x="914400" y="990600"/>
            <a:ext cx="3886200" cy="5638800"/>
          </a:xfrm>
        </p:spPr>
        <p:txBody>
          <a:bodyPr/>
          <a:lstStyle/>
          <a:p>
            <a:pPr>
              <a:spcBef>
                <a:spcPts val="500"/>
              </a:spcBef>
              <a:spcAft>
                <a:spcPts val="500"/>
              </a:spcAft>
            </a:pPr>
            <a:r>
              <a:rPr lang="en-US" sz="3600" b="1" smtClean="0"/>
              <a:t>An instrument for measuring blood pressure in the arteries.</a:t>
            </a:r>
          </a:p>
          <a:p>
            <a:pPr>
              <a:spcBef>
                <a:spcPts val="500"/>
              </a:spcBef>
              <a:spcAft>
                <a:spcPts val="500"/>
              </a:spcAft>
            </a:pPr>
            <a:r>
              <a:rPr lang="en-US" sz="3600" b="1" u="sng" smtClean="0"/>
              <a:t>Hypertension</a:t>
            </a:r>
          </a:p>
          <a:p>
            <a:pPr lvl="1">
              <a:spcBef>
                <a:spcPts val="500"/>
              </a:spcBef>
              <a:spcAft>
                <a:spcPts val="500"/>
              </a:spcAft>
            </a:pPr>
            <a:r>
              <a:rPr lang="en-US" sz="3200" b="1" smtClean="0"/>
              <a:t>Condition where blood pressure is abnormally high</a:t>
            </a:r>
          </a:p>
          <a:p>
            <a:endParaRPr lang="en-US" sz="3600" b="1" smtClean="0"/>
          </a:p>
        </p:txBody>
      </p:sp>
      <p:pic>
        <p:nvPicPr>
          <p:cNvPr id="125956" name="Picture 4"/>
          <p:cNvPicPr>
            <a:picLocks noGrp="1" noChangeAspect="1" noChangeArrowheads="1"/>
          </p:cNvPicPr>
          <p:nvPr>
            <p:ph sz="half" idx="2"/>
          </p:nvPr>
        </p:nvPicPr>
        <p:blipFill>
          <a:blip r:embed="rId2" cstate="print"/>
          <a:srcRect/>
          <a:stretch>
            <a:fillRect/>
          </a:stretch>
        </p:blipFill>
        <p:spPr>
          <a:xfrm>
            <a:off x="4800600" y="1066800"/>
            <a:ext cx="4079875" cy="53721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5"/>
          <p:cNvGrpSpPr>
            <a:grpSpLocks/>
          </p:cNvGrpSpPr>
          <p:nvPr/>
        </p:nvGrpSpPr>
        <p:grpSpPr bwMode="auto">
          <a:xfrm>
            <a:off x="0" y="609600"/>
            <a:ext cx="9182100" cy="6248400"/>
            <a:chOff x="0" y="384"/>
            <a:chExt cx="5784" cy="3936"/>
          </a:xfrm>
        </p:grpSpPr>
        <p:sp>
          <p:nvSpPr>
            <p:cNvPr id="20483" name="AutoShape 4"/>
            <p:cNvSpPr>
              <a:spLocks noChangeArrowheads="1"/>
            </p:cNvSpPr>
            <p:nvPr/>
          </p:nvSpPr>
          <p:spPr bwMode="auto">
            <a:xfrm rot="18502992" flipV="1">
              <a:off x="923" y="2485"/>
              <a:ext cx="410" cy="1872"/>
            </a:xfrm>
            <a:prstGeom prst="curvedRightArrow">
              <a:avLst>
                <a:gd name="adj1" fmla="val 83538"/>
                <a:gd name="adj2" fmla="val 182634"/>
                <a:gd name="adj3" fmla="val 29042"/>
              </a:avLst>
            </a:prstGeom>
            <a:solidFill>
              <a:schemeClr val="accent1"/>
            </a:solidFill>
            <a:ln w="9525">
              <a:solidFill>
                <a:schemeClr val="tx1"/>
              </a:solidFill>
              <a:miter lim="800000"/>
              <a:headEnd/>
              <a:tailEnd/>
            </a:ln>
          </p:spPr>
          <p:txBody>
            <a:bodyPr wrap="none" anchor="ctr"/>
            <a:lstStyle/>
            <a:p>
              <a:endParaRPr lang="en-CA"/>
            </a:p>
          </p:txBody>
        </p:sp>
        <p:sp>
          <p:nvSpPr>
            <p:cNvPr id="20484" name="AutoShape 6"/>
            <p:cNvSpPr>
              <a:spLocks noChangeArrowheads="1"/>
            </p:cNvSpPr>
            <p:nvPr/>
          </p:nvSpPr>
          <p:spPr bwMode="auto">
            <a:xfrm rot="1585742" flipH="1">
              <a:off x="3504" y="528"/>
              <a:ext cx="1968" cy="336"/>
            </a:xfrm>
            <a:prstGeom prst="curvedDownArrow">
              <a:avLst>
                <a:gd name="adj1" fmla="val 78095"/>
                <a:gd name="adj2" fmla="val 234286"/>
                <a:gd name="adj3" fmla="val 70477"/>
              </a:avLst>
            </a:prstGeom>
            <a:solidFill>
              <a:schemeClr val="accent1"/>
            </a:solidFill>
            <a:ln w="9525">
              <a:solidFill>
                <a:schemeClr val="tx1"/>
              </a:solidFill>
              <a:miter lim="800000"/>
              <a:headEnd/>
              <a:tailEnd/>
            </a:ln>
          </p:spPr>
          <p:txBody>
            <a:bodyPr wrap="none" anchor="ctr"/>
            <a:lstStyle/>
            <a:p>
              <a:endParaRPr lang="en-CA"/>
            </a:p>
          </p:txBody>
        </p:sp>
        <p:sp>
          <p:nvSpPr>
            <p:cNvPr id="20485" name="AutoShape 8"/>
            <p:cNvSpPr>
              <a:spLocks noChangeArrowheads="1"/>
            </p:cNvSpPr>
            <p:nvPr/>
          </p:nvSpPr>
          <p:spPr bwMode="auto">
            <a:xfrm rot="3097008" flipH="1" flipV="1">
              <a:off x="4619" y="2485"/>
              <a:ext cx="410" cy="1872"/>
            </a:xfrm>
            <a:prstGeom prst="curvedRightArrow">
              <a:avLst>
                <a:gd name="adj1" fmla="val 83538"/>
                <a:gd name="adj2" fmla="val 182634"/>
                <a:gd name="adj3" fmla="val 31602"/>
              </a:avLst>
            </a:prstGeom>
            <a:solidFill>
              <a:schemeClr val="accent1"/>
            </a:solidFill>
            <a:ln w="9525">
              <a:solidFill>
                <a:schemeClr val="tx1"/>
              </a:solidFill>
              <a:miter lim="800000"/>
              <a:headEnd/>
              <a:tailEnd/>
            </a:ln>
          </p:spPr>
          <p:txBody>
            <a:bodyPr wrap="none" anchor="ctr"/>
            <a:lstStyle/>
            <a:p>
              <a:endParaRPr lang="en-CA"/>
            </a:p>
          </p:txBody>
        </p:sp>
        <p:sp>
          <p:nvSpPr>
            <p:cNvPr id="20486" name="AutoShape 9"/>
            <p:cNvSpPr>
              <a:spLocks noChangeArrowheads="1"/>
            </p:cNvSpPr>
            <p:nvPr/>
          </p:nvSpPr>
          <p:spPr bwMode="auto">
            <a:xfrm rot="9034190" flipH="1" flipV="1">
              <a:off x="258" y="598"/>
              <a:ext cx="2016" cy="336"/>
            </a:xfrm>
            <a:prstGeom prst="curvedDownArrow">
              <a:avLst>
                <a:gd name="adj1" fmla="val 105611"/>
                <a:gd name="adj2" fmla="val 208833"/>
                <a:gd name="adj3" fmla="val 67523"/>
              </a:avLst>
            </a:prstGeom>
            <a:solidFill>
              <a:schemeClr val="accent1"/>
            </a:solidFill>
            <a:ln w="9525">
              <a:solidFill>
                <a:schemeClr val="tx1"/>
              </a:solidFill>
              <a:miter lim="800000"/>
              <a:headEnd/>
              <a:tailEnd/>
            </a:ln>
          </p:spPr>
          <p:txBody>
            <a:bodyPr wrap="none" anchor="ctr"/>
            <a:lstStyle/>
            <a:p>
              <a:endParaRPr lang="en-CA"/>
            </a:p>
          </p:txBody>
        </p:sp>
        <p:sp>
          <p:nvSpPr>
            <p:cNvPr id="20487" name="AutoShape 10"/>
            <p:cNvSpPr>
              <a:spLocks noChangeArrowheads="1"/>
            </p:cNvSpPr>
            <p:nvPr/>
          </p:nvSpPr>
          <p:spPr bwMode="auto">
            <a:xfrm>
              <a:off x="2574" y="1555"/>
              <a:ext cx="306" cy="1210"/>
            </a:xfrm>
            <a:prstGeom prst="downArrow">
              <a:avLst>
                <a:gd name="adj1" fmla="val 26148"/>
                <a:gd name="adj2" fmla="val 46005"/>
              </a:avLst>
            </a:prstGeom>
            <a:solidFill>
              <a:schemeClr val="accent1"/>
            </a:solidFill>
            <a:ln w="9525">
              <a:solidFill>
                <a:schemeClr val="tx1"/>
              </a:solidFill>
              <a:miter lim="800000"/>
              <a:headEnd/>
              <a:tailEnd/>
            </a:ln>
          </p:spPr>
          <p:txBody>
            <a:bodyPr wrap="none" anchor="ctr"/>
            <a:lstStyle/>
            <a:p>
              <a:endParaRPr lang="en-CA"/>
            </a:p>
          </p:txBody>
        </p:sp>
        <p:sp>
          <p:nvSpPr>
            <p:cNvPr id="20488" name="AutoShape 13"/>
            <p:cNvSpPr>
              <a:spLocks noChangeArrowheads="1"/>
            </p:cNvSpPr>
            <p:nvPr/>
          </p:nvSpPr>
          <p:spPr bwMode="auto">
            <a:xfrm>
              <a:off x="2880" y="1555"/>
              <a:ext cx="306" cy="1210"/>
            </a:xfrm>
            <a:prstGeom prst="downArrow">
              <a:avLst>
                <a:gd name="adj1" fmla="val 26148"/>
                <a:gd name="adj2" fmla="val 46005"/>
              </a:avLst>
            </a:prstGeom>
            <a:solidFill>
              <a:schemeClr val="accent1"/>
            </a:solidFill>
            <a:ln w="9525">
              <a:solidFill>
                <a:schemeClr val="tx1"/>
              </a:solidFill>
              <a:miter lim="800000"/>
              <a:headEnd/>
              <a:tailEnd/>
            </a:ln>
          </p:spPr>
          <p:txBody>
            <a:bodyPr wrap="none" anchor="ctr"/>
            <a:lstStyle/>
            <a:p>
              <a:endParaRPr lang="en-CA"/>
            </a:p>
          </p:txBody>
        </p:sp>
        <p:sp>
          <p:nvSpPr>
            <p:cNvPr id="20489" name="AutoShape 14"/>
            <p:cNvSpPr>
              <a:spLocks noChangeArrowheads="1"/>
            </p:cNvSpPr>
            <p:nvPr/>
          </p:nvSpPr>
          <p:spPr bwMode="auto">
            <a:xfrm>
              <a:off x="2064" y="3072"/>
              <a:ext cx="1872" cy="1248"/>
            </a:xfrm>
            <a:prstGeom prst="roundRect">
              <a:avLst>
                <a:gd name="adj" fmla="val 16667"/>
              </a:avLst>
            </a:prstGeom>
            <a:solidFill>
              <a:schemeClr val="accent1"/>
            </a:solidFill>
            <a:ln w="76200">
              <a:solidFill>
                <a:schemeClr val="tx1"/>
              </a:solidFill>
              <a:round/>
              <a:headEnd/>
              <a:tailEnd/>
            </a:ln>
          </p:spPr>
          <p:txBody>
            <a:bodyPr wrap="none" anchor="ctr"/>
            <a:lstStyle/>
            <a:p>
              <a:pPr algn="ctr"/>
              <a:r>
                <a:rPr lang="en-US" sz="3600" b="1"/>
                <a:t>Integrator</a:t>
              </a:r>
            </a:p>
            <a:p>
              <a:pPr algn="ctr"/>
              <a:r>
                <a:rPr lang="en-US" sz="3600" b="1"/>
                <a:t> (hypothalamus </a:t>
              </a:r>
            </a:p>
            <a:p>
              <a:pPr algn="ctr"/>
              <a:r>
                <a:rPr lang="en-US" sz="3600" b="1"/>
                <a:t>of brain)</a:t>
              </a:r>
            </a:p>
          </p:txBody>
        </p:sp>
        <p:sp>
          <p:nvSpPr>
            <p:cNvPr id="20490" name="AutoShape 15"/>
            <p:cNvSpPr>
              <a:spLocks noChangeArrowheads="1"/>
            </p:cNvSpPr>
            <p:nvPr/>
          </p:nvSpPr>
          <p:spPr bwMode="auto">
            <a:xfrm>
              <a:off x="0" y="1632"/>
              <a:ext cx="1632" cy="1056"/>
            </a:xfrm>
            <a:prstGeom prst="roundRect">
              <a:avLst>
                <a:gd name="adj" fmla="val 16667"/>
              </a:avLst>
            </a:prstGeom>
            <a:solidFill>
              <a:schemeClr val="accent1"/>
            </a:solidFill>
            <a:ln w="76200">
              <a:solidFill>
                <a:schemeClr val="tx1"/>
              </a:solidFill>
              <a:round/>
              <a:headEnd/>
              <a:tailEnd/>
            </a:ln>
          </p:spPr>
          <p:txBody>
            <a:bodyPr wrap="none" anchor="ctr"/>
            <a:lstStyle/>
            <a:p>
              <a:pPr algn="ctr"/>
              <a:r>
                <a:rPr lang="en-US" sz="3600" b="1"/>
                <a:t>Effectors</a:t>
              </a:r>
            </a:p>
            <a:p>
              <a:pPr algn="ctr"/>
              <a:r>
                <a:rPr lang="en-US" sz="3600" b="1"/>
                <a:t>(sweat;</a:t>
              </a:r>
            </a:p>
            <a:p>
              <a:pPr algn="ctr"/>
              <a:r>
                <a:rPr lang="en-US" sz="3600" b="1"/>
                <a:t> vasodilation)</a:t>
              </a:r>
            </a:p>
          </p:txBody>
        </p:sp>
        <p:sp>
          <p:nvSpPr>
            <p:cNvPr id="20491" name="AutoShape 16"/>
            <p:cNvSpPr>
              <a:spLocks noChangeArrowheads="1"/>
            </p:cNvSpPr>
            <p:nvPr/>
          </p:nvSpPr>
          <p:spPr bwMode="auto">
            <a:xfrm>
              <a:off x="2064" y="384"/>
              <a:ext cx="1632" cy="960"/>
            </a:xfrm>
            <a:prstGeom prst="roundRect">
              <a:avLst>
                <a:gd name="adj" fmla="val 16667"/>
              </a:avLst>
            </a:prstGeom>
            <a:solidFill>
              <a:schemeClr val="accent1"/>
            </a:solidFill>
            <a:ln w="76200">
              <a:solidFill>
                <a:schemeClr val="tx1"/>
              </a:solidFill>
              <a:round/>
              <a:headEnd/>
              <a:tailEnd/>
            </a:ln>
          </p:spPr>
          <p:txBody>
            <a:bodyPr wrap="none" anchor="ctr"/>
            <a:lstStyle/>
            <a:p>
              <a:pPr algn="ctr"/>
              <a:r>
                <a:rPr lang="en-US" sz="3600" b="1"/>
                <a:t>Receptor</a:t>
              </a:r>
            </a:p>
            <a:p>
              <a:pPr algn="ctr"/>
              <a:r>
                <a:rPr lang="en-US" sz="3600" b="1"/>
                <a:t> (skin)</a:t>
              </a:r>
            </a:p>
          </p:txBody>
        </p:sp>
        <p:sp>
          <p:nvSpPr>
            <p:cNvPr id="20492" name="AutoShape 17"/>
            <p:cNvSpPr>
              <a:spLocks noChangeArrowheads="1"/>
            </p:cNvSpPr>
            <p:nvPr/>
          </p:nvSpPr>
          <p:spPr bwMode="auto">
            <a:xfrm>
              <a:off x="4032" y="1632"/>
              <a:ext cx="1728" cy="1056"/>
            </a:xfrm>
            <a:prstGeom prst="roundRect">
              <a:avLst>
                <a:gd name="adj" fmla="val 16667"/>
              </a:avLst>
            </a:prstGeom>
            <a:solidFill>
              <a:schemeClr val="accent1"/>
            </a:solidFill>
            <a:ln w="76200">
              <a:solidFill>
                <a:schemeClr val="tx1"/>
              </a:solidFill>
              <a:round/>
              <a:headEnd/>
              <a:tailEnd/>
            </a:ln>
          </p:spPr>
          <p:txBody>
            <a:bodyPr wrap="none" anchor="ctr"/>
            <a:lstStyle/>
            <a:p>
              <a:pPr algn="ctr"/>
              <a:r>
                <a:rPr lang="en-US" sz="3600" b="1"/>
                <a:t>Effectors </a:t>
              </a:r>
            </a:p>
            <a:p>
              <a:pPr algn="ctr"/>
              <a:r>
                <a:rPr lang="en-US" sz="3600" b="1"/>
                <a:t>(shivering…)</a:t>
              </a:r>
            </a:p>
          </p:txBody>
        </p:sp>
        <p:sp>
          <p:nvSpPr>
            <p:cNvPr id="20493" name="Text Box 18"/>
            <p:cNvSpPr txBox="1">
              <a:spLocks noChangeArrowheads="1"/>
            </p:cNvSpPr>
            <p:nvPr/>
          </p:nvSpPr>
          <p:spPr bwMode="auto">
            <a:xfrm>
              <a:off x="3168" y="1785"/>
              <a:ext cx="864" cy="750"/>
            </a:xfrm>
            <a:prstGeom prst="rect">
              <a:avLst/>
            </a:prstGeom>
            <a:noFill/>
            <a:ln w="9525">
              <a:noFill/>
              <a:miter lim="800000"/>
              <a:headEnd/>
              <a:tailEnd/>
            </a:ln>
          </p:spPr>
          <p:txBody>
            <a:bodyPr>
              <a:spAutoFit/>
            </a:bodyPr>
            <a:lstStyle/>
            <a:p>
              <a:r>
                <a:rPr lang="en-US" sz="3600" b="1"/>
                <a:t>Heat </a:t>
              </a:r>
            </a:p>
            <a:p>
              <a:r>
                <a:rPr lang="en-US" sz="3600" b="1"/>
                <a:t>lost</a:t>
              </a:r>
            </a:p>
          </p:txBody>
        </p:sp>
        <p:sp>
          <p:nvSpPr>
            <p:cNvPr id="20494" name="Text Box 19"/>
            <p:cNvSpPr txBox="1">
              <a:spLocks noChangeArrowheads="1"/>
            </p:cNvSpPr>
            <p:nvPr/>
          </p:nvSpPr>
          <p:spPr bwMode="auto">
            <a:xfrm>
              <a:off x="1680" y="1785"/>
              <a:ext cx="1012" cy="750"/>
            </a:xfrm>
            <a:prstGeom prst="rect">
              <a:avLst/>
            </a:prstGeom>
            <a:noFill/>
            <a:ln w="9525">
              <a:noFill/>
              <a:miter lim="800000"/>
              <a:headEnd/>
              <a:tailEnd/>
            </a:ln>
          </p:spPr>
          <p:txBody>
            <a:bodyPr wrap="none">
              <a:spAutoFit/>
            </a:bodyPr>
            <a:lstStyle/>
            <a:p>
              <a:r>
                <a:rPr lang="en-US" sz="3600" b="1"/>
                <a:t>Heat</a:t>
              </a:r>
            </a:p>
            <a:p>
              <a:r>
                <a:rPr lang="en-US" sz="3600" b="1"/>
                <a:t>Gained</a:t>
              </a:r>
            </a:p>
          </p:txBody>
        </p:sp>
        <p:sp>
          <p:nvSpPr>
            <p:cNvPr id="20495" name="Text Box 22"/>
            <p:cNvSpPr txBox="1">
              <a:spLocks noChangeArrowheads="1"/>
            </p:cNvSpPr>
            <p:nvPr/>
          </p:nvSpPr>
          <p:spPr bwMode="auto">
            <a:xfrm>
              <a:off x="4886" y="3852"/>
              <a:ext cx="898" cy="365"/>
            </a:xfrm>
            <a:prstGeom prst="rect">
              <a:avLst/>
            </a:prstGeom>
            <a:noFill/>
            <a:ln w="9525">
              <a:noFill/>
              <a:miter lim="800000"/>
              <a:headEnd/>
              <a:tailEnd/>
            </a:ln>
          </p:spPr>
          <p:txBody>
            <a:bodyPr wrap="none">
              <a:spAutoFit/>
            </a:bodyPr>
            <a:lstStyle/>
            <a:p>
              <a:r>
                <a:rPr lang="en-US" sz="3200"/>
                <a:t>Pg. 303</a:t>
              </a:r>
            </a:p>
          </p:txBody>
        </p:sp>
      </p:gr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700088" y="1543050"/>
            <a:ext cx="9144000" cy="0"/>
          </a:xfrm>
          <a:prstGeom prst="rect">
            <a:avLst/>
          </a:prstGeom>
          <a:noFill/>
          <a:ln w="9525">
            <a:noFill/>
            <a:miter lim="800000"/>
            <a:headEnd/>
            <a:tailEnd/>
          </a:ln>
        </p:spPr>
        <p:txBody>
          <a:bodyPr>
            <a:spAutoFit/>
          </a:bodyPr>
          <a:lstStyle/>
          <a:p>
            <a:endParaRPr lang="en-CA"/>
          </a:p>
        </p:txBody>
      </p:sp>
      <p:pic>
        <p:nvPicPr>
          <p:cNvPr id="126979" name="Picture 3" descr="http://occawlonline.pearsoned.com/bookbind/pubbooks/campbell_awl/chapter42/medialib/Methods4201.JPG"/>
          <p:cNvPicPr>
            <a:picLocks noChangeAspect="1" noChangeArrowheads="1"/>
          </p:cNvPicPr>
          <p:nvPr/>
        </p:nvPicPr>
        <p:blipFill>
          <a:blip r:embed="rId2" r:link="rId3" cstate="print"/>
          <a:srcRect/>
          <a:stretch>
            <a:fillRect/>
          </a:stretch>
        </p:blipFill>
        <p:spPr bwMode="auto">
          <a:xfrm>
            <a:off x="0" y="1219200"/>
            <a:ext cx="9144000" cy="5638800"/>
          </a:xfrm>
          <a:prstGeom prst="rect">
            <a:avLst/>
          </a:prstGeom>
          <a:noFill/>
          <a:ln w="9525">
            <a:noFill/>
            <a:miter lim="800000"/>
            <a:headEnd/>
            <a:tailEnd/>
          </a:ln>
        </p:spPr>
      </p:pic>
      <p:sp>
        <p:nvSpPr>
          <p:cNvPr id="126980" name="Text Box 4"/>
          <p:cNvSpPr txBox="1">
            <a:spLocks noChangeArrowheads="1"/>
          </p:cNvSpPr>
          <p:nvPr/>
        </p:nvSpPr>
        <p:spPr bwMode="auto">
          <a:xfrm>
            <a:off x="2514600" y="228600"/>
            <a:ext cx="4038600" cy="579438"/>
          </a:xfrm>
          <a:prstGeom prst="rect">
            <a:avLst/>
          </a:prstGeom>
          <a:noFill/>
          <a:ln w="9525">
            <a:noFill/>
            <a:miter lim="800000"/>
            <a:headEnd/>
            <a:tailEnd/>
          </a:ln>
        </p:spPr>
        <p:txBody>
          <a:bodyPr>
            <a:spAutoFit/>
          </a:bodyPr>
          <a:lstStyle/>
          <a:p>
            <a:pPr eaLnBrk="0" hangingPunct="0">
              <a:spcBef>
                <a:spcPct val="50000"/>
              </a:spcBef>
            </a:pPr>
            <a:r>
              <a:rPr lang="en-US" sz="3200">
                <a:solidFill>
                  <a:srgbClr val="FFCC00"/>
                </a:solidFill>
                <a:latin typeface="Tahoma" pitchFamily="34" charset="0"/>
              </a:rPr>
              <a:t>Sphygmomanometer</a:t>
            </a:r>
          </a:p>
        </p:txBody>
      </p:sp>
    </p:spTree>
  </p:cSld>
  <p:clrMapOvr>
    <a:masterClrMapping/>
  </p:clrMapOvr>
  <p:transition spd="med">
    <p:fade thruBlk="1"/>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143000" y="152400"/>
            <a:ext cx="7772400" cy="838200"/>
          </a:xfrm>
        </p:spPr>
        <p:txBody>
          <a:bodyPr/>
          <a:lstStyle/>
          <a:p>
            <a:pPr eaLnBrk="1" hangingPunct="1"/>
            <a:r>
              <a:rPr lang="en-US" altLang="en-US" smtClean="0"/>
              <a:t>Human Heart Terminology</a:t>
            </a:r>
          </a:p>
        </p:txBody>
      </p:sp>
      <p:sp>
        <p:nvSpPr>
          <p:cNvPr id="110595" name="Rectangle 3"/>
          <p:cNvSpPr>
            <a:spLocks noGrp="1" noChangeArrowheads="1"/>
          </p:cNvSpPr>
          <p:nvPr>
            <p:ph type="body" sz="half" idx="1"/>
          </p:nvPr>
        </p:nvSpPr>
        <p:spPr>
          <a:xfrm>
            <a:off x="533400" y="1219200"/>
            <a:ext cx="8610600" cy="5638800"/>
          </a:xfrm>
        </p:spPr>
        <p:txBody>
          <a:bodyPr/>
          <a:lstStyle/>
          <a:p>
            <a:pPr eaLnBrk="1" hangingPunct="1"/>
            <a:r>
              <a:rPr lang="en-US" altLang="en-US" sz="2400" smtClean="0"/>
              <a:t> </a:t>
            </a:r>
            <a:r>
              <a:rPr lang="en-US" altLang="en-US" sz="2400" b="1" u="sng" smtClean="0"/>
              <a:t>Cardiac cycle</a:t>
            </a:r>
            <a:r>
              <a:rPr lang="en-US" altLang="en-US" sz="2400" smtClean="0"/>
              <a:t>: sequence of filling and pumping</a:t>
            </a:r>
          </a:p>
          <a:p>
            <a:pPr lvl="1" eaLnBrk="1" hangingPunct="1"/>
            <a:r>
              <a:rPr lang="en-US" altLang="en-US" sz="2000" i="1" smtClean="0"/>
              <a:t>Systole</a:t>
            </a:r>
            <a:r>
              <a:rPr lang="en-US" altLang="en-US" sz="2000" smtClean="0"/>
              <a:t>- contraction</a:t>
            </a:r>
          </a:p>
          <a:p>
            <a:pPr lvl="1" eaLnBrk="1" hangingPunct="1"/>
            <a:r>
              <a:rPr lang="en-US" altLang="en-US" sz="2000" i="1" smtClean="0"/>
              <a:t>Diastole</a:t>
            </a:r>
            <a:r>
              <a:rPr lang="en-US" altLang="en-US" sz="2000" smtClean="0"/>
              <a:t>- relaxation</a:t>
            </a:r>
          </a:p>
          <a:p>
            <a:pPr eaLnBrk="1" hangingPunct="1"/>
            <a:endParaRPr lang="en-US" altLang="en-US" sz="2400" u="sng" smtClean="0"/>
          </a:p>
          <a:p>
            <a:pPr eaLnBrk="1" hangingPunct="1"/>
            <a:r>
              <a:rPr lang="en-US" altLang="en-US" sz="2400" smtClean="0"/>
              <a:t> </a:t>
            </a:r>
            <a:r>
              <a:rPr lang="en-US" altLang="en-US" sz="2400" b="1" u="sng" smtClean="0"/>
              <a:t>Cardiac output</a:t>
            </a:r>
            <a:r>
              <a:rPr lang="en-US" altLang="en-US" sz="2400" smtClean="0"/>
              <a:t>: </a:t>
            </a:r>
          </a:p>
          <a:p>
            <a:pPr lvl="1" eaLnBrk="1" hangingPunct="1"/>
            <a:r>
              <a:rPr lang="en-US" altLang="en-US" sz="2000" smtClean="0"/>
              <a:t>volume of blood per minute pumped form each ventricle.</a:t>
            </a:r>
          </a:p>
          <a:p>
            <a:pPr lvl="1" eaLnBrk="1" hangingPunct="1"/>
            <a:r>
              <a:rPr lang="en-US" altLang="en-US" sz="2000" smtClean="0"/>
              <a:t>Cardiac output = stroke volume x heart rate</a:t>
            </a:r>
          </a:p>
          <a:p>
            <a:pPr lvl="1" eaLnBrk="1" hangingPunct="1">
              <a:buFontTx/>
              <a:buNone/>
            </a:pPr>
            <a:endParaRPr lang="en-US" altLang="en-US" sz="2000" smtClean="0"/>
          </a:p>
          <a:p>
            <a:pPr eaLnBrk="1" hangingPunct="1">
              <a:buFont typeface="Wingdings" pitchFamily="2" charset="2"/>
              <a:buNone/>
            </a:pPr>
            <a:r>
              <a:rPr lang="en-US" altLang="en-US" sz="2400" i="1" smtClean="0"/>
              <a:t>	 </a:t>
            </a:r>
            <a:r>
              <a:rPr lang="en-US" altLang="en-US" sz="2400" i="1" u="sng" smtClean="0"/>
              <a:t>Heart rate:</a:t>
            </a:r>
            <a:r>
              <a:rPr lang="en-US" altLang="en-US" sz="2400" smtClean="0"/>
              <a:t> number of beats per minute </a:t>
            </a:r>
            <a:r>
              <a:rPr lang="en-US" altLang="en-US" sz="2000" smtClean="0"/>
              <a:t>(average= 70 beat/min)</a:t>
            </a:r>
          </a:p>
          <a:p>
            <a:pPr eaLnBrk="1" hangingPunct="1">
              <a:buFont typeface="Wingdings" pitchFamily="2" charset="2"/>
              <a:buNone/>
            </a:pPr>
            <a:r>
              <a:rPr lang="en-US" altLang="en-US" sz="2400" i="1" smtClean="0"/>
              <a:t>	 </a:t>
            </a:r>
            <a:r>
              <a:rPr lang="en-US" altLang="en-US" sz="2400" i="1" u="sng" smtClean="0"/>
              <a:t>Stroke volume-</a:t>
            </a:r>
            <a:r>
              <a:rPr lang="en-US" altLang="en-US" sz="2400" smtClean="0"/>
              <a:t> amount of blood pumped with each 			        contraction (average = 70ml/beat)</a:t>
            </a:r>
          </a:p>
          <a:p>
            <a:pPr eaLnBrk="1" hangingPunct="1">
              <a:buFont typeface="Wingdings" pitchFamily="2" charset="2"/>
              <a:buNone/>
            </a:pPr>
            <a:endParaRPr lang="en-US" altLang="en-US" sz="2400" smtClean="0"/>
          </a:p>
          <a:p>
            <a:pPr eaLnBrk="1" hangingPunct="1"/>
            <a:r>
              <a:rPr lang="en-US" altLang="en-US" sz="2400" smtClean="0"/>
              <a:t> </a:t>
            </a:r>
            <a:r>
              <a:rPr lang="en-US" altLang="en-US" sz="2400" b="1" u="sng" smtClean="0"/>
              <a:t>Pulse:</a:t>
            </a:r>
            <a:r>
              <a:rPr lang="en-US" altLang="en-US" sz="2400" smtClean="0"/>
              <a:t> rhythmic stretching of arteries by heart  contraction</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 calcmode="lin" valueType="num">
                                      <p:cBhvr additive="base">
                                        <p:cTn id="7" dur="500" fill="hold"/>
                                        <p:tgtEl>
                                          <p:spTgt spid="1105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059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0595">
                                            <p:txEl>
                                              <p:pRg st="0" end="0"/>
                                            </p:txEl>
                                          </p:spTgt>
                                        </p:tgtEl>
                                        <p:attrNameLst>
                                          <p:attrName>ppt_c</p:attrName>
                                        </p:attrNameLst>
                                      </p:cBhvr>
                                      <p:to>
                                        <a:schemeClr val="hlink"/>
                                      </p:to>
                                    </p:animClr>
                                  </p:subTnLst>
                                </p:cTn>
                              </p:par>
                              <p:par>
                                <p:cTn id="9" presetID="2" presetClass="entr" presetSubtype="8" fill="hold" grpId="0" nodeType="with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anim calcmode="lin" valueType="num">
                                      <p:cBhvr additive="base">
                                        <p:cTn id="11" dur="500" fill="hold"/>
                                        <p:tgtEl>
                                          <p:spTgt spid="11059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059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0595">
                                            <p:txEl>
                                              <p:pRg st="1" end="1"/>
                                            </p:txEl>
                                          </p:spTgt>
                                        </p:tgtEl>
                                        <p:attrNameLst>
                                          <p:attrName>ppt_c</p:attrName>
                                        </p:attrNameLst>
                                      </p:cBhvr>
                                      <p:to>
                                        <a:schemeClr val="hlink"/>
                                      </p:to>
                                    </p:animClr>
                                  </p:subTnLst>
                                </p:cTn>
                              </p:par>
                              <p:par>
                                <p:cTn id="13" presetID="2" presetClass="entr" presetSubtype="8" fill="hold" grpId="0" nodeType="with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anim calcmode="lin" valueType="num">
                                      <p:cBhvr additive="base">
                                        <p:cTn id="15" dur="500" fill="hold"/>
                                        <p:tgtEl>
                                          <p:spTgt spid="11059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1059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0595">
                                            <p:txEl>
                                              <p:pRg st="2" end="2"/>
                                            </p:txEl>
                                          </p:spTgt>
                                        </p:tgtEl>
                                        <p:attrNameLst>
                                          <p:attrName>ppt_c</p:attrName>
                                        </p:attrNameLst>
                                      </p:cBhvr>
                                      <p:to>
                                        <a:schemeClr val="hlink"/>
                                      </p:to>
                                    </p:animClr>
                                  </p:sub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10595">
                                            <p:txEl>
                                              <p:pRg st="4" end="4"/>
                                            </p:txEl>
                                          </p:spTgt>
                                        </p:tgtEl>
                                        <p:attrNameLst>
                                          <p:attrName>style.visibility</p:attrName>
                                        </p:attrNameLst>
                                      </p:cBhvr>
                                      <p:to>
                                        <p:strVal val="visible"/>
                                      </p:to>
                                    </p:set>
                                    <p:anim calcmode="lin" valueType="num">
                                      <p:cBhvr additive="base">
                                        <p:cTn id="21" dur="500" fill="hold"/>
                                        <p:tgtEl>
                                          <p:spTgt spid="110595">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059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0595">
                                            <p:txEl>
                                              <p:pRg st="4" end="4"/>
                                            </p:txEl>
                                          </p:spTgt>
                                        </p:tgtEl>
                                        <p:attrNameLst>
                                          <p:attrName>ppt_c</p:attrName>
                                        </p:attrNameLst>
                                      </p:cBhvr>
                                      <p:to>
                                        <a:schemeClr val="hlink"/>
                                      </p:to>
                                    </p:animClr>
                                  </p:subTnLst>
                                </p:cTn>
                              </p:par>
                              <p:par>
                                <p:cTn id="23" presetID="2" presetClass="entr" presetSubtype="8" fill="hold" grpId="0" nodeType="withEffect">
                                  <p:stCondLst>
                                    <p:cond delay="0"/>
                                  </p:stCondLst>
                                  <p:childTnLst>
                                    <p:set>
                                      <p:cBhvr>
                                        <p:cTn id="24" dur="1" fill="hold">
                                          <p:stCondLst>
                                            <p:cond delay="0"/>
                                          </p:stCondLst>
                                        </p:cTn>
                                        <p:tgtEl>
                                          <p:spTgt spid="110595">
                                            <p:txEl>
                                              <p:pRg st="5" end="5"/>
                                            </p:txEl>
                                          </p:spTgt>
                                        </p:tgtEl>
                                        <p:attrNameLst>
                                          <p:attrName>style.visibility</p:attrName>
                                        </p:attrNameLst>
                                      </p:cBhvr>
                                      <p:to>
                                        <p:strVal val="visible"/>
                                      </p:to>
                                    </p:set>
                                    <p:anim calcmode="lin" valueType="num">
                                      <p:cBhvr additive="base">
                                        <p:cTn id="25" dur="500" fill="hold"/>
                                        <p:tgtEl>
                                          <p:spTgt spid="110595">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0595">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0595">
                                            <p:txEl>
                                              <p:pRg st="5" end="5"/>
                                            </p:txEl>
                                          </p:spTgt>
                                        </p:tgtEl>
                                        <p:attrNameLst>
                                          <p:attrName>ppt_c</p:attrName>
                                        </p:attrNameLst>
                                      </p:cBhvr>
                                      <p:to>
                                        <a:schemeClr val="hlink"/>
                                      </p:to>
                                    </p:animClr>
                                  </p:subTnLst>
                                </p:cTn>
                              </p:par>
                              <p:par>
                                <p:cTn id="27" presetID="2" presetClass="entr" presetSubtype="8" fill="hold" grpId="0" nodeType="withEffect">
                                  <p:stCondLst>
                                    <p:cond delay="0"/>
                                  </p:stCondLst>
                                  <p:childTnLst>
                                    <p:set>
                                      <p:cBhvr>
                                        <p:cTn id="28" dur="1" fill="hold">
                                          <p:stCondLst>
                                            <p:cond delay="0"/>
                                          </p:stCondLst>
                                        </p:cTn>
                                        <p:tgtEl>
                                          <p:spTgt spid="110595">
                                            <p:txEl>
                                              <p:pRg st="6" end="6"/>
                                            </p:txEl>
                                          </p:spTgt>
                                        </p:tgtEl>
                                        <p:attrNameLst>
                                          <p:attrName>style.visibility</p:attrName>
                                        </p:attrNameLst>
                                      </p:cBhvr>
                                      <p:to>
                                        <p:strVal val="visible"/>
                                      </p:to>
                                    </p:set>
                                    <p:anim calcmode="lin" valueType="num">
                                      <p:cBhvr additive="base">
                                        <p:cTn id="29" dur="500" fill="hold"/>
                                        <p:tgtEl>
                                          <p:spTgt spid="110595">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10595">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0595">
                                            <p:txEl>
                                              <p:pRg st="6" end="6"/>
                                            </p:txEl>
                                          </p:spTgt>
                                        </p:tgtEl>
                                        <p:attrNameLst>
                                          <p:attrName>ppt_c</p:attrName>
                                        </p:attrNameLst>
                                      </p:cBhvr>
                                      <p:to>
                                        <a:schemeClr val="hlink"/>
                                      </p:to>
                                    </p:animClr>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10595">
                                            <p:txEl>
                                              <p:pRg st="8" end="8"/>
                                            </p:txEl>
                                          </p:spTgt>
                                        </p:tgtEl>
                                        <p:attrNameLst>
                                          <p:attrName>style.visibility</p:attrName>
                                        </p:attrNameLst>
                                      </p:cBhvr>
                                      <p:to>
                                        <p:strVal val="visible"/>
                                      </p:to>
                                    </p:set>
                                    <p:anim calcmode="lin" valueType="num">
                                      <p:cBhvr additive="base">
                                        <p:cTn id="35" dur="500" fill="hold"/>
                                        <p:tgtEl>
                                          <p:spTgt spid="110595">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10595">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0595">
                                            <p:txEl>
                                              <p:pRg st="8" end="8"/>
                                            </p:txEl>
                                          </p:spTgt>
                                        </p:tgtEl>
                                        <p:attrNameLst>
                                          <p:attrName>ppt_c</p:attrName>
                                        </p:attrNameLst>
                                      </p:cBhvr>
                                      <p:to>
                                        <a:schemeClr val="hlink"/>
                                      </p:to>
                                    </p:animClr>
                                  </p:sub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10595">
                                            <p:txEl>
                                              <p:pRg st="9" end="9"/>
                                            </p:txEl>
                                          </p:spTgt>
                                        </p:tgtEl>
                                        <p:attrNameLst>
                                          <p:attrName>style.visibility</p:attrName>
                                        </p:attrNameLst>
                                      </p:cBhvr>
                                      <p:to>
                                        <p:strVal val="visible"/>
                                      </p:to>
                                    </p:set>
                                    <p:anim calcmode="lin" valueType="num">
                                      <p:cBhvr additive="base">
                                        <p:cTn id="41" dur="500" fill="hold"/>
                                        <p:tgtEl>
                                          <p:spTgt spid="110595">
                                            <p:txEl>
                                              <p:pRg st="9" end="9"/>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10595">
                                            <p:txEl>
                                              <p:pRg st="9" end="9"/>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0595">
                                            <p:txEl>
                                              <p:pRg st="9" end="9"/>
                                            </p:txEl>
                                          </p:spTgt>
                                        </p:tgtEl>
                                        <p:attrNameLst>
                                          <p:attrName>ppt_c</p:attrName>
                                        </p:attrNameLst>
                                      </p:cBhvr>
                                      <p:to>
                                        <a:schemeClr val="hlink"/>
                                      </p:to>
                                    </p:animClr>
                                  </p:sub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10595">
                                            <p:txEl>
                                              <p:pRg st="11" end="11"/>
                                            </p:txEl>
                                          </p:spTgt>
                                        </p:tgtEl>
                                        <p:attrNameLst>
                                          <p:attrName>style.visibility</p:attrName>
                                        </p:attrNameLst>
                                      </p:cBhvr>
                                      <p:to>
                                        <p:strVal val="visible"/>
                                      </p:to>
                                    </p:set>
                                    <p:anim calcmode="lin" valueType="num">
                                      <p:cBhvr additive="base">
                                        <p:cTn id="47" dur="500" fill="hold"/>
                                        <p:tgtEl>
                                          <p:spTgt spid="110595">
                                            <p:txEl>
                                              <p:pRg st="11" end="11"/>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10595">
                                            <p:txEl>
                                              <p:pRg st="11" end="1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0595">
                                            <p:txEl>
                                              <p:pRg st="11" end="11"/>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027"/>
          <p:cNvSpPr>
            <a:spLocks noGrp="1" noChangeArrowheads="1"/>
          </p:cNvSpPr>
          <p:nvPr>
            <p:ph type="body" idx="1"/>
          </p:nvPr>
        </p:nvSpPr>
        <p:spPr>
          <a:xfrm>
            <a:off x="1173163" y="1295400"/>
            <a:ext cx="7772400" cy="4800600"/>
          </a:xfrm>
        </p:spPr>
        <p:txBody>
          <a:bodyPr/>
          <a:lstStyle/>
          <a:p>
            <a:pPr eaLnBrk="1" hangingPunct="1">
              <a:lnSpc>
                <a:spcPct val="90000"/>
              </a:lnSpc>
            </a:pPr>
            <a:r>
              <a:rPr lang="en-CA" smtClean="0"/>
              <a:t>Average stroke vol= 70 ml/beat</a:t>
            </a:r>
          </a:p>
          <a:p>
            <a:pPr eaLnBrk="1" hangingPunct="1">
              <a:lnSpc>
                <a:spcPct val="90000"/>
              </a:lnSpc>
            </a:pPr>
            <a:r>
              <a:rPr lang="en-CA" smtClean="0"/>
              <a:t>Average heart rate = 70 beat/min</a:t>
            </a:r>
          </a:p>
          <a:p>
            <a:pPr eaLnBrk="1" hangingPunct="1">
              <a:lnSpc>
                <a:spcPct val="90000"/>
              </a:lnSpc>
            </a:pPr>
            <a:endParaRPr lang="en-CA" smtClean="0"/>
          </a:p>
          <a:p>
            <a:pPr eaLnBrk="1" hangingPunct="1">
              <a:lnSpc>
                <a:spcPct val="90000"/>
              </a:lnSpc>
            </a:pPr>
            <a:r>
              <a:rPr lang="en-CA" smtClean="0"/>
              <a:t>Cardiac output= stroke vol x heart rate</a:t>
            </a:r>
          </a:p>
          <a:p>
            <a:pPr eaLnBrk="1" hangingPunct="1">
              <a:lnSpc>
                <a:spcPct val="90000"/>
              </a:lnSpc>
              <a:buFont typeface="Wingdings" pitchFamily="2" charset="2"/>
              <a:buNone/>
            </a:pPr>
            <a:r>
              <a:rPr lang="en-CA" smtClean="0"/>
              <a:t>				  =  4900 ml/min</a:t>
            </a:r>
          </a:p>
          <a:p>
            <a:pPr eaLnBrk="1" hangingPunct="1">
              <a:lnSpc>
                <a:spcPct val="90000"/>
              </a:lnSpc>
            </a:pPr>
            <a:r>
              <a:rPr lang="en-CA" smtClean="0"/>
              <a:t>Average person: 4000 – 6000ml of blood</a:t>
            </a:r>
          </a:p>
          <a:p>
            <a:pPr eaLnBrk="1" hangingPunct="1">
              <a:lnSpc>
                <a:spcPct val="90000"/>
              </a:lnSpc>
            </a:pPr>
            <a:r>
              <a:rPr lang="en-CA" smtClean="0"/>
              <a:t>So it takes the heart ~ 1 minute to circulate entire blood volume</a:t>
            </a:r>
          </a:p>
          <a:p>
            <a:pPr eaLnBrk="1" hangingPunct="1">
              <a:lnSpc>
                <a:spcPct val="90000"/>
              </a:lnSpc>
            </a:pPr>
            <a:endParaRPr lang="en-CA"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CA" smtClean="0"/>
              <a:t>Fitness and Cardiac Output</a:t>
            </a:r>
          </a:p>
        </p:txBody>
      </p:sp>
      <p:sp>
        <p:nvSpPr>
          <p:cNvPr id="130051" name="Rectangle 3"/>
          <p:cNvSpPr>
            <a:spLocks noGrp="1" noChangeArrowheads="1"/>
          </p:cNvSpPr>
          <p:nvPr>
            <p:ph type="body" idx="1"/>
          </p:nvPr>
        </p:nvSpPr>
        <p:spPr>
          <a:xfrm>
            <a:off x="1143000" y="1752600"/>
            <a:ext cx="7772400" cy="4876800"/>
          </a:xfrm>
          <a:noFill/>
          <a:ln w="38100">
            <a:solidFill>
              <a:schemeClr val="tx1"/>
            </a:solidFill>
          </a:ln>
        </p:spPr>
        <p:txBody>
          <a:bodyPr/>
          <a:lstStyle/>
          <a:p>
            <a:pPr eaLnBrk="1" hangingPunct="1">
              <a:buFont typeface="Wingdings" pitchFamily="2" charset="2"/>
              <a:buNone/>
            </a:pPr>
            <a:r>
              <a:rPr lang="en-CA" smtClean="0"/>
              <a:t>More exercise:</a:t>
            </a:r>
          </a:p>
          <a:p>
            <a:pPr eaLnBrk="1" hangingPunct="1"/>
            <a:r>
              <a:rPr lang="en-CA" smtClean="0"/>
              <a:t>Increases stretchiness and strength of ventricles and enlarges them</a:t>
            </a:r>
          </a:p>
          <a:p>
            <a:pPr eaLnBrk="1" hangingPunct="1"/>
            <a:r>
              <a:rPr lang="en-CA" smtClean="0"/>
              <a:t>Increases force and stroke volume of each pump</a:t>
            </a:r>
          </a:p>
          <a:p>
            <a:pPr eaLnBrk="1" hangingPunct="1"/>
            <a:r>
              <a:rPr lang="en-CA" smtClean="0"/>
              <a:t>SO…move same amount of blood with less beats</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CA" smtClean="0"/>
              <a:t>Heart Defects</a:t>
            </a:r>
          </a:p>
        </p:txBody>
      </p:sp>
      <p:sp>
        <p:nvSpPr>
          <p:cNvPr id="131075" name="Content Placeholder 2"/>
          <p:cNvSpPr>
            <a:spLocks noGrp="1"/>
          </p:cNvSpPr>
          <p:nvPr>
            <p:ph idx="1"/>
          </p:nvPr>
        </p:nvSpPr>
        <p:spPr/>
        <p:txBody>
          <a:bodyPr/>
          <a:lstStyle/>
          <a:p>
            <a:r>
              <a:rPr lang="en-CA" smtClean="0"/>
              <a:t>Septal defects</a:t>
            </a:r>
          </a:p>
          <a:p>
            <a:r>
              <a:rPr lang="en-CA" smtClean="0"/>
              <a:t>Heart murmur</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sz="4000" b="1" smtClean="0"/>
              <a:t>Septal Defect</a:t>
            </a:r>
          </a:p>
        </p:txBody>
      </p:sp>
      <p:sp>
        <p:nvSpPr>
          <p:cNvPr id="132099" name="Rectangle 3"/>
          <p:cNvSpPr>
            <a:spLocks noGrp="1" noChangeArrowheads="1"/>
          </p:cNvSpPr>
          <p:nvPr>
            <p:ph type="body" sz="half" idx="1"/>
          </p:nvPr>
        </p:nvSpPr>
        <p:spPr>
          <a:xfrm>
            <a:off x="990600" y="1752600"/>
            <a:ext cx="3429000" cy="4724400"/>
          </a:xfrm>
        </p:spPr>
        <p:txBody>
          <a:bodyPr/>
          <a:lstStyle/>
          <a:p>
            <a:r>
              <a:rPr lang="en-US" b="1" smtClean="0"/>
              <a:t>A hole in the septum that </a:t>
            </a:r>
          </a:p>
          <a:p>
            <a:r>
              <a:rPr lang="en-US" b="1" smtClean="0"/>
              <a:t>allows oxy-genated and deoxygenated blood to mix.</a:t>
            </a:r>
          </a:p>
          <a:p>
            <a:r>
              <a:rPr lang="en-US" b="1" smtClean="0"/>
              <a:t>Blue babies</a:t>
            </a:r>
          </a:p>
          <a:p>
            <a:r>
              <a:rPr lang="en-US" b="1" smtClean="0"/>
              <a:t>Fix with surgery</a:t>
            </a:r>
          </a:p>
        </p:txBody>
      </p:sp>
      <p:pic>
        <p:nvPicPr>
          <p:cNvPr id="132100" name="Picture 4"/>
          <p:cNvPicPr>
            <a:picLocks noGrp="1" noChangeAspect="1" noChangeArrowheads="1"/>
          </p:cNvPicPr>
          <p:nvPr>
            <p:ph sz="half" idx="2"/>
          </p:nvPr>
        </p:nvPicPr>
        <p:blipFill>
          <a:blip r:embed="rId2" cstate="print"/>
          <a:srcRect/>
          <a:stretch>
            <a:fillRect/>
          </a:stretch>
        </p:blipFill>
        <p:spPr>
          <a:xfrm>
            <a:off x="4291013" y="228600"/>
            <a:ext cx="4471987" cy="5715000"/>
          </a:xfr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914400" y="533400"/>
            <a:ext cx="7772400" cy="1143000"/>
          </a:xfrm>
        </p:spPr>
        <p:txBody>
          <a:bodyPr/>
          <a:lstStyle/>
          <a:p>
            <a:r>
              <a:rPr lang="en-US" sz="4000" b="1" smtClean="0"/>
              <a:t>Heart Murmur</a:t>
            </a:r>
          </a:p>
        </p:txBody>
      </p:sp>
      <p:pic>
        <p:nvPicPr>
          <p:cNvPr id="133123" name="Picture 4"/>
          <p:cNvPicPr>
            <a:picLocks noGrp="1" noChangeAspect="1" noChangeArrowheads="1"/>
          </p:cNvPicPr>
          <p:nvPr>
            <p:ph sz="half" idx="1"/>
          </p:nvPr>
        </p:nvPicPr>
        <p:blipFill>
          <a:blip r:embed="rId2" cstate="print"/>
          <a:srcRect/>
          <a:stretch>
            <a:fillRect/>
          </a:stretch>
        </p:blipFill>
        <p:spPr>
          <a:xfrm>
            <a:off x="890588" y="1828800"/>
            <a:ext cx="4073525" cy="4191000"/>
          </a:xfrm>
        </p:spPr>
      </p:pic>
      <p:sp>
        <p:nvSpPr>
          <p:cNvPr id="133124" name="Rectangle 3"/>
          <p:cNvSpPr>
            <a:spLocks noGrp="1" noChangeArrowheads="1"/>
          </p:cNvSpPr>
          <p:nvPr>
            <p:ph type="body" sz="half" idx="2"/>
          </p:nvPr>
        </p:nvSpPr>
        <p:spPr>
          <a:xfrm>
            <a:off x="4876800" y="685800"/>
            <a:ext cx="4038600" cy="9067800"/>
          </a:xfrm>
        </p:spPr>
        <p:txBody>
          <a:bodyPr/>
          <a:lstStyle/>
          <a:p>
            <a:r>
              <a:rPr lang="en-US" smtClean="0"/>
              <a:t>Restricts the flow of blood from the heart </a:t>
            </a:r>
          </a:p>
          <a:p>
            <a:r>
              <a:rPr lang="en-US" smtClean="0"/>
              <a:t>Whooshing or rasping sound</a:t>
            </a:r>
          </a:p>
          <a:p>
            <a:r>
              <a:rPr lang="en-CA" smtClean="0"/>
              <a:t>Mitral valve prolapse”: bicuspid valve doesn’t close tight, blood flows back into left atrium from ventricle.</a:t>
            </a:r>
            <a:endParaRPr lang="en-US" smtClean="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altLang="en-US" smtClean="0"/>
              <a:t>Cardiovascular disease I</a:t>
            </a:r>
          </a:p>
        </p:txBody>
      </p:sp>
      <p:sp>
        <p:nvSpPr>
          <p:cNvPr id="132099" name="Rectangle 3"/>
          <p:cNvSpPr>
            <a:spLocks noGrp="1" noChangeArrowheads="1"/>
          </p:cNvSpPr>
          <p:nvPr>
            <p:ph type="body" sz="half" idx="1"/>
          </p:nvPr>
        </p:nvSpPr>
        <p:spPr>
          <a:xfrm>
            <a:off x="1173163" y="2100263"/>
            <a:ext cx="7772400" cy="4376737"/>
          </a:xfrm>
        </p:spPr>
        <p:txBody>
          <a:bodyPr/>
          <a:lstStyle/>
          <a:p>
            <a:pPr eaLnBrk="1" hangingPunct="1">
              <a:lnSpc>
                <a:spcPct val="90000"/>
              </a:lnSpc>
            </a:pPr>
            <a:r>
              <a:rPr lang="en-US" altLang="en-US" sz="3600" i="1" smtClean="0"/>
              <a:t>Heart attack</a:t>
            </a:r>
            <a:r>
              <a:rPr lang="en-US" altLang="en-US" sz="3600" smtClean="0"/>
              <a:t>- </a:t>
            </a:r>
          </a:p>
          <a:p>
            <a:pPr lvl="1" eaLnBrk="1" hangingPunct="1">
              <a:lnSpc>
                <a:spcPct val="90000"/>
              </a:lnSpc>
            </a:pPr>
            <a:r>
              <a:rPr lang="en-US" altLang="en-US" sz="3200" smtClean="0"/>
              <a:t>death of cardiac tissue due to coronary blockage</a:t>
            </a:r>
          </a:p>
          <a:p>
            <a:pPr eaLnBrk="1" hangingPunct="1">
              <a:lnSpc>
                <a:spcPct val="90000"/>
              </a:lnSpc>
            </a:pPr>
            <a:endParaRPr lang="en-US" altLang="en-US" sz="3600" i="1" smtClean="0"/>
          </a:p>
          <a:p>
            <a:pPr eaLnBrk="1" hangingPunct="1">
              <a:lnSpc>
                <a:spcPct val="90000"/>
              </a:lnSpc>
            </a:pPr>
            <a:r>
              <a:rPr lang="en-US" altLang="en-US" sz="3600" i="1" smtClean="0"/>
              <a:t>Stroke</a:t>
            </a:r>
            <a:r>
              <a:rPr lang="en-US" altLang="en-US" sz="3600" smtClean="0"/>
              <a:t>-</a:t>
            </a:r>
          </a:p>
          <a:p>
            <a:pPr lvl="1" eaLnBrk="1" hangingPunct="1">
              <a:lnSpc>
                <a:spcPct val="90000"/>
              </a:lnSpc>
            </a:pPr>
            <a:r>
              <a:rPr lang="en-US" altLang="en-US" smtClean="0"/>
              <a:t>death of nervous tissue in brain due to arterial blockage </a:t>
            </a:r>
          </a:p>
          <a:p>
            <a:pPr eaLnBrk="1" hangingPunct="1">
              <a:lnSpc>
                <a:spcPct val="90000"/>
              </a:lnSpc>
            </a:pPr>
            <a:r>
              <a:rPr lang="en-US" altLang="en-US" smtClean="0"/>
              <a:t>Embolism</a:t>
            </a:r>
            <a:endParaRPr lang="en-US" altLang="en-US" sz="2400" smtClean="0"/>
          </a:p>
          <a:p>
            <a:pPr eaLnBrk="1" hangingPunct="1">
              <a:lnSpc>
                <a:spcPct val="90000"/>
              </a:lnSpc>
            </a:pPr>
            <a:endParaRPr lang="en-US" altLang="en-US" sz="2800" smtClean="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additive="base">
                                        <p:cTn id="7" dur="500" fill="hold"/>
                                        <p:tgtEl>
                                          <p:spTgt spid="132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20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2099">
                                            <p:txEl>
                                              <p:pRg st="1" end="1"/>
                                            </p:txEl>
                                          </p:spTgt>
                                        </p:tgtEl>
                                        <p:attrNameLst>
                                          <p:attrName>style.visibility</p:attrName>
                                        </p:attrNameLst>
                                      </p:cBhvr>
                                      <p:to>
                                        <p:strVal val="visible"/>
                                      </p:to>
                                    </p:set>
                                    <p:anim calcmode="lin" valueType="num">
                                      <p:cBhvr additive="base">
                                        <p:cTn id="11" dur="500" fill="hold"/>
                                        <p:tgtEl>
                                          <p:spTgt spid="13209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2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2099">
                                            <p:txEl>
                                              <p:pRg st="3" end="3"/>
                                            </p:txEl>
                                          </p:spTgt>
                                        </p:tgtEl>
                                        <p:attrNameLst>
                                          <p:attrName>style.visibility</p:attrName>
                                        </p:attrNameLst>
                                      </p:cBhvr>
                                      <p:to>
                                        <p:strVal val="visible"/>
                                      </p:to>
                                    </p:set>
                                    <p:anim calcmode="lin" valueType="num">
                                      <p:cBhvr additive="base">
                                        <p:cTn id="17" dur="500" fill="hold"/>
                                        <p:tgtEl>
                                          <p:spTgt spid="13209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2099">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2099">
                                            <p:txEl>
                                              <p:pRg st="4" end="4"/>
                                            </p:txEl>
                                          </p:spTgt>
                                        </p:tgtEl>
                                        <p:attrNameLst>
                                          <p:attrName>style.visibility</p:attrName>
                                        </p:attrNameLst>
                                      </p:cBhvr>
                                      <p:to>
                                        <p:strVal val="visible"/>
                                      </p:to>
                                    </p:set>
                                    <p:anim calcmode="lin" valueType="num">
                                      <p:cBhvr additive="base">
                                        <p:cTn id="21" dur="500" fill="hold"/>
                                        <p:tgtEl>
                                          <p:spTgt spid="13209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2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2099">
                                            <p:txEl>
                                              <p:pRg st="5" end="5"/>
                                            </p:txEl>
                                          </p:spTgt>
                                        </p:tgtEl>
                                        <p:attrNameLst>
                                          <p:attrName>style.visibility</p:attrName>
                                        </p:attrNameLst>
                                      </p:cBhvr>
                                      <p:to>
                                        <p:strVal val="visible"/>
                                      </p:to>
                                    </p:set>
                                    <p:anim calcmode="lin" valueType="num">
                                      <p:cBhvr additive="base">
                                        <p:cTn id="27" dur="500" fill="hold"/>
                                        <p:tgtEl>
                                          <p:spTgt spid="13209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20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990600" y="0"/>
            <a:ext cx="7772400" cy="1143000"/>
          </a:xfrm>
        </p:spPr>
        <p:txBody>
          <a:bodyPr/>
          <a:lstStyle/>
          <a:p>
            <a:r>
              <a:rPr lang="en-US" sz="4000" b="1" smtClean="0"/>
              <a:t>Stroke</a:t>
            </a:r>
          </a:p>
        </p:txBody>
      </p:sp>
      <p:sp>
        <p:nvSpPr>
          <p:cNvPr id="135171" name="Rectangle 3"/>
          <p:cNvSpPr>
            <a:spLocks noGrp="1" noChangeArrowheads="1"/>
          </p:cNvSpPr>
          <p:nvPr>
            <p:ph type="body" sz="half" idx="1"/>
          </p:nvPr>
        </p:nvSpPr>
        <p:spPr>
          <a:xfrm>
            <a:off x="914400" y="990600"/>
            <a:ext cx="4038600" cy="5638800"/>
          </a:xfrm>
        </p:spPr>
        <p:txBody>
          <a:bodyPr/>
          <a:lstStyle/>
          <a:p>
            <a:pPr>
              <a:lnSpc>
                <a:spcPct val="90000"/>
              </a:lnSpc>
            </a:pPr>
            <a:r>
              <a:rPr lang="en-US" sz="3600" b="1" smtClean="0"/>
              <a:t>A condition that occurs when a blood clot blocks an artery going to the brain and causes the brain to be starved of oxygen, killing the brain tissue</a:t>
            </a:r>
          </a:p>
        </p:txBody>
      </p:sp>
      <p:pic>
        <p:nvPicPr>
          <p:cNvPr id="135172" name="Picture 4"/>
          <p:cNvPicPr>
            <a:picLocks noGrp="1" noChangeAspect="1" noChangeArrowheads="1"/>
          </p:cNvPicPr>
          <p:nvPr>
            <p:ph sz="half" idx="2"/>
          </p:nvPr>
        </p:nvPicPr>
        <p:blipFill>
          <a:blip r:embed="rId2" cstate="print"/>
          <a:srcRect/>
          <a:stretch>
            <a:fillRect/>
          </a:stretch>
        </p:blipFill>
        <p:spPr>
          <a:xfrm>
            <a:off x="4953000" y="685800"/>
            <a:ext cx="4191000" cy="5791200"/>
          </a:xfrm>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990600" y="0"/>
            <a:ext cx="7772400" cy="1143000"/>
          </a:xfrm>
        </p:spPr>
        <p:txBody>
          <a:bodyPr/>
          <a:lstStyle/>
          <a:p>
            <a:r>
              <a:rPr lang="en-US" sz="4000" b="1" smtClean="0"/>
              <a:t>Heart Attack</a:t>
            </a:r>
          </a:p>
        </p:txBody>
      </p:sp>
      <p:sp>
        <p:nvSpPr>
          <p:cNvPr id="136195" name="Rectangle 3"/>
          <p:cNvSpPr>
            <a:spLocks noGrp="1" noChangeArrowheads="1"/>
          </p:cNvSpPr>
          <p:nvPr>
            <p:ph type="body" sz="half" idx="1"/>
          </p:nvPr>
        </p:nvSpPr>
        <p:spPr>
          <a:xfrm>
            <a:off x="1066800" y="990600"/>
            <a:ext cx="3810000" cy="5257800"/>
          </a:xfrm>
        </p:spPr>
        <p:txBody>
          <a:bodyPr/>
          <a:lstStyle/>
          <a:p>
            <a:pPr>
              <a:lnSpc>
                <a:spcPct val="90000"/>
              </a:lnSpc>
            </a:pPr>
            <a:r>
              <a:rPr lang="en-US" sz="2800" b="1" smtClean="0"/>
              <a:t>A condition that occurs when a blood clot blocks an artery going to the heart muscle and causes the heart to beat irregularly or stop altogether. A part of the heart actually dies when this happens.</a:t>
            </a:r>
          </a:p>
          <a:p>
            <a:pPr>
              <a:lnSpc>
                <a:spcPct val="90000"/>
              </a:lnSpc>
            </a:pPr>
            <a:endParaRPr lang="en-US" sz="2800" b="1" smtClean="0"/>
          </a:p>
        </p:txBody>
      </p:sp>
      <p:pic>
        <p:nvPicPr>
          <p:cNvPr id="136196" name="Picture 4"/>
          <p:cNvPicPr>
            <a:picLocks noGrp="1" noChangeAspect="1" noChangeArrowheads="1"/>
          </p:cNvPicPr>
          <p:nvPr>
            <p:ph type="clipArt" sz="half" idx="2"/>
          </p:nvPr>
        </p:nvPicPr>
        <p:blipFill>
          <a:blip r:embed="rId2" cstate="print"/>
          <a:srcRect/>
          <a:stretch>
            <a:fillRect/>
          </a:stretch>
        </p:blipFill>
        <p:spPr>
          <a:xfrm>
            <a:off x="4648200" y="609600"/>
            <a:ext cx="4343400" cy="57912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b="1" smtClean="0"/>
              <a:t>Negative Feedback Loop</a:t>
            </a:r>
          </a:p>
        </p:txBody>
      </p:sp>
      <p:sp>
        <p:nvSpPr>
          <p:cNvPr id="21507" name="Rectangle 3"/>
          <p:cNvSpPr>
            <a:spLocks noGrp="1" noChangeArrowheads="1"/>
          </p:cNvSpPr>
          <p:nvPr>
            <p:ph idx="1"/>
          </p:nvPr>
        </p:nvSpPr>
        <p:spPr>
          <a:xfrm>
            <a:off x="990600" y="1524000"/>
            <a:ext cx="7699375" cy="5029200"/>
          </a:xfrm>
        </p:spPr>
        <p:txBody>
          <a:bodyPr/>
          <a:lstStyle/>
          <a:p>
            <a:pPr eaLnBrk="1" hangingPunct="1"/>
            <a:r>
              <a:rPr lang="en-US" sz="3600" smtClean="0"/>
              <a:t>A process by which a receptor, an integrator and an effector detects, processes and produces a response to a change in a body constant (for example temperature) so that a reverse affect may take place, enabling the body to stay constant.  </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52400" y="0"/>
            <a:ext cx="7772400" cy="1143000"/>
          </a:xfrm>
        </p:spPr>
        <p:txBody>
          <a:bodyPr/>
          <a:lstStyle/>
          <a:p>
            <a:pPr eaLnBrk="1" hangingPunct="1"/>
            <a:r>
              <a:rPr lang="en-CA" smtClean="0"/>
              <a:t>Embolism</a:t>
            </a:r>
          </a:p>
        </p:txBody>
      </p:sp>
      <p:pic>
        <p:nvPicPr>
          <p:cNvPr id="137219" name="Picture 3" descr="The image “http://medicalimages.allrefer.com/large/arterial-embolism.jpg” cannot be displayed, because it contains errors."/>
          <p:cNvPicPr>
            <a:picLocks noChangeAspect="1" noChangeArrowheads="1"/>
          </p:cNvPicPr>
          <p:nvPr/>
        </p:nvPicPr>
        <p:blipFill>
          <a:blip r:embed="rId2" cstate="print"/>
          <a:srcRect/>
          <a:stretch>
            <a:fillRect/>
          </a:stretch>
        </p:blipFill>
        <p:spPr bwMode="auto">
          <a:xfrm>
            <a:off x="3124200" y="1219200"/>
            <a:ext cx="6019800" cy="4816475"/>
          </a:xfrm>
          <a:prstGeom prst="rect">
            <a:avLst/>
          </a:prstGeom>
          <a:noFill/>
          <a:ln w="9525">
            <a:noFill/>
            <a:miter lim="800000"/>
            <a:headEnd/>
            <a:tailEnd/>
          </a:ln>
        </p:spPr>
      </p:pic>
      <p:sp>
        <p:nvSpPr>
          <p:cNvPr id="137220" name="Rectangle 4"/>
          <p:cNvSpPr>
            <a:spLocks noGrp="1" noChangeArrowheads="1"/>
          </p:cNvSpPr>
          <p:nvPr>
            <p:ph type="body" idx="1"/>
          </p:nvPr>
        </p:nvSpPr>
        <p:spPr>
          <a:xfrm>
            <a:off x="0" y="1371600"/>
            <a:ext cx="3124200" cy="4495800"/>
          </a:xfrm>
        </p:spPr>
        <p:txBody>
          <a:bodyPr/>
          <a:lstStyle/>
          <a:p>
            <a:pPr eaLnBrk="1" hangingPunct="1"/>
            <a:r>
              <a:rPr lang="en-US" smtClean="0"/>
              <a:t>blockage of a blood vessel by a blood clot, a piece of tissue, an air bubble, or a foreign object</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173163" y="457200"/>
            <a:ext cx="7772400" cy="762000"/>
          </a:xfrm>
        </p:spPr>
        <p:txBody>
          <a:bodyPr/>
          <a:lstStyle/>
          <a:p>
            <a:pPr eaLnBrk="1" hangingPunct="1"/>
            <a:r>
              <a:rPr lang="en-US" altLang="en-US" smtClean="0"/>
              <a:t>Cardiovascular disease II</a:t>
            </a:r>
            <a:endParaRPr lang="en-US" smtClean="0"/>
          </a:p>
        </p:txBody>
      </p:sp>
      <p:sp>
        <p:nvSpPr>
          <p:cNvPr id="138243" name="Rectangle 3"/>
          <p:cNvSpPr>
            <a:spLocks noGrp="1" noChangeArrowheads="1"/>
          </p:cNvSpPr>
          <p:nvPr>
            <p:ph type="body" idx="1"/>
          </p:nvPr>
        </p:nvSpPr>
        <p:spPr>
          <a:xfrm>
            <a:off x="1143000" y="1295400"/>
            <a:ext cx="7772400" cy="2803525"/>
          </a:xfrm>
        </p:spPr>
        <p:txBody>
          <a:bodyPr/>
          <a:lstStyle/>
          <a:p>
            <a:pPr eaLnBrk="1" hangingPunct="1">
              <a:lnSpc>
                <a:spcPct val="90000"/>
              </a:lnSpc>
            </a:pPr>
            <a:r>
              <a:rPr lang="en-US" altLang="en-US" sz="2800" b="1" i="1" u="sng" smtClean="0"/>
              <a:t>Hypertension</a:t>
            </a:r>
            <a:r>
              <a:rPr lang="en-US" altLang="en-US" sz="2800" smtClean="0"/>
              <a:t>: high blood pressure </a:t>
            </a:r>
          </a:p>
          <a:p>
            <a:pPr lvl="1" eaLnBrk="1" hangingPunct="1">
              <a:lnSpc>
                <a:spcPct val="90000"/>
              </a:lnSpc>
            </a:pPr>
            <a:r>
              <a:rPr lang="en-US" altLang="en-US" sz="2400" smtClean="0"/>
              <a:t>is caused by:</a:t>
            </a:r>
          </a:p>
          <a:p>
            <a:pPr lvl="2" eaLnBrk="1" hangingPunct="1">
              <a:lnSpc>
                <a:spcPct val="90000"/>
              </a:lnSpc>
            </a:pPr>
            <a:r>
              <a:rPr lang="en-US" altLang="en-US" sz="2000" smtClean="0"/>
              <a:t>increased blood volume (high salt intake causes blood to retain water)</a:t>
            </a:r>
          </a:p>
          <a:p>
            <a:pPr lvl="2" eaLnBrk="1" hangingPunct="1">
              <a:lnSpc>
                <a:spcPct val="90000"/>
              </a:lnSpc>
            </a:pPr>
            <a:r>
              <a:rPr lang="en-US" altLang="en-US" sz="2000" smtClean="0"/>
              <a:t>Reduced elasticity of artery walls</a:t>
            </a:r>
          </a:p>
          <a:p>
            <a:pPr lvl="2" eaLnBrk="1" hangingPunct="1">
              <a:lnSpc>
                <a:spcPct val="90000"/>
              </a:lnSpc>
            </a:pPr>
            <a:r>
              <a:rPr lang="en-US" altLang="en-US" sz="2000" smtClean="0"/>
              <a:t>Clogged vessels( due to high cholesterol)</a:t>
            </a:r>
          </a:p>
          <a:p>
            <a:pPr lvl="1" eaLnBrk="1" hangingPunct="1">
              <a:lnSpc>
                <a:spcPct val="90000"/>
              </a:lnSpc>
            </a:pPr>
            <a:r>
              <a:rPr lang="en-US" altLang="en-US" sz="2400" smtClean="0"/>
              <a:t>Other factors:</a:t>
            </a:r>
          </a:p>
          <a:p>
            <a:pPr lvl="2" eaLnBrk="1" hangingPunct="1">
              <a:lnSpc>
                <a:spcPct val="90000"/>
              </a:lnSpc>
            </a:pPr>
            <a:r>
              <a:rPr lang="en-US" altLang="en-US" sz="2000" smtClean="0"/>
              <a:t>Stimulants(nicotine, caffeine), heredity, age, obesity inactivity.</a:t>
            </a:r>
          </a:p>
          <a:p>
            <a:pPr eaLnBrk="1" hangingPunct="1">
              <a:lnSpc>
                <a:spcPct val="90000"/>
              </a:lnSpc>
            </a:pPr>
            <a:r>
              <a:rPr lang="en-US" altLang="en-US" sz="2800" b="1" i="1" u="sng" smtClean="0"/>
              <a:t>Hypercholesterolemia</a:t>
            </a:r>
            <a:r>
              <a:rPr lang="en-US" altLang="en-US" sz="2800" smtClean="0"/>
              <a:t>:</a:t>
            </a:r>
            <a:endParaRPr lang="en-US" altLang="en-US" sz="2800" smtClean="0">
              <a:solidFill>
                <a:srgbClr val="000000"/>
              </a:solidFill>
            </a:endParaRPr>
          </a:p>
          <a:p>
            <a:pPr lvl="1" eaLnBrk="1" hangingPunct="1">
              <a:lnSpc>
                <a:spcPct val="90000"/>
              </a:lnSpc>
            </a:pPr>
            <a:endParaRPr lang="en-US" altLang="en-US" sz="2400" smtClean="0"/>
          </a:p>
          <a:p>
            <a:pPr lvl="2" eaLnBrk="1" hangingPunct="1">
              <a:lnSpc>
                <a:spcPct val="90000"/>
              </a:lnSpc>
            </a:pPr>
            <a:r>
              <a:rPr lang="en-US" altLang="en-US" sz="2800" smtClean="0"/>
              <a:t>LDL (bad) 				</a:t>
            </a:r>
          </a:p>
          <a:p>
            <a:pPr lvl="2" eaLnBrk="1" hangingPunct="1">
              <a:lnSpc>
                <a:spcPct val="90000"/>
              </a:lnSpc>
            </a:pPr>
            <a:r>
              <a:rPr lang="en-US" altLang="en-US" sz="2800" smtClean="0"/>
              <a:t>HDL(good)			</a:t>
            </a:r>
            <a:endParaRPr lang="en-US" sz="2800" smtClean="0"/>
          </a:p>
        </p:txBody>
      </p:sp>
    </p:spTree>
  </p:cSld>
  <p:clrMapOvr>
    <a:masterClrMapping/>
  </p:clrMapOvr>
  <p:transition spd="med">
    <p:fade thruBlk="1"/>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r>
              <a:rPr lang="en-US" smtClean="0"/>
              <a:t>Good vs Bad Cholesterol</a:t>
            </a:r>
          </a:p>
        </p:txBody>
      </p:sp>
      <p:sp>
        <p:nvSpPr>
          <p:cNvPr id="139267" name="Rectangle 3"/>
          <p:cNvSpPr>
            <a:spLocks noGrp="1" noChangeArrowheads="1"/>
          </p:cNvSpPr>
          <p:nvPr>
            <p:ph type="body" idx="1"/>
          </p:nvPr>
        </p:nvSpPr>
        <p:spPr>
          <a:xfrm>
            <a:off x="1219200" y="2225675"/>
            <a:ext cx="7726363" cy="4403725"/>
          </a:xfrm>
          <a:noFill/>
          <a:ln w="38100">
            <a:solidFill>
              <a:srgbClr val="FFFF00"/>
            </a:solidFill>
          </a:ln>
        </p:spPr>
        <p:txBody>
          <a:bodyPr/>
          <a:lstStyle/>
          <a:p>
            <a:pPr eaLnBrk="1" hangingPunct="1">
              <a:lnSpc>
                <a:spcPct val="90000"/>
              </a:lnSpc>
            </a:pPr>
            <a:r>
              <a:rPr lang="en-US" sz="2400" smtClean="0"/>
              <a:t>Correlates to atherosclerosis</a:t>
            </a:r>
          </a:p>
          <a:p>
            <a:pPr eaLnBrk="1" hangingPunct="1">
              <a:lnSpc>
                <a:spcPct val="90000"/>
              </a:lnSpc>
            </a:pPr>
            <a:endParaRPr lang="en-US" sz="2400" smtClean="0"/>
          </a:p>
          <a:p>
            <a:pPr eaLnBrk="1" hangingPunct="1">
              <a:lnSpc>
                <a:spcPct val="90000"/>
              </a:lnSpc>
            </a:pPr>
            <a:r>
              <a:rPr lang="en-US" sz="2400" smtClean="0"/>
              <a:t>Low-density lipoproteins (LDL’s)</a:t>
            </a:r>
          </a:p>
          <a:p>
            <a:pPr lvl="1" eaLnBrk="1" hangingPunct="1">
              <a:lnSpc>
                <a:spcPct val="90000"/>
              </a:lnSpc>
            </a:pPr>
            <a:r>
              <a:rPr lang="en-US" sz="2400" smtClean="0"/>
              <a:t>increase deposits in arterial plaques</a:t>
            </a:r>
          </a:p>
          <a:p>
            <a:pPr eaLnBrk="1" hangingPunct="1">
              <a:lnSpc>
                <a:spcPct val="90000"/>
              </a:lnSpc>
            </a:pPr>
            <a:endParaRPr lang="en-US" sz="2400" smtClean="0"/>
          </a:p>
          <a:p>
            <a:pPr eaLnBrk="1" hangingPunct="1">
              <a:lnSpc>
                <a:spcPct val="90000"/>
              </a:lnSpc>
            </a:pPr>
            <a:r>
              <a:rPr lang="en-US" sz="2400" smtClean="0"/>
              <a:t>High-density lipoproteins (HDL’s)</a:t>
            </a:r>
          </a:p>
          <a:p>
            <a:pPr lvl="1" eaLnBrk="1" hangingPunct="1">
              <a:lnSpc>
                <a:spcPct val="90000"/>
              </a:lnSpc>
            </a:pPr>
            <a:r>
              <a:rPr lang="en-US" sz="2400" i="1" smtClean="0"/>
              <a:t>reduce</a:t>
            </a:r>
            <a:r>
              <a:rPr lang="en-US" sz="2400" smtClean="0"/>
              <a:t> depositing of cholesterol in arterial plaques</a:t>
            </a:r>
          </a:p>
          <a:p>
            <a:pPr lvl="1" eaLnBrk="1" hangingPunct="1">
              <a:lnSpc>
                <a:spcPct val="90000"/>
              </a:lnSpc>
            </a:pPr>
            <a:r>
              <a:rPr lang="en-US" sz="2400" smtClean="0"/>
              <a:t>exercise increases</a:t>
            </a:r>
          </a:p>
          <a:p>
            <a:pPr lvl="1" eaLnBrk="1" hangingPunct="1">
              <a:lnSpc>
                <a:spcPct val="90000"/>
              </a:lnSpc>
            </a:pPr>
            <a:r>
              <a:rPr lang="en-US" sz="2400" smtClean="0"/>
              <a:t>smoking decreases</a:t>
            </a:r>
          </a:p>
          <a:p>
            <a:pPr eaLnBrk="1" hangingPunct="1">
              <a:lnSpc>
                <a:spcPct val="90000"/>
              </a:lnSpc>
            </a:pPr>
            <a:r>
              <a:rPr lang="en-US" sz="2400" smtClean="0"/>
              <a:t>Ratio of HDL/LDL most important indicator</a:t>
            </a:r>
            <a:endParaRPr lang="en-US" smtClean="0"/>
          </a:p>
        </p:txBody>
      </p:sp>
      <p:sp>
        <p:nvSpPr>
          <p:cNvPr id="139268" name="Text Box 4"/>
          <p:cNvSpPr txBox="1">
            <a:spLocks noChangeArrowheads="1"/>
          </p:cNvSpPr>
          <p:nvPr/>
        </p:nvSpPr>
        <p:spPr bwMode="auto">
          <a:xfrm>
            <a:off x="1219200" y="1600200"/>
            <a:ext cx="2438400" cy="366713"/>
          </a:xfrm>
          <a:prstGeom prst="rect">
            <a:avLst/>
          </a:prstGeom>
          <a:noFill/>
          <a:ln w="9525">
            <a:noFill/>
            <a:miter lim="800000"/>
            <a:headEnd/>
            <a:tailEnd/>
          </a:ln>
        </p:spPr>
        <p:txBody>
          <a:bodyPr>
            <a:spAutoFit/>
          </a:bodyPr>
          <a:lstStyle/>
          <a:p>
            <a:pPr eaLnBrk="0" hangingPunct="0">
              <a:spcBef>
                <a:spcPct val="50000"/>
              </a:spcBef>
            </a:pPr>
            <a:r>
              <a:rPr lang="en-US">
                <a:latin typeface="Tahoma" pitchFamily="34" charset="0"/>
              </a:rPr>
              <a:t>Don’t copy….</a:t>
            </a:r>
          </a:p>
        </p:txBody>
      </p:sp>
    </p:spTree>
  </p:cSld>
  <p:clrMapOvr>
    <a:masterClrMapping/>
  </p:clrMapOvr>
  <p:transition spd="med">
    <p:fade thruBlk="1"/>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CA" smtClean="0"/>
              <a:t>Cardiovascular Disease III</a:t>
            </a:r>
          </a:p>
        </p:txBody>
      </p:sp>
      <p:sp>
        <p:nvSpPr>
          <p:cNvPr id="140291" name="Content Placeholder 2"/>
          <p:cNvSpPr>
            <a:spLocks noGrp="1"/>
          </p:cNvSpPr>
          <p:nvPr>
            <p:ph idx="1"/>
          </p:nvPr>
        </p:nvSpPr>
        <p:spPr/>
        <p:txBody>
          <a:bodyPr/>
          <a:lstStyle/>
          <a:p>
            <a:r>
              <a:rPr lang="en-US" b="1" smtClean="0"/>
              <a:t>Atherosclerosis </a:t>
            </a:r>
          </a:p>
          <a:p>
            <a:r>
              <a:rPr lang="en-US" b="1" smtClean="0"/>
              <a:t> Arteriosclerosis</a:t>
            </a:r>
            <a:endParaRPr lang="en-CA" smtClean="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219200" y="152400"/>
            <a:ext cx="7772400" cy="1143000"/>
          </a:xfrm>
        </p:spPr>
        <p:txBody>
          <a:bodyPr/>
          <a:lstStyle/>
          <a:p>
            <a:r>
              <a:rPr lang="en-US" sz="4000" b="1" smtClean="0"/>
              <a:t>Atherosclerosis</a:t>
            </a:r>
          </a:p>
        </p:txBody>
      </p:sp>
      <p:sp>
        <p:nvSpPr>
          <p:cNvPr id="141315" name="Rectangle 3"/>
          <p:cNvSpPr>
            <a:spLocks noGrp="1" noChangeArrowheads="1"/>
          </p:cNvSpPr>
          <p:nvPr>
            <p:ph idx="1"/>
          </p:nvPr>
        </p:nvSpPr>
        <p:spPr>
          <a:xfrm>
            <a:off x="533400" y="1219200"/>
            <a:ext cx="8229600" cy="5334000"/>
          </a:xfrm>
        </p:spPr>
        <p:txBody>
          <a:bodyPr/>
          <a:lstStyle/>
          <a:p>
            <a:pPr>
              <a:lnSpc>
                <a:spcPct val="80000"/>
              </a:lnSpc>
            </a:pPr>
            <a:r>
              <a:rPr lang="en-US" sz="2800" b="1" smtClean="0"/>
              <a:t>Atherosclerosis</a:t>
            </a:r>
          </a:p>
          <a:p>
            <a:pPr lvl="1">
              <a:lnSpc>
                <a:spcPct val="80000"/>
              </a:lnSpc>
            </a:pPr>
            <a:r>
              <a:rPr lang="en-US" b="1" smtClean="0"/>
              <a:t>A narrowing of the arteries caused by cholesterol or fatty tissue buildup called </a:t>
            </a:r>
            <a:r>
              <a:rPr lang="en-US" b="1" u="sng" smtClean="0"/>
              <a:t>plaques</a:t>
            </a:r>
            <a:r>
              <a:rPr lang="en-US" b="1" smtClean="0"/>
              <a:t>, ON the inner lining of the artery wall.</a:t>
            </a:r>
          </a:p>
          <a:p>
            <a:pPr lvl="1">
              <a:lnSpc>
                <a:spcPct val="80000"/>
              </a:lnSpc>
            </a:pPr>
            <a:r>
              <a:rPr lang="en-US" b="1" smtClean="0"/>
              <a:t>Results in a decreased blood flow</a:t>
            </a:r>
          </a:p>
          <a:p>
            <a:pPr lvl="1">
              <a:lnSpc>
                <a:spcPct val="80000"/>
              </a:lnSpc>
            </a:pPr>
            <a:r>
              <a:rPr lang="en-US" b="1" smtClean="0"/>
              <a:t>Can cause angina</a:t>
            </a:r>
          </a:p>
          <a:p>
            <a:pPr lvl="1">
              <a:lnSpc>
                <a:spcPct val="80000"/>
              </a:lnSpc>
            </a:pPr>
            <a:r>
              <a:rPr lang="en-US" b="1" smtClean="0"/>
              <a:t>Shortness of breath</a:t>
            </a:r>
          </a:p>
          <a:p>
            <a:pPr lvl="1">
              <a:lnSpc>
                <a:spcPct val="80000"/>
              </a:lnSpc>
            </a:pPr>
            <a:r>
              <a:rPr lang="en-US" b="1" smtClean="0"/>
              <a:t>Heart attack and  strokes</a:t>
            </a:r>
          </a:p>
          <a:p>
            <a:pPr lvl="1">
              <a:lnSpc>
                <a:spcPct val="80000"/>
              </a:lnSpc>
              <a:buFontTx/>
              <a:buNone/>
            </a:pPr>
            <a:endParaRPr lang="en-US" b="1" smtClean="0"/>
          </a:p>
          <a:p>
            <a:pPr lvl="1">
              <a:lnSpc>
                <a:spcPct val="80000"/>
              </a:lnSpc>
            </a:pPr>
            <a:r>
              <a:rPr lang="en-US" sz="3200" b="1" smtClean="0"/>
              <a:t>Prevention</a:t>
            </a:r>
          </a:p>
          <a:p>
            <a:pPr lvl="1">
              <a:lnSpc>
                <a:spcPct val="80000"/>
              </a:lnSpc>
            </a:pPr>
            <a:r>
              <a:rPr lang="en-US" b="1" smtClean="0"/>
              <a:t>Diet low in saturated fat and cholesterol and high in fruits and vegetables</a:t>
            </a:r>
          </a:p>
          <a:p>
            <a:pPr lvl="1">
              <a:lnSpc>
                <a:spcPct val="80000"/>
              </a:lnSpc>
              <a:buFont typeface="Wingdings" pitchFamily="2" charset="2"/>
              <a:buNone/>
            </a:pPr>
            <a:endParaRPr lang="en-US" b="1" smtClean="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a:xfrm>
            <a:off x="990600" y="-228600"/>
            <a:ext cx="7772400" cy="1143000"/>
          </a:xfrm>
        </p:spPr>
        <p:txBody>
          <a:bodyPr/>
          <a:lstStyle/>
          <a:p>
            <a:r>
              <a:rPr lang="en-US" b="1" smtClean="0"/>
              <a:t> </a:t>
            </a:r>
            <a:r>
              <a:rPr lang="en-US" sz="3600" b="1" smtClean="0"/>
              <a:t>Arteriosclerosis</a:t>
            </a:r>
            <a:endParaRPr lang="en-CA" sz="3600" smtClean="0"/>
          </a:p>
        </p:txBody>
      </p:sp>
      <p:sp>
        <p:nvSpPr>
          <p:cNvPr id="142339" name="Content Placeholder 2"/>
          <p:cNvSpPr>
            <a:spLocks noGrp="1"/>
          </p:cNvSpPr>
          <p:nvPr>
            <p:ph idx="1"/>
          </p:nvPr>
        </p:nvSpPr>
        <p:spPr>
          <a:xfrm>
            <a:off x="1066800" y="762000"/>
            <a:ext cx="7772400" cy="5943600"/>
          </a:xfrm>
        </p:spPr>
        <p:txBody>
          <a:bodyPr/>
          <a:lstStyle/>
          <a:p>
            <a:pPr>
              <a:lnSpc>
                <a:spcPct val="80000"/>
              </a:lnSpc>
            </a:pPr>
            <a:r>
              <a:rPr lang="en-US" sz="2800" b="1" smtClean="0"/>
              <a:t>Arteriosclerosis</a:t>
            </a:r>
          </a:p>
          <a:p>
            <a:pPr lvl="1">
              <a:lnSpc>
                <a:spcPct val="80000"/>
              </a:lnSpc>
            </a:pPr>
            <a:r>
              <a:rPr lang="en-US" b="1" smtClean="0"/>
              <a:t>A condition where plaque material becomes deposited UNDER the inner lining of the arteries</a:t>
            </a:r>
          </a:p>
          <a:p>
            <a:r>
              <a:rPr lang="en-CA" sz="2800" smtClean="0"/>
              <a:t>Builds over a period of years due to poor diet</a:t>
            </a:r>
          </a:p>
          <a:p>
            <a:r>
              <a:rPr lang="en-CA" sz="2800" smtClean="0"/>
              <a:t>Blocks flow of blood in the artery</a:t>
            </a:r>
          </a:p>
          <a:p>
            <a:r>
              <a:rPr lang="en-CA" sz="2800" smtClean="0"/>
              <a:t>Can cause damage to platelets which triggers a blood clot  which blocks blood supply and tissue dies</a:t>
            </a:r>
          </a:p>
          <a:p>
            <a:r>
              <a:rPr lang="en-CA" sz="2800" smtClean="0"/>
              <a:t>Can become an embolism which makes its way to the heart, brain causing damage , stroke, or heart attack</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sz="4000" b="1" smtClean="0"/>
              <a:t>Atherosclerosis &amp; Arteriosclerosis</a:t>
            </a:r>
          </a:p>
        </p:txBody>
      </p:sp>
      <p:pic>
        <p:nvPicPr>
          <p:cNvPr id="143363" name="Picture 4"/>
          <p:cNvPicPr>
            <a:picLocks noGrp="1" noChangeAspect="1" noChangeArrowheads="1"/>
          </p:cNvPicPr>
          <p:nvPr>
            <p:ph sz="half" idx="1"/>
          </p:nvPr>
        </p:nvPicPr>
        <p:blipFill>
          <a:blip r:embed="rId2" cstate="print"/>
          <a:srcRect/>
          <a:stretch>
            <a:fillRect/>
          </a:stretch>
        </p:blipFill>
        <p:spPr>
          <a:xfrm>
            <a:off x="0" y="1447800"/>
            <a:ext cx="5002213" cy="4556125"/>
          </a:xfrm>
        </p:spPr>
      </p:pic>
      <p:pic>
        <p:nvPicPr>
          <p:cNvPr id="143364" name="Picture 5"/>
          <p:cNvPicPr>
            <a:picLocks noGrp="1" noChangeAspect="1" noChangeArrowheads="1"/>
          </p:cNvPicPr>
          <p:nvPr>
            <p:ph sz="half" idx="2"/>
          </p:nvPr>
        </p:nvPicPr>
        <p:blipFill>
          <a:blip r:embed="rId3" cstate="print"/>
          <a:srcRect/>
          <a:stretch>
            <a:fillRect/>
          </a:stretch>
        </p:blipFill>
        <p:spPr>
          <a:xfrm>
            <a:off x="5257800" y="1600200"/>
            <a:ext cx="3314700" cy="4800600"/>
          </a:xfrm>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4386" name="Picture 2"/>
          <p:cNvPicPr>
            <a:picLocks noChangeAspect="1" noChangeArrowheads="1"/>
          </p:cNvPicPr>
          <p:nvPr/>
        </p:nvPicPr>
        <p:blipFill>
          <a:blip r:embed="rId2" cstate="print"/>
          <a:srcRect/>
          <a:stretch>
            <a:fillRect/>
          </a:stretch>
        </p:blipFill>
        <p:spPr bwMode="auto">
          <a:xfrm>
            <a:off x="0" y="1905000"/>
            <a:ext cx="9144000" cy="4800600"/>
          </a:xfrm>
          <a:prstGeom prst="rect">
            <a:avLst/>
          </a:prstGeom>
          <a:noFill/>
          <a:ln w="9525">
            <a:noFill/>
            <a:miter lim="800000"/>
            <a:headEnd/>
            <a:tailEnd/>
          </a:ln>
        </p:spPr>
      </p:pic>
      <p:sp>
        <p:nvSpPr>
          <p:cNvPr id="144387" name="Text Box 3"/>
          <p:cNvSpPr txBox="1">
            <a:spLocks noChangeArrowheads="1"/>
          </p:cNvSpPr>
          <p:nvPr/>
        </p:nvSpPr>
        <p:spPr bwMode="auto">
          <a:xfrm>
            <a:off x="2895600" y="533400"/>
            <a:ext cx="3200400" cy="64135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altLang="en-US" sz="3600" i="1">
                <a:latin typeface="Times New Roman" pitchFamily="18" charset="0"/>
              </a:rPr>
              <a:t>Atherosclerosis</a:t>
            </a:r>
            <a:endParaRPr lang="en-US" sz="1600" i="1">
              <a:latin typeface="Times New Roman" pitchFamily="18" charset="0"/>
            </a:endParaRPr>
          </a:p>
        </p:txBody>
      </p:sp>
    </p:spTree>
  </p:cSld>
  <p:clrMapOvr>
    <a:masterClrMapping/>
  </p:clrMapOvr>
  <p:transition spd="med">
    <p:fade thruBlk="1"/>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pPr algn="ctr"/>
            <a:r>
              <a:rPr lang="en-CA" smtClean="0"/>
              <a:t>Treatments for Cardiovascular disease</a:t>
            </a:r>
          </a:p>
        </p:txBody>
      </p:sp>
      <p:sp>
        <p:nvSpPr>
          <p:cNvPr id="145411" name="Content Placeholder 2"/>
          <p:cNvSpPr>
            <a:spLocks noGrp="1"/>
          </p:cNvSpPr>
          <p:nvPr>
            <p:ph idx="1"/>
          </p:nvPr>
        </p:nvSpPr>
        <p:spPr/>
        <p:txBody>
          <a:bodyPr/>
          <a:lstStyle/>
          <a:p>
            <a:r>
              <a:rPr lang="en-CA" smtClean="0"/>
              <a:t>Clot busting drugs</a:t>
            </a:r>
          </a:p>
          <a:p>
            <a:r>
              <a:rPr lang="en-CA" smtClean="0"/>
              <a:t>Angioplasty</a:t>
            </a:r>
          </a:p>
          <a:p>
            <a:r>
              <a:rPr lang="en-CA" smtClean="0"/>
              <a:t>Coronary bypass surgery</a:t>
            </a:r>
          </a:p>
          <a:p>
            <a:r>
              <a:rPr lang="en-CA" smtClean="0"/>
              <a:t>Coronary shunt</a:t>
            </a:r>
          </a:p>
          <a:p>
            <a:endParaRPr lang="en-CA" smtClean="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914400" y="0"/>
            <a:ext cx="8229600" cy="1143000"/>
          </a:xfrm>
        </p:spPr>
        <p:txBody>
          <a:bodyPr/>
          <a:lstStyle/>
          <a:p>
            <a:r>
              <a:rPr lang="en-US" sz="4000" b="1" smtClean="0"/>
              <a:t>Clot Busting Drugs</a:t>
            </a:r>
          </a:p>
        </p:txBody>
      </p:sp>
      <p:sp>
        <p:nvSpPr>
          <p:cNvPr id="146435" name="Rectangle 3"/>
          <p:cNvSpPr>
            <a:spLocks noGrp="1" noChangeArrowheads="1"/>
          </p:cNvSpPr>
          <p:nvPr>
            <p:ph type="body" sz="half" idx="1"/>
          </p:nvPr>
        </p:nvSpPr>
        <p:spPr>
          <a:xfrm>
            <a:off x="914400" y="1143000"/>
            <a:ext cx="8229600" cy="2074863"/>
          </a:xfrm>
        </p:spPr>
        <p:txBody>
          <a:bodyPr/>
          <a:lstStyle/>
          <a:p>
            <a:r>
              <a:rPr lang="en-US" sz="3600" b="1" smtClean="0"/>
              <a:t>Medicines that help dissolve blood clots in arteries, allowing blood to once again flow through them.</a:t>
            </a:r>
          </a:p>
        </p:txBody>
      </p:sp>
      <p:pic>
        <p:nvPicPr>
          <p:cNvPr id="146436" name="Picture 4"/>
          <p:cNvPicPr>
            <a:picLocks noGrp="1" noChangeAspect="1" noChangeArrowheads="1"/>
          </p:cNvPicPr>
          <p:nvPr>
            <p:ph sz="half" idx="2"/>
          </p:nvPr>
        </p:nvPicPr>
        <p:blipFill>
          <a:blip r:embed="rId2" cstate="print"/>
          <a:srcRect/>
          <a:stretch>
            <a:fillRect/>
          </a:stretch>
        </p:blipFill>
        <p:spPr>
          <a:xfrm>
            <a:off x="457200" y="3505200"/>
            <a:ext cx="8229600" cy="3048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4000" b="1" smtClean="0"/>
              <a:t>Receptors</a:t>
            </a:r>
          </a:p>
        </p:txBody>
      </p:sp>
      <p:sp>
        <p:nvSpPr>
          <p:cNvPr id="22531" name="Rectangle 3"/>
          <p:cNvSpPr>
            <a:spLocks noGrp="1" noChangeArrowheads="1"/>
          </p:cNvSpPr>
          <p:nvPr>
            <p:ph idx="1"/>
          </p:nvPr>
        </p:nvSpPr>
        <p:spPr>
          <a:xfrm>
            <a:off x="1143000" y="1600200"/>
            <a:ext cx="7772400" cy="4883150"/>
          </a:xfrm>
        </p:spPr>
        <p:txBody>
          <a:bodyPr/>
          <a:lstStyle/>
          <a:p>
            <a:pPr eaLnBrk="1" hangingPunct="1"/>
            <a:r>
              <a:rPr lang="en-US" smtClean="0"/>
              <a:t>Found in every body organ and tissue.</a:t>
            </a:r>
          </a:p>
          <a:p>
            <a:pPr eaLnBrk="1" hangingPunct="1"/>
            <a:r>
              <a:rPr lang="en-US" smtClean="0"/>
              <a:t>Monitor temperature, blood PH, blood sugar, and blood pressure on a continual basis  </a:t>
            </a:r>
          </a:p>
          <a:p>
            <a:pPr eaLnBrk="1" hangingPunct="1"/>
            <a:r>
              <a:rPr lang="en-US" smtClean="0"/>
              <a:t>Send nerve impulses to the brain as a result of environmental stimulants.</a:t>
            </a:r>
          </a:p>
          <a:p>
            <a:pPr eaLnBrk="1" hangingPunct="1"/>
            <a:r>
              <a:rPr lang="en-US" smtClean="0"/>
              <a:t>They are the first part involved in a negative feedback loop.</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body" idx="1"/>
          </p:nvPr>
        </p:nvSpPr>
        <p:spPr>
          <a:xfrm>
            <a:off x="990600" y="1066800"/>
            <a:ext cx="7924800" cy="5181600"/>
          </a:xfrm>
        </p:spPr>
        <p:txBody>
          <a:bodyPr/>
          <a:lstStyle/>
          <a:p>
            <a:pPr eaLnBrk="1" hangingPunct="1">
              <a:lnSpc>
                <a:spcPct val="90000"/>
              </a:lnSpc>
            </a:pPr>
            <a:r>
              <a:rPr lang="en-CA" smtClean="0"/>
              <a:t>Aspirin: 	</a:t>
            </a:r>
          </a:p>
          <a:p>
            <a:pPr lvl="2" eaLnBrk="1" hangingPunct="1">
              <a:lnSpc>
                <a:spcPct val="90000"/>
              </a:lnSpc>
            </a:pPr>
            <a:r>
              <a:rPr lang="en-CA" smtClean="0"/>
              <a:t>anti-clotting agent prevents embolisms</a:t>
            </a:r>
          </a:p>
          <a:p>
            <a:pPr lvl="2" eaLnBrk="1" hangingPunct="1">
              <a:lnSpc>
                <a:spcPct val="90000"/>
              </a:lnSpc>
              <a:buFontTx/>
              <a:buNone/>
            </a:pPr>
            <a:endParaRPr lang="en-CA" smtClean="0"/>
          </a:p>
          <a:p>
            <a:pPr eaLnBrk="1" hangingPunct="1">
              <a:lnSpc>
                <a:spcPct val="90000"/>
              </a:lnSpc>
            </a:pPr>
            <a:r>
              <a:rPr lang="en-CA" smtClean="0"/>
              <a:t>Digitalin: </a:t>
            </a:r>
          </a:p>
          <a:p>
            <a:pPr lvl="2" eaLnBrk="1" hangingPunct="1">
              <a:lnSpc>
                <a:spcPct val="90000"/>
              </a:lnSpc>
            </a:pPr>
            <a:r>
              <a:rPr lang="en-CA" smtClean="0"/>
              <a:t>Strengthens heart contractions and maintains blood output while slowing heart rate.(lowers blood pressure)</a:t>
            </a:r>
          </a:p>
          <a:p>
            <a:pPr lvl="2" eaLnBrk="1" hangingPunct="1">
              <a:lnSpc>
                <a:spcPct val="90000"/>
              </a:lnSpc>
              <a:buFontTx/>
              <a:buNone/>
            </a:pPr>
            <a:endParaRPr lang="en-CA" smtClean="0"/>
          </a:p>
          <a:p>
            <a:pPr eaLnBrk="1" hangingPunct="1">
              <a:lnSpc>
                <a:spcPct val="90000"/>
              </a:lnSpc>
            </a:pPr>
            <a:r>
              <a:rPr lang="en-CA" smtClean="0"/>
              <a:t>Thrombolytic “clot busting”drugs:</a:t>
            </a:r>
          </a:p>
          <a:p>
            <a:pPr lvl="2" eaLnBrk="1" hangingPunct="1">
              <a:lnSpc>
                <a:spcPct val="90000"/>
              </a:lnSpc>
            </a:pPr>
            <a:r>
              <a:rPr lang="en-CA" smtClean="0"/>
              <a:t>T-PA (tissue plasminogen activator)</a:t>
            </a:r>
          </a:p>
          <a:p>
            <a:pPr lvl="2" eaLnBrk="1" hangingPunct="1">
              <a:lnSpc>
                <a:spcPct val="90000"/>
              </a:lnSpc>
            </a:pPr>
            <a:r>
              <a:rPr lang="en-CA" smtClean="0"/>
              <a:t>Naturally produced and medically available.</a:t>
            </a:r>
          </a:p>
          <a:p>
            <a:pPr lvl="2" eaLnBrk="1" hangingPunct="1">
              <a:lnSpc>
                <a:spcPct val="90000"/>
              </a:lnSpc>
            </a:pPr>
            <a:r>
              <a:rPr lang="en-CA" smtClean="0"/>
              <a:t>Dissolves clots in ~3 hours</a:t>
            </a:r>
          </a:p>
          <a:p>
            <a:pPr eaLnBrk="1" hangingPunct="1">
              <a:lnSpc>
                <a:spcPct val="90000"/>
              </a:lnSpc>
              <a:buFont typeface="Wingdings" pitchFamily="2" charset="2"/>
              <a:buNone/>
            </a:pPr>
            <a:endParaRPr lang="en-CA" smtClean="0"/>
          </a:p>
          <a:p>
            <a:pPr lvl="2" eaLnBrk="1" hangingPunct="1">
              <a:lnSpc>
                <a:spcPct val="90000"/>
              </a:lnSpc>
            </a:pPr>
            <a:endParaRPr lang="en-CA" smtClean="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sz="4000" b="1" smtClean="0"/>
              <a:t>Angioplasty</a:t>
            </a:r>
          </a:p>
        </p:txBody>
      </p:sp>
      <p:sp>
        <p:nvSpPr>
          <p:cNvPr id="148483" name="Rectangle 3"/>
          <p:cNvSpPr>
            <a:spLocks noGrp="1" noChangeArrowheads="1"/>
          </p:cNvSpPr>
          <p:nvPr>
            <p:ph type="body" sz="half" idx="1"/>
          </p:nvPr>
        </p:nvSpPr>
        <p:spPr>
          <a:xfrm>
            <a:off x="1143000" y="1524000"/>
            <a:ext cx="4038600" cy="5029200"/>
          </a:xfrm>
        </p:spPr>
        <p:txBody>
          <a:bodyPr/>
          <a:lstStyle/>
          <a:p>
            <a:r>
              <a:rPr lang="en-US" sz="2800" b="1" smtClean="0"/>
              <a:t>A procedure in which a fine plastic tube is inserted into a clogged artery, a tiny balloon is pushed out from the tip of the tube and forces the vessel to open allowing blood to flow through.</a:t>
            </a:r>
          </a:p>
        </p:txBody>
      </p:sp>
      <p:pic>
        <p:nvPicPr>
          <p:cNvPr id="148484" name="Picture 4"/>
          <p:cNvPicPr>
            <a:picLocks noGrp="1" noChangeAspect="1" noChangeArrowheads="1"/>
          </p:cNvPicPr>
          <p:nvPr>
            <p:ph sz="half" idx="2"/>
          </p:nvPr>
        </p:nvPicPr>
        <p:blipFill>
          <a:blip r:embed="rId2" cstate="print"/>
          <a:srcRect/>
          <a:stretch>
            <a:fillRect/>
          </a:stretch>
        </p:blipFill>
        <p:spPr>
          <a:xfrm>
            <a:off x="5257800" y="381000"/>
            <a:ext cx="3505200" cy="5749925"/>
          </a:xfrm>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The image “http://medicalimages.allrefer.com/large/19005.jpg” cannot be displayed, because it contains errors."/>
          <p:cNvPicPr>
            <a:picLocks noChangeAspect="1" noChangeArrowheads="1"/>
          </p:cNvPicPr>
          <p:nvPr/>
        </p:nvPicPr>
        <p:blipFill>
          <a:blip r:embed="rId2" cstate="print"/>
          <a:srcRect/>
          <a:stretch>
            <a:fillRect/>
          </a:stretch>
        </p:blipFill>
        <p:spPr bwMode="auto">
          <a:xfrm>
            <a:off x="2057400" y="838200"/>
            <a:ext cx="6096000" cy="4876800"/>
          </a:xfrm>
          <a:prstGeom prst="rect">
            <a:avLst/>
          </a:prstGeom>
          <a:noFill/>
          <a:ln w="9525">
            <a:noFill/>
            <a:miter lim="800000"/>
            <a:headEnd/>
            <a:tailEnd/>
          </a:ln>
        </p:spPr>
      </p:pic>
      <p:sp>
        <p:nvSpPr>
          <p:cNvPr id="149507" name="Text Box 3"/>
          <p:cNvSpPr txBox="1">
            <a:spLocks noChangeArrowheads="1"/>
          </p:cNvSpPr>
          <p:nvPr/>
        </p:nvSpPr>
        <p:spPr bwMode="auto">
          <a:xfrm>
            <a:off x="1905000" y="5410200"/>
            <a:ext cx="2819400" cy="457200"/>
          </a:xfrm>
          <a:prstGeom prst="rect">
            <a:avLst/>
          </a:prstGeom>
          <a:noFill/>
          <a:ln w="9525">
            <a:noFill/>
            <a:miter lim="800000"/>
            <a:headEnd/>
            <a:tailEnd/>
          </a:ln>
        </p:spPr>
        <p:txBody>
          <a:bodyPr>
            <a:spAutoFit/>
          </a:bodyPr>
          <a:lstStyle/>
          <a:p>
            <a:pPr>
              <a:spcBef>
                <a:spcPct val="50000"/>
              </a:spcBef>
            </a:pPr>
            <a:r>
              <a:rPr lang="en-CA" sz="2400">
                <a:latin typeface="Times New Roman" pitchFamily="18" charset="0"/>
              </a:rPr>
              <a:t>Angioplasty</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p:txBody>
          <a:bodyPr/>
          <a:lstStyle/>
          <a:p>
            <a:pPr eaLnBrk="1" hangingPunct="1">
              <a:buFont typeface="Wingdings" pitchFamily="2" charset="2"/>
              <a:buNone/>
            </a:pPr>
            <a:r>
              <a:rPr lang="en-CA" smtClean="0"/>
              <a:t> </a:t>
            </a:r>
          </a:p>
        </p:txBody>
      </p:sp>
      <p:pic>
        <p:nvPicPr>
          <p:cNvPr id="150531" name="Picture 3" descr="The image “http://www.vascular.co.nz/angioplastyrev%20copy.jpg” cannot be displayed, because it contains errors."/>
          <p:cNvPicPr>
            <a:picLocks noChangeAspect="1" noChangeArrowheads="1"/>
          </p:cNvPicPr>
          <p:nvPr/>
        </p:nvPicPr>
        <p:blipFill>
          <a:blip r:embed="rId2" cstate="print"/>
          <a:srcRect/>
          <a:stretch>
            <a:fillRect/>
          </a:stretch>
        </p:blipFill>
        <p:spPr bwMode="auto">
          <a:xfrm>
            <a:off x="228600" y="685800"/>
            <a:ext cx="8686800" cy="5822950"/>
          </a:xfrm>
          <a:prstGeom prst="rect">
            <a:avLst/>
          </a:prstGeom>
          <a:noFill/>
          <a:ln w="9525">
            <a:noFill/>
            <a:miter lim="800000"/>
            <a:headEnd/>
            <a:tailEnd/>
          </a:ln>
        </p:spPr>
      </p:pic>
      <p:sp>
        <p:nvSpPr>
          <p:cNvPr id="150532" name="Text Box 4"/>
          <p:cNvSpPr txBox="1">
            <a:spLocks noChangeArrowheads="1"/>
          </p:cNvSpPr>
          <p:nvPr/>
        </p:nvSpPr>
        <p:spPr bwMode="auto">
          <a:xfrm>
            <a:off x="3733800" y="838200"/>
            <a:ext cx="1676400" cy="457200"/>
          </a:xfrm>
          <a:prstGeom prst="rect">
            <a:avLst/>
          </a:prstGeom>
          <a:noFill/>
          <a:ln w="9525">
            <a:noFill/>
            <a:miter lim="800000"/>
            <a:headEnd/>
            <a:tailEnd/>
          </a:ln>
        </p:spPr>
        <p:txBody>
          <a:bodyPr>
            <a:spAutoFit/>
          </a:bodyPr>
          <a:lstStyle/>
          <a:p>
            <a:pPr>
              <a:spcBef>
                <a:spcPct val="50000"/>
              </a:spcBef>
            </a:pPr>
            <a:r>
              <a:rPr lang="en-CA" sz="2400">
                <a:latin typeface="Times New Roman" pitchFamily="18" charset="0"/>
              </a:rPr>
              <a:t>Angioplasty</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sz="4000" b="1" smtClean="0"/>
              <a:t>Coronary Bypass Surgery</a:t>
            </a:r>
          </a:p>
        </p:txBody>
      </p:sp>
      <p:sp>
        <p:nvSpPr>
          <p:cNvPr id="151555" name="Rectangle 3"/>
          <p:cNvSpPr>
            <a:spLocks noGrp="1" noChangeArrowheads="1"/>
          </p:cNvSpPr>
          <p:nvPr>
            <p:ph type="body" sz="half" idx="1"/>
          </p:nvPr>
        </p:nvSpPr>
        <p:spPr>
          <a:xfrm>
            <a:off x="838200" y="1447800"/>
            <a:ext cx="3657600" cy="5029200"/>
          </a:xfrm>
        </p:spPr>
        <p:txBody>
          <a:bodyPr/>
          <a:lstStyle/>
          <a:p>
            <a:pPr>
              <a:lnSpc>
                <a:spcPct val="90000"/>
              </a:lnSpc>
            </a:pPr>
            <a:r>
              <a:rPr lang="en-US" sz="2800" b="1" smtClean="0"/>
              <a:t>A common surgical procedure in which a segment of healthy blood vessel from another part of the body is used to create a new pathway around a blocked coronary artery.</a:t>
            </a:r>
          </a:p>
        </p:txBody>
      </p:sp>
      <p:pic>
        <p:nvPicPr>
          <p:cNvPr id="151556" name="Picture 4"/>
          <p:cNvPicPr>
            <a:picLocks noGrp="1" noChangeAspect="1" noChangeArrowheads="1"/>
          </p:cNvPicPr>
          <p:nvPr>
            <p:ph sz="half" idx="2"/>
          </p:nvPr>
        </p:nvPicPr>
        <p:blipFill>
          <a:blip r:embed="rId2" cstate="print"/>
          <a:srcRect/>
          <a:stretch>
            <a:fillRect/>
          </a:stretch>
        </p:blipFill>
        <p:spPr>
          <a:xfrm>
            <a:off x="4762500" y="1295400"/>
            <a:ext cx="4381500" cy="4724400"/>
          </a:xfrm>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en-CA" smtClean="0"/>
              <a:t>Coronary Bypass</a:t>
            </a:r>
          </a:p>
        </p:txBody>
      </p:sp>
      <p:sp>
        <p:nvSpPr>
          <p:cNvPr id="152579" name="Rectangle 3"/>
          <p:cNvSpPr>
            <a:spLocks noGrp="1" noChangeArrowheads="1"/>
          </p:cNvSpPr>
          <p:nvPr>
            <p:ph type="body" idx="1"/>
          </p:nvPr>
        </p:nvSpPr>
        <p:spPr/>
        <p:txBody>
          <a:bodyPr/>
          <a:lstStyle/>
          <a:p>
            <a:pPr eaLnBrk="1" hangingPunct="1">
              <a:buFont typeface="Wingdings" pitchFamily="2" charset="2"/>
              <a:buNone/>
            </a:pPr>
            <a:r>
              <a:rPr lang="en-CA" smtClean="0"/>
              <a:t> </a:t>
            </a:r>
          </a:p>
        </p:txBody>
      </p:sp>
      <p:pic>
        <p:nvPicPr>
          <p:cNvPr id="152580" name="Picture 4" descr="The image “http://www.mercydesmoines.org/images/bypass.jpg” cannot be displayed, because it contains errors."/>
          <p:cNvPicPr>
            <a:picLocks noChangeAspect="1" noChangeArrowheads="1"/>
          </p:cNvPicPr>
          <p:nvPr/>
        </p:nvPicPr>
        <p:blipFill>
          <a:blip r:embed="rId2" cstate="print"/>
          <a:srcRect/>
          <a:stretch>
            <a:fillRect/>
          </a:stretch>
        </p:blipFill>
        <p:spPr bwMode="auto">
          <a:xfrm>
            <a:off x="3200400" y="1905000"/>
            <a:ext cx="3076575" cy="4152900"/>
          </a:xfrm>
          <a:prstGeom prst="rect">
            <a:avLst/>
          </a:prstGeom>
          <a:noFill/>
          <a:ln w="9525">
            <a:noFill/>
            <a:miter lim="800000"/>
            <a:headEnd/>
            <a:tailEnd/>
          </a:ln>
        </p:spPr>
      </p:pic>
      <p:sp>
        <p:nvSpPr>
          <p:cNvPr id="152581" name="Line 5"/>
          <p:cNvSpPr>
            <a:spLocks noChangeShapeType="1"/>
          </p:cNvSpPr>
          <p:nvPr/>
        </p:nvSpPr>
        <p:spPr bwMode="auto">
          <a:xfrm>
            <a:off x="2590800" y="3352800"/>
            <a:ext cx="1447800" cy="838200"/>
          </a:xfrm>
          <a:prstGeom prst="line">
            <a:avLst/>
          </a:prstGeom>
          <a:noFill/>
          <a:ln w="9525">
            <a:solidFill>
              <a:schemeClr val="tx1"/>
            </a:solidFill>
            <a:round/>
            <a:headEnd/>
            <a:tailEnd type="triangle" w="med" len="med"/>
          </a:ln>
        </p:spPr>
        <p:txBody>
          <a:bodyPr wrap="none"/>
          <a:lstStyle/>
          <a:p>
            <a:endParaRPr lang="en-CA"/>
          </a:p>
        </p:txBody>
      </p:sp>
      <p:sp>
        <p:nvSpPr>
          <p:cNvPr id="152582" name="Line 6"/>
          <p:cNvSpPr>
            <a:spLocks noChangeShapeType="1"/>
          </p:cNvSpPr>
          <p:nvPr/>
        </p:nvSpPr>
        <p:spPr bwMode="auto">
          <a:xfrm flipH="1">
            <a:off x="2743200" y="4495800"/>
            <a:ext cx="1371600" cy="1371600"/>
          </a:xfrm>
          <a:prstGeom prst="line">
            <a:avLst/>
          </a:prstGeom>
          <a:noFill/>
          <a:ln w="9525">
            <a:solidFill>
              <a:schemeClr val="tx1"/>
            </a:solidFill>
            <a:round/>
            <a:headEnd/>
            <a:tailEnd type="triangle" w="med" len="med"/>
          </a:ln>
        </p:spPr>
        <p:txBody>
          <a:bodyPr wrap="none"/>
          <a:lstStyle/>
          <a:p>
            <a:endParaRPr lang="en-CA"/>
          </a:p>
        </p:txBody>
      </p:sp>
      <p:sp>
        <p:nvSpPr>
          <p:cNvPr id="152583" name="Text Box 7"/>
          <p:cNvSpPr txBox="1">
            <a:spLocks noChangeArrowheads="1"/>
          </p:cNvSpPr>
          <p:nvPr/>
        </p:nvSpPr>
        <p:spPr bwMode="auto">
          <a:xfrm>
            <a:off x="1219200" y="3124200"/>
            <a:ext cx="1371600" cy="457200"/>
          </a:xfrm>
          <a:prstGeom prst="rect">
            <a:avLst/>
          </a:prstGeom>
          <a:noFill/>
          <a:ln w="9525">
            <a:noFill/>
            <a:miter lim="800000"/>
            <a:headEnd/>
            <a:tailEnd/>
          </a:ln>
        </p:spPr>
        <p:txBody>
          <a:bodyPr>
            <a:spAutoFit/>
          </a:bodyPr>
          <a:lstStyle/>
          <a:p>
            <a:pPr>
              <a:spcBef>
                <a:spcPct val="50000"/>
              </a:spcBef>
            </a:pPr>
            <a:r>
              <a:rPr lang="en-CA" sz="2400">
                <a:latin typeface="Times New Roman" pitchFamily="18" charset="0"/>
              </a:rPr>
              <a:t>Blockage</a:t>
            </a:r>
          </a:p>
        </p:txBody>
      </p:sp>
      <p:sp>
        <p:nvSpPr>
          <p:cNvPr id="152584" name="Text Box 8"/>
          <p:cNvSpPr txBox="1">
            <a:spLocks noChangeArrowheads="1"/>
          </p:cNvSpPr>
          <p:nvPr/>
        </p:nvSpPr>
        <p:spPr bwMode="auto">
          <a:xfrm>
            <a:off x="1447800" y="5638800"/>
            <a:ext cx="1295400" cy="457200"/>
          </a:xfrm>
          <a:prstGeom prst="rect">
            <a:avLst/>
          </a:prstGeom>
          <a:noFill/>
          <a:ln w="9525">
            <a:noFill/>
            <a:miter lim="800000"/>
            <a:headEnd/>
            <a:tailEnd/>
          </a:ln>
        </p:spPr>
        <p:txBody>
          <a:bodyPr>
            <a:spAutoFit/>
          </a:bodyPr>
          <a:lstStyle/>
          <a:p>
            <a:pPr>
              <a:spcBef>
                <a:spcPct val="50000"/>
              </a:spcBef>
            </a:pPr>
            <a:r>
              <a:rPr lang="en-CA" sz="2400">
                <a:latin typeface="Times New Roman" pitchFamily="18" charset="0"/>
              </a:rPr>
              <a:t>Bypass</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lstStyle/>
          <a:p>
            <a:r>
              <a:rPr lang="en-CA" smtClean="0"/>
              <a:t>Coronary shunt: </a:t>
            </a:r>
            <a:br>
              <a:rPr lang="en-CA" smtClean="0"/>
            </a:br>
            <a:endParaRPr lang="en-CA" smtClean="0"/>
          </a:p>
        </p:txBody>
      </p:sp>
      <p:sp>
        <p:nvSpPr>
          <p:cNvPr id="153603" name="Content Placeholder 2"/>
          <p:cNvSpPr>
            <a:spLocks noGrp="1"/>
          </p:cNvSpPr>
          <p:nvPr>
            <p:ph idx="1"/>
          </p:nvPr>
        </p:nvSpPr>
        <p:spPr>
          <a:xfrm>
            <a:off x="0" y="2438400"/>
            <a:ext cx="6065838" cy="3886200"/>
          </a:xfrm>
        </p:spPr>
        <p:txBody>
          <a:bodyPr/>
          <a:lstStyle/>
          <a:p>
            <a:pPr lvl="2" eaLnBrk="1" hangingPunct="1">
              <a:buFont typeface="Wingdings" pitchFamily="2" charset="2"/>
              <a:buChar char="§"/>
            </a:pPr>
            <a:r>
              <a:rPr lang="en-CA" sz="2800" smtClean="0"/>
              <a:t>tube used to redirect blood temporarily during bypass. </a:t>
            </a:r>
          </a:p>
          <a:p>
            <a:pPr lvl="2" eaLnBrk="1" hangingPunct="1">
              <a:buFont typeface="Wingdings" pitchFamily="2" charset="2"/>
              <a:buChar char="§"/>
            </a:pPr>
            <a:r>
              <a:rPr lang="en-CA" sz="2800" smtClean="0"/>
              <a:t>Creates bloodless field of view for surgeon</a:t>
            </a:r>
          </a:p>
          <a:p>
            <a:pPr lvl="2" eaLnBrk="1" hangingPunct="1">
              <a:buFont typeface="Wingdings" pitchFamily="2" charset="2"/>
              <a:buChar char="§"/>
            </a:pPr>
            <a:r>
              <a:rPr lang="en-CA" sz="2800" smtClean="0"/>
              <a:t>And uninterrupted blood flow during surgery</a:t>
            </a:r>
          </a:p>
          <a:p>
            <a:endParaRPr lang="en-CA" sz="2800" smtClean="0"/>
          </a:p>
        </p:txBody>
      </p:sp>
      <p:pic>
        <p:nvPicPr>
          <p:cNvPr id="153604" name="Picture 3" descr="photo_sml12.jpg"/>
          <p:cNvPicPr>
            <a:picLocks noChangeAspect="1"/>
          </p:cNvPicPr>
          <p:nvPr/>
        </p:nvPicPr>
        <p:blipFill>
          <a:blip r:embed="rId2" cstate="print"/>
          <a:srcRect/>
          <a:stretch>
            <a:fillRect/>
          </a:stretch>
        </p:blipFill>
        <p:spPr bwMode="auto">
          <a:xfrm>
            <a:off x="5867400" y="304800"/>
            <a:ext cx="3124200" cy="3124200"/>
          </a:xfrm>
          <a:prstGeom prst="rect">
            <a:avLst/>
          </a:prstGeom>
          <a:noFill/>
          <a:ln w="9525">
            <a:noFill/>
            <a:miter lim="800000"/>
            <a:headEnd/>
            <a:tailEnd/>
          </a:ln>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685800" y="0"/>
            <a:ext cx="7772400" cy="1143000"/>
          </a:xfrm>
        </p:spPr>
        <p:txBody>
          <a:bodyPr/>
          <a:lstStyle/>
          <a:p>
            <a:pPr eaLnBrk="1" hangingPunct="1"/>
            <a:r>
              <a:rPr lang="en-US" altLang="en-US" smtClean="0"/>
              <a:t>The lymphatic system</a:t>
            </a:r>
          </a:p>
        </p:txBody>
      </p:sp>
      <p:sp>
        <p:nvSpPr>
          <p:cNvPr id="128003" name="Rectangle 3"/>
          <p:cNvSpPr>
            <a:spLocks noGrp="1" noChangeArrowheads="1"/>
          </p:cNvSpPr>
          <p:nvPr>
            <p:ph type="body" sz="half" idx="1"/>
          </p:nvPr>
        </p:nvSpPr>
        <p:spPr>
          <a:xfrm>
            <a:off x="457200" y="1371600"/>
            <a:ext cx="8534400" cy="5257800"/>
          </a:xfrm>
        </p:spPr>
        <p:txBody>
          <a:bodyPr/>
          <a:lstStyle/>
          <a:p>
            <a:pPr eaLnBrk="1" hangingPunct="1"/>
            <a:r>
              <a:rPr lang="en-US" altLang="en-US" sz="2800" u="sng" smtClean="0"/>
              <a:t>Lymphatic system</a:t>
            </a:r>
            <a:r>
              <a:rPr lang="en-US" altLang="en-US" sz="2800" smtClean="0"/>
              <a:t>:  </a:t>
            </a:r>
          </a:p>
          <a:p>
            <a:pPr lvl="1" eaLnBrk="1" hangingPunct="1"/>
            <a:r>
              <a:rPr lang="en-US" altLang="en-US" sz="2400" smtClean="0"/>
              <a:t>system of vessels and lymph nodes, separate from the circulatory system, that returns fluid  (1-2 L) and protein to blood</a:t>
            </a:r>
          </a:p>
          <a:p>
            <a:pPr lvl="1" eaLnBrk="1" hangingPunct="1"/>
            <a:r>
              <a:rPr lang="en-US" altLang="en-US" sz="2400" smtClean="0"/>
              <a:t>Only found in mammals</a:t>
            </a:r>
          </a:p>
          <a:p>
            <a:pPr lvl="1" eaLnBrk="1" hangingPunct="1"/>
            <a:r>
              <a:rPr lang="en-US" altLang="en-US" sz="2400" smtClean="0"/>
              <a:t>Works with white bloods cells to fight infection</a:t>
            </a:r>
          </a:p>
          <a:p>
            <a:pPr eaLnBrk="1" hangingPunct="1"/>
            <a:r>
              <a:rPr lang="en-US" altLang="en-US" sz="2800" u="sng" smtClean="0"/>
              <a:t>Lymph</a:t>
            </a:r>
            <a:r>
              <a:rPr lang="en-US" altLang="en-US" sz="2800" smtClean="0"/>
              <a:t>: </a:t>
            </a:r>
          </a:p>
          <a:p>
            <a:pPr lvl="1" eaLnBrk="1" hangingPunct="1"/>
            <a:r>
              <a:rPr lang="en-US" altLang="en-US" sz="2400" smtClean="0"/>
              <a:t>colorless fluid, derived from interstitial fluid</a:t>
            </a:r>
          </a:p>
          <a:p>
            <a:pPr eaLnBrk="1" hangingPunct="1"/>
            <a:r>
              <a:rPr lang="en-US" altLang="en-US" sz="2800" u="sng" smtClean="0"/>
              <a:t>Lymph nodes</a:t>
            </a:r>
            <a:r>
              <a:rPr lang="en-US" altLang="en-US" sz="2800" smtClean="0"/>
              <a:t>:  </a:t>
            </a:r>
          </a:p>
          <a:p>
            <a:pPr lvl="1" eaLnBrk="1" hangingPunct="1"/>
            <a:r>
              <a:rPr lang="en-US" altLang="en-US" sz="2400" smtClean="0"/>
              <a:t>filter lymph and help attack viruses and bacteria</a:t>
            </a:r>
          </a:p>
          <a:p>
            <a:pPr lvl="1" eaLnBrk="1" hangingPunct="1"/>
            <a:r>
              <a:rPr lang="en-US" altLang="en-US" sz="2400" smtClean="0"/>
              <a:t>Make lymphocytes and macrophages: ( Body defense / immunity) </a:t>
            </a:r>
          </a:p>
          <a:p>
            <a:pPr lvl="1" eaLnBrk="1" hangingPunct="1"/>
            <a:r>
              <a:rPr lang="en-US" altLang="en-US" sz="2400" smtClean="0"/>
              <a:t>Swell when body fights infection.</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 calcmode="lin" valueType="num">
                                      <p:cBhvr additive="base">
                                        <p:cTn id="7" dur="500" fill="hold"/>
                                        <p:tgtEl>
                                          <p:spTgt spid="1280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00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8003">
                                            <p:txEl>
                                              <p:pRg st="1" end="1"/>
                                            </p:txEl>
                                          </p:spTgt>
                                        </p:tgtEl>
                                        <p:attrNameLst>
                                          <p:attrName>style.visibility</p:attrName>
                                        </p:attrNameLst>
                                      </p:cBhvr>
                                      <p:to>
                                        <p:strVal val="visible"/>
                                      </p:to>
                                    </p:set>
                                    <p:anim calcmode="lin" valueType="num">
                                      <p:cBhvr additive="base">
                                        <p:cTn id="11" dur="500" fill="hold"/>
                                        <p:tgtEl>
                                          <p:spTgt spid="12800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800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003">
                                            <p:txEl>
                                              <p:pRg st="2" end="2"/>
                                            </p:txEl>
                                          </p:spTgt>
                                        </p:tgtEl>
                                        <p:attrNameLst>
                                          <p:attrName>style.visibility</p:attrName>
                                        </p:attrNameLst>
                                      </p:cBhvr>
                                      <p:to>
                                        <p:strVal val="visible"/>
                                      </p:to>
                                    </p:set>
                                    <p:anim calcmode="lin" valueType="num">
                                      <p:cBhvr additive="base">
                                        <p:cTn id="15" dur="500" fill="hold"/>
                                        <p:tgtEl>
                                          <p:spTgt spid="12800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800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8003">
                                            <p:txEl>
                                              <p:pRg st="3" end="3"/>
                                            </p:txEl>
                                          </p:spTgt>
                                        </p:tgtEl>
                                        <p:attrNameLst>
                                          <p:attrName>style.visibility</p:attrName>
                                        </p:attrNameLst>
                                      </p:cBhvr>
                                      <p:to>
                                        <p:strVal val="visible"/>
                                      </p:to>
                                    </p:set>
                                    <p:anim calcmode="lin" valueType="num">
                                      <p:cBhvr additive="base">
                                        <p:cTn id="19" dur="500" fill="hold"/>
                                        <p:tgtEl>
                                          <p:spTgt spid="12800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0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8003">
                                            <p:txEl>
                                              <p:pRg st="4" end="4"/>
                                            </p:txEl>
                                          </p:spTgt>
                                        </p:tgtEl>
                                        <p:attrNameLst>
                                          <p:attrName>style.visibility</p:attrName>
                                        </p:attrNameLst>
                                      </p:cBhvr>
                                      <p:to>
                                        <p:strVal val="visible"/>
                                      </p:to>
                                    </p:set>
                                    <p:anim calcmode="lin" valueType="num">
                                      <p:cBhvr additive="base">
                                        <p:cTn id="25" dur="500" fill="hold"/>
                                        <p:tgtEl>
                                          <p:spTgt spid="12800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800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8003">
                                            <p:txEl>
                                              <p:pRg st="5" end="5"/>
                                            </p:txEl>
                                          </p:spTgt>
                                        </p:tgtEl>
                                        <p:attrNameLst>
                                          <p:attrName>style.visibility</p:attrName>
                                        </p:attrNameLst>
                                      </p:cBhvr>
                                      <p:to>
                                        <p:strVal val="visible"/>
                                      </p:to>
                                    </p:set>
                                    <p:anim calcmode="lin" valueType="num">
                                      <p:cBhvr additive="base">
                                        <p:cTn id="29" dur="500" fill="hold"/>
                                        <p:tgtEl>
                                          <p:spTgt spid="12800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80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8003">
                                            <p:txEl>
                                              <p:pRg st="6" end="6"/>
                                            </p:txEl>
                                          </p:spTgt>
                                        </p:tgtEl>
                                        <p:attrNameLst>
                                          <p:attrName>style.visibility</p:attrName>
                                        </p:attrNameLst>
                                      </p:cBhvr>
                                      <p:to>
                                        <p:strVal val="visible"/>
                                      </p:to>
                                    </p:set>
                                    <p:anim calcmode="lin" valueType="num">
                                      <p:cBhvr additive="base">
                                        <p:cTn id="35" dur="500" fill="hold"/>
                                        <p:tgtEl>
                                          <p:spTgt spid="12800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800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8003">
                                            <p:txEl>
                                              <p:pRg st="7" end="7"/>
                                            </p:txEl>
                                          </p:spTgt>
                                        </p:tgtEl>
                                        <p:attrNameLst>
                                          <p:attrName>style.visibility</p:attrName>
                                        </p:attrNameLst>
                                      </p:cBhvr>
                                      <p:to>
                                        <p:strVal val="visible"/>
                                      </p:to>
                                    </p:set>
                                    <p:anim calcmode="lin" valueType="num">
                                      <p:cBhvr additive="base">
                                        <p:cTn id="39" dur="500" fill="hold"/>
                                        <p:tgtEl>
                                          <p:spTgt spid="12800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800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8003">
                                            <p:txEl>
                                              <p:pRg st="8" end="8"/>
                                            </p:txEl>
                                          </p:spTgt>
                                        </p:tgtEl>
                                        <p:attrNameLst>
                                          <p:attrName>style.visibility</p:attrName>
                                        </p:attrNameLst>
                                      </p:cBhvr>
                                      <p:to>
                                        <p:strVal val="visible"/>
                                      </p:to>
                                    </p:set>
                                    <p:anim calcmode="lin" valueType="num">
                                      <p:cBhvr additive="base">
                                        <p:cTn id="43" dur="500" fill="hold"/>
                                        <p:tgtEl>
                                          <p:spTgt spid="12800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800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8003">
                                            <p:txEl>
                                              <p:pRg st="9" end="9"/>
                                            </p:txEl>
                                          </p:spTgt>
                                        </p:tgtEl>
                                        <p:attrNameLst>
                                          <p:attrName>style.visibility</p:attrName>
                                        </p:attrNameLst>
                                      </p:cBhvr>
                                      <p:to>
                                        <p:strVal val="visible"/>
                                      </p:to>
                                    </p:set>
                                    <p:anim calcmode="lin" valueType="num">
                                      <p:cBhvr additive="base">
                                        <p:cTn id="47" dur="500" fill="hold"/>
                                        <p:tgtEl>
                                          <p:spTgt spid="12800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800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a:xfrm>
            <a:off x="1143000" y="990600"/>
            <a:ext cx="7772400" cy="5486400"/>
          </a:xfrm>
        </p:spPr>
        <p:txBody>
          <a:bodyPr/>
          <a:lstStyle/>
          <a:p>
            <a:pPr eaLnBrk="1" hangingPunct="1"/>
            <a:r>
              <a:rPr lang="en-CA" smtClean="0"/>
              <a:t>Lymph capillaries: </a:t>
            </a:r>
          </a:p>
          <a:p>
            <a:pPr lvl="2" eaLnBrk="1" hangingPunct="1"/>
            <a:r>
              <a:rPr lang="en-CA" smtClean="0"/>
              <a:t>are intertwined with cardiovascular capillaries</a:t>
            </a:r>
          </a:p>
          <a:p>
            <a:pPr lvl="2" eaLnBrk="1" hangingPunct="1"/>
            <a:r>
              <a:rPr lang="en-CA" smtClean="0"/>
              <a:t>Have valves (no reverse flow)</a:t>
            </a:r>
          </a:p>
          <a:p>
            <a:pPr lvl="2" eaLnBrk="1" hangingPunct="1">
              <a:buFontTx/>
              <a:buNone/>
            </a:pPr>
            <a:endParaRPr lang="en-CA" smtClean="0"/>
          </a:p>
          <a:p>
            <a:pPr eaLnBrk="1" hangingPunct="1"/>
            <a:r>
              <a:rPr lang="en-CA" smtClean="0"/>
              <a:t>Lymph re-enters circulatory system through ducts which empty into large vein near heart under the left  clavicle</a:t>
            </a:r>
          </a:p>
          <a:p>
            <a:pPr eaLnBrk="1" hangingPunct="1"/>
            <a:r>
              <a:rPr lang="en-CA" smtClean="0"/>
              <a:t>Transfers between plasma, lymph, interstitial fluid maintains bodies osmotic balance</a:t>
            </a:r>
          </a:p>
          <a:p>
            <a:pPr eaLnBrk="1" hangingPunct="1">
              <a:buFont typeface="Wingdings" pitchFamily="2" charset="2"/>
              <a:buNone/>
            </a:pPr>
            <a:endParaRPr lang="en-C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additive="base">
                                        <p:cTn id="7" dur="500" fill="hold"/>
                                        <p:tgtEl>
                                          <p:spTgt spid="10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anim calcmode="lin" valueType="num">
                                      <p:cBhvr additive="base">
                                        <p:cTn id="11" dur="500" fill="hold"/>
                                        <p:tgtEl>
                                          <p:spTgt spid="102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 calcmode="lin" valueType="num">
                                      <p:cBhvr additive="base">
                                        <p:cTn id="15" dur="500" fill="hold"/>
                                        <p:tgtEl>
                                          <p:spTgt spid="102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27">
                                            <p:txEl>
                                              <p:pRg st="4" end="4"/>
                                            </p:txEl>
                                          </p:spTgt>
                                        </p:tgtEl>
                                        <p:attrNameLst>
                                          <p:attrName>style.visibility</p:attrName>
                                        </p:attrNameLst>
                                      </p:cBhvr>
                                      <p:to>
                                        <p:strVal val="visible"/>
                                      </p:to>
                                    </p:set>
                                    <p:anim calcmode="lin" valueType="num">
                                      <p:cBhvr additive="base">
                                        <p:cTn id="21" dur="500" fill="hold"/>
                                        <p:tgtEl>
                                          <p:spTgt spid="102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27">
                                            <p:txEl>
                                              <p:pRg st="5" end="5"/>
                                            </p:txEl>
                                          </p:spTgt>
                                        </p:tgtEl>
                                        <p:attrNameLst>
                                          <p:attrName>style.visibility</p:attrName>
                                        </p:attrNameLst>
                                      </p:cBhvr>
                                      <p:to>
                                        <p:strVal val="visible"/>
                                      </p:to>
                                    </p:set>
                                    <p:anim calcmode="lin" valueType="num">
                                      <p:cBhvr additive="base">
                                        <p:cTn id="27" dur="500" fill="hold"/>
                                        <p:tgtEl>
                                          <p:spTgt spid="102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2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4000" b="1" smtClean="0"/>
              <a:t>Integrator</a:t>
            </a:r>
          </a:p>
        </p:txBody>
      </p:sp>
      <p:sp>
        <p:nvSpPr>
          <p:cNvPr id="23555" name="Rectangle 3"/>
          <p:cNvSpPr>
            <a:spLocks noGrp="1" noChangeArrowheads="1"/>
          </p:cNvSpPr>
          <p:nvPr>
            <p:ph idx="1"/>
          </p:nvPr>
        </p:nvSpPr>
        <p:spPr/>
        <p:txBody>
          <a:bodyPr/>
          <a:lstStyle/>
          <a:p>
            <a:pPr eaLnBrk="1" hangingPunct="1">
              <a:lnSpc>
                <a:spcPct val="90000"/>
              </a:lnSpc>
            </a:pPr>
            <a:r>
              <a:rPr lang="en-US" sz="3600" smtClean="0"/>
              <a:t>Sends messages to effectors. </a:t>
            </a:r>
            <a:br>
              <a:rPr lang="en-US" sz="3600" smtClean="0"/>
            </a:br>
            <a:r>
              <a:rPr lang="en-US" sz="3600" smtClean="0"/>
              <a:t> </a:t>
            </a:r>
          </a:p>
          <a:p>
            <a:pPr eaLnBrk="1" hangingPunct="1">
              <a:lnSpc>
                <a:spcPct val="90000"/>
              </a:lnSpc>
            </a:pPr>
            <a:r>
              <a:rPr lang="en-US" sz="3600" smtClean="0"/>
              <a:t>Acts as a messenger between the brain and muscles or organs</a:t>
            </a:r>
            <a:br>
              <a:rPr lang="en-US" sz="3600" smtClean="0"/>
            </a:br>
            <a:endParaRPr lang="en-US" sz="3600" smtClean="0"/>
          </a:p>
          <a:p>
            <a:pPr eaLnBrk="1" hangingPunct="1">
              <a:lnSpc>
                <a:spcPct val="90000"/>
              </a:lnSpc>
            </a:pPr>
            <a:r>
              <a:rPr lang="en-US" sz="3600" smtClean="0"/>
              <a:t>An example is the hypothalamus of the brain</a:t>
            </a:r>
            <a:r>
              <a:rPr lang="en-US" sz="4000" b="1" smtClean="0"/>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4000" b="1" smtClean="0"/>
              <a:t>Effectors</a:t>
            </a:r>
          </a:p>
        </p:txBody>
      </p:sp>
      <p:sp>
        <p:nvSpPr>
          <p:cNvPr id="24579" name="Rectangle 3"/>
          <p:cNvSpPr>
            <a:spLocks noGrp="1" noChangeArrowheads="1"/>
          </p:cNvSpPr>
          <p:nvPr>
            <p:ph idx="1"/>
          </p:nvPr>
        </p:nvSpPr>
        <p:spPr>
          <a:xfrm>
            <a:off x="763588" y="2190750"/>
            <a:ext cx="7769225" cy="3911600"/>
          </a:xfrm>
        </p:spPr>
        <p:txBody>
          <a:bodyPr/>
          <a:lstStyle/>
          <a:p>
            <a:pPr eaLnBrk="1" hangingPunct="1"/>
            <a:r>
              <a:rPr lang="en-US" sz="4000" smtClean="0"/>
              <a:t>Causes a change in internal conditions based on external stimuli</a:t>
            </a:r>
          </a:p>
          <a:p>
            <a:pPr lvl="1" eaLnBrk="1" hangingPunct="1"/>
            <a:r>
              <a:rPr lang="en-US" sz="3600" smtClean="0"/>
              <a:t>Sweat glands are an example that enable the body to cool off when they produce sweat</a:t>
            </a:r>
            <a:r>
              <a:rPr lang="en-US" sz="3600" b="1"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p:txBody>
          <a:bodyPr/>
          <a:lstStyle/>
          <a:p>
            <a:pPr eaLnBrk="1" hangingPunct="1"/>
            <a:r>
              <a:rPr lang="en-US" smtClean="0"/>
              <a:t>What Makes it all Possible?</a:t>
            </a:r>
          </a:p>
        </p:txBody>
      </p:sp>
      <p:sp>
        <p:nvSpPr>
          <p:cNvPr id="25603" name="Rectangle 2"/>
          <p:cNvSpPr>
            <a:spLocks noGrp="1" noChangeArrowheads="1"/>
          </p:cNvSpPr>
          <p:nvPr>
            <p:ph idx="1"/>
          </p:nvPr>
        </p:nvSpPr>
        <p:spPr/>
        <p:txBody>
          <a:bodyPr/>
          <a:lstStyle/>
          <a:p>
            <a:pPr eaLnBrk="1" hangingPunct="1">
              <a:lnSpc>
                <a:spcPct val="80000"/>
              </a:lnSpc>
            </a:pPr>
            <a:r>
              <a:rPr lang="en-US" b="1" smtClean="0"/>
              <a:t>The Circulatory System</a:t>
            </a:r>
            <a:r>
              <a:rPr lang="en-US" smtClean="0"/>
              <a:t/>
            </a:r>
            <a:br>
              <a:rPr lang="en-US" smtClean="0"/>
            </a:br>
            <a:endParaRPr lang="en-US" smtClean="0"/>
          </a:p>
          <a:p>
            <a:pPr eaLnBrk="1" hangingPunct="1">
              <a:lnSpc>
                <a:spcPct val="80000"/>
              </a:lnSpc>
            </a:pPr>
            <a:r>
              <a:rPr lang="en-US" smtClean="0"/>
              <a:t>Transporting…</a:t>
            </a:r>
          </a:p>
          <a:p>
            <a:pPr lvl="1" eaLnBrk="1" hangingPunct="1">
              <a:lnSpc>
                <a:spcPct val="80000"/>
              </a:lnSpc>
            </a:pPr>
            <a:r>
              <a:rPr lang="en-US" smtClean="0"/>
              <a:t>Blood</a:t>
            </a:r>
          </a:p>
          <a:p>
            <a:pPr lvl="1" eaLnBrk="1" hangingPunct="1">
              <a:lnSpc>
                <a:spcPct val="80000"/>
              </a:lnSpc>
            </a:pPr>
            <a:r>
              <a:rPr lang="en-US" smtClean="0"/>
              <a:t>Water</a:t>
            </a:r>
          </a:p>
          <a:p>
            <a:pPr lvl="1" eaLnBrk="1" hangingPunct="1">
              <a:lnSpc>
                <a:spcPct val="80000"/>
              </a:lnSpc>
            </a:pPr>
            <a:r>
              <a:rPr lang="en-US" smtClean="0"/>
              <a:t>Nutrients</a:t>
            </a:r>
          </a:p>
          <a:p>
            <a:pPr lvl="1" eaLnBrk="1" hangingPunct="1">
              <a:lnSpc>
                <a:spcPct val="80000"/>
              </a:lnSpc>
            </a:pPr>
            <a:r>
              <a:rPr lang="en-US" smtClean="0"/>
              <a:t>Hormones</a:t>
            </a:r>
          </a:p>
          <a:p>
            <a:pPr lvl="1" eaLnBrk="1" hangingPunct="1">
              <a:lnSpc>
                <a:spcPct val="80000"/>
              </a:lnSpc>
            </a:pPr>
            <a:r>
              <a:rPr lang="en-US" smtClean="0"/>
              <a:t>Sugars</a:t>
            </a:r>
          </a:p>
          <a:p>
            <a:pPr lvl="1" eaLnBrk="1" hangingPunct="1">
              <a:lnSpc>
                <a:spcPct val="80000"/>
              </a:lnSpc>
            </a:pPr>
            <a:r>
              <a:rPr lang="en-US" smtClean="0"/>
              <a:t>Toxins</a:t>
            </a:r>
          </a:p>
          <a:p>
            <a:pPr lvl="1" eaLnBrk="1" hangingPunct="1">
              <a:lnSpc>
                <a:spcPct val="80000"/>
              </a:lnSpc>
              <a:buFont typeface="Wingdings" pitchFamily="2" charset="2"/>
              <a:buNone/>
            </a:pPr>
            <a:endParaRPr lang="en-US" sz="20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6626" name="Picture 2" descr="red blood cells"/>
          <p:cNvPicPr>
            <a:picLocks noChangeAspect="1" noChangeArrowheads="1"/>
          </p:cNvPicPr>
          <p:nvPr/>
        </p:nvPicPr>
        <p:blipFill>
          <a:blip r:embed="rId2" cstate="print"/>
          <a:srcRect/>
          <a:stretch>
            <a:fillRect/>
          </a:stretch>
        </p:blipFill>
        <p:spPr bwMode="auto">
          <a:xfrm>
            <a:off x="0" y="228600"/>
            <a:ext cx="9144000" cy="6477000"/>
          </a:xfrm>
          <a:prstGeom prst="rect">
            <a:avLst/>
          </a:prstGeom>
          <a:noFill/>
          <a:ln w="9525">
            <a:noFill/>
            <a:miter lim="800000"/>
            <a:headEnd/>
            <a:tailEnd/>
          </a:ln>
        </p:spPr>
      </p:pic>
      <p:sp>
        <p:nvSpPr>
          <p:cNvPr id="26627" name="Text Box 3"/>
          <p:cNvSpPr txBox="1">
            <a:spLocks noChangeArrowheads="1"/>
          </p:cNvSpPr>
          <p:nvPr/>
        </p:nvSpPr>
        <p:spPr bwMode="auto">
          <a:xfrm>
            <a:off x="0" y="228600"/>
            <a:ext cx="4648200" cy="64135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3600" b="1">
                <a:solidFill>
                  <a:srgbClr val="FFFF00"/>
                </a:solidFill>
                <a:latin typeface="Times New Roman" pitchFamily="18" charset="0"/>
              </a:rPr>
              <a:t>Circulatory System</a:t>
            </a:r>
          </a:p>
        </p:txBody>
      </p:sp>
    </p:spTree>
  </p:cSld>
  <p:clrMapOvr>
    <a:masterClrMapping/>
  </p:clrMapOvr>
  <p:transition>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752600" y="0"/>
            <a:ext cx="6607175" cy="1028700"/>
          </a:xfrm>
        </p:spPr>
        <p:txBody>
          <a:bodyPr/>
          <a:lstStyle/>
          <a:p>
            <a:pPr eaLnBrk="1" hangingPunct="1"/>
            <a:r>
              <a:rPr lang="en-US" altLang="en-US" sz="4000" smtClean="0"/>
              <a:t>Circulation System Evolution</a:t>
            </a:r>
            <a:r>
              <a:rPr lang="en-US" altLang="en-US" smtClean="0"/>
              <a:t> </a:t>
            </a:r>
          </a:p>
        </p:txBody>
      </p:sp>
      <p:sp>
        <p:nvSpPr>
          <p:cNvPr id="98307" name="Rectangle 3"/>
          <p:cNvSpPr>
            <a:spLocks noGrp="1" noChangeArrowheads="1"/>
          </p:cNvSpPr>
          <p:nvPr>
            <p:ph type="body" sz="half" idx="1"/>
          </p:nvPr>
        </p:nvSpPr>
        <p:spPr>
          <a:xfrm>
            <a:off x="1066800" y="457200"/>
            <a:ext cx="8077200" cy="7010400"/>
          </a:xfrm>
        </p:spPr>
        <p:txBody>
          <a:bodyPr/>
          <a:lstStyle/>
          <a:p>
            <a:pPr eaLnBrk="1" hangingPunct="1">
              <a:buFont typeface="Wingdings" pitchFamily="2" charset="2"/>
              <a:buNone/>
            </a:pPr>
            <a:endParaRPr lang="en-US" altLang="en-US" sz="2800" smtClean="0"/>
          </a:p>
          <a:p>
            <a:pPr eaLnBrk="1" hangingPunct="1"/>
            <a:r>
              <a:rPr lang="en-US" altLang="en-US" sz="2800" b="1" smtClean="0"/>
              <a:t>Open circulatory </a:t>
            </a:r>
          </a:p>
          <a:p>
            <a:pPr lvl="1" eaLnBrk="1" hangingPunct="1"/>
            <a:r>
              <a:rPr lang="en-US" sz="2400" smtClean="0"/>
              <a:t>Blood is contained in blood vessels for only part of the time.  While outside the vessels it filters through the body tissue.  The blood in such a system does not transport oxygen.  It is slow and inefficient, and found only in smaller organisms</a:t>
            </a:r>
            <a:endParaRPr lang="en-US" altLang="en-US" sz="2400" smtClean="0"/>
          </a:p>
          <a:p>
            <a:pPr lvl="1" eaLnBrk="1" hangingPunct="1"/>
            <a:r>
              <a:rPr lang="en-US" altLang="en-US" sz="2400" smtClean="0"/>
              <a:t>sinuses (spaces surrounding organs)</a:t>
            </a:r>
          </a:p>
          <a:p>
            <a:pPr lvl="1" eaLnBrk="1" hangingPunct="1"/>
            <a:r>
              <a:rPr lang="en-US" altLang="en-US" sz="2400" smtClean="0"/>
              <a:t>hemolymph (blood &amp; interstitial fluid)</a:t>
            </a:r>
          </a:p>
          <a:p>
            <a:pPr eaLnBrk="1" hangingPunct="1"/>
            <a:r>
              <a:rPr lang="en-US" altLang="en-US" sz="2800" b="1" smtClean="0"/>
              <a:t>Closed circulatory</a:t>
            </a:r>
            <a:r>
              <a:rPr lang="en-US" altLang="en-US" sz="2800" smtClean="0"/>
              <a:t>: </a:t>
            </a:r>
          </a:p>
          <a:p>
            <a:pPr lvl="1" eaLnBrk="1" hangingPunct="1"/>
            <a:r>
              <a:rPr lang="en-US" sz="2400" smtClean="0"/>
              <a:t>Blood is always contained in the blood vessels.  The blood in such a system transports oxygen.  It is fast and efficient, and found in large complex organisms.</a:t>
            </a:r>
            <a:endParaRPr lang="en-US" sz="2400" u="sng" smtClean="0"/>
          </a:p>
          <a:p>
            <a:pPr lvl="1" eaLnBrk="1" hangingPunct="1"/>
            <a:r>
              <a:rPr lang="en-US" altLang="en-US" sz="2400" smtClean="0"/>
              <a:t>Ex. Humans</a:t>
            </a:r>
          </a:p>
          <a:p>
            <a:pPr lvl="1" eaLnBrk="1" hangingPunct="1"/>
            <a:endParaRPr lang="en-US" altLang="en-US" sz="2400" smtClean="0"/>
          </a:p>
          <a:p>
            <a:pPr lvl="1" eaLnBrk="1" hangingPunct="1">
              <a:buFontTx/>
              <a:buNone/>
            </a:pPr>
            <a:endParaRPr lang="en-US" altLang="en-US" sz="2400" u="sng" smtClean="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307">
                                            <p:txEl>
                                              <p:pRg st="1" end="1"/>
                                            </p:txEl>
                                          </p:spTgt>
                                        </p:tgtEl>
                                        <p:attrNameLst>
                                          <p:attrName>style.visibility</p:attrName>
                                        </p:attrNameLst>
                                      </p:cBhvr>
                                      <p:to>
                                        <p:strVal val="visible"/>
                                      </p:to>
                                    </p:set>
                                    <p:anim calcmode="lin" valueType="num">
                                      <p:cBhvr additive="base">
                                        <p:cTn id="7" dur="500" fill="hold"/>
                                        <p:tgtEl>
                                          <p:spTgt spid="9830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830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8307">
                                            <p:txEl>
                                              <p:pRg st="1" end="1"/>
                                            </p:txEl>
                                          </p:spTgt>
                                        </p:tgtEl>
                                        <p:attrNameLst>
                                          <p:attrName>ppt_c</p:attrName>
                                        </p:attrNameLst>
                                      </p:cBhvr>
                                      <p:to>
                                        <a:schemeClr val="hlink"/>
                                      </p:to>
                                    </p:animClr>
                                  </p:subTnLst>
                                </p:cTn>
                              </p:par>
                              <p:par>
                                <p:cTn id="9" presetID="2" presetClass="entr" presetSubtype="8" fill="hold" grpId="0" nodeType="withEffect">
                                  <p:stCondLst>
                                    <p:cond delay="0"/>
                                  </p:stCondLst>
                                  <p:childTnLst>
                                    <p:set>
                                      <p:cBhvr>
                                        <p:cTn id="10" dur="1" fill="hold">
                                          <p:stCondLst>
                                            <p:cond delay="0"/>
                                          </p:stCondLst>
                                        </p:cTn>
                                        <p:tgtEl>
                                          <p:spTgt spid="98307">
                                            <p:txEl>
                                              <p:pRg st="2" end="2"/>
                                            </p:txEl>
                                          </p:spTgt>
                                        </p:tgtEl>
                                        <p:attrNameLst>
                                          <p:attrName>style.visibility</p:attrName>
                                        </p:attrNameLst>
                                      </p:cBhvr>
                                      <p:to>
                                        <p:strVal val="visible"/>
                                      </p:to>
                                    </p:set>
                                    <p:anim calcmode="lin" valueType="num">
                                      <p:cBhvr additive="base">
                                        <p:cTn id="11" dur="500" fill="hold"/>
                                        <p:tgtEl>
                                          <p:spTgt spid="98307">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830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8307">
                                            <p:txEl>
                                              <p:pRg st="2" end="2"/>
                                            </p:txEl>
                                          </p:spTgt>
                                        </p:tgtEl>
                                        <p:attrNameLst>
                                          <p:attrName>ppt_c</p:attrName>
                                        </p:attrNameLst>
                                      </p:cBhvr>
                                      <p:to>
                                        <a:schemeClr val="hlink"/>
                                      </p:to>
                                    </p:animClr>
                                  </p:subTnLst>
                                </p:cTn>
                              </p:par>
                              <p:par>
                                <p:cTn id="13" presetID="2" presetClass="entr" presetSubtype="8" fill="hold" grpId="0" nodeType="withEffect">
                                  <p:stCondLst>
                                    <p:cond delay="0"/>
                                  </p:stCondLst>
                                  <p:childTnLst>
                                    <p:set>
                                      <p:cBhvr>
                                        <p:cTn id="14" dur="1" fill="hold">
                                          <p:stCondLst>
                                            <p:cond delay="0"/>
                                          </p:stCondLst>
                                        </p:cTn>
                                        <p:tgtEl>
                                          <p:spTgt spid="98307">
                                            <p:txEl>
                                              <p:pRg st="3" end="3"/>
                                            </p:txEl>
                                          </p:spTgt>
                                        </p:tgtEl>
                                        <p:attrNameLst>
                                          <p:attrName>style.visibility</p:attrName>
                                        </p:attrNameLst>
                                      </p:cBhvr>
                                      <p:to>
                                        <p:strVal val="visible"/>
                                      </p:to>
                                    </p:set>
                                    <p:anim calcmode="lin" valueType="num">
                                      <p:cBhvr additive="base">
                                        <p:cTn id="15" dur="500" fill="hold"/>
                                        <p:tgtEl>
                                          <p:spTgt spid="98307">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830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8307">
                                            <p:txEl>
                                              <p:pRg st="3" end="3"/>
                                            </p:txEl>
                                          </p:spTgt>
                                        </p:tgtEl>
                                        <p:attrNameLst>
                                          <p:attrName>ppt_c</p:attrName>
                                        </p:attrNameLst>
                                      </p:cBhvr>
                                      <p:to>
                                        <a:schemeClr val="hlink"/>
                                      </p:to>
                                    </p:animClr>
                                  </p:subTnLst>
                                </p:cTn>
                              </p:par>
                              <p:par>
                                <p:cTn id="17" presetID="2" presetClass="entr" presetSubtype="8" fill="hold" grpId="0" nodeType="withEffect">
                                  <p:stCondLst>
                                    <p:cond delay="0"/>
                                  </p:stCondLst>
                                  <p:childTnLst>
                                    <p:set>
                                      <p:cBhvr>
                                        <p:cTn id="18" dur="1" fill="hold">
                                          <p:stCondLst>
                                            <p:cond delay="0"/>
                                          </p:stCondLst>
                                        </p:cTn>
                                        <p:tgtEl>
                                          <p:spTgt spid="98307">
                                            <p:txEl>
                                              <p:pRg st="4" end="4"/>
                                            </p:txEl>
                                          </p:spTgt>
                                        </p:tgtEl>
                                        <p:attrNameLst>
                                          <p:attrName>style.visibility</p:attrName>
                                        </p:attrNameLst>
                                      </p:cBhvr>
                                      <p:to>
                                        <p:strVal val="visible"/>
                                      </p:to>
                                    </p:set>
                                    <p:anim calcmode="lin" valueType="num">
                                      <p:cBhvr additive="base">
                                        <p:cTn id="19" dur="500" fill="hold"/>
                                        <p:tgtEl>
                                          <p:spTgt spid="9830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8307">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8307">
                                            <p:txEl>
                                              <p:pRg st="4" end="4"/>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8307">
                                            <p:txEl>
                                              <p:pRg st="5" end="5"/>
                                            </p:txEl>
                                          </p:spTgt>
                                        </p:tgtEl>
                                        <p:attrNameLst>
                                          <p:attrName>style.visibility</p:attrName>
                                        </p:attrNameLst>
                                      </p:cBhvr>
                                      <p:to>
                                        <p:strVal val="visible"/>
                                      </p:to>
                                    </p:set>
                                    <p:anim calcmode="lin" valueType="num">
                                      <p:cBhvr additive="base">
                                        <p:cTn id="25" dur="500" fill="hold"/>
                                        <p:tgtEl>
                                          <p:spTgt spid="98307">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8307">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8307">
                                            <p:txEl>
                                              <p:pRg st="5" end="5"/>
                                            </p:txEl>
                                          </p:spTgt>
                                        </p:tgtEl>
                                        <p:attrNameLst>
                                          <p:attrName>ppt_c</p:attrName>
                                        </p:attrNameLst>
                                      </p:cBhvr>
                                      <p:to>
                                        <a:schemeClr val="hlink"/>
                                      </p:to>
                                    </p:animClr>
                                  </p:subTnLst>
                                </p:cTn>
                              </p:par>
                              <p:par>
                                <p:cTn id="27" presetID="2" presetClass="entr" presetSubtype="8" fill="hold" grpId="0" nodeType="withEffect">
                                  <p:stCondLst>
                                    <p:cond delay="0"/>
                                  </p:stCondLst>
                                  <p:childTnLst>
                                    <p:set>
                                      <p:cBhvr>
                                        <p:cTn id="28" dur="1" fill="hold">
                                          <p:stCondLst>
                                            <p:cond delay="0"/>
                                          </p:stCondLst>
                                        </p:cTn>
                                        <p:tgtEl>
                                          <p:spTgt spid="98307">
                                            <p:txEl>
                                              <p:pRg st="6" end="6"/>
                                            </p:txEl>
                                          </p:spTgt>
                                        </p:tgtEl>
                                        <p:attrNameLst>
                                          <p:attrName>style.visibility</p:attrName>
                                        </p:attrNameLst>
                                      </p:cBhvr>
                                      <p:to>
                                        <p:strVal val="visible"/>
                                      </p:to>
                                    </p:set>
                                    <p:anim calcmode="lin" valueType="num">
                                      <p:cBhvr additive="base">
                                        <p:cTn id="29" dur="500" fill="hold"/>
                                        <p:tgtEl>
                                          <p:spTgt spid="98307">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8307">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8307">
                                            <p:txEl>
                                              <p:pRg st="6" end="6"/>
                                            </p:txEl>
                                          </p:spTgt>
                                        </p:tgtEl>
                                        <p:attrNameLst>
                                          <p:attrName>ppt_c</p:attrName>
                                        </p:attrNameLst>
                                      </p:cBhvr>
                                      <p:to>
                                        <a:schemeClr val="hlink"/>
                                      </p:to>
                                    </p:animClr>
                                  </p:subTnLst>
                                </p:cTn>
                              </p:par>
                              <p:par>
                                <p:cTn id="31" presetID="2" presetClass="entr" presetSubtype="8" fill="hold" grpId="0" nodeType="withEffect">
                                  <p:stCondLst>
                                    <p:cond delay="0"/>
                                  </p:stCondLst>
                                  <p:childTnLst>
                                    <p:set>
                                      <p:cBhvr>
                                        <p:cTn id="32" dur="1" fill="hold">
                                          <p:stCondLst>
                                            <p:cond delay="0"/>
                                          </p:stCondLst>
                                        </p:cTn>
                                        <p:tgtEl>
                                          <p:spTgt spid="98307">
                                            <p:txEl>
                                              <p:pRg st="7" end="7"/>
                                            </p:txEl>
                                          </p:spTgt>
                                        </p:tgtEl>
                                        <p:attrNameLst>
                                          <p:attrName>style.visibility</p:attrName>
                                        </p:attrNameLst>
                                      </p:cBhvr>
                                      <p:to>
                                        <p:strVal val="visible"/>
                                      </p:to>
                                    </p:set>
                                    <p:anim calcmode="lin" valueType="num">
                                      <p:cBhvr additive="base">
                                        <p:cTn id="33" dur="500" fill="hold"/>
                                        <p:tgtEl>
                                          <p:spTgt spid="98307">
                                            <p:txEl>
                                              <p:pRg st="7" end="7"/>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98307">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8307">
                                            <p:txEl>
                                              <p:pRg st="7" end="7"/>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p:cNvPicPr>
            <a:picLocks noGrp="1" noChangeAspect="1" noChangeArrowheads="1"/>
          </p:cNvPicPr>
          <p:nvPr>
            <p:ph sz="half" idx="1"/>
          </p:nvPr>
        </p:nvPicPr>
        <p:blipFill>
          <a:blip r:embed="rId2" cstate="print"/>
          <a:srcRect/>
          <a:stretch>
            <a:fillRect/>
          </a:stretch>
        </p:blipFill>
        <p:spPr>
          <a:xfrm>
            <a:off x="809625" y="2855913"/>
            <a:ext cx="3333750" cy="2247900"/>
          </a:xfrm>
          <a:noFill/>
        </p:spPr>
      </p:pic>
      <p:sp>
        <p:nvSpPr>
          <p:cNvPr id="10243" name="Rectangle 8"/>
          <p:cNvSpPr>
            <a:spLocks noGrp="1" noChangeArrowheads="1"/>
          </p:cNvSpPr>
          <p:nvPr>
            <p:ph type="body" sz="half" idx="2"/>
          </p:nvPr>
        </p:nvSpPr>
        <p:spPr>
          <a:xfrm>
            <a:off x="4648200" y="1828800"/>
            <a:ext cx="4038600" cy="4302125"/>
          </a:xfrm>
        </p:spPr>
        <p:txBody>
          <a:bodyPr/>
          <a:lstStyle/>
          <a:p>
            <a:pPr eaLnBrk="1" hangingPunct="1"/>
            <a:r>
              <a:rPr lang="en-US" sz="2800" smtClean="0">
                <a:cs typeface="Times New Roman" pitchFamily="18" charset="0"/>
              </a:rPr>
              <a:t>A state of balance in an environment</a:t>
            </a:r>
            <a:br>
              <a:rPr lang="en-US" sz="2800" smtClean="0">
                <a:cs typeface="Times New Roman" pitchFamily="18" charset="0"/>
              </a:rPr>
            </a:br>
            <a:endParaRPr lang="en-US" sz="2800" smtClean="0">
              <a:cs typeface="Times New Roman" pitchFamily="18" charset="0"/>
            </a:endParaRPr>
          </a:p>
          <a:p>
            <a:pPr eaLnBrk="1" hangingPunct="1"/>
            <a:r>
              <a:rPr lang="en-US" sz="2800" smtClean="0">
                <a:cs typeface="Times New Roman" pitchFamily="18" charset="0"/>
              </a:rPr>
              <a:t>Achieved by internal control mechanisms that counteract outside forces that could change the inside environment</a:t>
            </a:r>
            <a:r>
              <a:rPr lang="en-US" sz="2800" smtClean="0"/>
              <a:t> (body)</a:t>
            </a:r>
          </a:p>
          <a:p>
            <a:pPr lvl="1" eaLnBrk="1" hangingPunct="1"/>
            <a:endParaRPr lang="en-US" smtClean="0"/>
          </a:p>
          <a:p>
            <a:pPr eaLnBrk="1" hangingPunct="1"/>
            <a:endParaRPr lang="en-US" sz="2400" smtClean="0"/>
          </a:p>
        </p:txBody>
      </p:sp>
      <p:sp>
        <p:nvSpPr>
          <p:cNvPr id="10244" name="Rectangle 11"/>
          <p:cNvSpPr>
            <a:spLocks noChangeArrowheads="1"/>
          </p:cNvSpPr>
          <p:nvPr/>
        </p:nvSpPr>
        <p:spPr bwMode="auto">
          <a:xfrm>
            <a:off x="609600" y="685800"/>
            <a:ext cx="8229600" cy="1143000"/>
          </a:xfrm>
          <a:prstGeom prst="rect">
            <a:avLst/>
          </a:prstGeom>
          <a:noFill/>
          <a:ln w="9525">
            <a:noFill/>
            <a:miter lim="800000"/>
            <a:headEnd/>
            <a:tailEnd/>
          </a:ln>
        </p:spPr>
        <p:txBody>
          <a:bodyPr anchor="b"/>
          <a:lstStyle/>
          <a:p>
            <a:r>
              <a:rPr lang="en-US" sz="4400">
                <a:solidFill>
                  <a:schemeClr val="tx2"/>
                </a:solidFill>
              </a:rPr>
              <a:t>Dynamic Equilibrium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0754al"/>
          <p:cNvPicPr>
            <a:picLocks noChangeAspect="1" noChangeArrowheads="1"/>
          </p:cNvPicPr>
          <p:nvPr/>
        </p:nvPicPr>
        <p:blipFill>
          <a:blip r:embed="rId2" cstate="print"/>
          <a:srcRect/>
          <a:stretch>
            <a:fillRect/>
          </a:stretch>
        </p:blipFill>
        <p:spPr bwMode="auto">
          <a:xfrm>
            <a:off x="508000" y="381000"/>
            <a:ext cx="8128000" cy="6096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0754bl"/>
          <p:cNvPicPr>
            <a:picLocks noChangeAspect="1" noChangeArrowheads="1"/>
          </p:cNvPicPr>
          <p:nvPr/>
        </p:nvPicPr>
        <p:blipFill>
          <a:blip r:embed="rId2" cstate="print"/>
          <a:srcRect/>
          <a:stretch>
            <a:fillRect/>
          </a:stretch>
        </p:blipFill>
        <p:spPr bwMode="auto">
          <a:xfrm>
            <a:off x="508000" y="381000"/>
            <a:ext cx="8128000" cy="6096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71600" y="381000"/>
            <a:ext cx="6800850" cy="1028700"/>
          </a:xfrm>
        </p:spPr>
        <p:txBody>
          <a:bodyPr/>
          <a:lstStyle/>
          <a:p>
            <a:pPr eaLnBrk="1" hangingPunct="1"/>
            <a:r>
              <a:rPr lang="en-US" altLang="en-US" sz="4000" smtClean="0"/>
              <a:t>Circulation System Evolution</a:t>
            </a:r>
            <a:endParaRPr lang="en-US" altLang="en-US" smtClean="0"/>
          </a:p>
        </p:txBody>
      </p:sp>
      <p:sp>
        <p:nvSpPr>
          <p:cNvPr id="100355" name="Rectangle 3"/>
          <p:cNvSpPr>
            <a:spLocks noGrp="1" noChangeArrowheads="1"/>
          </p:cNvSpPr>
          <p:nvPr>
            <p:ph type="body" sz="half" idx="1"/>
          </p:nvPr>
        </p:nvSpPr>
        <p:spPr>
          <a:xfrm>
            <a:off x="1638300" y="1828800"/>
            <a:ext cx="7042150" cy="3492500"/>
          </a:xfrm>
        </p:spPr>
        <p:txBody>
          <a:bodyPr/>
          <a:lstStyle/>
          <a:p>
            <a:pPr eaLnBrk="1" hangingPunct="1"/>
            <a:r>
              <a:rPr lang="en-US" altLang="en-US" u="sng" smtClean="0"/>
              <a:t>Fish</a:t>
            </a:r>
            <a:r>
              <a:rPr lang="en-US" altLang="en-US" smtClean="0"/>
              <a:t>: 2-chambered heart</a:t>
            </a:r>
          </a:p>
          <a:p>
            <a:pPr eaLnBrk="1" hangingPunct="1"/>
            <a:endParaRPr lang="en-US" altLang="en-US" smtClean="0"/>
          </a:p>
          <a:p>
            <a:pPr eaLnBrk="1" hangingPunct="1"/>
            <a:r>
              <a:rPr lang="en-US" altLang="en-US" u="sng" smtClean="0"/>
              <a:t>Amphibians</a:t>
            </a:r>
            <a:r>
              <a:rPr lang="en-US" altLang="en-US" smtClean="0"/>
              <a:t>: 3-chambered heart</a:t>
            </a:r>
          </a:p>
          <a:p>
            <a:pPr eaLnBrk="1" hangingPunct="1"/>
            <a:endParaRPr lang="en-US" altLang="en-US" u="sng" smtClean="0"/>
          </a:p>
          <a:p>
            <a:pPr eaLnBrk="1" hangingPunct="1"/>
            <a:r>
              <a:rPr lang="en-US" altLang="en-US" u="sng" smtClean="0"/>
              <a:t>Mammals</a:t>
            </a:r>
            <a:r>
              <a:rPr lang="en-US" altLang="en-US" smtClean="0"/>
              <a:t>: 4-chambered heart</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0355">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0355">
                                            <p:txEl>
                                              <p:pRg st="2" end="2"/>
                                            </p:txEl>
                                          </p:spTgt>
                                        </p:tgtEl>
                                        <p:attrNameLst>
                                          <p:attrName>style.visibility</p:attrName>
                                        </p:attrNameLst>
                                      </p:cBhvr>
                                      <p:to>
                                        <p:strVal val="visible"/>
                                      </p:to>
                                    </p:set>
                                    <p:anim calcmode="lin" valueType="num">
                                      <p:cBhvr additive="base">
                                        <p:cTn id="13" dur="500" fill="hold"/>
                                        <p:tgtEl>
                                          <p:spTgt spid="10035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035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0355">
                                            <p:txEl>
                                              <p:pRg st="2" end="2"/>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0355">
                                            <p:txEl>
                                              <p:pRg st="4" end="4"/>
                                            </p:txEl>
                                          </p:spTgt>
                                        </p:tgtEl>
                                        <p:attrNameLst>
                                          <p:attrName>style.visibility</p:attrName>
                                        </p:attrNameLst>
                                      </p:cBhvr>
                                      <p:to>
                                        <p:strVal val="visible"/>
                                      </p:to>
                                    </p:set>
                                    <p:anim calcmode="lin" valueType="num">
                                      <p:cBhvr additive="base">
                                        <p:cTn id="19" dur="500" fill="hold"/>
                                        <p:tgtEl>
                                          <p:spTgt spid="10035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035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0355">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0" y="1600200"/>
            <a:ext cx="9144000" cy="5257800"/>
          </a:xfrm>
          <a:prstGeom prst="rect">
            <a:avLst/>
          </a:prstGeom>
          <a:noFill/>
          <a:ln w="9525">
            <a:noFill/>
            <a:miter lim="800000"/>
            <a:headEnd/>
            <a:tailEnd/>
          </a:ln>
        </p:spPr>
      </p:pic>
      <p:sp>
        <p:nvSpPr>
          <p:cNvPr id="32771" name="Text Box 3"/>
          <p:cNvSpPr txBox="1">
            <a:spLocks noChangeArrowheads="1"/>
          </p:cNvSpPr>
          <p:nvPr/>
        </p:nvSpPr>
        <p:spPr bwMode="auto">
          <a:xfrm>
            <a:off x="838200" y="457200"/>
            <a:ext cx="7239000"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2400">
                <a:latin typeface="Times New Roman" pitchFamily="18" charset="0"/>
              </a:rPr>
              <a:t>Comparison of Circulatory Systems</a:t>
            </a:r>
          </a:p>
        </p:txBody>
      </p:sp>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66800" y="0"/>
            <a:ext cx="7772400" cy="838200"/>
          </a:xfrm>
        </p:spPr>
        <p:txBody>
          <a:bodyPr/>
          <a:lstStyle/>
          <a:p>
            <a:pPr algn="ctr" eaLnBrk="1" hangingPunct="1"/>
            <a:r>
              <a:rPr lang="en-US" sz="3600" b="1" smtClean="0"/>
              <a:t>Three Cycles of Blood Circulation</a:t>
            </a:r>
          </a:p>
        </p:txBody>
      </p:sp>
      <p:sp>
        <p:nvSpPr>
          <p:cNvPr id="33795" name="Rectangle 3"/>
          <p:cNvSpPr>
            <a:spLocks noGrp="1" noChangeArrowheads="1"/>
          </p:cNvSpPr>
          <p:nvPr>
            <p:ph idx="1"/>
          </p:nvPr>
        </p:nvSpPr>
        <p:spPr>
          <a:xfrm>
            <a:off x="838200" y="762000"/>
            <a:ext cx="8077200" cy="6705600"/>
          </a:xfrm>
        </p:spPr>
        <p:txBody>
          <a:bodyPr/>
          <a:lstStyle/>
          <a:p>
            <a:pPr eaLnBrk="1" hangingPunct="1">
              <a:lnSpc>
                <a:spcPct val="90000"/>
              </a:lnSpc>
            </a:pPr>
            <a:r>
              <a:rPr lang="en-US" sz="2400" b="1" smtClean="0"/>
              <a:t>Cardiac</a:t>
            </a:r>
          </a:p>
          <a:p>
            <a:pPr lvl="1" eaLnBrk="1" hangingPunct="1">
              <a:lnSpc>
                <a:spcPct val="90000"/>
              </a:lnSpc>
            </a:pPr>
            <a:r>
              <a:rPr lang="en-US" sz="2400" smtClean="0"/>
              <a:t>Pathway blood takes in the heart</a:t>
            </a:r>
            <a:br>
              <a:rPr lang="en-US" sz="2400" smtClean="0"/>
            </a:br>
            <a:endParaRPr lang="en-US" sz="2400" smtClean="0"/>
          </a:p>
          <a:p>
            <a:pPr eaLnBrk="1" hangingPunct="1">
              <a:lnSpc>
                <a:spcPct val="90000"/>
              </a:lnSpc>
            </a:pPr>
            <a:r>
              <a:rPr lang="en-US" sz="2400" b="1" smtClean="0"/>
              <a:t>Pulmonary</a:t>
            </a:r>
          </a:p>
          <a:p>
            <a:pPr lvl="1" eaLnBrk="1" hangingPunct="1">
              <a:lnSpc>
                <a:spcPct val="90000"/>
              </a:lnSpc>
            </a:pPr>
            <a:r>
              <a:rPr lang="en-US" sz="2400" smtClean="0"/>
              <a:t>Pathway of blood from the heart to the lungs and back</a:t>
            </a:r>
          </a:p>
          <a:p>
            <a:pPr lvl="1" eaLnBrk="1" hangingPunct="1">
              <a:lnSpc>
                <a:spcPct val="90000"/>
              </a:lnSpc>
            </a:pPr>
            <a:r>
              <a:rPr lang="en-US" sz="2400" smtClean="0"/>
              <a:t>Remaining blood is here</a:t>
            </a:r>
            <a:br>
              <a:rPr lang="en-US" sz="2400" smtClean="0"/>
            </a:br>
            <a:endParaRPr lang="en-US" sz="2400" smtClean="0"/>
          </a:p>
          <a:p>
            <a:pPr eaLnBrk="1" hangingPunct="1">
              <a:lnSpc>
                <a:spcPct val="90000"/>
              </a:lnSpc>
            </a:pPr>
            <a:r>
              <a:rPr lang="en-US" sz="2400" b="1" smtClean="0"/>
              <a:t>Systemic</a:t>
            </a:r>
          </a:p>
          <a:p>
            <a:pPr lvl="1" eaLnBrk="1" hangingPunct="1">
              <a:lnSpc>
                <a:spcPct val="90000"/>
              </a:lnSpc>
            </a:pPr>
            <a:r>
              <a:rPr lang="en-US" sz="2400" smtClean="0"/>
              <a:t>Path through the rest of the body</a:t>
            </a:r>
          </a:p>
          <a:p>
            <a:pPr lvl="1" eaLnBrk="1" hangingPunct="1">
              <a:lnSpc>
                <a:spcPct val="90000"/>
              </a:lnSpc>
            </a:pPr>
            <a:r>
              <a:rPr lang="en-US" sz="2400" smtClean="0"/>
              <a:t>Includes all blood vessels other than those associated with lungs</a:t>
            </a:r>
          </a:p>
          <a:p>
            <a:pPr lvl="1" eaLnBrk="1" hangingPunct="1">
              <a:lnSpc>
                <a:spcPct val="90000"/>
              </a:lnSpc>
            </a:pPr>
            <a:r>
              <a:rPr lang="en-US" sz="2400" smtClean="0"/>
              <a:t>80-90%of blood volume is here</a:t>
            </a:r>
          </a:p>
          <a:p>
            <a:pPr lvl="1" eaLnBrk="1" hangingPunct="1">
              <a:lnSpc>
                <a:spcPct val="90000"/>
              </a:lnSpc>
            </a:pPr>
            <a:r>
              <a:rPr lang="en-US" sz="2400" smtClean="0"/>
              <a:t>Men have 5-6 L</a:t>
            </a:r>
          </a:p>
          <a:p>
            <a:pPr lvl="1" eaLnBrk="1" hangingPunct="1">
              <a:lnSpc>
                <a:spcPct val="90000"/>
              </a:lnSpc>
            </a:pPr>
            <a:r>
              <a:rPr lang="en-US" sz="2400" smtClean="0"/>
              <a:t>Women have 4-5L</a:t>
            </a:r>
          </a:p>
          <a:p>
            <a:pPr eaLnBrk="1" hangingPunct="1">
              <a:lnSpc>
                <a:spcPct val="90000"/>
              </a:lnSpc>
            </a:pPr>
            <a:endParaRPr lang="en-US" sz="24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4000" b="1" smtClean="0"/>
              <a:t>Coronary/Cardiac Circulation</a:t>
            </a:r>
          </a:p>
        </p:txBody>
      </p:sp>
      <p:pic>
        <p:nvPicPr>
          <p:cNvPr id="34819" name="Picture 4"/>
          <p:cNvPicPr>
            <a:picLocks noGrp="1" noChangeAspect="1" noChangeArrowheads="1"/>
          </p:cNvPicPr>
          <p:nvPr>
            <p:ph sz="half" idx="2"/>
          </p:nvPr>
        </p:nvPicPr>
        <p:blipFill>
          <a:blip r:embed="rId2" cstate="print"/>
          <a:srcRect/>
          <a:stretch>
            <a:fillRect/>
          </a:stretch>
        </p:blipFill>
        <p:spPr>
          <a:xfrm>
            <a:off x="762000" y="1676400"/>
            <a:ext cx="5222875" cy="4343400"/>
          </a:xfrm>
          <a:noFill/>
        </p:spPr>
      </p:pic>
      <p:sp>
        <p:nvSpPr>
          <p:cNvPr id="34820" name="Text Box 7"/>
          <p:cNvSpPr txBox="1">
            <a:spLocks noChangeArrowheads="1"/>
          </p:cNvSpPr>
          <p:nvPr/>
        </p:nvSpPr>
        <p:spPr bwMode="auto">
          <a:xfrm>
            <a:off x="5943600" y="1752600"/>
            <a:ext cx="3200400" cy="946150"/>
          </a:xfrm>
          <a:prstGeom prst="rect">
            <a:avLst/>
          </a:prstGeom>
          <a:noFill/>
          <a:ln w="9525">
            <a:noFill/>
            <a:miter lim="800000"/>
            <a:headEnd/>
            <a:tailEnd/>
          </a:ln>
        </p:spPr>
        <p:txBody>
          <a:bodyPr>
            <a:spAutoFit/>
          </a:bodyPr>
          <a:lstStyle/>
          <a:p>
            <a:pPr>
              <a:spcBef>
                <a:spcPct val="50000"/>
              </a:spcBef>
            </a:pPr>
            <a:r>
              <a:rPr lang="en-US" sz="2800" b="1"/>
              <a:t>Circulation in and around the heart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66800" y="0"/>
            <a:ext cx="7772400" cy="1143000"/>
          </a:xfrm>
        </p:spPr>
        <p:txBody>
          <a:bodyPr/>
          <a:lstStyle/>
          <a:p>
            <a:pPr eaLnBrk="1" hangingPunct="1"/>
            <a:r>
              <a:rPr lang="en-US" sz="3600" b="1" smtClean="0"/>
              <a:t>Pulmonary and Systemic Circulation</a:t>
            </a:r>
          </a:p>
        </p:txBody>
      </p:sp>
      <p:pic>
        <p:nvPicPr>
          <p:cNvPr id="35843" name="Picture 6"/>
          <p:cNvPicPr>
            <a:picLocks noGrp="1" noChangeAspect="1" noChangeArrowheads="1"/>
          </p:cNvPicPr>
          <p:nvPr>
            <p:ph sz="half" idx="2"/>
          </p:nvPr>
        </p:nvPicPr>
        <p:blipFill>
          <a:blip r:embed="rId2" cstate="print"/>
          <a:srcRect/>
          <a:stretch>
            <a:fillRect/>
          </a:stretch>
        </p:blipFill>
        <p:spPr>
          <a:xfrm>
            <a:off x="1371600" y="750888"/>
            <a:ext cx="6477000" cy="6107112"/>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371600" y="0"/>
            <a:ext cx="7772400" cy="1143000"/>
          </a:xfrm>
        </p:spPr>
        <p:txBody>
          <a:bodyPr/>
          <a:lstStyle/>
          <a:p>
            <a:pPr eaLnBrk="1" hangingPunct="1"/>
            <a:r>
              <a:rPr lang="en-US" smtClean="0"/>
              <a:t>Pathway of a Blood Cell</a:t>
            </a:r>
          </a:p>
        </p:txBody>
      </p:sp>
      <p:pic>
        <p:nvPicPr>
          <p:cNvPr id="36867" name="Picture 5"/>
          <p:cNvPicPr>
            <a:picLocks noGrp="1" noChangeAspect="1" noChangeArrowheads="1"/>
          </p:cNvPicPr>
          <p:nvPr>
            <p:ph idx="1"/>
          </p:nvPr>
        </p:nvPicPr>
        <p:blipFill>
          <a:blip r:embed="rId2" cstate="print">
            <a:lum bright="-6000" contrast="12000"/>
          </a:blip>
          <a:srcRect/>
          <a:stretch>
            <a:fillRect/>
          </a:stretch>
        </p:blipFill>
        <p:spPr>
          <a:xfrm>
            <a:off x="685800" y="982663"/>
            <a:ext cx="8229600" cy="5875337"/>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143000" y="0"/>
            <a:ext cx="7772400" cy="762000"/>
          </a:xfrm>
        </p:spPr>
        <p:txBody>
          <a:bodyPr/>
          <a:lstStyle/>
          <a:p>
            <a:pPr eaLnBrk="1" hangingPunct="1"/>
            <a:r>
              <a:rPr lang="en-US" sz="3200" b="1" smtClean="0">
                <a:solidFill>
                  <a:srgbClr val="990033"/>
                </a:solidFill>
              </a:rPr>
              <a:t>3 Major Parts of the Circulatory system</a:t>
            </a:r>
          </a:p>
        </p:txBody>
      </p:sp>
      <p:sp>
        <p:nvSpPr>
          <p:cNvPr id="102403" name="Rectangle 3"/>
          <p:cNvSpPr>
            <a:spLocks noGrp="1" noChangeArrowheads="1"/>
          </p:cNvSpPr>
          <p:nvPr>
            <p:ph type="body" idx="1"/>
          </p:nvPr>
        </p:nvSpPr>
        <p:spPr>
          <a:xfrm>
            <a:off x="1066800" y="914400"/>
            <a:ext cx="7772400" cy="5410200"/>
          </a:xfrm>
        </p:spPr>
        <p:txBody>
          <a:bodyPr/>
          <a:lstStyle/>
          <a:p>
            <a:pPr eaLnBrk="1" hangingPunct="1">
              <a:lnSpc>
                <a:spcPct val="90000"/>
              </a:lnSpc>
            </a:pPr>
            <a:r>
              <a:rPr lang="en-US" sz="4000" u="sng" smtClean="0"/>
              <a:t> </a:t>
            </a:r>
            <a:r>
              <a:rPr lang="en-US" sz="2800" b="1" u="sng" smtClean="0"/>
              <a:t>Transport medium or Blood</a:t>
            </a:r>
            <a:r>
              <a:rPr lang="en-US" sz="2800" b="1" smtClean="0"/>
              <a:t> </a:t>
            </a:r>
            <a:r>
              <a:rPr lang="en-US" sz="2800" smtClean="0"/>
              <a:t>– carries materials through body</a:t>
            </a:r>
          </a:p>
          <a:p>
            <a:pPr eaLnBrk="1" hangingPunct="1">
              <a:lnSpc>
                <a:spcPct val="90000"/>
              </a:lnSpc>
            </a:pPr>
            <a:endParaRPr lang="en-US" sz="4000" u="sng" smtClean="0"/>
          </a:p>
          <a:p>
            <a:pPr eaLnBrk="1" hangingPunct="1">
              <a:lnSpc>
                <a:spcPct val="90000"/>
              </a:lnSpc>
            </a:pPr>
            <a:r>
              <a:rPr lang="en-US" sz="2800" b="1" u="sng" smtClean="0"/>
              <a:t>Transport vessels or Blood Vessels</a:t>
            </a:r>
            <a:r>
              <a:rPr lang="en-US" sz="2800" b="1" smtClean="0"/>
              <a:t> </a:t>
            </a:r>
            <a:r>
              <a:rPr lang="en-US" sz="2800" smtClean="0"/>
              <a:t>- routes blood travels</a:t>
            </a:r>
          </a:p>
          <a:p>
            <a:pPr eaLnBrk="1" hangingPunct="1">
              <a:lnSpc>
                <a:spcPct val="90000"/>
              </a:lnSpc>
            </a:pPr>
            <a:endParaRPr lang="en-US" sz="4000" u="sng" smtClean="0"/>
          </a:p>
          <a:p>
            <a:pPr eaLnBrk="1" hangingPunct="1">
              <a:lnSpc>
                <a:spcPct val="90000"/>
              </a:lnSpc>
            </a:pPr>
            <a:r>
              <a:rPr lang="en-US" sz="4000" u="sng" smtClean="0"/>
              <a:t> </a:t>
            </a:r>
            <a:r>
              <a:rPr lang="en-US" sz="2800" b="1" u="sng" smtClean="0"/>
              <a:t>Pumping mechanism or Heart</a:t>
            </a:r>
            <a:r>
              <a:rPr lang="en-US" sz="2800" b="1" smtClean="0"/>
              <a:t> </a:t>
            </a:r>
            <a:r>
              <a:rPr lang="en-US" sz="2800" smtClean="0"/>
              <a:t>– pumps blood through body</a:t>
            </a:r>
            <a:endParaRPr lang="en-US" sz="4000" smtClean="0"/>
          </a:p>
          <a:p>
            <a:pPr eaLnBrk="1" hangingPunct="1">
              <a:lnSpc>
                <a:spcPct val="90000"/>
              </a:lnSpc>
              <a:buFont typeface="Wingdings" pitchFamily="2" charset="2"/>
              <a:buNone/>
            </a:pPr>
            <a:endParaRPr lang="en-US" sz="4000" smtClean="0"/>
          </a:p>
          <a:p>
            <a:pPr eaLnBrk="1" hangingPunct="1">
              <a:lnSpc>
                <a:spcPct val="90000"/>
              </a:lnSpc>
            </a:pPr>
            <a:endParaRPr lang="en-US" sz="4000"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02402"/>
                                        </p:tgtEl>
                                        <p:attrNameLst>
                                          <p:attrName>style.visibility</p:attrName>
                                        </p:attrNameLst>
                                      </p:cBhvr>
                                      <p:to>
                                        <p:strVal val="visible"/>
                                      </p:to>
                                    </p:set>
                                    <p:anim from="(-#ppt_w/2)" to="(#ppt_x)" calcmode="lin" valueType="num">
                                      <p:cBhvr>
                                        <p:cTn id="7" dur="600" fill="hold">
                                          <p:stCondLst>
                                            <p:cond delay="0"/>
                                          </p:stCondLst>
                                        </p:cTn>
                                        <p:tgtEl>
                                          <p:spTgt spid="102402"/>
                                        </p:tgtEl>
                                        <p:attrNameLst>
                                          <p:attrName>ppt_x</p:attrName>
                                        </p:attrNameLst>
                                      </p:cBhvr>
                                    </p:anim>
                                    <p:anim from="0" to="-1.0" calcmode="lin" valueType="num">
                                      <p:cBhvr>
                                        <p:cTn id="8" dur="200" decel="50000" autoRev="1" fill="hold">
                                          <p:stCondLst>
                                            <p:cond delay="600"/>
                                          </p:stCondLst>
                                        </p:cTn>
                                        <p:tgtEl>
                                          <p:spTgt spid="102402"/>
                                        </p:tgtEl>
                                        <p:attrNameLst>
                                          <p:attrName>xshear</p:attrName>
                                        </p:attrNameLst>
                                      </p:cBhvr>
                                    </p:anim>
                                    <p:animScale>
                                      <p:cBhvr>
                                        <p:cTn id="9" dur="200" decel="100000" autoRev="1" fill="hold">
                                          <p:stCondLst>
                                            <p:cond delay="600"/>
                                          </p:stCondLst>
                                        </p:cTn>
                                        <p:tgtEl>
                                          <p:spTgt spid="102402"/>
                                        </p:tgtEl>
                                      </p:cBhvr>
                                      <p:from x="100000" y="100000"/>
                                      <p:to x="80000" y="100000"/>
                                    </p:animScale>
                                    <p:anim by="(#ppt_h/3+#ppt_w*0.1)" calcmode="lin" valueType="num">
                                      <p:cBhvr additive="sum">
                                        <p:cTn id="10" dur="200" decel="100000" autoRev="1" fill="hold">
                                          <p:stCondLst>
                                            <p:cond delay="600"/>
                                          </p:stCondLst>
                                        </p:cTn>
                                        <p:tgtEl>
                                          <p:spTgt spid="10240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2403">
                                            <p:txEl>
                                              <p:pRg st="0" end="0"/>
                                            </p:txEl>
                                          </p:spTgt>
                                        </p:tgtEl>
                                        <p:attrNameLst>
                                          <p:attrName>style.visibility</p:attrName>
                                        </p:attrNameLst>
                                      </p:cBhvr>
                                      <p:to>
                                        <p:strVal val="visible"/>
                                      </p:to>
                                    </p:set>
                                    <p:anim calcmode="lin" valueType="num">
                                      <p:cBhvr additive="base">
                                        <p:cTn id="15" dur="500" fill="hold"/>
                                        <p:tgtEl>
                                          <p:spTgt spid="10240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24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2403">
                                            <p:txEl>
                                              <p:pRg st="2" end="2"/>
                                            </p:txEl>
                                          </p:spTgt>
                                        </p:tgtEl>
                                        <p:attrNameLst>
                                          <p:attrName>style.visibility</p:attrName>
                                        </p:attrNameLst>
                                      </p:cBhvr>
                                      <p:to>
                                        <p:strVal val="visible"/>
                                      </p:to>
                                    </p:set>
                                    <p:anim calcmode="lin" valueType="num">
                                      <p:cBhvr additive="base">
                                        <p:cTn id="21" dur="500" fill="hold"/>
                                        <p:tgtEl>
                                          <p:spTgt spid="10240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24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2403">
                                            <p:txEl>
                                              <p:pRg st="4" end="4"/>
                                            </p:txEl>
                                          </p:spTgt>
                                        </p:tgtEl>
                                        <p:attrNameLst>
                                          <p:attrName>style.visibility</p:attrName>
                                        </p:attrNameLst>
                                      </p:cBhvr>
                                      <p:to>
                                        <p:strVal val="visible"/>
                                      </p:to>
                                    </p:set>
                                    <p:anim calcmode="lin" valueType="num">
                                      <p:cBhvr additive="base">
                                        <p:cTn id="27" dur="500" fill="hold"/>
                                        <p:tgtEl>
                                          <p:spTgt spid="10240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24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P spid="10240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p:txBody>
          <a:bodyPr/>
          <a:lstStyle/>
          <a:p>
            <a:pPr eaLnBrk="1" hangingPunct="1"/>
            <a:r>
              <a:rPr lang="en-US" smtClean="0"/>
              <a:t>Homeostasis</a:t>
            </a:r>
          </a:p>
        </p:txBody>
      </p:sp>
      <p:sp>
        <p:nvSpPr>
          <p:cNvPr id="11267" name="Rectangle 4"/>
          <p:cNvSpPr>
            <a:spLocks noGrp="1" noChangeArrowheads="1"/>
          </p:cNvSpPr>
          <p:nvPr>
            <p:ph idx="1"/>
          </p:nvPr>
        </p:nvSpPr>
        <p:spPr/>
        <p:txBody>
          <a:bodyPr/>
          <a:lstStyle/>
          <a:p>
            <a:pPr eaLnBrk="1" hangingPunct="1">
              <a:buFont typeface="Wingdings" pitchFamily="2" charset="2"/>
              <a:buNone/>
            </a:pPr>
            <a:r>
              <a:rPr lang="en-US" sz="3600" smtClean="0">
                <a:cs typeface="Times New Roman" pitchFamily="18" charset="0"/>
              </a:rPr>
              <a:t>The steady state of conditions inside a living organism that allows it to function properly</a:t>
            </a:r>
            <a:r>
              <a:rPr lang="en-US" sz="3600" smtClean="0"/>
              <a:t> </a:t>
            </a:r>
          </a:p>
          <a:p>
            <a:pPr eaLnBrk="1" hangingPunct="1">
              <a:buFont typeface="Wingdings" pitchFamily="2" charset="2"/>
              <a:buNone/>
            </a:pPr>
            <a:r>
              <a:rPr lang="en-US" sz="3600" smtClean="0">
                <a:cs typeface="Times New Roman" pitchFamily="18" charset="0"/>
              </a:rPr>
              <a:t/>
            </a:r>
            <a:br>
              <a:rPr lang="en-US" sz="3600" smtClean="0">
                <a:cs typeface="Times New Roman" pitchFamily="18" charset="0"/>
              </a:rPr>
            </a:br>
            <a:r>
              <a:rPr lang="en-US" sz="3600" smtClean="0">
                <a:cs typeface="Times New Roman" pitchFamily="18" charset="0"/>
              </a:rPr>
              <a:t>Homeostasis is the dynamic equilibrium of the internal environment of the human body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26" name="Organization Chart 2"/>
          <p:cNvGraphicFramePr>
            <a:graphicFrameLocks/>
          </p:cNvGraphicFramePr>
          <p:nvPr>
            <p:ph type="dgm" idx="1"/>
          </p:nvPr>
        </p:nvGraphicFramePr>
        <p:xfrm>
          <a:off x="1373188" y="914400"/>
          <a:ext cx="7572375" cy="4703763"/>
        </p:xfrm>
        <a:graphic>
          <a:graphicData uri="http://schemas.openxmlformats.org/drawingml/2006/compatibility">
            <com:legacyDrawing xmlns:com="http://schemas.openxmlformats.org/drawingml/2006/compatibility" spid="_x0000_s1026"/>
          </a:graphicData>
        </a:graphic>
      </p:graphicFrame>
    </p:spTree>
  </p:cSld>
  <p:clrMapOvr>
    <a:overrideClrMapping bg1="dk2" tx1="lt1" bg2="dk1" tx2="lt2" accent1="accent1" accent2="accent2" accent3="accent3" accent4="accent4" accent5="accent5" accent6="accent6" hlink="hlink" folHlink="folHlink"/>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CA" smtClean="0"/>
              <a:t>Transport Vessels</a:t>
            </a:r>
          </a:p>
        </p:txBody>
      </p:sp>
      <p:sp>
        <p:nvSpPr>
          <p:cNvPr id="38915" name="Content Placeholder 2"/>
          <p:cNvSpPr>
            <a:spLocks noGrp="1"/>
          </p:cNvSpPr>
          <p:nvPr>
            <p:ph idx="1"/>
          </p:nvPr>
        </p:nvSpPr>
        <p:spPr/>
        <p:txBody>
          <a:bodyPr/>
          <a:lstStyle/>
          <a:p>
            <a:pPr eaLnBrk="1" hangingPunct="1"/>
            <a:r>
              <a:rPr lang="en-CA" smtClean="0"/>
              <a:t>3 major ones:</a:t>
            </a:r>
          </a:p>
          <a:p>
            <a:pPr lvl="1" eaLnBrk="1" hangingPunct="1"/>
            <a:r>
              <a:rPr lang="en-CA" smtClean="0"/>
              <a:t>Artery</a:t>
            </a:r>
          </a:p>
          <a:p>
            <a:pPr lvl="1" eaLnBrk="1" hangingPunct="1"/>
            <a:r>
              <a:rPr lang="en-CA" smtClean="0"/>
              <a:t>Vein</a:t>
            </a:r>
          </a:p>
          <a:p>
            <a:pPr lvl="1" eaLnBrk="1" hangingPunct="1"/>
            <a:r>
              <a:rPr lang="en-CA" smtClean="0"/>
              <a:t>Capillary</a:t>
            </a:r>
          </a:p>
          <a:p>
            <a:pPr eaLnBrk="1" hangingPunct="1"/>
            <a:r>
              <a:rPr lang="en-CA" smtClean="0"/>
              <a:t>Arteriole</a:t>
            </a:r>
          </a:p>
          <a:p>
            <a:pPr eaLnBrk="1" hangingPunct="1"/>
            <a:r>
              <a:rPr lang="en-CA" smtClean="0"/>
              <a:t>venule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143000" y="0"/>
            <a:ext cx="7772400" cy="685800"/>
          </a:xfrm>
        </p:spPr>
        <p:txBody>
          <a:bodyPr/>
          <a:lstStyle/>
          <a:p>
            <a:pPr algn="ctr" eaLnBrk="1" hangingPunct="1"/>
            <a:r>
              <a:rPr lang="en-US" sz="4000" b="1" smtClean="0"/>
              <a:t>Arteries</a:t>
            </a:r>
          </a:p>
        </p:txBody>
      </p:sp>
      <p:sp>
        <p:nvSpPr>
          <p:cNvPr id="40963" name="Rectangle 3"/>
          <p:cNvSpPr>
            <a:spLocks noGrp="1" noChangeArrowheads="1"/>
          </p:cNvSpPr>
          <p:nvPr>
            <p:ph idx="1"/>
          </p:nvPr>
        </p:nvSpPr>
        <p:spPr>
          <a:xfrm>
            <a:off x="1066800" y="838200"/>
            <a:ext cx="7772400" cy="5791200"/>
          </a:xfrm>
        </p:spPr>
        <p:txBody>
          <a:bodyPr/>
          <a:lstStyle/>
          <a:p>
            <a:pPr eaLnBrk="1" hangingPunct="1">
              <a:lnSpc>
                <a:spcPct val="80000"/>
              </a:lnSpc>
            </a:pPr>
            <a:r>
              <a:rPr lang="en-US" sz="2800" b="1" smtClean="0"/>
              <a:t>Blood vessel that carries blood away from the heart</a:t>
            </a:r>
          </a:p>
          <a:p>
            <a:pPr eaLnBrk="1" hangingPunct="1">
              <a:lnSpc>
                <a:spcPct val="80000"/>
              </a:lnSpc>
            </a:pPr>
            <a:r>
              <a:rPr lang="en-US" sz="2800" b="1" smtClean="0"/>
              <a:t>Carry oxygenated blood</a:t>
            </a:r>
          </a:p>
          <a:p>
            <a:pPr eaLnBrk="1" hangingPunct="1">
              <a:lnSpc>
                <a:spcPct val="80000"/>
              </a:lnSpc>
            </a:pPr>
            <a:r>
              <a:rPr lang="en-US" sz="2800" b="1" smtClean="0"/>
              <a:t>Made up of elastic fibres and smooth muscle, thickest (middle layer)</a:t>
            </a:r>
          </a:p>
          <a:p>
            <a:pPr eaLnBrk="1" hangingPunct="1">
              <a:lnSpc>
                <a:spcPct val="80000"/>
              </a:lnSpc>
            </a:pPr>
            <a:r>
              <a:rPr lang="en-US" sz="2800" b="1" smtClean="0"/>
              <a:t>Thin layer of epithelial cells reduces friction (inner layer)</a:t>
            </a:r>
          </a:p>
          <a:p>
            <a:pPr eaLnBrk="1" hangingPunct="1">
              <a:lnSpc>
                <a:spcPct val="80000"/>
              </a:lnSpc>
            </a:pPr>
            <a:r>
              <a:rPr lang="en-US" sz="2800" b="1" smtClean="0"/>
              <a:t>Has elastic walls to allow expansion and contraction as blood flows through it</a:t>
            </a:r>
          </a:p>
          <a:p>
            <a:pPr eaLnBrk="1" hangingPunct="1">
              <a:lnSpc>
                <a:spcPct val="80000"/>
              </a:lnSpc>
            </a:pPr>
            <a:r>
              <a:rPr lang="en-US" sz="2800" b="1" smtClean="0"/>
              <a:t>In measuring your pulse you can feel the artery contracting and expanding</a:t>
            </a:r>
          </a:p>
          <a:p>
            <a:pPr eaLnBrk="1" hangingPunct="1">
              <a:lnSpc>
                <a:spcPct val="80000"/>
              </a:lnSpc>
            </a:pPr>
            <a:r>
              <a:rPr lang="en-US" sz="2800" b="1" smtClean="0"/>
              <a:t>At any given time 30% of  blood in systematic circulation is found in your arteries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219200" y="0"/>
            <a:ext cx="7772400" cy="685800"/>
          </a:xfrm>
        </p:spPr>
        <p:txBody>
          <a:bodyPr/>
          <a:lstStyle/>
          <a:p>
            <a:pPr algn="ctr" eaLnBrk="1" hangingPunct="1"/>
            <a:r>
              <a:rPr lang="en-US" smtClean="0"/>
              <a:t>Veins</a:t>
            </a:r>
          </a:p>
        </p:txBody>
      </p:sp>
      <p:sp>
        <p:nvSpPr>
          <p:cNvPr id="41987" name="Rectangle 3"/>
          <p:cNvSpPr>
            <a:spLocks noGrp="1" noChangeArrowheads="1"/>
          </p:cNvSpPr>
          <p:nvPr>
            <p:ph idx="1"/>
          </p:nvPr>
        </p:nvSpPr>
        <p:spPr>
          <a:xfrm>
            <a:off x="1219200" y="838200"/>
            <a:ext cx="7772400" cy="5105400"/>
          </a:xfrm>
        </p:spPr>
        <p:txBody>
          <a:bodyPr/>
          <a:lstStyle/>
          <a:p>
            <a:pPr eaLnBrk="1" hangingPunct="1">
              <a:lnSpc>
                <a:spcPct val="80000"/>
              </a:lnSpc>
            </a:pPr>
            <a:r>
              <a:rPr lang="en-US" sz="3600" b="1" smtClean="0"/>
              <a:t>Blood vessel that carries blood to the heart</a:t>
            </a:r>
          </a:p>
          <a:p>
            <a:pPr eaLnBrk="1" hangingPunct="1">
              <a:lnSpc>
                <a:spcPct val="80000"/>
              </a:lnSpc>
            </a:pPr>
            <a:r>
              <a:rPr lang="en-US" sz="3600" b="1" smtClean="0"/>
              <a:t>Carries deoxygenated blood</a:t>
            </a:r>
          </a:p>
          <a:p>
            <a:pPr eaLnBrk="1" hangingPunct="1">
              <a:lnSpc>
                <a:spcPct val="80000"/>
              </a:lnSpc>
            </a:pPr>
            <a:r>
              <a:rPr lang="en-US" sz="3600" b="1" smtClean="0"/>
              <a:t>Has a thinner wall than arteries, but a larger circumference</a:t>
            </a:r>
          </a:p>
          <a:p>
            <a:pPr eaLnBrk="1" hangingPunct="1">
              <a:lnSpc>
                <a:spcPct val="80000"/>
              </a:lnSpc>
            </a:pPr>
            <a:r>
              <a:rPr lang="en-US" sz="3600" b="1" smtClean="0"/>
              <a:t>Is not elastic</a:t>
            </a:r>
          </a:p>
          <a:p>
            <a:pPr eaLnBrk="1" hangingPunct="1">
              <a:lnSpc>
                <a:spcPct val="80000"/>
              </a:lnSpc>
            </a:pPr>
            <a:r>
              <a:rPr lang="en-US" sz="3600" b="1" smtClean="0"/>
              <a:t>Gravity aide flow above the heart, one-way valves prevent back flow against gravity below the heart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371600" y="0"/>
            <a:ext cx="5181600" cy="762000"/>
          </a:xfrm>
        </p:spPr>
        <p:txBody>
          <a:bodyPr/>
          <a:lstStyle/>
          <a:p>
            <a:pPr algn="ctr" eaLnBrk="1" hangingPunct="1"/>
            <a:r>
              <a:rPr lang="en-US" sz="3600" b="1" smtClean="0"/>
              <a:t>Capillary</a:t>
            </a:r>
          </a:p>
        </p:txBody>
      </p:sp>
      <p:sp>
        <p:nvSpPr>
          <p:cNvPr id="43011" name="Rectangle 3"/>
          <p:cNvSpPr>
            <a:spLocks noGrp="1" noChangeArrowheads="1"/>
          </p:cNvSpPr>
          <p:nvPr>
            <p:ph idx="1"/>
          </p:nvPr>
        </p:nvSpPr>
        <p:spPr>
          <a:xfrm>
            <a:off x="838200" y="609600"/>
            <a:ext cx="7772400" cy="5867400"/>
          </a:xfrm>
        </p:spPr>
        <p:txBody>
          <a:bodyPr/>
          <a:lstStyle/>
          <a:p>
            <a:pPr eaLnBrk="1" hangingPunct="1"/>
            <a:r>
              <a:rPr lang="en-US" smtClean="0"/>
              <a:t>The smallest blood vessel, only a  single cell thick</a:t>
            </a:r>
          </a:p>
          <a:p>
            <a:pPr eaLnBrk="1" hangingPunct="1"/>
            <a:r>
              <a:rPr lang="en-US" smtClean="0"/>
              <a:t>Average diameter is 8um</a:t>
            </a:r>
          </a:p>
          <a:p>
            <a:pPr marL="342900" lvl="2" indent="-342900" eaLnBrk="1" hangingPunct="1">
              <a:buClr>
                <a:schemeClr val="accent1"/>
              </a:buClr>
              <a:buSzPct val="80000"/>
              <a:buFont typeface="Wingdings" pitchFamily="2" charset="2"/>
              <a:buChar char="n"/>
            </a:pPr>
            <a:r>
              <a:rPr lang="en-US" altLang="en-US" sz="3200" smtClean="0"/>
              <a:t>Join arteries to veins</a:t>
            </a:r>
          </a:p>
          <a:p>
            <a:pPr eaLnBrk="1" hangingPunct="1"/>
            <a:r>
              <a:rPr lang="en-US" smtClean="0"/>
              <a:t>Allows for the exchange of oxygen and nutrients in the blood for carbon dioxide and wastes in the body cells.</a:t>
            </a:r>
          </a:p>
          <a:p>
            <a:pPr eaLnBrk="1" hangingPunct="1"/>
            <a:r>
              <a:rPr lang="en-US" smtClean="0"/>
              <a:t>In closed circulatory system the blood itself is always contained in the capillaries and never flows out to the body’s cells directly</a:t>
            </a:r>
          </a:p>
          <a:p>
            <a:pPr eaLnBrk="1" hangingPunct="1"/>
            <a:endParaRPr lang="en-US" b="1"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p:cNvPicPr>
            <a:picLocks noGrp="1" noChangeAspect="1" noChangeArrowheads="1"/>
          </p:cNvPicPr>
          <p:nvPr>
            <p:ph/>
          </p:nvPr>
        </p:nvPicPr>
        <p:blipFill>
          <a:blip r:embed="rId2" cstate="print"/>
          <a:srcRect/>
          <a:stretch>
            <a:fillRect/>
          </a:stretch>
        </p:blipFill>
        <p:spPr>
          <a:xfrm>
            <a:off x="787400" y="685800"/>
            <a:ext cx="7734300" cy="57912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066800" y="0"/>
            <a:ext cx="7772400" cy="762000"/>
          </a:xfrm>
        </p:spPr>
        <p:txBody>
          <a:bodyPr/>
          <a:lstStyle/>
          <a:p>
            <a:r>
              <a:rPr lang="en-US" sz="3200" b="1" smtClean="0"/>
              <a:t>Arteriole</a:t>
            </a:r>
          </a:p>
        </p:txBody>
      </p:sp>
      <p:sp>
        <p:nvSpPr>
          <p:cNvPr id="45059" name="Content Placeholder 2"/>
          <p:cNvSpPr>
            <a:spLocks noGrp="1"/>
          </p:cNvSpPr>
          <p:nvPr>
            <p:ph idx="1"/>
          </p:nvPr>
        </p:nvSpPr>
        <p:spPr>
          <a:xfrm>
            <a:off x="838200" y="838200"/>
            <a:ext cx="8305800" cy="6248400"/>
          </a:xfrm>
        </p:spPr>
        <p:txBody>
          <a:bodyPr/>
          <a:lstStyle/>
          <a:p>
            <a:r>
              <a:rPr lang="en-US" sz="2400" smtClean="0"/>
              <a:t>Arteriole: small artery</a:t>
            </a:r>
          </a:p>
          <a:p>
            <a:r>
              <a:rPr lang="en-US" sz="2400" smtClean="0"/>
              <a:t>Arterioles share many of the properties of arteries </a:t>
            </a:r>
          </a:p>
          <a:p>
            <a:pPr lvl="1"/>
            <a:r>
              <a:rPr lang="en-US" sz="2400" smtClean="0"/>
              <a:t>they are strong, </a:t>
            </a:r>
          </a:p>
          <a:p>
            <a:pPr lvl="1"/>
            <a:r>
              <a:rPr lang="en-US" sz="2400" smtClean="0"/>
              <a:t>have a relatively thick wall for their size, </a:t>
            </a:r>
          </a:p>
          <a:p>
            <a:pPr lvl="1"/>
            <a:r>
              <a:rPr lang="en-US" sz="2400" smtClean="0"/>
              <a:t>and contain a high percentage of smooth muscle.</a:t>
            </a:r>
          </a:p>
          <a:p>
            <a:r>
              <a:rPr lang="en-US" sz="2400" smtClean="0"/>
              <a:t>Just like arteries, arterioles carry blood away from the heart and out to the tissues of the body. </a:t>
            </a:r>
          </a:p>
          <a:p>
            <a:r>
              <a:rPr lang="en-US" sz="2400" smtClean="0"/>
              <a:t> arterioles are very important in blood pressure regulation. Are the most highly regulated blood vessels in the body, and contribute the most to overall blood pressure.</a:t>
            </a:r>
          </a:p>
          <a:p>
            <a:r>
              <a:rPr lang="en-US" sz="2400" smtClean="0"/>
              <a:t>Arterioles respond to a wide variety of chemical and electrical messages and are constantly changing size to speed up or slow down blood flow.</a:t>
            </a:r>
          </a:p>
          <a:p>
            <a:endParaRPr lang="en-US" sz="240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371600" y="0"/>
            <a:ext cx="7772400" cy="1143000"/>
          </a:xfrm>
        </p:spPr>
        <p:txBody>
          <a:bodyPr/>
          <a:lstStyle/>
          <a:p>
            <a:r>
              <a:rPr lang="en-US" sz="3600" b="1" smtClean="0"/>
              <a:t>Venule</a:t>
            </a:r>
          </a:p>
        </p:txBody>
      </p:sp>
      <p:sp>
        <p:nvSpPr>
          <p:cNvPr id="46083" name="Content Placeholder 2"/>
          <p:cNvSpPr>
            <a:spLocks noGrp="1"/>
          </p:cNvSpPr>
          <p:nvPr>
            <p:ph idx="1"/>
          </p:nvPr>
        </p:nvSpPr>
        <p:spPr>
          <a:xfrm>
            <a:off x="838200" y="838200"/>
            <a:ext cx="7772400" cy="5638800"/>
          </a:xfrm>
        </p:spPr>
        <p:txBody>
          <a:bodyPr/>
          <a:lstStyle/>
          <a:p>
            <a:r>
              <a:rPr lang="en-US" sz="2800" smtClean="0"/>
              <a:t>Venule: small vein</a:t>
            </a:r>
          </a:p>
          <a:p>
            <a:r>
              <a:rPr lang="en-US" sz="2800" smtClean="0"/>
              <a:t>Blood empties into the venule from the capillaries before entering the veins. Many venules unite to form a vein.</a:t>
            </a:r>
          </a:p>
          <a:p>
            <a:r>
              <a:rPr lang="en-US" sz="2800" smtClean="0"/>
              <a:t>Venules range from 7 to 50μm in diameter. </a:t>
            </a:r>
          </a:p>
          <a:p>
            <a:r>
              <a:rPr lang="en-US" sz="2800" smtClean="0"/>
              <a:t>25% of  the blood from the veins  is contained in the venules.</a:t>
            </a:r>
            <a:r>
              <a:rPr lang="en-US" sz="2800" baseline="30000" smtClean="0">
                <a:hlinkClick r:id="rId2"/>
              </a:rPr>
              <a:t>[1]</a:t>
            </a:r>
            <a:endParaRPr lang="en-US" sz="2800" smtClean="0"/>
          </a:p>
          <a:p>
            <a:r>
              <a:rPr lang="en-US" sz="2800" smtClean="0"/>
              <a:t>Venules are blood vessels that drain blood directly from the capillary beds. </a:t>
            </a:r>
          </a:p>
          <a:p>
            <a:r>
              <a:rPr lang="en-US" sz="2800" smtClean="0"/>
              <a:t>They are extremely porous so that fluid and blood cells can move easily from the bloodstream through their walls.</a:t>
            </a:r>
            <a:endParaRPr lang="en-US" sz="2800" b="1" smtClean="0"/>
          </a:p>
          <a:p>
            <a:endParaRPr lang="en-US" sz="280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p:cNvPicPr>
            <a:picLocks noChangeAspect="1" noChangeArrowheads="1"/>
          </p:cNvPicPr>
          <p:nvPr/>
        </p:nvPicPr>
        <p:blipFill>
          <a:blip r:embed="rId2" cstate="print"/>
          <a:srcRect/>
          <a:stretch>
            <a:fillRect/>
          </a:stretch>
        </p:blipFill>
        <p:spPr bwMode="auto">
          <a:xfrm>
            <a:off x="1828800" y="349250"/>
            <a:ext cx="5410200" cy="60515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p:txBody>
          <a:bodyPr/>
          <a:lstStyle/>
          <a:p>
            <a:pPr eaLnBrk="1" hangingPunct="1"/>
            <a:r>
              <a:rPr lang="en-US" smtClean="0"/>
              <a:t>Not too fast… Not too slow</a:t>
            </a:r>
          </a:p>
        </p:txBody>
      </p:sp>
      <p:pic>
        <p:nvPicPr>
          <p:cNvPr id="12291" name="Picture 1028"/>
          <p:cNvPicPr>
            <a:picLocks noChangeAspect="1" noChangeArrowheads="1"/>
          </p:cNvPicPr>
          <p:nvPr/>
        </p:nvPicPr>
        <p:blipFill>
          <a:blip r:embed="rId2" cstate="print"/>
          <a:srcRect/>
          <a:stretch>
            <a:fillRect/>
          </a:stretch>
        </p:blipFill>
        <p:spPr bwMode="auto">
          <a:xfrm>
            <a:off x="990600" y="1981200"/>
            <a:ext cx="71628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p:cNvPicPr>
            <a:picLocks noChangeAspect="1" noChangeArrowheads="1"/>
          </p:cNvPicPr>
          <p:nvPr/>
        </p:nvPicPr>
        <p:blipFill>
          <a:blip r:embed="rId2" cstate="print"/>
          <a:srcRect/>
          <a:stretch>
            <a:fillRect/>
          </a:stretch>
        </p:blipFill>
        <p:spPr bwMode="auto">
          <a:xfrm>
            <a:off x="1931988" y="138113"/>
            <a:ext cx="6526212" cy="6491287"/>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gn="ctr" eaLnBrk="1" hangingPunct="1"/>
            <a:r>
              <a:rPr lang="en-CA" smtClean="0"/>
              <a:t>Transport Medium</a:t>
            </a:r>
          </a:p>
        </p:txBody>
      </p:sp>
      <p:sp>
        <p:nvSpPr>
          <p:cNvPr id="49155" name="TextBox 5"/>
          <p:cNvSpPr txBox="1">
            <a:spLocks noChangeArrowheads="1"/>
          </p:cNvSpPr>
          <p:nvPr/>
        </p:nvSpPr>
        <p:spPr bwMode="auto">
          <a:xfrm>
            <a:off x="1752600" y="1981200"/>
            <a:ext cx="2832100" cy="646113"/>
          </a:xfrm>
          <a:prstGeom prst="rect">
            <a:avLst/>
          </a:prstGeom>
          <a:noFill/>
          <a:ln w="9525">
            <a:noFill/>
            <a:miter lim="800000"/>
            <a:headEnd/>
            <a:tailEnd/>
          </a:ln>
        </p:spPr>
        <p:txBody>
          <a:bodyPr>
            <a:spAutoFit/>
          </a:bodyPr>
          <a:lstStyle/>
          <a:p>
            <a:r>
              <a:rPr lang="en-CA" sz="3600" b="1"/>
              <a:t>Blood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Function of Blood</a:t>
            </a:r>
            <a:br>
              <a:rPr lang="en-US" smtClean="0"/>
            </a:br>
            <a:endParaRPr lang="en-US" smtClean="0"/>
          </a:p>
        </p:txBody>
      </p:sp>
      <p:sp>
        <p:nvSpPr>
          <p:cNvPr id="50179" name="Content Placeholder 2"/>
          <p:cNvSpPr>
            <a:spLocks noGrp="1"/>
          </p:cNvSpPr>
          <p:nvPr>
            <p:ph idx="1"/>
          </p:nvPr>
        </p:nvSpPr>
        <p:spPr>
          <a:xfrm>
            <a:off x="1066800" y="1066800"/>
            <a:ext cx="7772400" cy="5562600"/>
          </a:xfrm>
        </p:spPr>
        <p:txBody>
          <a:bodyPr/>
          <a:lstStyle/>
          <a:p>
            <a:r>
              <a:rPr lang="en-US" smtClean="0"/>
              <a:t>Transport  of materials to and from the body cells</a:t>
            </a:r>
          </a:p>
          <a:p>
            <a:pPr lvl="1"/>
            <a:r>
              <a:rPr lang="en-US" smtClean="0"/>
              <a:t>Oxygen </a:t>
            </a:r>
          </a:p>
          <a:p>
            <a:pPr lvl="1"/>
            <a:r>
              <a:rPr lang="en-US" smtClean="0"/>
              <a:t>Carbon Dioxide </a:t>
            </a:r>
          </a:p>
          <a:p>
            <a:pPr lvl="1"/>
            <a:r>
              <a:rPr lang="en-US" smtClean="0"/>
              <a:t>Nutrients </a:t>
            </a:r>
          </a:p>
          <a:p>
            <a:pPr lvl="1"/>
            <a:r>
              <a:rPr lang="en-US" smtClean="0"/>
              <a:t>wastes </a:t>
            </a:r>
          </a:p>
          <a:p>
            <a:r>
              <a:rPr lang="en-US" smtClean="0"/>
              <a:t> distribute heat in the body</a:t>
            </a:r>
          </a:p>
          <a:p>
            <a:r>
              <a:rPr lang="en-US" smtClean="0"/>
              <a:t>Immunity : provides defense against invading organisms</a:t>
            </a:r>
          </a:p>
          <a:p>
            <a:r>
              <a:rPr lang="en-US" smtClean="0"/>
              <a:t>serves as a regulator in the body</a:t>
            </a:r>
            <a:endParaRPr lang="en-US" u="sng" smtClean="0"/>
          </a:p>
          <a:p>
            <a:endParaRPr lang="en-US"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b="1" u="sng" smtClean="0"/>
              <a:t>The Composition of Blood</a:t>
            </a:r>
          </a:p>
        </p:txBody>
      </p:sp>
      <p:sp>
        <p:nvSpPr>
          <p:cNvPr id="2052" name="Rectangle 3"/>
          <p:cNvSpPr>
            <a:spLocks noGrp="1" noChangeArrowheads="1"/>
          </p:cNvSpPr>
          <p:nvPr>
            <p:ph type="body" sz="half" idx="1"/>
          </p:nvPr>
        </p:nvSpPr>
        <p:spPr>
          <a:xfrm>
            <a:off x="990600" y="1752600"/>
            <a:ext cx="4876800" cy="4038600"/>
          </a:xfrm>
        </p:spPr>
        <p:txBody>
          <a:bodyPr/>
          <a:lstStyle/>
          <a:p>
            <a:pPr eaLnBrk="1" hangingPunct="1">
              <a:lnSpc>
                <a:spcPct val="90000"/>
              </a:lnSpc>
              <a:buClr>
                <a:srgbClr val="24486C"/>
              </a:buClr>
            </a:pPr>
            <a:r>
              <a:rPr lang="en-US" sz="2800" smtClean="0"/>
              <a:t>4-6 L in humans </a:t>
            </a:r>
          </a:p>
          <a:p>
            <a:pPr eaLnBrk="1" hangingPunct="1">
              <a:lnSpc>
                <a:spcPct val="90000"/>
              </a:lnSpc>
              <a:buClr>
                <a:srgbClr val="24486C"/>
              </a:buClr>
            </a:pPr>
            <a:r>
              <a:rPr lang="en-US" sz="2800" smtClean="0"/>
              <a:t>tissue</a:t>
            </a:r>
          </a:p>
          <a:p>
            <a:pPr eaLnBrk="1" hangingPunct="1">
              <a:lnSpc>
                <a:spcPct val="90000"/>
              </a:lnSpc>
              <a:buClr>
                <a:schemeClr val="tx2"/>
              </a:buClr>
            </a:pPr>
            <a:r>
              <a:rPr lang="en-US" sz="2800" smtClean="0"/>
              <a:t>Plasma (Fluid)</a:t>
            </a:r>
          </a:p>
          <a:p>
            <a:pPr lvl="1" eaLnBrk="1" hangingPunct="1">
              <a:lnSpc>
                <a:spcPct val="90000"/>
              </a:lnSpc>
              <a:buClr>
                <a:srgbClr val="24486C"/>
              </a:buClr>
            </a:pPr>
            <a:r>
              <a:rPr lang="en-US" sz="2400" smtClean="0"/>
              <a:t> 55% of  blood vol.</a:t>
            </a:r>
          </a:p>
          <a:p>
            <a:pPr lvl="1" eaLnBrk="1" hangingPunct="1">
              <a:lnSpc>
                <a:spcPct val="90000"/>
              </a:lnSpc>
              <a:buClr>
                <a:srgbClr val="66FFCC"/>
              </a:buClr>
              <a:buFontTx/>
              <a:buNone/>
            </a:pPr>
            <a:endParaRPr lang="en-US" sz="2400" smtClean="0"/>
          </a:p>
          <a:p>
            <a:pPr eaLnBrk="1" hangingPunct="1">
              <a:lnSpc>
                <a:spcPct val="90000"/>
              </a:lnSpc>
              <a:buClr>
                <a:schemeClr val="tx2"/>
              </a:buClr>
            </a:pPr>
            <a:r>
              <a:rPr lang="en-US" sz="2800" smtClean="0"/>
              <a:t>Cells (solid)</a:t>
            </a:r>
          </a:p>
          <a:p>
            <a:pPr lvl="1" eaLnBrk="1" hangingPunct="1">
              <a:lnSpc>
                <a:spcPct val="90000"/>
              </a:lnSpc>
              <a:buClr>
                <a:schemeClr val="tx2"/>
              </a:buClr>
            </a:pPr>
            <a:r>
              <a:rPr lang="en-US" sz="2400" smtClean="0"/>
              <a:t>45% of the blood volume.</a:t>
            </a:r>
          </a:p>
          <a:p>
            <a:pPr lvl="1" eaLnBrk="1" hangingPunct="1">
              <a:lnSpc>
                <a:spcPct val="90000"/>
              </a:lnSpc>
              <a:buClr>
                <a:schemeClr val="tx2"/>
              </a:buClr>
            </a:pPr>
            <a:r>
              <a:rPr lang="en-US" sz="2400" smtClean="0"/>
              <a:t>Three types: erythrocytes,      </a:t>
            </a:r>
          </a:p>
          <a:p>
            <a:pPr lvl="1" eaLnBrk="1" hangingPunct="1">
              <a:lnSpc>
                <a:spcPct val="90000"/>
              </a:lnSpc>
              <a:buClr>
                <a:srgbClr val="FF33CC"/>
              </a:buClr>
              <a:buFontTx/>
              <a:buNone/>
            </a:pPr>
            <a:r>
              <a:rPr lang="en-US" sz="2400" smtClean="0"/>
              <a:t>  platelets, leucocytes</a:t>
            </a:r>
          </a:p>
        </p:txBody>
      </p:sp>
      <p:graphicFrame>
        <p:nvGraphicFramePr>
          <p:cNvPr id="2050" name="Object 4"/>
          <p:cNvGraphicFramePr>
            <a:graphicFrameLocks noChangeAspect="1"/>
          </p:cNvGraphicFramePr>
          <p:nvPr>
            <p:ph type="chart" sz="half" idx="2"/>
          </p:nvPr>
        </p:nvGraphicFramePr>
        <p:xfrm>
          <a:off x="5562600" y="1905000"/>
          <a:ext cx="3100388" cy="3733800"/>
        </p:xfrm>
        <a:graphic>
          <a:graphicData uri="http://schemas.openxmlformats.org/presentationml/2006/ole">
            <p:oleObj spid="_x0000_s2050" name="Chart" r:id="rId3" imgW="3810305" imgH="4458005" progId="MSGraph.Chart.8">
              <p:embed followColorScheme="full"/>
            </p:oleObj>
          </a:graphicData>
        </a:graphic>
      </p:graphicFrame>
    </p:spTree>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Components of blood</a:t>
            </a:r>
          </a:p>
        </p:txBody>
      </p:sp>
      <p:sp>
        <p:nvSpPr>
          <p:cNvPr id="51203" name="Rectangle 3"/>
          <p:cNvSpPr>
            <a:spLocks noGrp="1" noChangeArrowheads="1"/>
          </p:cNvSpPr>
          <p:nvPr>
            <p:ph idx="1"/>
          </p:nvPr>
        </p:nvSpPr>
        <p:spPr/>
        <p:txBody>
          <a:bodyPr/>
          <a:lstStyle/>
          <a:p>
            <a:pPr eaLnBrk="1" hangingPunct="1"/>
            <a:r>
              <a:rPr lang="en-US" smtClean="0"/>
              <a:t>Plasma	-55% of the blood</a:t>
            </a:r>
          </a:p>
          <a:p>
            <a:pPr lvl="1" eaLnBrk="1" hangingPunct="1"/>
            <a:r>
              <a:rPr lang="en-US" smtClean="0"/>
              <a:t>Water, proteins, dissolved gasses, sugars, vitamins, minerals and waste products</a:t>
            </a:r>
            <a:br>
              <a:rPr lang="en-US" smtClean="0"/>
            </a:br>
            <a:endParaRPr lang="en-US" smtClean="0"/>
          </a:p>
          <a:p>
            <a:pPr eaLnBrk="1" hangingPunct="1"/>
            <a:r>
              <a:rPr lang="en-US" smtClean="0"/>
              <a:t>Red Blood Cells - 	44% of the blood</a:t>
            </a:r>
            <a:br>
              <a:rPr lang="en-US" smtClean="0"/>
            </a:br>
            <a:endParaRPr lang="en-US" smtClean="0"/>
          </a:p>
          <a:p>
            <a:pPr eaLnBrk="1" hangingPunct="1"/>
            <a:r>
              <a:rPr lang="en-US" smtClean="0"/>
              <a:t>White Blood Cells - 1% of the blood</a:t>
            </a:r>
          </a:p>
          <a:p>
            <a:pPr eaLnBrk="1" hangingPunct="1"/>
            <a:r>
              <a:rPr lang="en-US" smtClean="0"/>
              <a:t>Platelets -3</a:t>
            </a:r>
            <a:r>
              <a:rPr lang="en-US" baseline="30000" smtClean="0"/>
              <a:t>rd</a:t>
            </a:r>
            <a:r>
              <a:rPr lang="en-US" smtClean="0"/>
              <a:t> major component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p:cNvPicPr>
            <a:picLocks noChangeAspect="1" noChangeArrowheads="1"/>
          </p:cNvPicPr>
          <p:nvPr/>
        </p:nvPicPr>
        <p:blipFill>
          <a:blip r:embed="rId2" cstate="print"/>
          <a:srcRect/>
          <a:stretch>
            <a:fillRect/>
          </a:stretch>
        </p:blipFill>
        <p:spPr bwMode="auto">
          <a:xfrm>
            <a:off x="5094288" y="685800"/>
            <a:ext cx="4049712" cy="5867400"/>
          </a:xfrm>
          <a:prstGeom prst="rect">
            <a:avLst/>
          </a:prstGeom>
          <a:noFill/>
          <a:ln w="9525">
            <a:noFill/>
            <a:miter lim="800000"/>
            <a:headEnd/>
            <a:tailEnd/>
          </a:ln>
        </p:spPr>
      </p:pic>
      <p:sp>
        <p:nvSpPr>
          <p:cNvPr id="52227" name="Rectangle 4"/>
          <p:cNvSpPr>
            <a:spLocks noChangeArrowheads="1"/>
          </p:cNvSpPr>
          <p:nvPr/>
        </p:nvSpPr>
        <p:spPr bwMode="auto">
          <a:xfrm>
            <a:off x="1066800" y="1447800"/>
            <a:ext cx="4572000" cy="4032250"/>
          </a:xfrm>
          <a:prstGeom prst="rect">
            <a:avLst/>
          </a:prstGeom>
          <a:noFill/>
          <a:ln w="9525">
            <a:noFill/>
            <a:miter lim="800000"/>
            <a:headEnd/>
            <a:tailEnd/>
          </a:ln>
        </p:spPr>
        <p:txBody>
          <a:bodyPr>
            <a:spAutoFit/>
          </a:bodyPr>
          <a:lstStyle/>
          <a:p>
            <a:r>
              <a:rPr lang="en-US" altLang="en-US" sz="2400"/>
              <a:t>Red Blood Cells:</a:t>
            </a:r>
          </a:p>
          <a:p>
            <a:pPr lvl="1"/>
            <a:r>
              <a:rPr lang="en-US" altLang="en-US" sz="2000"/>
              <a:t>Transport O</a:t>
            </a:r>
            <a:r>
              <a:rPr lang="en-US" altLang="en-US" sz="2000" baseline="-25000"/>
              <a:t>2</a:t>
            </a:r>
            <a:endParaRPr lang="en-US" altLang="en-US" sz="2000"/>
          </a:p>
          <a:p>
            <a:r>
              <a:rPr lang="en-US" altLang="en-US" sz="2400"/>
              <a:t>White Blood Cells:</a:t>
            </a:r>
          </a:p>
          <a:p>
            <a:pPr lvl="1"/>
            <a:r>
              <a:rPr lang="en-US" altLang="en-US" sz="2000"/>
              <a:t>Protect the cells from infection/invasion</a:t>
            </a:r>
          </a:p>
          <a:p>
            <a:r>
              <a:rPr lang="en-US" altLang="en-US" sz="2400"/>
              <a:t>Platelets:</a:t>
            </a:r>
          </a:p>
          <a:p>
            <a:pPr lvl="1"/>
            <a:r>
              <a:rPr lang="en-US" altLang="en-US" sz="2000"/>
              <a:t>Clot the blood to prevent it from spilling out when a rupture of the fluid conduit occurs</a:t>
            </a:r>
          </a:p>
          <a:p>
            <a:r>
              <a:rPr lang="en-US" altLang="en-US" sz="2400"/>
              <a:t>Plasma:</a:t>
            </a:r>
          </a:p>
          <a:p>
            <a:pPr lvl="1"/>
            <a:r>
              <a:rPr lang="en-US" altLang="en-US" sz="2000"/>
              <a:t>Water, Glucose, hormones, etc. suspended in a viscuous goo</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066800" y="0"/>
            <a:ext cx="7772400" cy="762000"/>
          </a:xfrm>
        </p:spPr>
        <p:txBody>
          <a:bodyPr/>
          <a:lstStyle/>
          <a:p>
            <a:pPr eaLnBrk="1" hangingPunct="1"/>
            <a:r>
              <a:rPr lang="en-US" sz="3200" smtClean="0"/>
              <a:t>Blood Plasma</a:t>
            </a:r>
          </a:p>
        </p:txBody>
      </p:sp>
      <p:sp>
        <p:nvSpPr>
          <p:cNvPr id="122883" name="Rectangle 3"/>
          <p:cNvSpPr>
            <a:spLocks noGrp="1" noChangeArrowheads="1"/>
          </p:cNvSpPr>
          <p:nvPr>
            <p:ph type="body" idx="1"/>
          </p:nvPr>
        </p:nvSpPr>
        <p:spPr>
          <a:xfrm>
            <a:off x="990600" y="609600"/>
            <a:ext cx="8153400" cy="6248400"/>
          </a:xfrm>
        </p:spPr>
        <p:txBody>
          <a:bodyPr/>
          <a:lstStyle/>
          <a:p>
            <a:pPr eaLnBrk="1" hangingPunct="1">
              <a:lnSpc>
                <a:spcPct val="90000"/>
              </a:lnSpc>
            </a:pPr>
            <a:r>
              <a:rPr lang="en-US" sz="2800" smtClean="0"/>
              <a:t>97% Water and clear golden fluid</a:t>
            </a:r>
          </a:p>
          <a:p>
            <a:pPr eaLnBrk="1" hangingPunct="1">
              <a:lnSpc>
                <a:spcPct val="90000"/>
              </a:lnSpc>
            </a:pPr>
            <a:r>
              <a:rPr lang="en-US" sz="2800" smtClean="0"/>
              <a:t>Other 3%  is dissolved substances </a:t>
            </a:r>
          </a:p>
          <a:p>
            <a:pPr eaLnBrk="1" hangingPunct="1">
              <a:lnSpc>
                <a:spcPct val="90000"/>
              </a:lnSpc>
              <a:buFont typeface="Wingdings" pitchFamily="2" charset="2"/>
              <a:buNone/>
            </a:pPr>
            <a:r>
              <a:rPr lang="en-US" sz="2800" smtClean="0"/>
              <a:t>      - nutrients, wastes</a:t>
            </a:r>
          </a:p>
          <a:p>
            <a:pPr eaLnBrk="1" hangingPunct="1">
              <a:lnSpc>
                <a:spcPct val="90000"/>
              </a:lnSpc>
              <a:buFont typeface="Wingdings" pitchFamily="2" charset="2"/>
              <a:buNone/>
            </a:pPr>
            <a:r>
              <a:rPr lang="en-US" sz="2800" smtClean="0"/>
              <a:t>  	   - enzymes, hormones </a:t>
            </a:r>
          </a:p>
          <a:p>
            <a:pPr eaLnBrk="1" hangingPunct="1">
              <a:lnSpc>
                <a:spcPct val="90000"/>
              </a:lnSpc>
              <a:buFont typeface="Wingdings" pitchFamily="2" charset="2"/>
              <a:buNone/>
            </a:pPr>
            <a:r>
              <a:rPr lang="en-US" sz="2800" smtClean="0"/>
              <a:t>	   - antibodies</a:t>
            </a:r>
          </a:p>
          <a:p>
            <a:pPr eaLnBrk="1" hangingPunct="1">
              <a:lnSpc>
                <a:spcPct val="90000"/>
              </a:lnSpc>
              <a:buFont typeface="Wingdings" pitchFamily="2" charset="2"/>
              <a:buNone/>
            </a:pPr>
            <a:r>
              <a:rPr lang="en-US" sz="2800" smtClean="0"/>
              <a:t>      - proteins (albumin, globulin and clotting       </a:t>
            </a:r>
          </a:p>
          <a:p>
            <a:pPr eaLnBrk="1" hangingPunct="1">
              <a:lnSpc>
                <a:spcPct val="90000"/>
              </a:lnSpc>
              <a:buFont typeface="Wingdings" pitchFamily="2" charset="2"/>
              <a:buNone/>
            </a:pPr>
            <a:r>
              <a:rPr lang="en-US" sz="2800" smtClean="0"/>
              <a:t>                     proteins)</a:t>
            </a:r>
          </a:p>
          <a:p>
            <a:r>
              <a:rPr lang="en-US" sz="2800" smtClean="0"/>
              <a:t> Has several functions: </a:t>
            </a:r>
          </a:p>
          <a:p>
            <a:pPr lvl="1"/>
            <a:r>
              <a:rPr lang="en-US" sz="2400" smtClean="0"/>
              <a:t>Transports small molecules and ions </a:t>
            </a:r>
          </a:p>
          <a:p>
            <a:pPr lvl="1"/>
            <a:r>
              <a:rPr lang="en-US" sz="2400" smtClean="0"/>
              <a:t>contains proteins involved in blood clotting </a:t>
            </a:r>
          </a:p>
          <a:p>
            <a:pPr lvl="1"/>
            <a:r>
              <a:rPr lang="en-US" sz="2400" smtClean="0"/>
              <a:t>contains antibodies that are involved in disease fighting</a:t>
            </a:r>
          </a:p>
          <a:p>
            <a:pPr eaLnBrk="1" hangingPunct="1">
              <a:lnSpc>
                <a:spcPct val="90000"/>
              </a:lnSpc>
              <a:buFont typeface="Wingdings" pitchFamily="2" charset="2"/>
              <a:buNone/>
            </a:pPr>
            <a:endParaRPr lang="en-US" sz="2800" smtClean="0"/>
          </a:p>
          <a:p>
            <a:pPr eaLnBrk="1" hangingPunct="1">
              <a:lnSpc>
                <a:spcPct val="90000"/>
              </a:lnSpc>
              <a:buFont typeface="Wingdings" pitchFamily="2" charset="2"/>
              <a:buNone/>
            </a:pPr>
            <a:endParaRPr lang="en-US" sz="2800" smtClean="0"/>
          </a:p>
          <a:p>
            <a:pPr eaLnBrk="1" hangingPunct="1">
              <a:lnSpc>
                <a:spcPct val="90000"/>
              </a:lnSpc>
              <a:buFont typeface="Wingdings" pitchFamily="2" charset="2"/>
              <a:buNone/>
            </a:pPr>
            <a:r>
              <a:rPr lang="en-US" sz="280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8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8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8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28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28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28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288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12288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122883">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12288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2288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Protein components of Plasma</a:t>
            </a:r>
          </a:p>
        </p:txBody>
      </p:sp>
      <p:sp>
        <p:nvSpPr>
          <p:cNvPr id="55299" name="Content Placeholder 2"/>
          <p:cNvSpPr>
            <a:spLocks noGrp="1"/>
          </p:cNvSpPr>
          <p:nvPr>
            <p:ph idx="1"/>
          </p:nvPr>
        </p:nvSpPr>
        <p:spPr/>
        <p:txBody>
          <a:bodyPr/>
          <a:lstStyle/>
          <a:p>
            <a:r>
              <a:rPr lang="en-US" smtClean="0"/>
              <a:t>Three major forms of protein:</a:t>
            </a:r>
          </a:p>
          <a:p>
            <a:r>
              <a:rPr lang="en-US" smtClean="0"/>
              <a:t>(1) </a:t>
            </a:r>
            <a:r>
              <a:rPr lang="en-US" b="1" i="1" smtClean="0"/>
              <a:t>fibrinogen</a:t>
            </a:r>
            <a:r>
              <a:rPr lang="en-US" smtClean="0"/>
              <a:t> - important in blood clotting</a:t>
            </a:r>
          </a:p>
          <a:p>
            <a:r>
              <a:rPr lang="en-US" smtClean="0"/>
              <a:t>(2) serum </a:t>
            </a:r>
            <a:r>
              <a:rPr lang="en-US" b="1" i="1" smtClean="0"/>
              <a:t>globulin</a:t>
            </a:r>
            <a:r>
              <a:rPr lang="en-US" smtClean="0"/>
              <a:t> - body defense</a:t>
            </a:r>
          </a:p>
          <a:p>
            <a:r>
              <a:rPr lang="en-US" smtClean="0"/>
              <a:t>(3) serum </a:t>
            </a:r>
            <a:r>
              <a:rPr lang="en-US" b="1" i="1" smtClean="0"/>
              <a:t>albumin</a:t>
            </a:r>
            <a:r>
              <a:rPr lang="en-US" smtClean="0"/>
              <a:t> - helps regulate water balance in the blood. (osmotic balance) and blood pressure</a:t>
            </a:r>
          </a:p>
          <a:p>
            <a:endParaRPr lang="en-US"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990600" y="152400"/>
            <a:ext cx="8153400" cy="762000"/>
          </a:xfrm>
        </p:spPr>
        <p:txBody>
          <a:bodyPr/>
          <a:lstStyle/>
          <a:p>
            <a:pPr eaLnBrk="1" hangingPunct="1"/>
            <a:r>
              <a:rPr lang="en-US" smtClean="0"/>
              <a:t>Red Blood Cells (Erythrocytes)</a:t>
            </a:r>
          </a:p>
        </p:txBody>
      </p:sp>
      <p:pic>
        <p:nvPicPr>
          <p:cNvPr id="56323" name="Picture 4" descr="red blood cells"/>
          <p:cNvPicPr>
            <a:picLocks noChangeAspect="1" noChangeArrowheads="1"/>
          </p:cNvPicPr>
          <p:nvPr/>
        </p:nvPicPr>
        <p:blipFill>
          <a:blip r:embed="rId2" cstate="print"/>
          <a:srcRect/>
          <a:stretch>
            <a:fillRect/>
          </a:stretch>
        </p:blipFill>
        <p:spPr bwMode="auto">
          <a:xfrm>
            <a:off x="1600200" y="1295400"/>
            <a:ext cx="6553200" cy="46418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en-US" smtClean="0"/>
              <a:t>Examples of Homeostasis</a:t>
            </a:r>
          </a:p>
        </p:txBody>
      </p:sp>
      <p:sp>
        <p:nvSpPr>
          <p:cNvPr id="13315" name="Rectangle 3"/>
          <p:cNvSpPr>
            <a:spLocks noGrp="1" noChangeArrowheads="1"/>
          </p:cNvSpPr>
          <p:nvPr>
            <p:ph idx="1"/>
          </p:nvPr>
        </p:nvSpPr>
        <p:spPr/>
        <p:txBody>
          <a:bodyPr/>
          <a:lstStyle/>
          <a:p>
            <a:pPr eaLnBrk="1" hangingPunct="1"/>
            <a:r>
              <a:rPr lang="en-US" sz="4400" smtClean="0"/>
              <a:t>Temperature Regulation</a:t>
            </a:r>
          </a:p>
          <a:p>
            <a:pPr eaLnBrk="1" hangingPunct="1"/>
            <a:r>
              <a:rPr lang="en-US" sz="4400" smtClean="0"/>
              <a:t>Food and Water Balance</a:t>
            </a:r>
          </a:p>
          <a:p>
            <a:pPr eaLnBrk="1" hangingPunct="1"/>
            <a:r>
              <a:rPr lang="en-US" sz="4400" smtClean="0"/>
              <a:t>Regulation of blood sugar levels</a:t>
            </a:r>
          </a:p>
          <a:p>
            <a:pPr eaLnBrk="1" hangingPunct="1"/>
            <a:r>
              <a:rPr lang="en-US" sz="4400" smtClean="0"/>
              <a:t>Regulation of blood calcium levels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066800" y="-152400"/>
            <a:ext cx="2667000" cy="762000"/>
          </a:xfrm>
        </p:spPr>
        <p:txBody>
          <a:bodyPr/>
          <a:lstStyle/>
          <a:p>
            <a:pPr eaLnBrk="1" hangingPunct="1">
              <a:buFont typeface="Wingdings" pitchFamily="2" charset="2"/>
              <a:buNone/>
            </a:pPr>
            <a:r>
              <a:rPr lang="en-US" sz="3200" b="1" u="sng" smtClean="0"/>
              <a:t>Blood Cells</a:t>
            </a:r>
          </a:p>
        </p:txBody>
      </p:sp>
      <p:sp>
        <p:nvSpPr>
          <p:cNvPr id="57347" name="Rectangle 7"/>
          <p:cNvSpPr>
            <a:spLocks noGrp="1" noChangeArrowheads="1"/>
          </p:cNvSpPr>
          <p:nvPr>
            <p:ph type="body" sz="half" idx="1"/>
          </p:nvPr>
        </p:nvSpPr>
        <p:spPr>
          <a:xfrm>
            <a:off x="990600" y="533400"/>
            <a:ext cx="8001000" cy="6553200"/>
          </a:xfrm>
        </p:spPr>
        <p:txBody>
          <a:bodyPr/>
          <a:lstStyle/>
          <a:p>
            <a:pPr eaLnBrk="1" hangingPunct="1"/>
            <a:r>
              <a:rPr lang="en-US" sz="2400" b="1" u="sng" smtClean="0"/>
              <a:t>(1) Erythrocytes</a:t>
            </a:r>
          </a:p>
          <a:p>
            <a:pPr lvl="1" eaLnBrk="1" hangingPunct="1"/>
            <a:r>
              <a:rPr lang="en-US" smtClean="0"/>
              <a:t>Red Blood Cells</a:t>
            </a:r>
          </a:p>
          <a:p>
            <a:pPr lvl="1" eaLnBrk="1" hangingPunct="1"/>
            <a:r>
              <a:rPr lang="en-US" smtClean="0"/>
              <a:t>Make up 44 % of total blood volume</a:t>
            </a:r>
          </a:p>
          <a:p>
            <a:pPr lvl="1" eaLnBrk="1" hangingPunct="1"/>
            <a:r>
              <a:rPr lang="en-US" smtClean="0"/>
              <a:t>Males 5.5 million/mL, females  4.5 million/ mL</a:t>
            </a:r>
          </a:p>
          <a:p>
            <a:pPr lvl="1" eaLnBrk="1" hangingPunct="1"/>
            <a:r>
              <a:rPr lang="en-US" smtClean="0"/>
              <a:t>Contains hemoglobin to transport oxygen</a:t>
            </a:r>
          </a:p>
          <a:p>
            <a:pPr lvl="1" eaLnBrk="1" hangingPunct="1"/>
            <a:r>
              <a:rPr lang="en-US" smtClean="0"/>
              <a:t>Carry  98% of O</a:t>
            </a:r>
            <a:r>
              <a:rPr lang="en-US" baseline="-25000" smtClean="0"/>
              <a:t>2</a:t>
            </a:r>
            <a:r>
              <a:rPr lang="en-US" smtClean="0"/>
              <a:t> and  40-45 % of CO</a:t>
            </a:r>
            <a:r>
              <a:rPr lang="en-US" baseline="-25000" smtClean="0"/>
              <a:t>2 </a:t>
            </a:r>
            <a:r>
              <a:rPr lang="en-US" smtClean="0"/>
              <a:t>using hemoglobin</a:t>
            </a:r>
          </a:p>
          <a:p>
            <a:pPr lvl="1"/>
            <a:r>
              <a:rPr lang="en-US" smtClean="0"/>
              <a:t>5 million per cubic millimeter</a:t>
            </a:r>
          </a:p>
          <a:p>
            <a:pPr lvl="1"/>
            <a:r>
              <a:rPr lang="en-US" smtClean="0"/>
              <a:t>30 trillion per adult</a:t>
            </a:r>
          </a:p>
          <a:p>
            <a:pPr lvl="1" eaLnBrk="1" hangingPunct="1"/>
            <a:r>
              <a:rPr lang="en-US" smtClean="0"/>
              <a:t>Made in </a:t>
            </a:r>
            <a:r>
              <a:rPr lang="en-US" b="1" smtClean="0"/>
              <a:t>bone marrow</a:t>
            </a:r>
            <a:r>
              <a:rPr lang="en-US" smtClean="0"/>
              <a:t>, </a:t>
            </a:r>
          </a:p>
          <a:p>
            <a:pPr lvl="1" eaLnBrk="1" hangingPunct="1"/>
            <a:r>
              <a:rPr lang="en-US" b="1" smtClean="0"/>
              <a:t>Spleen</a:t>
            </a:r>
            <a:r>
              <a:rPr lang="en-US" smtClean="0"/>
              <a:t>: reservoir of RBC’s</a:t>
            </a:r>
          </a:p>
          <a:p>
            <a:pPr lvl="1" eaLnBrk="1" hangingPunct="1"/>
            <a:r>
              <a:rPr lang="en-US" smtClean="0"/>
              <a:t>No nucleus in mature ones, live ~ 3 months</a:t>
            </a:r>
          </a:p>
          <a:p>
            <a:pPr lvl="1" eaLnBrk="1" hangingPunct="1"/>
            <a:r>
              <a:rPr lang="en-US" smtClean="0"/>
              <a:t>Replaced at a rate of 1-2 million every second</a:t>
            </a:r>
          </a:p>
          <a:p>
            <a:pPr lvl="1" eaLnBrk="1" hangingPunct="1"/>
            <a:r>
              <a:rPr lang="en-US" smtClean="0"/>
              <a:t>8 um in diameter, disk shaped and biconcave</a:t>
            </a:r>
          </a:p>
        </p:txBody>
      </p:sp>
      <p:pic>
        <p:nvPicPr>
          <p:cNvPr id="57348" name="Picture 4" descr="rbc"/>
          <p:cNvPicPr>
            <a:picLocks noChangeAspect="1" noChangeArrowheads="1"/>
          </p:cNvPicPr>
          <p:nvPr/>
        </p:nvPicPr>
        <p:blipFill>
          <a:blip r:embed="rId2" cstate="print"/>
          <a:srcRect/>
          <a:stretch>
            <a:fillRect/>
          </a:stretch>
        </p:blipFill>
        <p:spPr bwMode="auto">
          <a:xfrm>
            <a:off x="7153275" y="152400"/>
            <a:ext cx="1838325" cy="1676400"/>
          </a:xfrm>
          <a:prstGeom prst="rect">
            <a:avLst/>
          </a:prstGeom>
          <a:noFill/>
          <a:ln w="9525">
            <a:noFill/>
            <a:miter lim="800000"/>
            <a:headEnd/>
            <a:tailEnd/>
          </a:ln>
        </p:spPr>
      </p:pic>
      <p:sp>
        <p:nvSpPr>
          <p:cNvPr id="57349" name="Text Box 5"/>
          <p:cNvSpPr txBox="1">
            <a:spLocks noChangeArrowheads="1"/>
          </p:cNvSpPr>
          <p:nvPr/>
        </p:nvSpPr>
        <p:spPr bwMode="auto">
          <a:xfrm>
            <a:off x="990600" y="1981200"/>
            <a:ext cx="4724400" cy="519113"/>
          </a:xfrm>
          <a:prstGeom prst="rect">
            <a:avLst/>
          </a:prstGeom>
          <a:noFill/>
          <a:ln w="9525">
            <a:noFill/>
            <a:miter lim="800000"/>
            <a:headEnd/>
            <a:tailEnd/>
          </a:ln>
        </p:spPr>
        <p:txBody>
          <a:bodyPr>
            <a:spAutoFit/>
          </a:bodyPr>
          <a:lstStyle/>
          <a:p>
            <a:pPr>
              <a:spcBef>
                <a:spcPct val="50000"/>
              </a:spcBef>
            </a:pPr>
            <a:endParaRPr lang="en-CA" sz="2800">
              <a:latin typeface="Times New Roman" pitchFamily="18" charset="0"/>
            </a:endParaRPr>
          </a:p>
        </p:txBody>
      </p:sp>
      <p:sp>
        <p:nvSpPr>
          <p:cNvPr id="57350" name="Text Box 6"/>
          <p:cNvSpPr txBox="1">
            <a:spLocks noChangeArrowheads="1"/>
          </p:cNvSpPr>
          <p:nvPr/>
        </p:nvSpPr>
        <p:spPr bwMode="auto">
          <a:xfrm>
            <a:off x="1066800" y="1752600"/>
            <a:ext cx="7086600" cy="519113"/>
          </a:xfrm>
          <a:prstGeom prst="rect">
            <a:avLst/>
          </a:prstGeom>
          <a:noFill/>
          <a:ln w="9525">
            <a:noFill/>
            <a:miter lim="800000"/>
            <a:headEnd/>
            <a:tailEnd/>
          </a:ln>
        </p:spPr>
        <p:txBody>
          <a:bodyPr>
            <a:spAutoFit/>
          </a:bodyPr>
          <a:lstStyle/>
          <a:p>
            <a:pPr>
              <a:spcBef>
                <a:spcPct val="50000"/>
              </a:spcBef>
            </a:pPr>
            <a:endParaRPr lang="en-CA" sz="2800">
              <a:latin typeface="Times New Roman" pitchFamily="18"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09600" y="0"/>
            <a:ext cx="8259763" cy="1066800"/>
          </a:xfrm>
        </p:spPr>
        <p:txBody>
          <a:bodyPr/>
          <a:lstStyle/>
          <a:p>
            <a:pPr algn="ctr" eaLnBrk="1" hangingPunct="1"/>
            <a:r>
              <a:rPr lang="en-CA" sz="4000" b="1" smtClean="0"/>
              <a:t>Diseases associated with Red Blood Cells</a:t>
            </a:r>
          </a:p>
        </p:txBody>
      </p:sp>
      <p:sp>
        <p:nvSpPr>
          <p:cNvPr id="58371" name="Rectangle 3"/>
          <p:cNvSpPr>
            <a:spLocks noGrp="1" noChangeArrowheads="1"/>
          </p:cNvSpPr>
          <p:nvPr>
            <p:ph type="body" idx="1"/>
          </p:nvPr>
        </p:nvSpPr>
        <p:spPr>
          <a:xfrm>
            <a:off x="1143000" y="1143000"/>
            <a:ext cx="7772400" cy="4800600"/>
          </a:xfrm>
        </p:spPr>
        <p:txBody>
          <a:bodyPr/>
          <a:lstStyle/>
          <a:p>
            <a:pPr lvl="1" eaLnBrk="1" hangingPunct="1">
              <a:buFontTx/>
              <a:buNone/>
            </a:pPr>
            <a:r>
              <a:rPr lang="en-US" sz="2400" b="1" smtClean="0"/>
              <a:t>Anemia</a:t>
            </a:r>
            <a:r>
              <a:rPr lang="en-US" sz="2400" smtClean="0"/>
              <a:t>: This is a condition caused by either a lack of hemoglobin, or too few RBCs.</a:t>
            </a:r>
          </a:p>
          <a:p>
            <a:r>
              <a:rPr lang="en-US" sz="2400" smtClean="0"/>
              <a:t>Symptoms of anemia include:</a:t>
            </a:r>
          </a:p>
          <a:p>
            <a:r>
              <a:rPr lang="en-US" sz="2400" smtClean="0"/>
              <a:t>(1) dizziness</a:t>
            </a:r>
          </a:p>
          <a:p>
            <a:r>
              <a:rPr lang="en-US" sz="2400" smtClean="0"/>
              <a:t>(2) weakness</a:t>
            </a:r>
          </a:p>
          <a:p>
            <a:r>
              <a:rPr lang="en-US" sz="2400" smtClean="0"/>
              <a:t>(3) pale color</a:t>
            </a:r>
          </a:p>
          <a:p>
            <a:pPr>
              <a:buFont typeface="Wingdings" pitchFamily="2" charset="2"/>
              <a:buNone/>
            </a:pPr>
            <a:endParaRPr lang="en-US" sz="2400" smtClean="0"/>
          </a:p>
          <a:p>
            <a:r>
              <a:rPr lang="en-US" sz="2400" b="1" smtClean="0"/>
              <a:t>* Sickle-cell anemia </a:t>
            </a:r>
            <a:r>
              <a:rPr lang="en-US" sz="2400" smtClean="0"/>
              <a:t>is a hereditary disorder caused by an abnormal form of hemoglobin.  The cells are sickle-shaped, and therefore carry little O</a:t>
            </a:r>
            <a:r>
              <a:rPr lang="en-US" sz="2400" baseline="-25000" smtClean="0"/>
              <a:t>2</a:t>
            </a:r>
            <a:r>
              <a:rPr lang="en-US" sz="2400" smtClean="0"/>
              <a:t>.  They tend to become clogged in the blood vessels.</a:t>
            </a:r>
          </a:p>
          <a:p>
            <a:pPr lvl="1" eaLnBrk="1" hangingPunct="1">
              <a:buFontTx/>
              <a:buNone/>
            </a:pPr>
            <a:endParaRPr lang="en-US" sz="2400" smtClean="0"/>
          </a:p>
          <a:p>
            <a:pPr eaLnBrk="1" hangingPunct="1"/>
            <a:endParaRPr lang="en-CA" sz="2400" smtClean="0"/>
          </a:p>
        </p:txBody>
      </p:sp>
      <p:pic>
        <p:nvPicPr>
          <p:cNvPr id="58372" name="Picture 4"/>
          <p:cNvPicPr>
            <a:picLocks noChangeAspect="1" noChangeArrowheads="1"/>
          </p:cNvPicPr>
          <p:nvPr/>
        </p:nvPicPr>
        <p:blipFill>
          <a:blip r:embed="rId2" cstate="print"/>
          <a:srcRect/>
          <a:stretch>
            <a:fillRect/>
          </a:stretch>
        </p:blipFill>
        <p:spPr bwMode="auto">
          <a:xfrm>
            <a:off x="3505200" y="2362200"/>
            <a:ext cx="1676400" cy="1376363"/>
          </a:xfrm>
          <a:prstGeom prst="rect">
            <a:avLst/>
          </a:prstGeom>
          <a:noFill/>
          <a:ln w="9525">
            <a:noFill/>
            <a:miter lim="800000"/>
            <a:headEnd/>
            <a:tailEnd/>
          </a:ln>
        </p:spPr>
      </p:pic>
      <p:pic>
        <p:nvPicPr>
          <p:cNvPr id="58373" name="Picture 6"/>
          <p:cNvPicPr>
            <a:picLocks noChangeAspect="1" noChangeArrowheads="1"/>
          </p:cNvPicPr>
          <p:nvPr/>
        </p:nvPicPr>
        <p:blipFill>
          <a:blip r:embed="rId3" cstate="print"/>
          <a:srcRect/>
          <a:stretch>
            <a:fillRect/>
          </a:stretch>
        </p:blipFill>
        <p:spPr bwMode="auto">
          <a:xfrm>
            <a:off x="5562600" y="1905000"/>
            <a:ext cx="3384550" cy="2078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title"/>
          </p:nvPr>
        </p:nvSpPr>
        <p:spPr/>
        <p:txBody>
          <a:bodyPr/>
          <a:lstStyle/>
          <a:p>
            <a:pPr eaLnBrk="1" hangingPunct="1"/>
            <a:r>
              <a:rPr lang="en-US" sz="4000" smtClean="0"/>
              <a:t>White Blood Cells</a:t>
            </a:r>
            <a:r>
              <a:rPr lang="en-US" smtClean="0"/>
              <a:t> :</a:t>
            </a:r>
            <a:r>
              <a:rPr lang="en-US" altLang="en-US" sz="4000" smtClean="0"/>
              <a:t>Leukocytes</a:t>
            </a:r>
            <a:endParaRPr lang="en-US" sz="4000" smtClean="0"/>
          </a:p>
        </p:txBody>
      </p:sp>
      <p:pic>
        <p:nvPicPr>
          <p:cNvPr id="59395" name="Picture 3" descr="wbc"/>
          <p:cNvPicPr>
            <a:picLocks noChangeAspect="1" noChangeArrowheads="1"/>
          </p:cNvPicPr>
          <p:nvPr>
            <p:ph sz="half" idx="4294967295"/>
          </p:nvPr>
        </p:nvPicPr>
        <p:blipFill>
          <a:blip r:embed="rId2" cstate="print"/>
          <a:srcRect/>
          <a:stretch>
            <a:fillRect/>
          </a:stretch>
        </p:blipFill>
        <p:spPr>
          <a:xfrm>
            <a:off x="1981200" y="1676400"/>
            <a:ext cx="5562600" cy="4876800"/>
          </a:xfrm>
          <a:noFill/>
        </p:spPr>
      </p:pic>
    </p:spTree>
  </p:cSld>
  <p:clrMapOvr>
    <a:masterClrMapping/>
  </p:clrMapOvr>
  <p:transition spd="med">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371600" y="0"/>
            <a:ext cx="4389438" cy="1143000"/>
          </a:xfrm>
        </p:spPr>
        <p:txBody>
          <a:bodyPr/>
          <a:lstStyle/>
          <a:p>
            <a:pPr eaLnBrk="1" hangingPunct="1"/>
            <a:r>
              <a:rPr lang="en-CA" sz="3600" b="1" u="sng" smtClean="0"/>
              <a:t>(2) Leukocytes</a:t>
            </a:r>
          </a:p>
        </p:txBody>
      </p:sp>
      <p:sp>
        <p:nvSpPr>
          <p:cNvPr id="60419" name="Rectangle 3"/>
          <p:cNvSpPr>
            <a:spLocks noGrp="1" noChangeArrowheads="1"/>
          </p:cNvSpPr>
          <p:nvPr>
            <p:ph type="body" idx="1"/>
          </p:nvPr>
        </p:nvSpPr>
        <p:spPr>
          <a:xfrm>
            <a:off x="914400" y="1371600"/>
            <a:ext cx="8229600" cy="5486400"/>
          </a:xfrm>
        </p:spPr>
        <p:txBody>
          <a:bodyPr/>
          <a:lstStyle/>
          <a:p>
            <a:pPr eaLnBrk="1" hangingPunct="1"/>
            <a:r>
              <a:rPr lang="en-CA" sz="2800" smtClean="0"/>
              <a:t>White blood cells</a:t>
            </a:r>
          </a:p>
          <a:p>
            <a:pPr eaLnBrk="1" hangingPunct="1"/>
            <a:r>
              <a:rPr lang="en-CA" sz="2800" smtClean="0"/>
              <a:t>Fight off invaders(disease/illness)</a:t>
            </a:r>
          </a:p>
          <a:p>
            <a:pPr eaLnBrk="1" hangingPunct="1"/>
            <a:r>
              <a:rPr lang="en-CA" sz="2800" smtClean="0"/>
              <a:t>Larger than RBC and </a:t>
            </a:r>
            <a:r>
              <a:rPr lang="en-US" sz="2800" smtClean="0"/>
              <a:t>contain a nucleus</a:t>
            </a:r>
          </a:p>
          <a:p>
            <a:pPr eaLnBrk="1" hangingPunct="1"/>
            <a:r>
              <a:rPr lang="en-CA" sz="2800" smtClean="0"/>
              <a:t>Made in bone marrow and lymphatic tissue (movement not limited to vessels).</a:t>
            </a:r>
          </a:p>
          <a:p>
            <a:pPr eaLnBrk="1" hangingPunct="1"/>
            <a:r>
              <a:rPr lang="en-CA" sz="2800" smtClean="0"/>
              <a:t>Make up 1% of total blood volume</a:t>
            </a:r>
          </a:p>
          <a:p>
            <a:pPr eaLnBrk="1" hangingPunct="1"/>
            <a:r>
              <a:rPr lang="en-CA" sz="2800" smtClean="0"/>
              <a:t>Have a nucleus and are colorless</a:t>
            </a:r>
          </a:p>
          <a:p>
            <a:r>
              <a:rPr lang="en-US" sz="2800" smtClean="0"/>
              <a:t>8000 per cubic millimeter</a:t>
            </a:r>
          </a:p>
          <a:p>
            <a:r>
              <a:rPr lang="en-US" sz="2800" smtClean="0"/>
              <a:t>60 billion per adult</a:t>
            </a:r>
          </a:p>
          <a:p>
            <a:r>
              <a:rPr lang="en-US" sz="2800" smtClean="0"/>
              <a:t>defend body against disease in 2 general ways:(i) engulf (eat) bacteria(ii) produce antib.</a:t>
            </a:r>
          </a:p>
          <a:p>
            <a:pPr eaLnBrk="1" hangingPunct="1"/>
            <a:endParaRPr lang="en-CA" sz="2800" smtClean="0"/>
          </a:p>
        </p:txBody>
      </p:sp>
      <p:pic>
        <p:nvPicPr>
          <p:cNvPr id="60420" name="Picture 4"/>
          <p:cNvPicPr>
            <a:picLocks noChangeAspect="1" noChangeArrowheads="1"/>
          </p:cNvPicPr>
          <p:nvPr/>
        </p:nvPicPr>
        <p:blipFill>
          <a:blip r:embed="rId2" cstate="print"/>
          <a:srcRect/>
          <a:stretch>
            <a:fillRect/>
          </a:stretch>
        </p:blipFill>
        <p:spPr bwMode="auto">
          <a:xfrm>
            <a:off x="6248400" y="0"/>
            <a:ext cx="2705100" cy="203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066800" y="457200"/>
            <a:ext cx="7878763" cy="1143000"/>
          </a:xfrm>
        </p:spPr>
        <p:txBody>
          <a:bodyPr/>
          <a:lstStyle/>
          <a:p>
            <a:pPr algn="ctr" eaLnBrk="1" hangingPunct="1"/>
            <a:r>
              <a:rPr lang="en-US" sz="4000" b="1" smtClean="0"/>
              <a:t>Leukocytes (White Blood Cells) Diseases</a:t>
            </a:r>
          </a:p>
        </p:txBody>
      </p:sp>
      <p:sp>
        <p:nvSpPr>
          <p:cNvPr id="61443" name="Rectangle 5"/>
          <p:cNvSpPr>
            <a:spLocks noChangeArrowheads="1"/>
          </p:cNvSpPr>
          <p:nvPr/>
        </p:nvSpPr>
        <p:spPr bwMode="auto">
          <a:xfrm>
            <a:off x="1295400" y="1905000"/>
            <a:ext cx="6858000" cy="3046413"/>
          </a:xfrm>
          <a:prstGeom prst="rect">
            <a:avLst/>
          </a:prstGeom>
          <a:noFill/>
          <a:ln w="9525">
            <a:noFill/>
            <a:miter lim="800000"/>
            <a:headEnd/>
            <a:tailEnd/>
          </a:ln>
        </p:spPr>
        <p:txBody>
          <a:bodyPr>
            <a:spAutoFit/>
          </a:bodyPr>
          <a:lstStyle/>
          <a:p>
            <a:r>
              <a:rPr lang="en-CA" sz="3200"/>
              <a:t>Leukemia: associated with high #’s of leukocytes.</a:t>
            </a:r>
          </a:p>
          <a:p>
            <a:endParaRPr lang="en-CA" sz="3200"/>
          </a:p>
          <a:p>
            <a:r>
              <a:rPr lang="en-CA" sz="3200"/>
              <a:t>Two types: macrophages and lymphocytes</a:t>
            </a:r>
          </a:p>
          <a:p>
            <a:endParaRPr lang="en-CA" sz="32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9"/>
          <p:cNvSpPr>
            <a:spLocks noGrp="1" noChangeArrowheads="1"/>
          </p:cNvSpPr>
          <p:nvPr>
            <p:ph type="title"/>
          </p:nvPr>
        </p:nvSpPr>
        <p:spPr>
          <a:xfrm>
            <a:off x="914400" y="0"/>
            <a:ext cx="3505200" cy="1143000"/>
          </a:xfrm>
        </p:spPr>
        <p:txBody>
          <a:bodyPr/>
          <a:lstStyle/>
          <a:p>
            <a:pPr eaLnBrk="1" hangingPunct="1"/>
            <a:r>
              <a:rPr lang="en-US" smtClean="0"/>
              <a:t>Macrophages</a:t>
            </a:r>
          </a:p>
        </p:txBody>
      </p:sp>
      <p:sp>
        <p:nvSpPr>
          <p:cNvPr id="62467" name="Rectangle 10"/>
          <p:cNvSpPr>
            <a:spLocks noGrp="1" noChangeArrowheads="1"/>
          </p:cNvSpPr>
          <p:nvPr>
            <p:ph type="body" sz="half" idx="1"/>
          </p:nvPr>
        </p:nvSpPr>
        <p:spPr>
          <a:xfrm>
            <a:off x="990600" y="838200"/>
            <a:ext cx="8382000" cy="3962400"/>
          </a:xfrm>
        </p:spPr>
        <p:txBody>
          <a:bodyPr/>
          <a:lstStyle/>
          <a:p>
            <a:pPr eaLnBrk="1" hangingPunct="1">
              <a:lnSpc>
                <a:spcPct val="90000"/>
              </a:lnSpc>
              <a:spcBef>
                <a:spcPct val="0"/>
              </a:spcBef>
              <a:buClrTx/>
              <a:buSzTx/>
              <a:buFont typeface="Wingdings" pitchFamily="2" charset="2"/>
              <a:buChar char="§"/>
            </a:pPr>
            <a:r>
              <a:rPr lang="en-US" sz="2800" smtClean="0"/>
              <a:t> "engulfing" cells. </a:t>
            </a:r>
          </a:p>
          <a:p>
            <a:pPr eaLnBrk="1" hangingPunct="1">
              <a:lnSpc>
                <a:spcPct val="90000"/>
              </a:lnSpc>
              <a:spcBef>
                <a:spcPct val="0"/>
              </a:spcBef>
              <a:buClrTx/>
              <a:buSzTx/>
              <a:buFont typeface="Wingdings" pitchFamily="2" charset="2"/>
              <a:buChar char="§"/>
            </a:pPr>
            <a:r>
              <a:rPr lang="en-US" sz="2800" smtClean="0"/>
              <a:t> highly deformable cells. </a:t>
            </a:r>
          </a:p>
          <a:p>
            <a:pPr eaLnBrk="1" hangingPunct="1">
              <a:lnSpc>
                <a:spcPct val="90000"/>
              </a:lnSpc>
              <a:spcBef>
                <a:spcPct val="0"/>
              </a:spcBef>
              <a:buClrTx/>
              <a:buSzTx/>
              <a:buFont typeface="Wingdings" pitchFamily="2" charset="2"/>
              <a:buChar char="§"/>
            </a:pPr>
            <a:r>
              <a:rPr lang="en-US" sz="2800" smtClean="0"/>
              <a:t>They are able to creep actively into the smallest gaps (and so also to penetrate the vascular walls, for example) and work their way into the most diverse tissue types. </a:t>
            </a:r>
          </a:p>
          <a:p>
            <a:pPr eaLnBrk="1" hangingPunct="1">
              <a:lnSpc>
                <a:spcPct val="90000"/>
              </a:lnSpc>
              <a:spcBef>
                <a:spcPct val="0"/>
              </a:spcBef>
              <a:buClrTx/>
              <a:buSzTx/>
              <a:buFont typeface="Wingdings" pitchFamily="2" charset="2"/>
              <a:buChar char="§"/>
            </a:pPr>
            <a:r>
              <a:rPr lang="en-US" sz="2800" smtClean="0"/>
              <a:t>They form semi-liquid projections which are used for motility and also for trapping pathogens and other foreign bodies.</a:t>
            </a:r>
          </a:p>
          <a:p>
            <a:pPr eaLnBrk="1" hangingPunct="1">
              <a:lnSpc>
                <a:spcPct val="90000"/>
              </a:lnSpc>
              <a:spcBef>
                <a:spcPct val="0"/>
              </a:spcBef>
              <a:buClrTx/>
              <a:buSzTx/>
              <a:buFont typeface="Wingdings" pitchFamily="2" charset="2"/>
              <a:buChar char="§"/>
            </a:pPr>
            <a:r>
              <a:rPr lang="en-US" sz="2800" smtClean="0"/>
              <a:t>Part of body immune system</a:t>
            </a:r>
          </a:p>
          <a:p>
            <a:pPr eaLnBrk="1" hangingPunct="1">
              <a:lnSpc>
                <a:spcPct val="90000"/>
              </a:lnSpc>
            </a:pPr>
            <a:endParaRPr lang="en-US" sz="2000" smtClean="0"/>
          </a:p>
        </p:txBody>
      </p:sp>
      <p:pic>
        <p:nvPicPr>
          <p:cNvPr id="62468" name="Picture 5"/>
          <p:cNvPicPr>
            <a:picLocks noGrp="1" noChangeAspect="1" noChangeArrowheads="1"/>
          </p:cNvPicPr>
          <p:nvPr>
            <p:ph sz="half" idx="2"/>
          </p:nvPr>
        </p:nvPicPr>
        <p:blipFill>
          <a:blip r:embed="rId2" cstate="print"/>
          <a:srcRect/>
          <a:stretch>
            <a:fillRect/>
          </a:stretch>
        </p:blipFill>
        <p:spPr>
          <a:xfrm>
            <a:off x="1447800" y="4724400"/>
            <a:ext cx="2514600" cy="2065338"/>
          </a:xfrm>
          <a:noFill/>
        </p:spPr>
      </p:pic>
      <p:pic>
        <p:nvPicPr>
          <p:cNvPr id="62469" name="Picture 14"/>
          <p:cNvPicPr>
            <a:picLocks noChangeAspect="1" noChangeArrowheads="1"/>
          </p:cNvPicPr>
          <p:nvPr/>
        </p:nvPicPr>
        <p:blipFill>
          <a:blip r:embed="rId3" cstate="print"/>
          <a:srcRect/>
          <a:stretch>
            <a:fillRect/>
          </a:stretch>
        </p:blipFill>
        <p:spPr bwMode="auto">
          <a:xfrm>
            <a:off x="6375400" y="4572000"/>
            <a:ext cx="2374900" cy="21336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4000" b="1" smtClean="0"/>
              <a:t>Lymphocytes</a:t>
            </a:r>
          </a:p>
        </p:txBody>
      </p:sp>
      <p:sp>
        <p:nvSpPr>
          <p:cNvPr id="63491" name="Rectangle 3"/>
          <p:cNvSpPr>
            <a:spLocks noGrp="1" noChangeArrowheads="1"/>
          </p:cNvSpPr>
          <p:nvPr>
            <p:ph idx="1"/>
          </p:nvPr>
        </p:nvSpPr>
        <p:spPr>
          <a:xfrm>
            <a:off x="1143000" y="1447800"/>
            <a:ext cx="7772400" cy="5410200"/>
          </a:xfrm>
        </p:spPr>
        <p:txBody>
          <a:bodyPr/>
          <a:lstStyle/>
          <a:p>
            <a:pPr eaLnBrk="1" hangingPunct="1"/>
            <a:r>
              <a:rPr lang="en-US" sz="2800" smtClean="0"/>
              <a:t>Non-phagocytic cells that play a role in immunity by recognizing and fighting off specific pathogens.</a:t>
            </a:r>
          </a:p>
          <a:p>
            <a:pPr eaLnBrk="1" hangingPunct="1"/>
            <a:r>
              <a:rPr lang="en-US" sz="2800" smtClean="0"/>
              <a:t>The three major types of lymphocyte are T cells, B cells and natural killers (NK) cells.</a:t>
            </a:r>
          </a:p>
          <a:p>
            <a:pPr eaLnBrk="1" hangingPunct="1"/>
            <a:r>
              <a:rPr lang="en-US" sz="2800" smtClean="0"/>
              <a:t>T cells and B cells are the major cellular components of the adaptive immune response</a:t>
            </a:r>
          </a:p>
          <a:p>
            <a:pPr eaLnBrk="1" hangingPunct="1"/>
            <a:r>
              <a:rPr lang="en-US" sz="2800" smtClean="0"/>
              <a:t>NK cells are a part of the innate immune system and play a major role in defending the host from both tumors and virally-infected cells.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platelets"/>
          <p:cNvPicPr>
            <a:picLocks noChangeAspect="1" noChangeArrowheads="1"/>
          </p:cNvPicPr>
          <p:nvPr>
            <p:ph sz="half" idx="4294967295"/>
          </p:nvPr>
        </p:nvPicPr>
        <p:blipFill>
          <a:blip r:embed="rId2" cstate="print"/>
          <a:srcRect/>
          <a:stretch>
            <a:fillRect/>
          </a:stretch>
        </p:blipFill>
        <p:spPr>
          <a:xfrm>
            <a:off x="1828800" y="1600200"/>
            <a:ext cx="4953000" cy="4522788"/>
          </a:xfrm>
          <a:noFill/>
        </p:spPr>
      </p:pic>
      <p:sp>
        <p:nvSpPr>
          <p:cNvPr id="64515" name="Rectangle 5"/>
          <p:cNvSpPr>
            <a:spLocks noGrp="1" noChangeArrowheads="1"/>
          </p:cNvSpPr>
          <p:nvPr>
            <p:ph type="title"/>
          </p:nvPr>
        </p:nvSpPr>
        <p:spPr/>
        <p:txBody>
          <a:bodyPr/>
          <a:lstStyle/>
          <a:p>
            <a:pPr eaLnBrk="1" hangingPunct="1"/>
            <a:r>
              <a:rPr lang="en-US" sz="5400" smtClean="0"/>
              <a:t>Platelets</a:t>
            </a:r>
          </a:p>
        </p:txBody>
      </p:sp>
    </p:spTree>
  </p:cSld>
  <p:clrMapOvr>
    <a:masterClrMapping/>
  </p:clrMapOvr>
  <p:transition spd="med">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CA" b="1" u="sng" smtClean="0"/>
              <a:t>(3) Platelets</a:t>
            </a:r>
          </a:p>
        </p:txBody>
      </p:sp>
      <p:sp>
        <p:nvSpPr>
          <p:cNvPr id="65539" name="Rectangle 3"/>
          <p:cNvSpPr>
            <a:spLocks noGrp="1" noChangeArrowheads="1"/>
          </p:cNvSpPr>
          <p:nvPr>
            <p:ph type="body" idx="1"/>
          </p:nvPr>
        </p:nvSpPr>
        <p:spPr>
          <a:xfrm>
            <a:off x="1143000" y="1447800"/>
            <a:ext cx="7772400" cy="5181600"/>
          </a:xfrm>
        </p:spPr>
        <p:txBody>
          <a:bodyPr/>
          <a:lstStyle/>
          <a:p>
            <a:pPr eaLnBrk="1" hangingPunct="1"/>
            <a:r>
              <a:rPr lang="en-CA" sz="2800" smtClean="0"/>
              <a:t>Cell fragments without nucleus.</a:t>
            </a:r>
          </a:p>
          <a:p>
            <a:pPr eaLnBrk="1" hangingPunct="1"/>
            <a:r>
              <a:rPr lang="en-CA" sz="2800" smtClean="0"/>
              <a:t>Live 7 days.</a:t>
            </a:r>
          </a:p>
          <a:p>
            <a:pPr eaLnBrk="1" hangingPunct="1"/>
            <a:r>
              <a:rPr lang="en-CA" sz="2800" smtClean="0"/>
              <a:t>Used in blood clotting</a:t>
            </a:r>
          </a:p>
          <a:p>
            <a:r>
              <a:rPr lang="en-US" sz="2800" smtClean="0"/>
              <a:t>300,000 per cubic millimeter</a:t>
            </a:r>
          </a:p>
          <a:p>
            <a:r>
              <a:rPr lang="en-US" sz="2800" smtClean="0"/>
              <a:t>1.5 trillion per adult</a:t>
            </a:r>
          </a:p>
          <a:p>
            <a:r>
              <a:rPr lang="en-US" sz="2800" smtClean="0"/>
              <a:t>produced from bone marrow when bits of cytoplasm pinch off from larger cells within the marrow.  These are cell fragments.  They contain no nucleus.</a:t>
            </a:r>
          </a:p>
          <a:p>
            <a:r>
              <a:rPr lang="en-US" sz="2800" smtClean="0"/>
              <a:t>Play a major role in blood clotting.</a:t>
            </a:r>
          </a:p>
          <a:p>
            <a:pPr eaLnBrk="1" hangingPunct="1"/>
            <a:endParaRPr lang="en-CA" sz="2800" smtClean="0"/>
          </a:p>
        </p:txBody>
      </p:sp>
      <p:pic>
        <p:nvPicPr>
          <p:cNvPr id="65540" name="Picture 4"/>
          <p:cNvPicPr>
            <a:picLocks noChangeAspect="1" noChangeArrowheads="1"/>
          </p:cNvPicPr>
          <p:nvPr/>
        </p:nvPicPr>
        <p:blipFill>
          <a:blip r:embed="rId2" cstate="print"/>
          <a:srcRect/>
          <a:stretch>
            <a:fillRect/>
          </a:stretch>
        </p:blipFill>
        <p:spPr bwMode="auto">
          <a:xfrm>
            <a:off x="6524625" y="381000"/>
            <a:ext cx="2160588"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173163" y="457200"/>
            <a:ext cx="2941637" cy="914400"/>
          </a:xfrm>
        </p:spPr>
        <p:txBody>
          <a:bodyPr/>
          <a:lstStyle/>
          <a:p>
            <a:r>
              <a:rPr lang="en-CA" sz="3200" b="1" smtClean="0"/>
              <a:t>Blood Clotting</a:t>
            </a:r>
          </a:p>
        </p:txBody>
      </p:sp>
      <p:sp>
        <p:nvSpPr>
          <p:cNvPr id="66563" name="Content Placeholder 2"/>
          <p:cNvSpPr>
            <a:spLocks noGrp="1"/>
          </p:cNvSpPr>
          <p:nvPr>
            <p:ph idx="1"/>
          </p:nvPr>
        </p:nvSpPr>
        <p:spPr>
          <a:xfrm>
            <a:off x="914400" y="1219200"/>
            <a:ext cx="7772400" cy="5638800"/>
          </a:xfrm>
        </p:spPr>
        <p:txBody>
          <a:bodyPr/>
          <a:lstStyle/>
          <a:p>
            <a:r>
              <a:rPr lang="en-US" sz="2400" smtClean="0"/>
              <a:t>Blood clotting maintains homeostasis by preventing the loss of blood from torn or ruptured blood vessels.  Major stages are as follows:</a:t>
            </a:r>
          </a:p>
          <a:p>
            <a:r>
              <a:rPr lang="en-US" sz="2400" b="1" smtClean="0"/>
              <a:t>(1) Blood platelet strikes a rough, torn blood vessel, breaks apart, and releases the protein </a:t>
            </a:r>
            <a:r>
              <a:rPr lang="en-US" sz="2400" b="1" i="1" smtClean="0"/>
              <a:t>thromboplastin.</a:t>
            </a:r>
            <a:endParaRPr lang="en-US" sz="2400" b="1" smtClean="0"/>
          </a:p>
          <a:p>
            <a:r>
              <a:rPr lang="en-US" sz="2400" b="1" smtClean="0"/>
              <a:t>(2) Thromboplastin and calcium ions cause the conversion of the protein prothrombin into thrombin.</a:t>
            </a:r>
          </a:p>
          <a:p>
            <a:r>
              <a:rPr lang="en-US" sz="2400" b="1" smtClean="0"/>
              <a:t>(3) Thrombin acts as an enzyme causing fibrinogen to form fibrin.</a:t>
            </a:r>
          </a:p>
          <a:p>
            <a:r>
              <a:rPr lang="en-US" sz="2400" b="1" smtClean="0"/>
              <a:t>(4) Fibrin is insoluble and settles out as long strands trapping RBCs and platelets forming a blood clot.</a:t>
            </a:r>
          </a:p>
          <a:p>
            <a:endParaRPr lang="en-US" sz="24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1295400" y="685800"/>
            <a:ext cx="7391400" cy="1143000"/>
          </a:xfrm>
        </p:spPr>
        <p:txBody>
          <a:bodyPr/>
          <a:lstStyle/>
          <a:p>
            <a:pPr eaLnBrk="1" hangingPunct="1"/>
            <a:r>
              <a:rPr lang="en-US" smtClean="0"/>
              <a:t>Body Systems Involved in Homeostasis:</a:t>
            </a:r>
          </a:p>
        </p:txBody>
      </p:sp>
      <p:sp>
        <p:nvSpPr>
          <p:cNvPr id="14339" name="Rectangle 1027"/>
          <p:cNvSpPr>
            <a:spLocks noGrp="1" noChangeArrowheads="1"/>
          </p:cNvSpPr>
          <p:nvPr>
            <p:ph type="body" sz="half" idx="1"/>
          </p:nvPr>
        </p:nvSpPr>
        <p:spPr>
          <a:xfrm>
            <a:off x="838200" y="1828800"/>
            <a:ext cx="4038600" cy="4302125"/>
          </a:xfrm>
        </p:spPr>
        <p:txBody>
          <a:bodyPr/>
          <a:lstStyle/>
          <a:p>
            <a:pPr eaLnBrk="1" hangingPunct="1">
              <a:buFont typeface="Wingdings" pitchFamily="2" charset="2"/>
              <a:buNone/>
            </a:pPr>
            <a:endParaRPr lang="en-US" smtClean="0"/>
          </a:p>
          <a:p>
            <a:pPr eaLnBrk="1" hangingPunct="1"/>
            <a:r>
              <a:rPr lang="en-US" smtClean="0"/>
              <a:t>Nervous System</a:t>
            </a:r>
          </a:p>
          <a:p>
            <a:pPr eaLnBrk="1" hangingPunct="1"/>
            <a:r>
              <a:rPr lang="en-US" smtClean="0"/>
              <a:t>Endocrine System</a:t>
            </a:r>
          </a:p>
          <a:p>
            <a:pPr eaLnBrk="1" hangingPunct="1"/>
            <a:r>
              <a:rPr lang="en-US" smtClean="0"/>
              <a:t>Circulatory System*</a:t>
            </a:r>
          </a:p>
          <a:p>
            <a:pPr eaLnBrk="1" hangingPunct="1"/>
            <a:r>
              <a:rPr lang="en-US" smtClean="0"/>
              <a:t>Digestive System</a:t>
            </a:r>
          </a:p>
          <a:p>
            <a:pPr eaLnBrk="1" hangingPunct="1"/>
            <a:r>
              <a:rPr lang="en-US" smtClean="0"/>
              <a:t>Excretory System</a:t>
            </a:r>
          </a:p>
          <a:p>
            <a:pPr eaLnBrk="1" hangingPunct="1"/>
            <a:endParaRPr lang="en-US" smtClean="0"/>
          </a:p>
        </p:txBody>
      </p:sp>
      <p:pic>
        <p:nvPicPr>
          <p:cNvPr id="14340" name="Picture 1030"/>
          <p:cNvPicPr>
            <a:picLocks noGrp="1" noChangeAspect="1" noChangeArrowheads="1"/>
          </p:cNvPicPr>
          <p:nvPr>
            <p:ph sz="half" idx="2"/>
          </p:nvPr>
        </p:nvPicPr>
        <p:blipFill>
          <a:blip r:embed="rId2" cstate="print"/>
          <a:srcRect/>
          <a:stretch>
            <a:fillRect/>
          </a:stretch>
        </p:blipFill>
        <p:spPr>
          <a:xfrm>
            <a:off x="5867400" y="2286000"/>
            <a:ext cx="2324100" cy="2314575"/>
          </a:xfr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CA" smtClean="0"/>
              <a:t>Clotting Response</a:t>
            </a:r>
          </a:p>
        </p:txBody>
      </p:sp>
      <p:sp>
        <p:nvSpPr>
          <p:cNvPr id="67587" name="Rectangle 3"/>
          <p:cNvSpPr>
            <a:spLocks noGrp="1" noChangeArrowheads="1"/>
          </p:cNvSpPr>
          <p:nvPr>
            <p:ph type="body" idx="1"/>
          </p:nvPr>
        </p:nvSpPr>
        <p:spPr/>
        <p:txBody>
          <a:bodyPr/>
          <a:lstStyle/>
          <a:p>
            <a:pPr eaLnBrk="1" hangingPunct="1"/>
            <a:r>
              <a:rPr lang="en-CA" smtClean="0"/>
              <a:t>Fibrinogen (inactive/soluble) is converted to fibrin (active/insoluble) </a:t>
            </a:r>
          </a:p>
          <a:p>
            <a:pPr eaLnBrk="1" hangingPunct="1"/>
            <a:r>
              <a:rPr lang="en-CA" smtClean="0"/>
              <a:t>Thrombus = clot</a:t>
            </a:r>
          </a:p>
          <a:p>
            <a:pPr eaLnBrk="1" hangingPunct="1"/>
            <a:endParaRPr lang="en-CA" smtClean="0"/>
          </a:p>
          <a:p>
            <a:pPr eaLnBrk="1" hangingPunct="1"/>
            <a:r>
              <a:rPr lang="en-CA" smtClean="0"/>
              <a:t>Haemophilia: unable to clot</a:t>
            </a:r>
          </a:p>
          <a:p>
            <a:pPr eaLnBrk="1" hangingPunct="1">
              <a:buFont typeface="Wingdings" pitchFamily="2" charset="2"/>
              <a:buNone/>
            </a:pPr>
            <a:r>
              <a:rPr lang="en-CA" smtClean="0"/>
              <a: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838200" y="0"/>
            <a:ext cx="7772400" cy="990600"/>
          </a:xfrm>
        </p:spPr>
        <p:txBody>
          <a:bodyPr/>
          <a:lstStyle/>
          <a:p>
            <a:r>
              <a:rPr lang="en-US" smtClean="0"/>
              <a:t>Blood Typing</a:t>
            </a:r>
          </a:p>
        </p:txBody>
      </p:sp>
      <p:sp>
        <p:nvSpPr>
          <p:cNvPr id="2051" name="Rectangle 3"/>
          <p:cNvSpPr>
            <a:spLocks noGrp="1" noChangeArrowheads="1"/>
          </p:cNvSpPr>
          <p:nvPr>
            <p:ph type="body" idx="1"/>
          </p:nvPr>
        </p:nvSpPr>
        <p:spPr>
          <a:xfrm>
            <a:off x="914400" y="914400"/>
            <a:ext cx="7924800" cy="5638800"/>
          </a:xfrm>
        </p:spPr>
        <p:txBody>
          <a:bodyPr/>
          <a:lstStyle/>
          <a:p>
            <a:r>
              <a:rPr lang="en-US" smtClean="0"/>
              <a:t>Blood type depends on the presence or absence of two special proteins (</a:t>
            </a:r>
            <a:r>
              <a:rPr lang="en-US" b="1" u="sng" smtClean="0"/>
              <a:t>antigens A and B</a:t>
            </a:r>
            <a:r>
              <a:rPr lang="en-US" smtClean="0"/>
              <a:t>) on the surface of the R.B.C.</a:t>
            </a:r>
          </a:p>
          <a:p>
            <a:r>
              <a:rPr lang="en-US" smtClean="0"/>
              <a:t>People are born with special antibodies (</a:t>
            </a:r>
            <a:r>
              <a:rPr lang="en-US" b="1" u="sng" smtClean="0"/>
              <a:t>agglutinins</a:t>
            </a:r>
            <a:r>
              <a:rPr lang="en-US" smtClean="0"/>
              <a:t>) that work against R.B.C. antigens that their own blood does not have.</a:t>
            </a:r>
          </a:p>
          <a:p>
            <a:r>
              <a:rPr lang="en-US" smtClean="0"/>
              <a:t>Example:  blood type A has antigen A protein on the R.B.C., but contains anti-b antibodies or agglutinins in the plasma.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additive="base">
                                        <p:cTn id="7" dur="500" fill="hold"/>
                                        <p:tgtEl>
                                          <p:spTgt spid="2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51">
                                            <p:txEl>
                                              <p:pRg st="1" end="1"/>
                                            </p:txEl>
                                          </p:spTgt>
                                        </p:tgtEl>
                                        <p:attrNameLst>
                                          <p:attrName>style.visibility</p:attrName>
                                        </p:attrNameLst>
                                      </p:cBhvr>
                                      <p:to>
                                        <p:strVal val="visible"/>
                                      </p:to>
                                    </p:set>
                                    <p:anim calcmode="lin" valueType="num">
                                      <p:cBhvr additive="base">
                                        <p:cTn id="13" dur="500" fill="hold"/>
                                        <p:tgtEl>
                                          <p:spTgt spid="20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51">
                                            <p:txEl>
                                              <p:pRg st="2" end="2"/>
                                            </p:txEl>
                                          </p:spTgt>
                                        </p:tgtEl>
                                        <p:attrNameLst>
                                          <p:attrName>style.visibility</p:attrName>
                                        </p:attrNameLst>
                                      </p:cBhvr>
                                      <p:to>
                                        <p:strVal val="visible"/>
                                      </p:to>
                                    </p:set>
                                    <p:anim calcmode="lin" valueType="num">
                                      <p:cBhvr additive="base">
                                        <p:cTn id="19" dur="500" fill="hold"/>
                                        <p:tgtEl>
                                          <p:spTgt spid="20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685800" y="457200"/>
            <a:ext cx="7924800" cy="641350"/>
          </a:xfrm>
          <a:prstGeom prst="rect">
            <a:avLst/>
          </a:prstGeom>
          <a:noFill/>
          <a:ln w="9525">
            <a:noFill/>
            <a:miter lim="800000"/>
            <a:headEnd/>
            <a:tailEnd/>
          </a:ln>
        </p:spPr>
        <p:txBody>
          <a:bodyPr>
            <a:spAutoFit/>
          </a:bodyPr>
          <a:lstStyle/>
          <a:p>
            <a:pPr algn="ctr">
              <a:spcBef>
                <a:spcPct val="50000"/>
              </a:spcBef>
            </a:pPr>
            <a:r>
              <a:rPr lang="en-US" sz="3600" b="1" u="sng"/>
              <a:t>Major Blood Types</a:t>
            </a:r>
            <a:endParaRPr lang="en-US" sz="3600"/>
          </a:p>
        </p:txBody>
      </p:sp>
      <p:sp>
        <p:nvSpPr>
          <p:cNvPr id="3076" name="Text Box 3"/>
          <p:cNvSpPr txBox="1">
            <a:spLocks noChangeArrowheads="1"/>
          </p:cNvSpPr>
          <p:nvPr/>
        </p:nvSpPr>
        <p:spPr bwMode="auto">
          <a:xfrm>
            <a:off x="685800" y="1752600"/>
            <a:ext cx="7924800" cy="457200"/>
          </a:xfrm>
          <a:prstGeom prst="rect">
            <a:avLst/>
          </a:prstGeom>
          <a:noFill/>
          <a:ln w="9525">
            <a:noFill/>
            <a:miter lim="800000"/>
            <a:headEnd/>
            <a:tailEnd/>
          </a:ln>
        </p:spPr>
        <p:txBody>
          <a:bodyPr>
            <a:spAutoFit/>
          </a:bodyPr>
          <a:lstStyle/>
          <a:p>
            <a:pPr>
              <a:spcBef>
                <a:spcPct val="50000"/>
              </a:spcBef>
            </a:pPr>
            <a:endParaRPr lang="en-US" sz="2400"/>
          </a:p>
        </p:txBody>
      </p:sp>
      <p:graphicFrame>
        <p:nvGraphicFramePr>
          <p:cNvPr id="3074" name="Object 2"/>
          <p:cNvGraphicFramePr>
            <a:graphicFrameLocks noChangeAspect="1"/>
          </p:cNvGraphicFramePr>
          <p:nvPr/>
        </p:nvGraphicFramePr>
        <p:xfrm>
          <a:off x="1524000" y="1371600"/>
          <a:ext cx="6234113" cy="4260850"/>
        </p:xfrm>
        <a:graphic>
          <a:graphicData uri="http://schemas.openxmlformats.org/presentationml/2006/ole">
            <p:oleObj spid="_x0000_s3074" name="Document" r:id="rId3" imgW="6233040" imgH="4260600" progId="Word.Document.8">
              <p:embed/>
            </p:oleObj>
          </a:graphicData>
        </a:graphic>
      </p:graphicFrame>
      <p:sp>
        <p:nvSpPr>
          <p:cNvPr id="3077" name="Line 6"/>
          <p:cNvSpPr>
            <a:spLocks noChangeShapeType="1"/>
          </p:cNvSpPr>
          <p:nvPr/>
        </p:nvSpPr>
        <p:spPr bwMode="auto">
          <a:xfrm>
            <a:off x="3505200" y="1447800"/>
            <a:ext cx="0" cy="4114800"/>
          </a:xfrm>
          <a:prstGeom prst="line">
            <a:avLst/>
          </a:prstGeom>
          <a:noFill/>
          <a:ln w="9525">
            <a:solidFill>
              <a:schemeClr val="tx1"/>
            </a:solidFill>
            <a:round/>
            <a:headEnd/>
            <a:tailEnd/>
          </a:ln>
        </p:spPr>
        <p:txBody>
          <a:bodyPr wrap="none" anchor="ctr"/>
          <a:lstStyle/>
          <a:p>
            <a:endParaRPr lang="en-CA"/>
          </a:p>
        </p:txBody>
      </p:sp>
      <p:sp>
        <p:nvSpPr>
          <p:cNvPr id="3078" name="Line 7"/>
          <p:cNvSpPr>
            <a:spLocks noChangeShapeType="1"/>
          </p:cNvSpPr>
          <p:nvPr/>
        </p:nvSpPr>
        <p:spPr bwMode="auto">
          <a:xfrm>
            <a:off x="5638800" y="1447800"/>
            <a:ext cx="0" cy="4114800"/>
          </a:xfrm>
          <a:prstGeom prst="line">
            <a:avLst/>
          </a:prstGeom>
          <a:noFill/>
          <a:ln w="9525">
            <a:solidFill>
              <a:schemeClr val="tx1"/>
            </a:solidFill>
            <a:round/>
            <a:headEnd/>
            <a:tailEnd/>
          </a:ln>
        </p:spPr>
        <p:txBody>
          <a:bodyPr wrap="none" anchor="ctr"/>
          <a:lstStyle/>
          <a:p>
            <a:endParaRPr lang="en-CA"/>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0"/>
            <a:ext cx="7772400" cy="1295400"/>
          </a:xfrm>
        </p:spPr>
        <p:txBody>
          <a:bodyPr/>
          <a:lstStyle/>
          <a:p>
            <a:r>
              <a:rPr lang="en-US" smtClean="0"/>
              <a:t>Blood Transfusions</a:t>
            </a:r>
          </a:p>
        </p:txBody>
      </p:sp>
      <p:sp>
        <p:nvSpPr>
          <p:cNvPr id="5123" name="Rectangle 3"/>
          <p:cNvSpPr>
            <a:spLocks noGrp="1" noChangeArrowheads="1"/>
          </p:cNvSpPr>
          <p:nvPr>
            <p:ph type="body" idx="1"/>
          </p:nvPr>
        </p:nvSpPr>
        <p:spPr>
          <a:xfrm>
            <a:off x="914400" y="1295400"/>
            <a:ext cx="7772400" cy="4724400"/>
          </a:xfrm>
        </p:spPr>
        <p:txBody>
          <a:bodyPr/>
          <a:lstStyle/>
          <a:p>
            <a:r>
              <a:rPr lang="en-US" smtClean="0"/>
              <a:t>Blood typing is important.</a:t>
            </a:r>
          </a:p>
          <a:p>
            <a:r>
              <a:rPr lang="en-US" smtClean="0"/>
              <a:t>If someone gets the wrong type, the agglutinin in their plasma will react with the antigen on the R.B.C. of the donor.</a:t>
            </a:r>
          </a:p>
          <a:p>
            <a:r>
              <a:rPr lang="en-US" smtClean="0"/>
              <a:t>The blood will </a:t>
            </a:r>
            <a:r>
              <a:rPr lang="en-US" i="1" u="sng" smtClean="0"/>
              <a:t>agglutinate</a:t>
            </a:r>
            <a:r>
              <a:rPr lang="en-US" smtClean="0"/>
              <a:t> or clump.</a:t>
            </a:r>
          </a:p>
          <a:p>
            <a:r>
              <a:rPr lang="en-US" smtClean="0"/>
              <a:t>Blood vessels become blocked and death will occur.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990600" y="0"/>
            <a:ext cx="8153400" cy="1600200"/>
          </a:xfrm>
        </p:spPr>
        <p:txBody>
          <a:bodyPr/>
          <a:lstStyle/>
          <a:p>
            <a:r>
              <a:rPr lang="en-US" sz="4000" b="1" u="sng" smtClean="0"/>
              <a:t>Steps to Follow to See if Agglutination Will Occur</a:t>
            </a:r>
            <a:r>
              <a:rPr lang="en-US" sz="3200" smtClean="0"/>
              <a:t>:</a:t>
            </a:r>
            <a:endParaRPr lang="en-US" sz="3600" smtClean="0"/>
          </a:p>
        </p:txBody>
      </p:sp>
      <p:sp>
        <p:nvSpPr>
          <p:cNvPr id="6147" name="Rectangle 3"/>
          <p:cNvSpPr>
            <a:spLocks noGrp="1" noChangeArrowheads="1"/>
          </p:cNvSpPr>
          <p:nvPr>
            <p:ph type="body" idx="1"/>
          </p:nvPr>
        </p:nvSpPr>
        <p:spPr>
          <a:xfrm>
            <a:off x="914400" y="1600200"/>
            <a:ext cx="7772400" cy="4800600"/>
          </a:xfrm>
        </p:spPr>
        <p:txBody>
          <a:bodyPr/>
          <a:lstStyle/>
          <a:p>
            <a:r>
              <a:rPr lang="en-US" smtClean="0"/>
              <a:t>Identify the recipient and the donor.</a:t>
            </a:r>
          </a:p>
          <a:p>
            <a:r>
              <a:rPr lang="en-US" smtClean="0"/>
              <a:t>Find the agglutinin of the recipient.</a:t>
            </a:r>
          </a:p>
          <a:p>
            <a:r>
              <a:rPr lang="en-US" smtClean="0"/>
              <a:t>Find the antigen of the donor.</a:t>
            </a:r>
          </a:p>
          <a:p>
            <a:r>
              <a:rPr lang="en-US" smtClean="0"/>
              <a:t>If the agglutinin of the recipient and the antigen of the donor are the same , agglutination will occur and transfusion cannot take place.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0"/>
            <a:ext cx="7772400" cy="914400"/>
          </a:xfrm>
        </p:spPr>
        <p:txBody>
          <a:bodyPr/>
          <a:lstStyle/>
          <a:p>
            <a:r>
              <a:rPr lang="en-US" sz="4000" b="1" u="sng" smtClean="0"/>
              <a:t>Blood Transfusion Chart</a:t>
            </a:r>
          </a:p>
        </p:txBody>
      </p:sp>
      <p:sp>
        <p:nvSpPr>
          <p:cNvPr id="7171" name="Text Box 3"/>
          <p:cNvSpPr txBox="1">
            <a:spLocks noChangeArrowheads="1"/>
          </p:cNvSpPr>
          <p:nvPr/>
        </p:nvSpPr>
        <p:spPr bwMode="auto">
          <a:xfrm>
            <a:off x="0" y="838200"/>
            <a:ext cx="9144000" cy="519113"/>
          </a:xfrm>
          <a:prstGeom prst="rect">
            <a:avLst/>
          </a:prstGeom>
          <a:noFill/>
          <a:ln w="9525">
            <a:noFill/>
            <a:miter lim="800000"/>
            <a:headEnd/>
            <a:tailEnd/>
          </a:ln>
        </p:spPr>
        <p:txBody>
          <a:bodyPr>
            <a:spAutoFit/>
          </a:bodyPr>
          <a:lstStyle/>
          <a:p>
            <a:pPr>
              <a:spcBef>
                <a:spcPct val="50000"/>
              </a:spcBef>
            </a:pPr>
            <a:r>
              <a:rPr lang="en-US" sz="2800" b="1" u="sng"/>
              <a:t>Type</a:t>
            </a:r>
            <a:r>
              <a:rPr lang="en-US" sz="2800" b="1"/>
              <a:t>      </a:t>
            </a:r>
            <a:r>
              <a:rPr lang="en-US" sz="2800" b="1" u="sng"/>
              <a:t>Antigen</a:t>
            </a:r>
            <a:r>
              <a:rPr lang="en-US" sz="2800" b="1"/>
              <a:t>        </a:t>
            </a:r>
            <a:r>
              <a:rPr lang="en-US" sz="2800" b="1" u="sng"/>
              <a:t>Agglutinin</a:t>
            </a:r>
            <a:r>
              <a:rPr lang="en-US" sz="2800" b="1"/>
              <a:t>      </a:t>
            </a:r>
            <a:r>
              <a:rPr lang="en-US" sz="2800" b="1" u="sng"/>
              <a:t>Receive from</a:t>
            </a:r>
            <a:r>
              <a:rPr lang="en-US" sz="2800" b="1"/>
              <a:t>    </a:t>
            </a:r>
            <a:r>
              <a:rPr lang="en-US" sz="2800" b="1" u="sng"/>
              <a:t>Give to</a:t>
            </a:r>
          </a:p>
        </p:txBody>
      </p:sp>
      <p:sp>
        <p:nvSpPr>
          <p:cNvPr id="7172" name="Text Box 4"/>
          <p:cNvSpPr txBox="1">
            <a:spLocks noChangeArrowheads="1"/>
          </p:cNvSpPr>
          <p:nvPr/>
        </p:nvSpPr>
        <p:spPr bwMode="auto">
          <a:xfrm>
            <a:off x="685800" y="1752600"/>
            <a:ext cx="533400" cy="519113"/>
          </a:xfrm>
          <a:prstGeom prst="rect">
            <a:avLst/>
          </a:prstGeom>
          <a:noFill/>
          <a:ln w="9525">
            <a:noFill/>
            <a:miter lim="800000"/>
            <a:headEnd/>
            <a:tailEnd/>
          </a:ln>
        </p:spPr>
        <p:txBody>
          <a:bodyPr>
            <a:spAutoFit/>
          </a:bodyPr>
          <a:lstStyle/>
          <a:p>
            <a:pPr>
              <a:spcBef>
                <a:spcPct val="50000"/>
              </a:spcBef>
            </a:pPr>
            <a:r>
              <a:rPr lang="en-US" sz="2800"/>
              <a:t>A</a:t>
            </a:r>
          </a:p>
        </p:txBody>
      </p:sp>
      <p:sp>
        <p:nvSpPr>
          <p:cNvPr id="7173" name="Text Box 5"/>
          <p:cNvSpPr txBox="1">
            <a:spLocks noChangeArrowheads="1"/>
          </p:cNvSpPr>
          <p:nvPr/>
        </p:nvSpPr>
        <p:spPr bwMode="auto">
          <a:xfrm>
            <a:off x="1752600" y="1600200"/>
            <a:ext cx="685800" cy="519113"/>
          </a:xfrm>
          <a:prstGeom prst="rect">
            <a:avLst/>
          </a:prstGeom>
          <a:noFill/>
          <a:ln w="9525">
            <a:noFill/>
            <a:miter lim="800000"/>
            <a:headEnd/>
            <a:tailEnd/>
          </a:ln>
        </p:spPr>
        <p:txBody>
          <a:bodyPr>
            <a:spAutoFit/>
          </a:bodyPr>
          <a:lstStyle/>
          <a:p>
            <a:pPr>
              <a:spcBef>
                <a:spcPct val="50000"/>
              </a:spcBef>
            </a:pPr>
            <a:r>
              <a:rPr lang="en-US" sz="2800"/>
              <a:t>A</a:t>
            </a:r>
          </a:p>
        </p:txBody>
      </p:sp>
      <p:sp>
        <p:nvSpPr>
          <p:cNvPr id="7174" name="Text Box 6"/>
          <p:cNvSpPr txBox="1">
            <a:spLocks noChangeArrowheads="1"/>
          </p:cNvSpPr>
          <p:nvPr/>
        </p:nvSpPr>
        <p:spPr bwMode="auto">
          <a:xfrm>
            <a:off x="3429000" y="1600200"/>
            <a:ext cx="1371600" cy="519113"/>
          </a:xfrm>
          <a:prstGeom prst="rect">
            <a:avLst/>
          </a:prstGeom>
          <a:noFill/>
          <a:ln w="9525">
            <a:noFill/>
            <a:miter lim="800000"/>
            <a:headEnd/>
            <a:tailEnd/>
          </a:ln>
        </p:spPr>
        <p:txBody>
          <a:bodyPr>
            <a:spAutoFit/>
          </a:bodyPr>
          <a:lstStyle/>
          <a:p>
            <a:pPr>
              <a:spcBef>
                <a:spcPct val="50000"/>
              </a:spcBef>
            </a:pPr>
            <a:r>
              <a:rPr lang="en-US" sz="2800"/>
              <a:t>Anti-b</a:t>
            </a:r>
          </a:p>
        </p:txBody>
      </p:sp>
      <p:sp>
        <p:nvSpPr>
          <p:cNvPr id="7175" name="Text Box 7"/>
          <p:cNvSpPr txBox="1">
            <a:spLocks noChangeArrowheads="1"/>
          </p:cNvSpPr>
          <p:nvPr/>
        </p:nvSpPr>
        <p:spPr bwMode="auto">
          <a:xfrm>
            <a:off x="5867400" y="1600200"/>
            <a:ext cx="1219200" cy="519113"/>
          </a:xfrm>
          <a:prstGeom prst="rect">
            <a:avLst/>
          </a:prstGeom>
          <a:noFill/>
          <a:ln w="9525">
            <a:noFill/>
            <a:miter lim="800000"/>
            <a:headEnd/>
            <a:tailEnd/>
          </a:ln>
        </p:spPr>
        <p:txBody>
          <a:bodyPr>
            <a:spAutoFit/>
          </a:bodyPr>
          <a:lstStyle/>
          <a:p>
            <a:pPr>
              <a:spcBef>
                <a:spcPct val="50000"/>
              </a:spcBef>
            </a:pPr>
            <a:r>
              <a:rPr lang="en-US" sz="2800"/>
              <a:t>A, O</a:t>
            </a:r>
          </a:p>
        </p:txBody>
      </p:sp>
      <p:sp>
        <p:nvSpPr>
          <p:cNvPr id="7176" name="Text Box 8"/>
          <p:cNvSpPr txBox="1">
            <a:spLocks noChangeArrowheads="1"/>
          </p:cNvSpPr>
          <p:nvPr/>
        </p:nvSpPr>
        <p:spPr bwMode="auto">
          <a:xfrm>
            <a:off x="7848600" y="1600200"/>
            <a:ext cx="1295400" cy="519113"/>
          </a:xfrm>
          <a:prstGeom prst="rect">
            <a:avLst/>
          </a:prstGeom>
          <a:noFill/>
          <a:ln w="9525">
            <a:noFill/>
            <a:miter lim="800000"/>
            <a:headEnd/>
            <a:tailEnd/>
          </a:ln>
        </p:spPr>
        <p:txBody>
          <a:bodyPr>
            <a:spAutoFit/>
          </a:bodyPr>
          <a:lstStyle/>
          <a:p>
            <a:pPr>
              <a:spcBef>
                <a:spcPct val="50000"/>
              </a:spcBef>
            </a:pPr>
            <a:r>
              <a:rPr lang="en-US" sz="2800"/>
              <a:t>A, AB</a:t>
            </a:r>
          </a:p>
        </p:txBody>
      </p:sp>
      <p:sp>
        <p:nvSpPr>
          <p:cNvPr id="7177" name="Text Box 9"/>
          <p:cNvSpPr txBox="1">
            <a:spLocks noChangeArrowheads="1"/>
          </p:cNvSpPr>
          <p:nvPr/>
        </p:nvSpPr>
        <p:spPr bwMode="auto">
          <a:xfrm>
            <a:off x="762000" y="2514600"/>
            <a:ext cx="457200" cy="519113"/>
          </a:xfrm>
          <a:prstGeom prst="rect">
            <a:avLst/>
          </a:prstGeom>
          <a:noFill/>
          <a:ln w="9525">
            <a:noFill/>
            <a:miter lim="800000"/>
            <a:headEnd/>
            <a:tailEnd/>
          </a:ln>
        </p:spPr>
        <p:txBody>
          <a:bodyPr>
            <a:spAutoFit/>
          </a:bodyPr>
          <a:lstStyle/>
          <a:p>
            <a:pPr>
              <a:spcBef>
                <a:spcPct val="50000"/>
              </a:spcBef>
            </a:pPr>
            <a:r>
              <a:rPr lang="en-US" sz="2800"/>
              <a:t>B</a:t>
            </a:r>
          </a:p>
        </p:txBody>
      </p:sp>
      <p:sp>
        <p:nvSpPr>
          <p:cNvPr id="7178" name="Text Box 10"/>
          <p:cNvSpPr txBox="1">
            <a:spLocks noChangeArrowheads="1"/>
          </p:cNvSpPr>
          <p:nvPr/>
        </p:nvSpPr>
        <p:spPr bwMode="auto">
          <a:xfrm>
            <a:off x="1752600" y="2438400"/>
            <a:ext cx="533400" cy="519113"/>
          </a:xfrm>
          <a:prstGeom prst="rect">
            <a:avLst/>
          </a:prstGeom>
          <a:noFill/>
          <a:ln w="9525">
            <a:noFill/>
            <a:miter lim="800000"/>
            <a:headEnd/>
            <a:tailEnd/>
          </a:ln>
        </p:spPr>
        <p:txBody>
          <a:bodyPr>
            <a:spAutoFit/>
          </a:bodyPr>
          <a:lstStyle/>
          <a:p>
            <a:pPr>
              <a:spcBef>
                <a:spcPct val="50000"/>
              </a:spcBef>
            </a:pPr>
            <a:r>
              <a:rPr lang="en-US" sz="2800"/>
              <a:t>B</a:t>
            </a:r>
          </a:p>
        </p:txBody>
      </p:sp>
      <p:sp>
        <p:nvSpPr>
          <p:cNvPr id="7179" name="Text Box 11"/>
          <p:cNvSpPr txBox="1">
            <a:spLocks noChangeArrowheads="1"/>
          </p:cNvSpPr>
          <p:nvPr/>
        </p:nvSpPr>
        <p:spPr bwMode="auto">
          <a:xfrm>
            <a:off x="3429000" y="2438400"/>
            <a:ext cx="1143000" cy="519113"/>
          </a:xfrm>
          <a:prstGeom prst="rect">
            <a:avLst/>
          </a:prstGeom>
          <a:noFill/>
          <a:ln w="9525">
            <a:noFill/>
            <a:miter lim="800000"/>
            <a:headEnd/>
            <a:tailEnd/>
          </a:ln>
        </p:spPr>
        <p:txBody>
          <a:bodyPr>
            <a:spAutoFit/>
          </a:bodyPr>
          <a:lstStyle/>
          <a:p>
            <a:pPr>
              <a:spcBef>
                <a:spcPct val="50000"/>
              </a:spcBef>
            </a:pPr>
            <a:r>
              <a:rPr lang="en-US" sz="2800"/>
              <a:t>Anti-a</a:t>
            </a:r>
          </a:p>
        </p:txBody>
      </p:sp>
      <p:sp>
        <p:nvSpPr>
          <p:cNvPr id="7180" name="Text Box 12"/>
          <p:cNvSpPr txBox="1">
            <a:spLocks noChangeArrowheads="1"/>
          </p:cNvSpPr>
          <p:nvPr/>
        </p:nvSpPr>
        <p:spPr bwMode="auto">
          <a:xfrm>
            <a:off x="5867400" y="2438400"/>
            <a:ext cx="990600" cy="519113"/>
          </a:xfrm>
          <a:prstGeom prst="rect">
            <a:avLst/>
          </a:prstGeom>
          <a:noFill/>
          <a:ln w="9525">
            <a:noFill/>
            <a:miter lim="800000"/>
            <a:headEnd/>
            <a:tailEnd/>
          </a:ln>
        </p:spPr>
        <p:txBody>
          <a:bodyPr>
            <a:spAutoFit/>
          </a:bodyPr>
          <a:lstStyle/>
          <a:p>
            <a:pPr>
              <a:spcBef>
                <a:spcPct val="50000"/>
              </a:spcBef>
            </a:pPr>
            <a:r>
              <a:rPr lang="en-US" sz="2800"/>
              <a:t>B,O</a:t>
            </a:r>
          </a:p>
        </p:txBody>
      </p:sp>
      <p:sp>
        <p:nvSpPr>
          <p:cNvPr id="7181" name="Text Box 13"/>
          <p:cNvSpPr txBox="1">
            <a:spLocks noChangeArrowheads="1"/>
          </p:cNvSpPr>
          <p:nvPr/>
        </p:nvSpPr>
        <p:spPr bwMode="auto">
          <a:xfrm>
            <a:off x="7848600" y="2438400"/>
            <a:ext cx="1295400" cy="519113"/>
          </a:xfrm>
          <a:prstGeom prst="rect">
            <a:avLst/>
          </a:prstGeom>
          <a:noFill/>
          <a:ln w="9525">
            <a:noFill/>
            <a:miter lim="800000"/>
            <a:headEnd/>
            <a:tailEnd/>
          </a:ln>
        </p:spPr>
        <p:txBody>
          <a:bodyPr>
            <a:spAutoFit/>
          </a:bodyPr>
          <a:lstStyle/>
          <a:p>
            <a:pPr>
              <a:spcBef>
                <a:spcPct val="50000"/>
              </a:spcBef>
            </a:pPr>
            <a:r>
              <a:rPr lang="en-US" sz="2800"/>
              <a:t>B, AB</a:t>
            </a:r>
          </a:p>
        </p:txBody>
      </p:sp>
      <p:sp>
        <p:nvSpPr>
          <p:cNvPr id="7182" name="Text Box 14"/>
          <p:cNvSpPr txBox="1">
            <a:spLocks noChangeArrowheads="1"/>
          </p:cNvSpPr>
          <p:nvPr/>
        </p:nvSpPr>
        <p:spPr bwMode="auto">
          <a:xfrm>
            <a:off x="533400" y="3276600"/>
            <a:ext cx="914400" cy="519113"/>
          </a:xfrm>
          <a:prstGeom prst="rect">
            <a:avLst/>
          </a:prstGeom>
          <a:noFill/>
          <a:ln w="9525">
            <a:noFill/>
            <a:miter lim="800000"/>
            <a:headEnd/>
            <a:tailEnd/>
          </a:ln>
        </p:spPr>
        <p:txBody>
          <a:bodyPr>
            <a:spAutoFit/>
          </a:bodyPr>
          <a:lstStyle/>
          <a:p>
            <a:pPr>
              <a:spcBef>
                <a:spcPct val="50000"/>
              </a:spcBef>
            </a:pPr>
            <a:r>
              <a:rPr lang="en-US" sz="2800"/>
              <a:t>AB</a:t>
            </a:r>
          </a:p>
        </p:txBody>
      </p:sp>
      <p:sp>
        <p:nvSpPr>
          <p:cNvPr id="7183" name="Text Box 15"/>
          <p:cNvSpPr txBox="1">
            <a:spLocks noChangeArrowheads="1"/>
          </p:cNvSpPr>
          <p:nvPr/>
        </p:nvSpPr>
        <p:spPr bwMode="auto">
          <a:xfrm>
            <a:off x="1676400" y="3200400"/>
            <a:ext cx="1066800" cy="519113"/>
          </a:xfrm>
          <a:prstGeom prst="rect">
            <a:avLst/>
          </a:prstGeom>
          <a:noFill/>
          <a:ln w="9525">
            <a:noFill/>
            <a:miter lim="800000"/>
            <a:headEnd/>
            <a:tailEnd/>
          </a:ln>
        </p:spPr>
        <p:txBody>
          <a:bodyPr>
            <a:spAutoFit/>
          </a:bodyPr>
          <a:lstStyle/>
          <a:p>
            <a:pPr>
              <a:spcBef>
                <a:spcPct val="50000"/>
              </a:spcBef>
            </a:pPr>
            <a:r>
              <a:rPr lang="en-US" sz="2800"/>
              <a:t>A, B</a:t>
            </a:r>
          </a:p>
        </p:txBody>
      </p:sp>
      <p:sp>
        <p:nvSpPr>
          <p:cNvPr id="7184" name="Text Box 16"/>
          <p:cNvSpPr txBox="1">
            <a:spLocks noChangeArrowheads="1"/>
          </p:cNvSpPr>
          <p:nvPr/>
        </p:nvSpPr>
        <p:spPr bwMode="auto">
          <a:xfrm>
            <a:off x="3505200" y="3200400"/>
            <a:ext cx="1371600" cy="519113"/>
          </a:xfrm>
          <a:prstGeom prst="rect">
            <a:avLst/>
          </a:prstGeom>
          <a:noFill/>
          <a:ln w="9525">
            <a:noFill/>
            <a:miter lim="800000"/>
            <a:headEnd/>
            <a:tailEnd/>
          </a:ln>
        </p:spPr>
        <p:txBody>
          <a:bodyPr>
            <a:spAutoFit/>
          </a:bodyPr>
          <a:lstStyle/>
          <a:p>
            <a:pPr>
              <a:spcBef>
                <a:spcPct val="50000"/>
              </a:spcBef>
            </a:pPr>
            <a:r>
              <a:rPr lang="en-US" sz="2800"/>
              <a:t>none</a:t>
            </a:r>
          </a:p>
        </p:txBody>
      </p:sp>
      <p:sp>
        <p:nvSpPr>
          <p:cNvPr id="7185" name="Text Box 17"/>
          <p:cNvSpPr txBox="1">
            <a:spLocks noChangeArrowheads="1"/>
          </p:cNvSpPr>
          <p:nvPr/>
        </p:nvSpPr>
        <p:spPr bwMode="auto">
          <a:xfrm>
            <a:off x="5334000" y="3200400"/>
            <a:ext cx="2286000" cy="519113"/>
          </a:xfrm>
          <a:prstGeom prst="rect">
            <a:avLst/>
          </a:prstGeom>
          <a:noFill/>
          <a:ln w="9525">
            <a:noFill/>
            <a:miter lim="800000"/>
            <a:headEnd/>
            <a:tailEnd/>
          </a:ln>
        </p:spPr>
        <p:txBody>
          <a:bodyPr>
            <a:spAutoFit/>
          </a:bodyPr>
          <a:lstStyle/>
          <a:p>
            <a:pPr>
              <a:spcBef>
                <a:spcPct val="50000"/>
              </a:spcBef>
            </a:pPr>
            <a:r>
              <a:rPr lang="en-US" sz="2800"/>
              <a:t>A, B, AB, O</a:t>
            </a:r>
          </a:p>
        </p:txBody>
      </p:sp>
      <p:sp>
        <p:nvSpPr>
          <p:cNvPr id="7186" name="Text Box 18"/>
          <p:cNvSpPr txBox="1">
            <a:spLocks noChangeArrowheads="1"/>
          </p:cNvSpPr>
          <p:nvPr/>
        </p:nvSpPr>
        <p:spPr bwMode="auto">
          <a:xfrm>
            <a:off x="8001000" y="3200400"/>
            <a:ext cx="914400" cy="519113"/>
          </a:xfrm>
          <a:prstGeom prst="rect">
            <a:avLst/>
          </a:prstGeom>
          <a:noFill/>
          <a:ln w="9525">
            <a:noFill/>
            <a:miter lim="800000"/>
            <a:headEnd/>
            <a:tailEnd/>
          </a:ln>
        </p:spPr>
        <p:txBody>
          <a:bodyPr>
            <a:spAutoFit/>
          </a:bodyPr>
          <a:lstStyle/>
          <a:p>
            <a:pPr>
              <a:spcBef>
                <a:spcPct val="50000"/>
              </a:spcBef>
            </a:pPr>
            <a:r>
              <a:rPr lang="en-US" sz="2800"/>
              <a:t>AB</a:t>
            </a:r>
          </a:p>
        </p:txBody>
      </p:sp>
      <p:sp>
        <p:nvSpPr>
          <p:cNvPr id="7187" name="Text Box 19"/>
          <p:cNvSpPr txBox="1">
            <a:spLocks noChangeArrowheads="1"/>
          </p:cNvSpPr>
          <p:nvPr/>
        </p:nvSpPr>
        <p:spPr bwMode="auto">
          <a:xfrm>
            <a:off x="685800" y="4038600"/>
            <a:ext cx="685800" cy="519113"/>
          </a:xfrm>
          <a:prstGeom prst="rect">
            <a:avLst/>
          </a:prstGeom>
          <a:noFill/>
          <a:ln w="9525">
            <a:noFill/>
            <a:miter lim="800000"/>
            <a:headEnd/>
            <a:tailEnd/>
          </a:ln>
        </p:spPr>
        <p:txBody>
          <a:bodyPr>
            <a:spAutoFit/>
          </a:bodyPr>
          <a:lstStyle/>
          <a:p>
            <a:pPr>
              <a:spcBef>
                <a:spcPct val="50000"/>
              </a:spcBef>
            </a:pPr>
            <a:r>
              <a:rPr lang="en-US" sz="2800"/>
              <a:t>O</a:t>
            </a:r>
          </a:p>
        </p:txBody>
      </p:sp>
      <p:sp>
        <p:nvSpPr>
          <p:cNvPr id="7188" name="Text Box 20"/>
          <p:cNvSpPr txBox="1">
            <a:spLocks noChangeArrowheads="1"/>
          </p:cNvSpPr>
          <p:nvPr/>
        </p:nvSpPr>
        <p:spPr bwMode="auto">
          <a:xfrm>
            <a:off x="1600200" y="4038600"/>
            <a:ext cx="990600" cy="519113"/>
          </a:xfrm>
          <a:prstGeom prst="rect">
            <a:avLst/>
          </a:prstGeom>
          <a:noFill/>
          <a:ln w="9525">
            <a:noFill/>
            <a:miter lim="800000"/>
            <a:headEnd/>
            <a:tailEnd/>
          </a:ln>
        </p:spPr>
        <p:txBody>
          <a:bodyPr>
            <a:spAutoFit/>
          </a:bodyPr>
          <a:lstStyle/>
          <a:p>
            <a:pPr>
              <a:spcBef>
                <a:spcPct val="50000"/>
              </a:spcBef>
            </a:pPr>
            <a:r>
              <a:rPr lang="en-US" sz="2800"/>
              <a:t>none</a:t>
            </a:r>
          </a:p>
        </p:txBody>
      </p:sp>
      <p:sp>
        <p:nvSpPr>
          <p:cNvPr id="7189" name="Text Box 21"/>
          <p:cNvSpPr txBox="1">
            <a:spLocks noChangeArrowheads="1"/>
          </p:cNvSpPr>
          <p:nvPr/>
        </p:nvSpPr>
        <p:spPr bwMode="auto">
          <a:xfrm>
            <a:off x="3429000" y="4038600"/>
            <a:ext cx="1447800" cy="946150"/>
          </a:xfrm>
          <a:prstGeom prst="rect">
            <a:avLst/>
          </a:prstGeom>
          <a:noFill/>
          <a:ln w="9525">
            <a:noFill/>
            <a:miter lim="800000"/>
            <a:headEnd/>
            <a:tailEnd/>
          </a:ln>
        </p:spPr>
        <p:txBody>
          <a:bodyPr>
            <a:spAutoFit/>
          </a:bodyPr>
          <a:lstStyle/>
          <a:p>
            <a:pPr>
              <a:spcBef>
                <a:spcPct val="50000"/>
              </a:spcBef>
            </a:pPr>
            <a:r>
              <a:rPr lang="en-US" sz="2800"/>
              <a:t>Anti-a, Anti-b</a:t>
            </a:r>
          </a:p>
        </p:txBody>
      </p:sp>
      <p:sp>
        <p:nvSpPr>
          <p:cNvPr id="7190" name="Text Box 22"/>
          <p:cNvSpPr txBox="1">
            <a:spLocks noChangeArrowheads="1"/>
          </p:cNvSpPr>
          <p:nvPr/>
        </p:nvSpPr>
        <p:spPr bwMode="auto">
          <a:xfrm>
            <a:off x="5943600" y="4038600"/>
            <a:ext cx="685800" cy="519113"/>
          </a:xfrm>
          <a:prstGeom prst="rect">
            <a:avLst/>
          </a:prstGeom>
          <a:noFill/>
          <a:ln w="9525">
            <a:noFill/>
            <a:miter lim="800000"/>
            <a:headEnd/>
            <a:tailEnd/>
          </a:ln>
        </p:spPr>
        <p:txBody>
          <a:bodyPr>
            <a:spAutoFit/>
          </a:bodyPr>
          <a:lstStyle/>
          <a:p>
            <a:pPr>
              <a:spcBef>
                <a:spcPct val="50000"/>
              </a:spcBef>
            </a:pPr>
            <a:r>
              <a:rPr lang="en-US" sz="2800"/>
              <a:t>O</a:t>
            </a:r>
          </a:p>
        </p:txBody>
      </p:sp>
      <p:sp>
        <p:nvSpPr>
          <p:cNvPr id="7191" name="Text Box 23"/>
          <p:cNvSpPr txBox="1">
            <a:spLocks noChangeArrowheads="1"/>
          </p:cNvSpPr>
          <p:nvPr/>
        </p:nvSpPr>
        <p:spPr bwMode="auto">
          <a:xfrm>
            <a:off x="8001000" y="4038600"/>
            <a:ext cx="1143000" cy="946150"/>
          </a:xfrm>
          <a:prstGeom prst="rect">
            <a:avLst/>
          </a:prstGeom>
          <a:noFill/>
          <a:ln w="9525">
            <a:noFill/>
            <a:miter lim="800000"/>
            <a:headEnd/>
            <a:tailEnd/>
          </a:ln>
        </p:spPr>
        <p:txBody>
          <a:bodyPr>
            <a:spAutoFit/>
          </a:bodyPr>
          <a:lstStyle/>
          <a:p>
            <a:pPr>
              <a:spcBef>
                <a:spcPct val="50000"/>
              </a:spcBef>
            </a:pPr>
            <a:r>
              <a:rPr lang="en-US" sz="2800"/>
              <a:t>A, B, AB, O</a:t>
            </a:r>
          </a:p>
        </p:txBody>
      </p:sp>
      <p:sp>
        <p:nvSpPr>
          <p:cNvPr id="7192" name="Text Box 24"/>
          <p:cNvSpPr txBox="1">
            <a:spLocks noChangeArrowheads="1"/>
          </p:cNvSpPr>
          <p:nvPr/>
        </p:nvSpPr>
        <p:spPr bwMode="auto">
          <a:xfrm>
            <a:off x="381000" y="5181600"/>
            <a:ext cx="8382000" cy="519113"/>
          </a:xfrm>
          <a:prstGeom prst="rect">
            <a:avLst/>
          </a:prstGeom>
          <a:noFill/>
          <a:ln w="9525">
            <a:noFill/>
            <a:miter lim="800000"/>
            <a:headEnd/>
            <a:tailEnd/>
          </a:ln>
        </p:spPr>
        <p:txBody>
          <a:bodyPr>
            <a:spAutoFit/>
          </a:bodyPr>
          <a:lstStyle/>
          <a:p>
            <a:pPr>
              <a:spcBef>
                <a:spcPct val="50000"/>
              </a:spcBef>
            </a:pPr>
            <a:r>
              <a:rPr lang="en-US" sz="2800" u="sng"/>
              <a:t>Blood Type O</a:t>
            </a:r>
            <a:r>
              <a:rPr lang="en-US" sz="2800"/>
              <a:t>  :    </a:t>
            </a:r>
            <a:r>
              <a:rPr lang="en-US" sz="2800" b="1" i="1"/>
              <a:t>universal donor</a:t>
            </a:r>
            <a:endParaRPr lang="en-US" sz="2800" u="sng"/>
          </a:p>
        </p:txBody>
      </p:sp>
      <p:sp>
        <p:nvSpPr>
          <p:cNvPr id="7194" name="Text Box 26"/>
          <p:cNvSpPr txBox="1">
            <a:spLocks noChangeArrowheads="1"/>
          </p:cNvSpPr>
          <p:nvPr/>
        </p:nvSpPr>
        <p:spPr bwMode="auto">
          <a:xfrm>
            <a:off x="381000" y="5715000"/>
            <a:ext cx="6019800" cy="519113"/>
          </a:xfrm>
          <a:prstGeom prst="rect">
            <a:avLst/>
          </a:prstGeom>
          <a:noFill/>
          <a:ln w="9525">
            <a:noFill/>
            <a:miter lim="800000"/>
            <a:headEnd/>
            <a:tailEnd/>
          </a:ln>
        </p:spPr>
        <p:txBody>
          <a:bodyPr>
            <a:spAutoFit/>
          </a:bodyPr>
          <a:lstStyle/>
          <a:p>
            <a:pPr>
              <a:spcBef>
                <a:spcPct val="50000"/>
              </a:spcBef>
            </a:pPr>
            <a:r>
              <a:rPr lang="en-US" sz="2800" u="sng"/>
              <a:t>Blood Type AB</a:t>
            </a:r>
            <a:r>
              <a:rPr lang="en-US" sz="2800"/>
              <a:t>:    </a:t>
            </a:r>
            <a:r>
              <a:rPr lang="en-US" sz="2800" b="1" i="1"/>
              <a:t>universal recipient</a:t>
            </a:r>
            <a:endParaRPr lang="en-US" sz="2800" u="sng"/>
          </a:p>
        </p:txBody>
      </p:sp>
      <p:sp>
        <p:nvSpPr>
          <p:cNvPr id="71706" name="Line 28"/>
          <p:cNvSpPr>
            <a:spLocks noChangeShapeType="1"/>
          </p:cNvSpPr>
          <p:nvPr/>
        </p:nvSpPr>
        <p:spPr bwMode="auto">
          <a:xfrm>
            <a:off x="0" y="5105400"/>
            <a:ext cx="9144000" cy="0"/>
          </a:xfrm>
          <a:prstGeom prst="line">
            <a:avLst/>
          </a:prstGeom>
          <a:noFill/>
          <a:ln w="9525">
            <a:solidFill>
              <a:schemeClr val="tx1"/>
            </a:solidFill>
            <a:round/>
            <a:headEnd/>
            <a:tailEnd/>
          </a:ln>
        </p:spPr>
        <p:txBody>
          <a:bodyPr wrap="none" anchor="ctr"/>
          <a:lstStyle/>
          <a:p>
            <a:endParaRPr lang="en-CA"/>
          </a:p>
        </p:txBody>
      </p:sp>
      <p:sp>
        <p:nvSpPr>
          <p:cNvPr id="71707" name="Line 29"/>
          <p:cNvSpPr>
            <a:spLocks noChangeShapeType="1"/>
          </p:cNvSpPr>
          <p:nvPr/>
        </p:nvSpPr>
        <p:spPr bwMode="auto">
          <a:xfrm>
            <a:off x="1143000" y="990600"/>
            <a:ext cx="0" cy="4114800"/>
          </a:xfrm>
          <a:prstGeom prst="line">
            <a:avLst/>
          </a:prstGeom>
          <a:noFill/>
          <a:ln w="9525">
            <a:solidFill>
              <a:schemeClr val="tx1"/>
            </a:solidFill>
            <a:round/>
            <a:headEnd/>
            <a:tailEnd/>
          </a:ln>
        </p:spPr>
        <p:txBody>
          <a:bodyPr wrap="none" anchor="ctr"/>
          <a:lstStyle/>
          <a:p>
            <a:endParaRPr lang="en-CA"/>
          </a:p>
        </p:txBody>
      </p:sp>
      <p:sp>
        <p:nvSpPr>
          <p:cNvPr id="71708" name="Line 30"/>
          <p:cNvSpPr>
            <a:spLocks noChangeShapeType="1"/>
          </p:cNvSpPr>
          <p:nvPr/>
        </p:nvSpPr>
        <p:spPr bwMode="auto">
          <a:xfrm>
            <a:off x="2895600" y="1066800"/>
            <a:ext cx="0" cy="0"/>
          </a:xfrm>
          <a:prstGeom prst="line">
            <a:avLst/>
          </a:prstGeom>
          <a:noFill/>
          <a:ln w="9525">
            <a:solidFill>
              <a:schemeClr val="tx1"/>
            </a:solidFill>
            <a:round/>
            <a:headEnd/>
            <a:tailEnd/>
          </a:ln>
        </p:spPr>
        <p:txBody>
          <a:bodyPr wrap="none" anchor="ctr"/>
          <a:lstStyle/>
          <a:p>
            <a:endParaRPr lang="en-CA"/>
          </a:p>
        </p:txBody>
      </p:sp>
      <p:sp>
        <p:nvSpPr>
          <p:cNvPr id="71709" name="Line 31"/>
          <p:cNvSpPr>
            <a:spLocks noChangeShapeType="1"/>
          </p:cNvSpPr>
          <p:nvPr/>
        </p:nvSpPr>
        <p:spPr bwMode="auto">
          <a:xfrm>
            <a:off x="2971800" y="990600"/>
            <a:ext cx="0" cy="4114800"/>
          </a:xfrm>
          <a:prstGeom prst="line">
            <a:avLst/>
          </a:prstGeom>
          <a:noFill/>
          <a:ln w="9525">
            <a:solidFill>
              <a:schemeClr val="tx1"/>
            </a:solidFill>
            <a:round/>
            <a:headEnd/>
            <a:tailEnd/>
          </a:ln>
        </p:spPr>
        <p:txBody>
          <a:bodyPr wrap="none" anchor="ctr"/>
          <a:lstStyle/>
          <a:p>
            <a:endParaRPr lang="en-CA"/>
          </a:p>
        </p:txBody>
      </p:sp>
      <p:sp>
        <p:nvSpPr>
          <p:cNvPr id="71710" name="Line 32"/>
          <p:cNvSpPr>
            <a:spLocks noChangeShapeType="1"/>
          </p:cNvSpPr>
          <p:nvPr/>
        </p:nvSpPr>
        <p:spPr bwMode="auto">
          <a:xfrm>
            <a:off x="5181600" y="990600"/>
            <a:ext cx="0" cy="4114800"/>
          </a:xfrm>
          <a:prstGeom prst="line">
            <a:avLst/>
          </a:prstGeom>
          <a:noFill/>
          <a:ln w="9525">
            <a:solidFill>
              <a:schemeClr val="tx1"/>
            </a:solidFill>
            <a:round/>
            <a:headEnd/>
            <a:tailEnd/>
          </a:ln>
        </p:spPr>
        <p:txBody>
          <a:bodyPr wrap="none" anchor="ctr"/>
          <a:lstStyle/>
          <a:p>
            <a:endParaRPr lang="en-CA"/>
          </a:p>
        </p:txBody>
      </p:sp>
      <p:sp>
        <p:nvSpPr>
          <p:cNvPr id="71711" name="Line 33"/>
          <p:cNvSpPr>
            <a:spLocks noChangeShapeType="1"/>
          </p:cNvSpPr>
          <p:nvPr/>
        </p:nvSpPr>
        <p:spPr bwMode="auto">
          <a:xfrm>
            <a:off x="7620000" y="1066800"/>
            <a:ext cx="0" cy="4038600"/>
          </a:xfrm>
          <a:prstGeom prst="line">
            <a:avLst/>
          </a:prstGeom>
          <a:noFill/>
          <a:ln w="9525">
            <a:solidFill>
              <a:schemeClr val="tx1"/>
            </a:solidFill>
            <a:round/>
            <a:headEnd/>
            <a:tailEnd/>
          </a:ln>
        </p:spPr>
        <p:txBody>
          <a:bodyPr wrap="none" anchor="ct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0-#ppt_w/2"/>
                                          </p:val>
                                        </p:tav>
                                        <p:tav tm="100000">
                                          <p:val>
                                            <p:strVal val="#ppt_x"/>
                                          </p:val>
                                        </p:tav>
                                      </p:tavLst>
                                    </p:anim>
                                    <p:anim calcmode="lin" valueType="num">
                                      <p:cBhvr additive="base">
                                        <p:cTn id="8" dur="500" fill="hold"/>
                                        <p:tgtEl>
                                          <p:spTgt spid="71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4" fill="hold" grpId="0" nodeType="clickEffect">
                                  <p:stCondLst>
                                    <p:cond delay="0"/>
                                  </p:stCondLst>
                                  <p:childTnLst>
                                    <p:set>
                                      <p:cBhvr>
                                        <p:cTn id="12" dur="1" fill="hold">
                                          <p:stCondLst>
                                            <p:cond delay="0"/>
                                          </p:stCondLst>
                                        </p:cTn>
                                        <p:tgtEl>
                                          <p:spTgt spid="7172"/>
                                        </p:tgtEl>
                                        <p:attrNameLst>
                                          <p:attrName>style.visibility</p:attrName>
                                        </p:attrNameLst>
                                      </p:cBhvr>
                                      <p:to>
                                        <p:strVal val="visible"/>
                                      </p:to>
                                    </p:set>
                                    <p:anim calcmode="lin" valueType="num">
                                      <p:cBhvr>
                                        <p:cTn id="13" dur="500" fill="hold"/>
                                        <p:tgtEl>
                                          <p:spTgt spid="7172"/>
                                        </p:tgtEl>
                                        <p:attrNameLst>
                                          <p:attrName>ppt_x</p:attrName>
                                        </p:attrNameLst>
                                      </p:cBhvr>
                                      <p:tavLst>
                                        <p:tav tm="0">
                                          <p:val>
                                            <p:strVal val="#ppt_x"/>
                                          </p:val>
                                        </p:tav>
                                        <p:tav tm="100000">
                                          <p:val>
                                            <p:strVal val="#ppt_x"/>
                                          </p:val>
                                        </p:tav>
                                      </p:tavLst>
                                    </p:anim>
                                    <p:anim calcmode="lin" valueType="num">
                                      <p:cBhvr>
                                        <p:cTn id="14" dur="500" fill="hold"/>
                                        <p:tgtEl>
                                          <p:spTgt spid="7172"/>
                                        </p:tgtEl>
                                        <p:attrNameLst>
                                          <p:attrName>ppt_y</p:attrName>
                                        </p:attrNameLst>
                                      </p:cBhvr>
                                      <p:tavLst>
                                        <p:tav tm="0">
                                          <p:val>
                                            <p:strVal val="#ppt_y+#ppt_h/2"/>
                                          </p:val>
                                        </p:tav>
                                        <p:tav tm="100000">
                                          <p:val>
                                            <p:strVal val="#ppt_y"/>
                                          </p:val>
                                        </p:tav>
                                      </p:tavLst>
                                    </p:anim>
                                    <p:anim calcmode="lin" valueType="num">
                                      <p:cBhvr>
                                        <p:cTn id="15" dur="500" fill="hold"/>
                                        <p:tgtEl>
                                          <p:spTgt spid="7172"/>
                                        </p:tgtEl>
                                        <p:attrNameLst>
                                          <p:attrName>ppt_w</p:attrName>
                                        </p:attrNameLst>
                                      </p:cBhvr>
                                      <p:tavLst>
                                        <p:tav tm="0">
                                          <p:val>
                                            <p:strVal val="#ppt_w"/>
                                          </p:val>
                                        </p:tav>
                                        <p:tav tm="100000">
                                          <p:val>
                                            <p:strVal val="#ppt_w"/>
                                          </p:val>
                                        </p:tav>
                                      </p:tavLst>
                                    </p:anim>
                                    <p:anim calcmode="lin" valueType="num">
                                      <p:cBhvr>
                                        <p:cTn id="16" dur="500" fill="hold"/>
                                        <p:tgtEl>
                                          <p:spTgt spid="7172"/>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173"/>
                                        </p:tgtEl>
                                        <p:attrNameLst>
                                          <p:attrName>style.visibility</p:attrName>
                                        </p:attrNameLst>
                                      </p:cBhvr>
                                      <p:to>
                                        <p:strVal val="visible"/>
                                      </p:to>
                                    </p:set>
                                    <p:anim calcmode="lin" valueType="num">
                                      <p:cBhvr additive="base">
                                        <p:cTn id="21" dur="500" fill="hold"/>
                                        <p:tgtEl>
                                          <p:spTgt spid="7173"/>
                                        </p:tgtEl>
                                        <p:attrNameLst>
                                          <p:attrName>ppt_x</p:attrName>
                                        </p:attrNameLst>
                                      </p:cBhvr>
                                      <p:tavLst>
                                        <p:tav tm="0">
                                          <p:val>
                                            <p:strVal val="#ppt_x"/>
                                          </p:val>
                                        </p:tav>
                                        <p:tav tm="100000">
                                          <p:val>
                                            <p:strVal val="#ppt_x"/>
                                          </p:val>
                                        </p:tav>
                                      </p:tavLst>
                                    </p:anim>
                                    <p:anim calcmode="lin" valueType="num">
                                      <p:cBhvr additive="base">
                                        <p:cTn id="22"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174"/>
                                        </p:tgtEl>
                                        <p:attrNameLst>
                                          <p:attrName>style.visibility</p:attrName>
                                        </p:attrNameLst>
                                      </p:cBhvr>
                                      <p:to>
                                        <p:strVal val="visible"/>
                                      </p:to>
                                    </p:set>
                                    <p:anim calcmode="lin" valueType="num">
                                      <p:cBhvr additive="base">
                                        <p:cTn id="27" dur="500" fill="hold"/>
                                        <p:tgtEl>
                                          <p:spTgt spid="7174"/>
                                        </p:tgtEl>
                                        <p:attrNameLst>
                                          <p:attrName>ppt_x</p:attrName>
                                        </p:attrNameLst>
                                      </p:cBhvr>
                                      <p:tavLst>
                                        <p:tav tm="0">
                                          <p:val>
                                            <p:strVal val="#ppt_x"/>
                                          </p:val>
                                        </p:tav>
                                        <p:tav tm="100000">
                                          <p:val>
                                            <p:strVal val="#ppt_x"/>
                                          </p:val>
                                        </p:tav>
                                      </p:tavLst>
                                    </p:anim>
                                    <p:anim calcmode="lin" valueType="num">
                                      <p:cBhvr additive="base">
                                        <p:cTn id="28"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175"/>
                                        </p:tgtEl>
                                        <p:attrNameLst>
                                          <p:attrName>style.visibility</p:attrName>
                                        </p:attrNameLst>
                                      </p:cBhvr>
                                      <p:to>
                                        <p:strVal val="visible"/>
                                      </p:to>
                                    </p:set>
                                    <p:anim calcmode="lin" valueType="num">
                                      <p:cBhvr additive="base">
                                        <p:cTn id="33" dur="500" fill="hold"/>
                                        <p:tgtEl>
                                          <p:spTgt spid="7175"/>
                                        </p:tgtEl>
                                        <p:attrNameLst>
                                          <p:attrName>ppt_x</p:attrName>
                                        </p:attrNameLst>
                                      </p:cBhvr>
                                      <p:tavLst>
                                        <p:tav tm="0">
                                          <p:val>
                                            <p:strVal val="#ppt_x"/>
                                          </p:val>
                                        </p:tav>
                                        <p:tav tm="100000">
                                          <p:val>
                                            <p:strVal val="#ppt_x"/>
                                          </p:val>
                                        </p:tav>
                                      </p:tavLst>
                                    </p:anim>
                                    <p:anim calcmode="lin" valueType="num">
                                      <p:cBhvr additive="base">
                                        <p:cTn id="34"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176"/>
                                        </p:tgtEl>
                                        <p:attrNameLst>
                                          <p:attrName>style.visibility</p:attrName>
                                        </p:attrNameLst>
                                      </p:cBhvr>
                                      <p:to>
                                        <p:strVal val="visible"/>
                                      </p:to>
                                    </p:set>
                                    <p:anim calcmode="lin" valueType="num">
                                      <p:cBhvr additive="base">
                                        <p:cTn id="39" dur="500" fill="hold"/>
                                        <p:tgtEl>
                                          <p:spTgt spid="7176"/>
                                        </p:tgtEl>
                                        <p:attrNameLst>
                                          <p:attrName>ppt_x</p:attrName>
                                        </p:attrNameLst>
                                      </p:cBhvr>
                                      <p:tavLst>
                                        <p:tav tm="0">
                                          <p:val>
                                            <p:strVal val="#ppt_x"/>
                                          </p:val>
                                        </p:tav>
                                        <p:tav tm="100000">
                                          <p:val>
                                            <p:strVal val="#ppt_x"/>
                                          </p:val>
                                        </p:tav>
                                      </p:tavLst>
                                    </p:anim>
                                    <p:anim calcmode="lin" valueType="num">
                                      <p:cBhvr additive="base">
                                        <p:cTn id="40" dur="500" fill="hold"/>
                                        <p:tgtEl>
                                          <p:spTgt spid="717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4" fill="hold" grpId="0" nodeType="clickEffect">
                                  <p:stCondLst>
                                    <p:cond delay="0"/>
                                  </p:stCondLst>
                                  <p:childTnLst>
                                    <p:set>
                                      <p:cBhvr>
                                        <p:cTn id="44" dur="1" fill="hold">
                                          <p:stCondLst>
                                            <p:cond delay="0"/>
                                          </p:stCondLst>
                                        </p:cTn>
                                        <p:tgtEl>
                                          <p:spTgt spid="7177"/>
                                        </p:tgtEl>
                                        <p:attrNameLst>
                                          <p:attrName>style.visibility</p:attrName>
                                        </p:attrNameLst>
                                      </p:cBhvr>
                                      <p:to>
                                        <p:strVal val="visible"/>
                                      </p:to>
                                    </p:set>
                                    <p:anim calcmode="lin" valueType="num">
                                      <p:cBhvr>
                                        <p:cTn id="45" dur="500" fill="hold"/>
                                        <p:tgtEl>
                                          <p:spTgt spid="7177"/>
                                        </p:tgtEl>
                                        <p:attrNameLst>
                                          <p:attrName>ppt_x</p:attrName>
                                        </p:attrNameLst>
                                      </p:cBhvr>
                                      <p:tavLst>
                                        <p:tav tm="0">
                                          <p:val>
                                            <p:strVal val="#ppt_x"/>
                                          </p:val>
                                        </p:tav>
                                        <p:tav tm="100000">
                                          <p:val>
                                            <p:strVal val="#ppt_x"/>
                                          </p:val>
                                        </p:tav>
                                      </p:tavLst>
                                    </p:anim>
                                    <p:anim calcmode="lin" valueType="num">
                                      <p:cBhvr>
                                        <p:cTn id="46" dur="500" fill="hold"/>
                                        <p:tgtEl>
                                          <p:spTgt spid="7177"/>
                                        </p:tgtEl>
                                        <p:attrNameLst>
                                          <p:attrName>ppt_y</p:attrName>
                                        </p:attrNameLst>
                                      </p:cBhvr>
                                      <p:tavLst>
                                        <p:tav tm="0">
                                          <p:val>
                                            <p:strVal val="#ppt_y+#ppt_h/2"/>
                                          </p:val>
                                        </p:tav>
                                        <p:tav tm="100000">
                                          <p:val>
                                            <p:strVal val="#ppt_y"/>
                                          </p:val>
                                        </p:tav>
                                      </p:tavLst>
                                    </p:anim>
                                    <p:anim calcmode="lin" valueType="num">
                                      <p:cBhvr>
                                        <p:cTn id="47" dur="500" fill="hold"/>
                                        <p:tgtEl>
                                          <p:spTgt spid="7177"/>
                                        </p:tgtEl>
                                        <p:attrNameLst>
                                          <p:attrName>ppt_w</p:attrName>
                                        </p:attrNameLst>
                                      </p:cBhvr>
                                      <p:tavLst>
                                        <p:tav tm="0">
                                          <p:val>
                                            <p:strVal val="#ppt_w"/>
                                          </p:val>
                                        </p:tav>
                                        <p:tav tm="100000">
                                          <p:val>
                                            <p:strVal val="#ppt_w"/>
                                          </p:val>
                                        </p:tav>
                                      </p:tavLst>
                                    </p:anim>
                                    <p:anim calcmode="lin" valueType="num">
                                      <p:cBhvr>
                                        <p:cTn id="48" dur="500" fill="hold"/>
                                        <p:tgtEl>
                                          <p:spTgt spid="7177"/>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178"/>
                                        </p:tgtEl>
                                        <p:attrNameLst>
                                          <p:attrName>style.visibility</p:attrName>
                                        </p:attrNameLst>
                                      </p:cBhvr>
                                      <p:to>
                                        <p:strVal val="visible"/>
                                      </p:to>
                                    </p:set>
                                    <p:anim calcmode="lin" valueType="num">
                                      <p:cBhvr additive="base">
                                        <p:cTn id="53" dur="500" fill="hold"/>
                                        <p:tgtEl>
                                          <p:spTgt spid="7178"/>
                                        </p:tgtEl>
                                        <p:attrNameLst>
                                          <p:attrName>ppt_x</p:attrName>
                                        </p:attrNameLst>
                                      </p:cBhvr>
                                      <p:tavLst>
                                        <p:tav tm="0">
                                          <p:val>
                                            <p:strVal val="#ppt_x"/>
                                          </p:val>
                                        </p:tav>
                                        <p:tav tm="100000">
                                          <p:val>
                                            <p:strVal val="#ppt_x"/>
                                          </p:val>
                                        </p:tav>
                                      </p:tavLst>
                                    </p:anim>
                                    <p:anim calcmode="lin" valueType="num">
                                      <p:cBhvr additive="base">
                                        <p:cTn id="54" dur="500" fill="hold"/>
                                        <p:tgtEl>
                                          <p:spTgt spid="717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179"/>
                                        </p:tgtEl>
                                        <p:attrNameLst>
                                          <p:attrName>style.visibility</p:attrName>
                                        </p:attrNameLst>
                                      </p:cBhvr>
                                      <p:to>
                                        <p:strVal val="visible"/>
                                      </p:to>
                                    </p:set>
                                    <p:anim calcmode="lin" valueType="num">
                                      <p:cBhvr additive="base">
                                        <p:cTn id="59" dur="500" fill="hold"/>
                                        <p:tgtEl>
                                          <p:spTgt spid="7179"/>
                                        </p:tgtEl>
                                        <p:attrNameLst>
                                          <p:attrName>ppt_x</p:attrName>
                                        </p:attrNameLst>
                                      </p:cBhvr>
                                      <p:tavLst>
                                        <p:tav tm="0">
                                          <p:val>
                                            <p:strVal val="#ppt_x"/>
                                          </p:val>
                                        </p:tav>
                                        <p:tav tm="100000">
                                          <p:val>
                                            <p:strVal val="#ppt_x"/>
                                          </p:val>
                                        </p:tav>
                                      </p:tavLst>
                                    </p:anim>
                                    <p:anim calcmode="lin" valueType="num">
                                      <p:cBhvr additive="base">
                                        <p:cTn id="60"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7180"/>
                                        </p:tgtEl>
                                        <p:attrNameLst>
                                          <p:attrName>style.visibility</p:attrName>
                                        </p:attrNameLst>
                                      </p:cBhvr>
                                      <p:to>
                                        <p:strVal val="visible"/>
                                      </p:to>
                                    </p:set>
                                    <p:anim calcmode="lin" valueType="num">
                                      <p:cBhvr additive="base">
                                        <p:cTn id="65" dur="500" fill="hold"/>
                                        <p:tgtEl>
                                          <p:spTgt spid="7180"/>
                                        </p:tgtEl>
                                        <p:attrNameLst>
                                          <p:attrName>ppt_x</p:attrName>
                                        </p:attrNameLst>
                                      </p:cBhvr>
                                      <p:tavLst>
                                        <p:tav tm="0">
                                          <p:val>
                                            <p:strVal val="#ppt_x"/>
                                          </p:val>
                                        </p:tav>
                                        <p:tav tm="100000">
                                          <p:val>
                                            <p:strVal val="#ppt_x"/>
                                          </p:val>
                                        </p:tav>
                                      </p:tavLst>
                                    </p:anim>
                                    <p:anim calcmode="lin" valueType="num">
                                      <p:cBhvr additive="base">
                                        <p:cTn id="66" dur="500" fill="hold"/>
                                        <p:tgtEl>
                                          <p:spTgt spid="718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7181"/>
                                        </p:tgtEl>
                                        <p:attrNameLst>
                                          <p:attrName>style.visibility</p:attrName>
                                        </p:attrNameLst>
                                      </p:cBhvr>
                                      <p:to>
                                        <p:strVal val="visible"/>
                                      </p:to>
                                    </p:set>
                                    <p:anim calcmode="lin" valueType="num">
                                      <p:cBhvr additive="base">
                                        <p:cTn id="71" dur="500" fill="hold"/>
                                        <p:tgtEl>
                                          <p:spTgt spid="7181"/>
                                        </p:tgtEl>
                                        <p:attrNameLst>
                                          <p:attrName>ppt_x</p:attrName>
                                        </p:attrNameLst>
                                      </p:cBhvr>
                                      <p:tavLst>
                                        <p:tav tm="0">
                                          <p:val>
                                            <p:strVal val="#ppt_x"/>
                                          </p:val>
                                        </p:tav>
                                        <p:tav tm="100000">
                                          <p:val>
                                            <p:strVal val="#ppt_x"/>
                                          </p:val>
                                        </p:tav>
                                      </p:tavLst>
                                    </p:anim>
                                    <p:anim calcmode="lin" valueType="num">
                                      <p:cBhvr additive="base">
                                        <p:cTn id="72" dur="500" fill="hold"/>
                                        <p:tgtEl>
                                          <p:spTgt spid="7181"/>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7" presetClass="entr" presetSubtype="4" fill="hold" grpId="0" nodeType="clickEffect">
                                  <p:stCondLst>
                                    <p:cond delay="0"/>
                                  </p:stCondLst>
                                  <p:childTnLst>
                                    <p:set>
                                      <p:cBhvr>
                                        <p:cTn id="76" dur="1" fill="hold">
                                          <p:stCondLst>
                                            <p:cond delay="0"/>
                                          </p:stCondLst>
                                        </p:cTn>
                                        <p:tgtEl>
                                          <p:spTgt spid="7182"/>
                                        </p:tgtEl>
                                        <p:attrNameLst>
                                          <p:attrName>style.visibility</p:attrName>
                                        </p:attrNameLst>
                                      </p:cBhvr>
                                      <p:to>
                                        <p:strVal val="visible"/>
                                      </p:to>
                                    </p:set>
                                    <p:anim calcmode="lin" valueType="num">
                                      <p:cBhvr>
                                        <p:cTn id="77" dur="500" fill="hold"/>
                                        <p:tgtEl>
                                          <p:spTgt spid="7182"/>
                                        </p:tgtEl>
                                        <p:attrNameLst>
                                          <p:attrName>ppt_x</p:attrName>
                                        </p:attrNameLst>
                                      </p:cBhvr>
                                      <p:tavLst>
                                        <p:tav tm="0">
                                          <p:val>
                                            <p:strVal val="#ppt_x"/>
                                          </p:val>
                                        </p:tav>
                                        <p:tav tm="100000">
                                          <p:val>
                                            <p:strVal val="#ppt_x"/>
                                          </p:val>
                                        </p:tav>
                                      </p:tavLst>
                                    </p:anim>
                                    <p:anim calcmode="lin" valueType="num">
                                      <p:cBhvr>
                                        <p:cTn id="78" dur="500" fill="hold"/>
                                        <p:tgtEl>
                                          <p:spTgt spid="7182"/>
                                        </p:tgtEl>
                                        <p:attrNameLst>
                                          <p:attrName>ppt_y</p:attrName>
                                        </p:attrNameLst>
                                      </p:cBhvr>
                                      <p:tavLst>
                                        <p:tav tm="0">
                                          <p:val>
                                            <p:strVal val="#ppt_y+#ppt_h/2"/>
                                          </p:val>
                                        </p:tav>
                                        <p:tav tm="100000">
                                          <p:val>
                                            <p:strVal val="#ppt_y"/>
                                          </p:val>
                                        </p:tav>
                                      </p:tavLst>
                                    </p:anim>
                                    <p:anim calcmode="lin" valueType="num">
                                      <p:cBhvr>
                                        <p:cTn id="79" dur="500" fill="hold"/>
                                        <p:tgtEl>
                                          <p:spTgt spid="7182"/>
                                        </p:tgtEl>
                                        <p:attrNameLst>
                                          <p:attrName>ppt_w</p:attrName>
                                        </p:attrNameLst>
                                      </p:cBhvr>
                                      <p:tavLst>
                                        <p:tav tm="0">
                                          <p:val>
                                            <p:strVal val="#ppt_w"/>
                                          </p:val>
                                        </p:tav>
                                        <p:tav tm="100000">
                                          <p:val>
                                            <p:strVal val="#ppt_w"/>
                                          </p:val>
                                        </p:tav>
                                      </p:tavLst>
                                    </p:anim>
                                    <p:anim calcmode="lin" valueType="num">
                                      <p:cBhvr>
                                        <p:cTn id="80" dur="500" fill="hold"/>
                                        <p:tgtEl>
                                          <p:spTgt spid="7182"/>
                                        </p:tgtEl>
                                        <p:attrNameLst>
                                          <p:attrName>ppt_h</p:attrName>
                                        </p:attrNameLst>
                                      </p:cBhvr>
                                      <p:tavLst>
                                        <p:tav tm="0">
                                          <p:val>
                                            <p:fltVal val="0"/>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183"/>
                                        </p:tgtEl>
                                        <p:attrNameLst>
                                          <p:attrName>style.visibility</p:attrName>
                                        </p:attrNameLst>
                                      </p:cBhvr>
                                      <p:to>
                                        <p:strVal val="visible"/>
                                      </p:to>
                                    </p:set>
                                    <p:anim calcmode="lin" valueType="num">
                                      <p:cBhvr additive="base">
                                        <p:cTn id="85" dur="500" fill="hold"/>
                                        <p:tgtEl>
                                          <p:spTgt spid="7183"/>
                                        </p:tgtEl>
                                        <p:attrNameLst>
                                          <p:attrName>ppt_x</p:attrName>
                                        </p:attrNameLst>
                                      </p:cBhvr>
                                      <p:tavLst>
                                        <p:tav tm="0">
                                          <p:val>
                                            <p:strVal val="#ppt_x"/>
                                          </p:val>
                                        </p:tav>
                                        <p:tav tm="100000">
                                          <p:val>
                                            <p:strVal val="#ppt_x"/>
                                          </p:val>
                                        </p:tav>
                                      </p:tavLst>
                                    </p:anim>
                                    <p:anim calcmode="lin" valueType="num">
                                      <p:cBhvr additive="base">
                                        <p:cTn id="86" dur="500" fill="hold"/>
                                        <p:tgtEl>
                                          <p:spTgt spid="718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184"/>
                                        </p:tgtEl>
                                        <p:attrNameLst>
                                          <p:attrName>style.visibility</p:attrName>
                                        </p:attrNameLst>
                                      </p:cBhvr>
                                      <p:to>
                                        <p:strVal val="visible"/>
                                      </p:to>
                                    </p:set>
                                    <p:anim calcmode="lin" valueType="num">
                                      <p:cBhvr additive="base">
                                        <p:cTn id="91" dur="500" fill="hold"/>
                                        <p:tgtEl>
                                          <p:spTgt spid="7184"/>
                                        </p:tgtEl>
                                        <p:attrNameLst>
                                          <p:attrName>ppt_x</p:attrName>
                                        </p:attrNameLst>
                                      </p:cBhvr>
                                      <p:tavLst>
                                        <p:tav tm="0">
                                          <p:val>
                                            <p:strVal val="#ppt_x"/>
                                          </p:val>
                                        </p:tav>
                                        <p:tav tm="100000">
                                          <p:val>
                                            <p:strVal val="#ppt_x"/>
                                          </p:val>
                                        </p:tav>
                                      </p:tavLst>
                                    </p:anim>
                                    <p:anim calcmode="lin" valueType="num">
                                      <p:cBhvr additive="base">
                                        <p:cTn id="92" dur="500" fill="hold"/>
                                        <p:tgtEl>
                                          <p:spTgt spid="718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7185"/>
                                        </p:tgtEl>
                                        <p:attrNameLst>
                                          <p:attrName>style.visibility</p:attrName>
                                        </p:attrNameLst>
                                      </p:cBhvr>
                                      <p:to>
                                        <p:strVal val="visible"/>
                                      </p:to>
                                    </p:set>
                                    <p:anim calcmode="lin" valueType="num">
                                      <p:cBhvr additive="base">
                                        <p:cTn id="97" dur="500" fill="hold"/>
                                        <p:tgtEl>
                                          <p:spTgt spid="7185"/>
                                        </p:tgtEl>
                                        <p:attrNameLst>
                                          <p:attrName>ppt_x</p:attrName>
                                        </p:attrNameLst>
                                      </p:cBhvr>
                                      <p:tavLst>
                                        <p:tav tm="0">
                                          <p:val>
                                            <p:strVal val="#ppt_x"/>
                                          </p:val>
                                        </p:tav>
                                        <p:tav tm="100000">
                                          <p:val>
                                            <p:strVal val="#ppt_x"/>
                                          </p:val>
                                        </p:tav>
                                      </p:tavLst>
                                    </p:anim>
                                    <p:anim calcmode="lin" valueType="num">
                                      <p:cBhvr additive="base">
                                        <p:cTn id="98" dur="500" fill="hold"/>
                                        <p:tgtEl>
                                          <p:spTgt spid="718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7186"/>
                                        </p:tgtEl>
                                        <p:attrNameLst>
                                          <p:attrName>style.visibility</p:attrName>
                                        </p:attrNameLst>
                                      </p:cBhvr>
                                      <p:to>
                                        <p:strVal val="visible"/>
                                      </p:to>
                                    </p:set>
                                    <p:anim calcmode="lin" valueType="num">
                                      <p:cBhvr additive="base">
                                        <p:cTn id="103" dur="500" fill="hold"/>
                                        <p:tgtEl>
                                          <p:spTgt spid="7186"/>
                                        </p:tgtEl>
                                        <p:attrNameLst>
                                          <p:attrName>ppt_x</p:attrName>
                                        </p:attrNameLst>
                                      </p:cBhvr>
                                      <p:tavLst>
                                        <p:tav tm="0">
                                          <p:val>
                                            <p:strVal val="#ppt_x"/>
                                          </p:val>
                                        </p:tav>
                                        <p:tav tm="100000">
                                          <p:val>
                                            <p:strVal val="#ppt_x"/>
                                          </p:val>
                                        </p:tav>
                                      </p:tavLst>
                                    </p:anim>
                                    <p:anim calcmode="lin" valueType="num">
                                      <p:cBhvr additive="base">
                                        <p:cTn id="104" dur="500" fill="hold"/>
                                        <p:tgtEl>
                                          <p:spTgt spid="718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7" presetClass="entr" presetSubtype="4" fill="hold" grpId="0" nodeType="clickEffect">
                                  <p:stCondLst>
                                    <p:cond delay="0"/>
                                  </p:stCondLst>
                                  <p:childTnLst>
                                    <p:set>
                                      <p:cBhvr>
                                        <p:cTn id="108" dur="1" fill="hold">
                                          <p:stCondLst>
                                            <p:cond delay="0"/>
                                          </p:stCondLst>
                                        </p:cTn>
                                        <p:tgtEl>
                                          <p:spTgt spid="7187"/>
                                        </p:tgtEl>
                                        <p:attrNameLst>
                                          <p:attrName>style.visibility</p:attrName>
                                        </p:attrNameLst>
                                      </p:cBhvr>
                                      <p:to>
                                        <p:strVal val="visible"/>
                                      </p:to>
                                    </p:set>
                                    <p:anim calcmode="lin" valueType="num">
                                      <p:cBhvr>
                                        <p:cTn id="109" dur="500" fill="hold"/>
                                        <p:tgtEl>
                                          <p:spTgt spid="7187"/>
                                        </p:tgtEl>
                                        <p:attrNameLst>
                                          <p:attrName>ppt_x</p:attrName>
                                        </p:attrNameLst>
                                      </p:cBhvr>
                                      <p:tavLst>
                                        <p:tav tm="0">
                                          <p:val>
                                            <p:strVal val="#ppt_x"/>
                                          </p:val>
                                        </p:tav>
                                        <p:tav tm="100000">
                                          <p:val>
                                            <p:strVal val="#ppt_x"/>
                                          </p:val>
                                        </p:tav>
                                      </p:tavLst>
                                    </p:anim>
                                    <p:anim calcmode="lin" valueType="num">
                                      <p:cBhvr>
                                        <p:cTn id="110" dur="500" fill="hold"/>
                                        <p:tgtEl>
                                          <p:spTgt spid="7187"/>
                                        </p:tgtEl>
                                        <p:attrNameLst>
                                          <p:attrName>ppt_y</p:attrName>
                                        </p:attrNameLst>
                                      </p:cBhvr>
                                      <p:tavLst>
                                        <p:tav tm="0">
                                          <p:val>
                                            <p:strVal val="#ppt_y+#ppt_h/2"/>
                                          </p:val>
                                        </p:tav>
                                        <p:tav tm="100000">
                                          <p:val>
                                            <p:strVal val="#ppt_y"/>
                                          </p:val>
                                        </p:tav>
                                      </p:tavLst>
                                    </p:anim>
                                    <p:anim calcmode="lin" valueType="num">
                                      <p:cBhvr>
                                        <p:cTn id="111" dur="500" fill="hold"/>
                                        <p:tgtEl>
                                          <p:spTgt spid="7187"/>
                                        </p:tgtEl>
                                        <p:attrNameLst>
                                          <p:attrName>ppt_w</p:attrName>
                                        </p:attrNameLst>
                                      </p:cBhvr>
                                      <p:tavLst>
                                        <p:tav tm="0">
                                          <p:val>
                                            <p:strVal val="#ppt_w"/>
                                          </p:val>
                                        </p:tav>
                                        <p:tav tm="100000">
                                          <p:val>
                                            <p:strVal val="#ppt_w"/>
                                          </p:val>
                                        </p:tav>
                                      </p:tavLst>
                                    </p:anim>
                                    <p:anim calcmode="lin" valueType="num">
                                      <p:cBhvr>
                                        <p:cTn id="112" dur="500" fill="hold"/>
                                        <p:tgtEl>
                                          <p:spTgt spid="7187"/>
                                        </p:tgtEl>
                                        <p:attrNameLst>
                                          <p:attrName>ppt_h</p:attrName>
                                        </p:attrNameLst>
                                      </p:cBhvr>
                                      <p:tavLst>
                                        <p:tav tm="0">
                                          <p:val>
                                            <p:fltVal val="0"/>
                                          </p:val>
                                        </p:tav>
                                        <p:tav tm="100000">
                                          <p:val>
                                            <p:strVal val="#ppt_h"/>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7188"/>
                                        </p:tgtEl>
                                        <p:attrNameLst>
                                          <p:attrName>style.visibility</p:attrName>
                                        </p:attrNameLst>
                                      </p:cBhvr>
                                      <p:to>
                                        <p:strVal val="visible"/>
                                      </p:to>
                                    </p:set>
                                    <p:anim calcmode="lin" valueType="num">
                                      <p:cBhvr additive="base">
                                        <p:cTn id="117" dur="500" fill="hold"/>
                                        <p:tgtEl>
                                          <p:spTgt spid="7188"/>
                                        </p:tgtEl>
                                        <p:attrNameLst>
                                          <p:attrName>ppt_x</p:attrName>
                                        </p:attrNameLst>
                                      </p:cBhvr>
                                      <p:tavLst>
                                        <p:tav tm="0">
                                          <p:val>
                                            <p:strVal val="#ppt_x"/>
                                          </p:val>
                                        </p:tav>
                                        <p:tav tm="100000">
                                          <p:val>
                                            <p:strVal val="#ppt_x"/>
                                          </p:val>
                                        </p:tav>
                                      </p:tavLst>
                                    </p:anim>
                                    <p:anim calcmode="lin" valueType="num">
                                      <p:cBhvr additive="base">
                                        <p:cTn id="118" dur="500" fill="hold"/>
                                        <p:tgtEl>
                                          <p:spTgt spid="7188"/>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7189"/>
                                        </p:tgtEl>
                                        <p:attrNameLst>
                                          <p:attrName>style.visibility</p:attrName>
                                        </p:attrNameLst>
                                      </p:cBhvr>
                                      <p:to>
                                        <p:strVal val="visible"/>
                                      </p:to>
                                    </p:set>
                                    <p:anim calcmode="lin" valueType="num">
                                      <p:cBhvr additive="base">
                                        <p:cTn id="123" dur="500" fill="hold"/>
                                        <p:tgtEl>
                                          <p:spTgt spid="7189"/>
                                        </p:tgtEl>
                                        <p:attrNameLst>
                                          <p:attrName>ppt_x</p:attrName>
                                        </p:attrNameLst>
                                      </p:cBhvr>
                                      <p:tavLst>
                                        <p:tav tm="0">
                                          <p:val>
                                            <p:strVal val="#ppt_x"/>
                                          </p:val>
                                        </p:tav>
                                        <p:tav tm="100000">
                                          <p:val>
                                            <p:strVal val="#ppt_x"/>
                                          </p:val>
                                        </p:tav>
                                      </p:tavLst>
                                    </p:anim>
                                    <p:anim calcmode="lin" valueType="num">
                                      <p:cBhvr additive="base">
                                        <p:cTn id="124" dur="500" fill="hold"/>
                                        <p:tgtEl>
                                          <p:spTgt spid="7189"/>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7190"/>
                                        </p:tgtEl>
                                        <p:attrNameLst>
                                          <p:attrName>style.visibility</p:attrName>
                                        </p:attrNameLst>
                                      </p:cBhvr>
                                      <p:to>
                                        <p:strVal val="visible"/>
                                      </p:to>
                                    </p:set>
                                    <p:anim calcmode="lin" valueType="num">
                                      <p:cBhvr additive="base">
                                        <p:cTn id="129" dur="500" fill="hold"/>
                                        <p:tgtEl>
                                          <p:spTgt spid="7190"/>
                                        </p:tgtEl>
                                        <p:attrNameLst>
                                          <p:attrName>ppt_x</p:attrName>
                                        </p:attrNameLst>
                                      </p:cBhvr>
                                      <p:tavLst>
                                        <p:tav tm="0">
                                          <p:val>
                                            <p:strVal val="#ppt_x"/>
                                          </p:val>
                                        </p:tav>
                                        <p:tav tm="100000">
                                          <p:val>
                                            <p:strVal val="#ppt_x"/>
                                          </p:val>
                                        </p:tav>
                                      </p:tavLst>
                                    </p:anim>
                                    <p:anim calcmode="lin" valueType="num">
                                      <p:cBhvr additive="base">
                                        <p:cTn id="130" dur="500" fill="hold"/>
                                        <p:tgtEl>
                                          <p:spTgt spid="7190"/>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7191"/>
                                        </p:tgtEl>
                                        <p:attrNameLst>
                                          <p:attrName>style.visibility</p:attrName>
                                        </p:attrNameLst>
                                      </p:cBhvr>
                                      <p:to>
                                        <p:strVal val="visible"/>
                                      </p:to>
                                    </p:set>
                                    <p:anim calcmode="lin" valueType="num">
                                      <p:cBhvr additive="base">
                                        <p:cTn id="135" dur="500" fill="hold"/>
                                        <p:tgtEl>
                                          <p:spTgt spid="7191"/>
                                        </p:tgtEl>
                                        <p:attrNameLst>
                                          <p:attrName>ppt_x</p:attrName>
                                        </p:attrNameLst>
                                      </p:cBhvr>
                                      <p:tavLst>
                                        <p:tav tm="0">
                                          <p:val>
                                            <p:strVal val="#ppt_x"/>
                                          </p:val>
                                        </p:tav>
                                        <p:tav tm="100000">
                                          <p:val>
                                            <p:strVal val="#ppt_x"/>
                                          </p:val>
                                        </p:tav>
                                      </p:tavLst>
                                    </p:anim>
                                    <p:anim calcmode="lin" valueType="num">
                                      <p:cBhvr additive="base">
                                        <p:cTn id="136" dur="500" fill="hold"/>
                                        <p:tgtEl>
                                          <p:spTgt spid="7191"/>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12" fill="hold" grpId="0" nodeType="clickEffect">
                                  <p:stCondLst>
                                    <p:cond delay="0"/>
                                  </p:stCondLst>
                                  <p:childTnLst>
                                    <p:set>
                                      <p:cBhvr>
                                        <p:cTn id="140" dur="1" fill="hold">
                                          <p:stCondLst>
                                            <p:cond delay="0"/>
                                          </p:stCondLst>
                                        </p:cTn>
                                        <p:tgtEl>
                                          <p:spTgt spid="7192"/>
                                        </p:tgtEl>
                                        <p:attrNameLst>
                                          <p:attrName>style.visibility</p:attrName>
                                        </p:attrNameLst>
                                      </p:cBhvr>
                                      <p:to>
                                        <p:strVal val="visible"/>
                                      </p:to>
                                    </p:set>
                                    <p:anim calcmode="lin" valueType="num">
                                      <p:cBhvr additive="base">
                                        <p:cTn id="141" dur="500" fill="hold"/>
                                        <p:tgtEl>
                                          <p:spTgt spid="7192"/>
                                        </p:tgtEl>
                                        <p:attrNameLst>
                                          <p:attrName>ppt_x</p:attrName>
                                        </p:attrNameLst>
                                      </p:cBhvr>
                                      <p:tavLst>
                                        <p:tav tm="0">
                                          <p:val>
                                            <p:strVal val="0-#ppt_w/2"/>
                                          </p:val>
                                        </p:tav>
                                        <p:tav tm="100000">
                                          <p:val>
                                            <p:strVal val="#ppt_x"/>
                                          </p:val>
                                        </p:tav>
                                      </p:tavLst>
                                    </p:anim>
                                    <p:anim calcmode="lin" valueType="num">
                                      <p:cBhvr additive="base">
                                        <p:cTn id="142" dur="500" fill="hold"/>
                                        <p:tgtEl>
                                          <p:spTgt spid="7192"/>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12" fill="hold" grpId="0" nodeType="clickEffect">
                                  <p:stCondLst>
                                    <p:cond delay="0"/>
                                  </p:stCondLst>
                                  <p:childTnLst>
                                    <p:set>
                                      <p:cBhvr>
                                        <p:cTn id="146" dur="1" fill="hold">
                                          <p:stCondLst>
                                            <p:cond delay="0"/>
                                          </p:stCondLst>
                                        </p:cTn>
                                        <p:tgtEl>
                                          <p:spTgt spid="7194"/>
                                        </p:tgtEl>
                                        <p:attrNameLst>
                                          <p:attrName>style.visibility</p:attrName>
                                        </p:attrNameLst>
                                      </p:cBhvr>
                                      <p:to>
                                        <p:strVal val="visible"/>
                                      </p:to>
                                    </p:set>
                                    <p:anim calcmode="lin" valueType="num">
                                      <p:cBhvr additive="base">
                                        <p:cTn id="147" dur="500" fill="hold"/>
                                        <p:tgtEl>
                                          <p:spTgt spid="7194"/>
                                        </p:tgtEl>
                                        <p:attrNameLst>
                                          <p:attrName>ppt_x</p:attrName>
                                        </p:attrNameLst>
                                      </p:cBhvr>
                                      <p:tavLst>
                                        <p:tav tm="0">
                                          <p:val>
                                            <p:strVal val="0-#ppt_w/2"/>
                                          </p:val>
                                        </p:tav>
                                        <p:tav tm="100000">
                                          <p:val>
                                            <p:strVal val="#ppt_x"/>
                                          </p:val>
                                        </p:tav>
                                      </p:tavLst>
                                    </p:anim>
                                    <p:anim calcmode="lin" valueType="num">
                                      <p:cBhvr additive="base">
                                        <p:cTn id="148" dur="500" fill="hold"/>
                                        <p:tgtEl>
                                          <p:spTgt spid="7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P spid="7172" grpId="0" autoUpdateAnimBg="0"/>
      <p:bldP spid="7173" grpId="0" autoUpdateAnimBg="0"/>
      <p:bldP spid="7174" grpId="0" autoUpdateAnimBg="0"/>
      <p:bldP spid="7175" grpId="0" autoUpdateAnimBg="0"/>
      <p:bldP spid="7176" grpId="0" autoUpdateAnimBg="0"/>
      <p:bldP spid="7177" grpId="0" autoUpdateAnimBg="0"/>
      <p:bldP spid="7178" grpId="0" autoUpdateAnimBg="0"/>
      <p:bldP spid="7179" grpId="0" autoUpdateAnimBg="0"/>
      <p:bldP spid="7180" grpId="0" autoUpdateAnimBg="0"/>
      <p:bldP spid="7181" grpId="0" autoUpdateAnimBg="0"/>
      <p:bldP spid="7182" grpId="0" autoUpdateAnimBg="0"/>
      <p:bldP spid="7183" grpId="0" autoUpdateAnimBg="0"/>
      <p:bldP spid="7184" grpId="0" autoUpdateAnimBg="0"/>
      <p:bldP spid="7185" grpId="0" autoUpdateAnimBg="0"/>
      <p:bldP spid="7186" grpId="0" autoUpdateAnimBg="0"/>
      <p:bldP spid="7187" grpId="0" autoUpdateAnimBg="0"/>
      <p:bldP spid="7188" grpId="0" autoUpdateAnimBg="0"/>
      <p:bldP spid="7189" grpId="0" autoUpdateAnimBg="0"/>
      <p:bldP spid="7190" grpId="0" autoUpdateAnimBg="0"/>
      <p:bldP spid="7191" grpId="0" autoUpdateAnimBg="0"/>
      <p:bldP spid="7192" grpId="0" autoUpdateAnimBg="0"/>
      <p:bldP spid="7194"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0"/>
            <a:ext cx="7772400" cy="1447800"/>
          </a:xfrm>
        </p:spPr>
        <p:txBody>
          <a:bodyPr/>
          <a:lstStyle/>
          <a:p>
            <a:r>
              <a:rPr lang="en-US" smtClean="0"/>
              <a:t>Rh Factor</a:t>
            </a:r>
          </a:p>
        </p:txBody>
      </p:sp>
      <p:sp>
        <p:nvSpPr>
          <p:cNvPr id="8195" name="Rectangle 3"/>
          <p:cNvSpPr>
            <a:spLocks noGrp="1" noChangeArrowheads="1"/>
          </p:cNvSpPr>
          <p:nvPr>
            <p:ph type="body" idx="1"/>
          </p:nvPr>
        </p:nvSpPr>
        <p:spPr>
          <a:xfrm>
            <a:off x="762000" y="1371600"/>
            <a:ext cx="8077200" cy="4724400"/>
          </a:xfrm>
        </p:spPr>
        <p:txBody>
          <a:bodyPr/>
          <a:lstStyle/>
          <a:p>
            <a:r>
              <a:rPr lang="en-US" smtClean="0"/>
              <a:t>Rh factor is a protein found on the RBC.</a:t>
            </a:r>
          </a:p>
          <a:p>
            <a:r>
              <a:rPr lang="en-US" smtClean="0"/>
              <a:t>First discovered in the rhesus monkey, hence the name.</a:t>
            </a:r>
          </a:p>
          <a:p>
            <a:r>
              <a:rPr lang="en-US" smtClean="0"/>
              <a:t>About 85% of humans have the Rh factor on their RBC and are said to be Rh+.</a:t>
            </a:r>
          </a:p>
          <a:p>
            <a:r>
              <a:rPr lang="en-US" smtClean="0"/>
              <a:t>The remaining 15% are Rh-.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304800"/>
            <a:ext cx="7772400" cy="1219200"/>
          </a:xfrm>
        </p:spPr>
        <p:txBody>
          <a:bodyPr/>
          <a:lstStyle/>
          <a:p>
            <a:r>
              <a:rPr lang="en-US" smtClean="0"/>
              <a:t>Rh Factor / Blood Transfusions</a:t>
            </a:r>
          </a:p>
        </p:txBody>
      </p:sp>
      <p:sp>
        <p:nvSpPr>
          <p:cNvPr id="9219" name="Rectangle 3"/>
          <p:cNvSpPr>
            <a:spLocks noGrp="1" noChangeArrowheads="1"/>
          </p:cNvSpPr>
          <p:nvPr>
            <p:ph type="body" idx="1"/>
          </p:nvPr>
        </p:nvSpPr>
        <p:spPr>
          <a:xfrm>
            <a:off x="990600" y="1752600"/>
            <a:ext cx="7543800" cy="4343400"/>
          </a:xfrm>
        </p:spPr>
        <p:txBody>
          <a:bodyPr/>
          <a:lstStyle/>
          <a:p>
            <a:r>
              <a:rPr lang="en-US" smtClean="0"/>
              <a:t>A person with Rh+ blood can receive both Rh+ blood and Rh- blood.</a:t>
            </a:r>
          </a:p>
          <a:p>
            <a:r>
              <a:rPr lang="en-US" smtClean="0"/>
              <a:t>A person with Rh- blood can receive only Rh- blood.  If given Rh+ blood, the recipient’s blood plasma produces anti-Rh antibodies causing the blood to agglutinate.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0"/>
            <a:ext cx="7772400" cy="762000"/>
          </a:xfrm>
        </p:spPr>
        <p:txBody>
          <a:bodyPr/>
          <a:lstStyle/>
          <a:p>
            <a:r>
              <a:rPr lang="en-US" smtClean="0"/>
              <a:t>Rh Factor / Pregnancy</a:t>
            </a:r>
          </a:p>
        </p:txBody>
      </p:sp>
      <p:sp>
        <p:nvSpPr>
          <p:cNvPr id="10243" name="Rectangle 3"/>
          <p:cNvSpPr>
            <a:spLocks noGrp="1" noChangeArrowheads="1"/>
          </p:cNvSpPr>
          <p:nvPr>
            <p:ph type="body" idx="1"/>
          </p:nvPr>
        </p:nvSpPr>
        <p:spPr>
          <a:xfrm>
            <a:off x="762000" y="533400"/>
            <a:ext cx="8382000" cy="6324600"/>
          </a:xfrm>
        </p:spPr>
        <p:txBody>
          <a:bodyPr/>
          <a:lstStyle/>
          <a:p>
            <a:r>
              <a:rPr lang="en-US" sz="2800" smtClean="0"/>
              <a:t>Can cause problems in pregnant women who have Rh- blood and a baby that is Rh+.</a:t>
            </a:r>
          </a:p>
          <a:p>
            <a:r>
              <a:rPr lang="en-US" sz="2800" smtClean="0"/>
              <a:t>The systems are independent of each other, but sometimes there is a slight mixing of the bloods during birth.</a:t>
            </a:r>
          </a:p>
          <a:p>
            <a:r>
              <a:rPr lang="en-US" sz="2800" smtClean="0"/>
              <a:t>If this occurs, the mother’s blood plasma will produce anti-Rh antibodies to fight the foreign Rh+ protein.</a:t>
            </a:r>
          </a:p>
          <a:p>
            <a:r>
              <a:rPr lang="en-US" sz="2800" smtClean="0"/>
              <a:t>Usually not a concern on the first pregnancy, but can be on subsequent ones where the anti-Rh antibodies enter the baby’s blood and destroy its Rh+ blood cells.</a:t>
            </a:r>
          </a:p>
          <a:p>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0"/>
            <a:ext cx="7772400" cy="1295400"/>
          </a:xfrm>
        </p:spPr>
        <p:txBody>
          <a:bodyPr/>
          <a:lstStyle/>
          <a:p>
            <a:r>
              <a:rPr lang="en-US" smtClean="0"/>
              <a:t>Treatment</a:t>
            </a:r>
          </a:p>
        </p:txBody>
      </p:sp>
      <p:sp>
        <p:nvSpPr>
          <p:cNvPr id="11267" name="Rectangle 3"/>
          <p:cNvSpPr>
            <a:spLocks noGrp="1" noChangeArrowheads="1"/>
          </p:cNvSpPr>
          <p:nvPr>
            <p:ph type="body" idx="1"/>
          </p:nvPr>
        </p:nvSpPr>
        <p:spPr>
          <a:xfrm>
            <a:off x="838200" y="990600"/>
            <a:ext cx="8077200" cy="5638800"/>
          </a:xfrm>
        </p:spPr>
        <p:txBody>
          <a:bodyPr/>
          <a:lstStyle/>
          <a:p>
            <a:r>
              <a:rPr lang="en-US" smtClean="0"/>
              <a:t>Problem can be eliminated if the Rh- mother is given an injection of anti-Rh antibodies called RhoGam, shortly after the birth of each Rh+ child.</a:t>
            </a:r>
          </a:p>
          <a:p>
            <a:r>
              <a:rPr lang="en-US" smtClean="0"/>
              <a:t>These destroy any Rh antigens on the baby’s blood cells that have entered the mother’s system.</a:t>
            </a:r>
          </a:p>
          <a:p>
            <a:r>
              <a:rPr lang="en-US" smtClean="0"/>
              <a:t>This means the mother’s immune system does not have to produce anti-Rh antibodies, and there is no problem with the next Rh+ baby.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914400" y="0"/>
            <a:ext cx="7772400" cy="1143000"/>
          </a:xfrm>
        </p:spPr>
        <p:txBody>
          <a:bodyPr/>
          <a:lstStyle/>
          <a:p>
            <a:pPr eaLnBrk="1" hangingPunct="1"/>
            <a:r>
              <a:rPr lang="en-US" smtClean="0"/>
              <a:t>Temperature Regulation</a:t>
            </a:r>
          </a:p>
        </p:txBody>
      </p:sp>
      <p:sp>
        <p:nvSpPr>
          <p:cNvPr id="15363" name="Rectangle 3"/>
          <p:cNvSpPr>
            <a:spLocks noGrp="1" noChangeArrowheads="1"/>
          </p:cNvSpPr>
          <p:nvPr>
            <p:ph idx="1"/>
          </p:nvPr>
        </p:nvSpPr>
        <p:spPr>
          <a:xfrm>
            <a:off x="990600" y="2362200"/>
            <a:ext cx="7772400" cy="4114800"/>
          </a:xfrm>
        </p:spPr>
        <p:txBody>
          <a:bodyPr/>
          <a:lstStyle/>
          <a:p>
            <a:pPr eaLnBrk="1" hangingPunct="1"/>
            <a:r>
              <a:rPr lang="en-US" sz="2800" b="1" smtClean="0">
                <a:cs typeface="Times New Roman" pitchFamily="18" charset="0"/>
              </a:rPr>
              <a:t>Homeotherms</a:t>
            </a:r>
            <a:endParaRPr lang="en-US" sz="2800" b="1" smtClean="0"/>
          </a:p>
          <a:p>
            <a:pPr lvl="1" eaLnBrk="1" hangingPunct="1"/>
            <a:r>
              <a:rPr lang="en-US" smtClean="0"/>
              <a:t>Warm blooded  - body temperature stays relatively constant (Endotherm)</a:t>
            </a:r>
          </a:p>
          <a:p>
            <a:pPr lvl="1" eaLnBrk="1" hangingPunct="1"/>
            <a:r>
              <a:rPr lang="en-US" smtClean="0"/>
              <a:t>birds and mammals</a:t>
            </a:r>
            <a:br>
              <a:rPr lang="en-US" smtClean="0"/>
            </a:br>
            <a:endParaRPr lang="en-US" smtClean="0"/>
          </a:p>
          <a:p>
            <a:pPr eaLnBrk="1" hangingPunct="1"/>
            <a:r>
              <a:rPr lang="en-US" sz="2800" b="1" smtClean="0">
                <a:cs typeface="Times New Roman" pitchFamily="18" charset="0"/>
              </a:rPr>
              <a:t>Poikilotherms</a:t>
            </a:r>
          </a:p>
          <a:p>
            <a:pPr lvl="1" eaLnBrk="1" hangingPunct="1"/>
            <a:r>
              <a:rPr lang="en-US" sz="2400" smtClean="0"/>
              <a:t>Cold blooded animals  - body temperature fluctuates depending on their environment (Ectotherm)</a:t>
            </a:r>
          </a:p>
          <a:p>
            <a:pPr lvl="1" eaLnBrk="1" hangingPunct="1"/>
            <a:r>
              <a:rPr lang="en-US" sz="2400" smtClean="0"/>
              <a:t> Lizards</a:t>
            </a:r>
          </a:p>
        </p:txBody>
      </p:sp>
      <p:pic>
        <p:nvPicPr>
          <p:cNvPr id="15364" name="Picture 9"/>
          <p:cNvPicPr>
            <a:picLocks noChangeAspect="1" noChangeArrowheads="1"/>
          </p:cNvPicPr>
          <p:nvPr/>
        </p:nvPicPr>
        <p:blipFill>
          <a:blip r:embed="rId2" cstate="print"/>
          <a:srcRect/>
          <a:stretch>
            <a:fillRect/>
          </a:stretch>
        </p:blipFill>
        <p:spPr bwMode="auto">
          <a:xfrm>
            <a:off x="5791200" y="914400"/>
            <a:ext cx="2971800" cy="198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body" idx="1"/>
          </p:nvPr>
        </p:nvSpPr>
        <p:spPr>
          <a:xfrm>
            <a:off x="1173163" y="914400"/>
            <a:ext cx="7772400" cy="5181600"/>
          </a:xfrm>
        </p:spPr>
        <p:txBody>
          <a:bodyPr/>
          <a:lstStyle/>
          <a:p>
            <a:pPr eaLnBrk="1" hangingPunct="1"/>
            <a:r>
              <a:rPr lang="en-CA" smtClean="0"/>
              <a:t>Antigen: foreign proteins</a:t>
            </a:r>
          </a:p>
          <a:p>
            <a:pPr eaLnBrk="1" hangingPunct="1"/>
            <a:endParaRPr lang="en-CA" smtClean="0"/>
          </a:p>
          <a:p>
            <a:pPr eaLnBrk="1" hangingPunct="1"/>
            <a:r>
              <a:rPr lang="en-CA" smtClean="0"/>
              <a:t>Antibodies: fights off antigens, one is agglutinin (causes clotting)</a:t>
            </a:r>
          </a:p>
          <a:p>
            <a:pPr eaLnBrk="1" hangingPunct="1"/>
            <a:endParaRPr lang="en-CA" smtClean="0"/>
          </a:p>
          <a:p>
            <a:pPr eaLnBrk="1" hangingPunct="1"/>
            <a:r>
              <a:rPr lang="en-CA" smtClean="0"/>
              <a:t>Rh factor: an antigen/protein on RBC’s</a:t>
            </a:r>
          </a:p>
          <a:p>
            <a:pPr lvl="2" eaLnBrk="1" hangingPunct="1"/>
            <a:r>
              <a:rPr lang="en-CA" smtClean="0"/>
              <a:t>Rh + = it’s present  </a:t>
            </a:r>
          </a:p>
          <a:p>
            <a:pPr lvl="2" eaLnBrk="1" hangingPunct="1"/>
            <a:r>
              <a:rPr lang="en-CA" smtClean="0"/>
              <a:t>Rh-   = it’s absent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914400" y="152400"/>
            <a:ext cx="8229600" cy="6705600"/>
          </a:xfrm>
          <a:noFill/>
        </p:spPr>
        <p:txBody>
          <a:bodyPr/>
          <a:lstStyle/>
          <a:p>
            <a:pPr eaLnBrk="1" hangingPunct="1">
              <a:lnSpc>
                <a:spcPct val="90000"/>
              </a:lnSpc>
              <a:buFont typeface="Wingdings" pitchFamily="2" charset="2"/>
              <a:buNone/>
            </a:pPr>
            <a:r>
              <a:rPr lang="en-US" sz="4000" u="sng" smtClean="0">
                <a:solidFill>
                  <a:schemeClr val="tx2"/>
                </a:solidFill>
              </a:rPr>
              <a:t>The Heart</a:t>
            </a:r>
          </a:p>
          <a:p>
            <a:pPr eaLnBrk="1" hangingPunct="1">
              <a:lnSpc>
                <a:spcPct val="90000"/>
              </a:lnSpc>
              <a:buFont typeface="Wingdings" pitchFamily="2" charset="2"/>
              <a:buChar char="q"/>
            </a:pPr>
            <a:r>
              <a:rPr lang="en-US" sz="2800" smtClean="0">
                <a:solidFill>
                  <a:schemeClr val="tx2"/>
                </a:solidFill>
              </a:rPr>
              <a:t>double pump, </a:t>
            </a:r>
          </a:p>
          <a:p>
            <a:pPr eaLnBrk="1" hangingPunct="1">
              <a:lnSpc>
                <a:spcPct val="90000"/>
              </a:lnSpc>
              <a:buFont typeface="Wingdings" pitchFamily="2" charset="2"/>
              <a:buChar char="q"/>
            </a:pPr>
            <a:r>
              <a:rPr lang="en-US" sz="2800" smtClean="0"/>
              <a:t>Found in the thoracic or chest cavity, under the ribs and sternum between the two lungs.</a:t>
            </a:r>
            <a:endParaRPr lang="en-US" sz="2800" smtClean="0">
              <a:solidFill>
                <a:schemeClr val="tx2"/>
              </a:solidFill>
            </a:endParaRPr>
          </a:p>
          <a:p>
            <a:pPr eaLnBrk="1" hangingPunct="1">
              <a:lnSpc>
                <a:spcPct val="90000"/>
              </a:lnSpc>
              <a:buFont typeface="Wingdings" pitchFamily="2" charset="2"/>
              <a:buChar char="q"/>
            </a:pPr>
            <a:r>
              <a:rPr lang="en-US" sz="2800" smtClean="0">
                <a:solidFill>
                  <a:schemeClr val="tx2"/>
                </a:solidFill>
              </a:rPr>
              <a:t>part of a two circuit path (no mixing)</a:t>
            </a:r>
          </a:p>
          <a:p>
            <a:pPr eaLnBrk="1" hangingPunct="1">
              <a:lnSpc>
                <a:spcPct val="90000"/>
              </a:lnSpc>
              <a:buFont typeface="Wingdings" pitchFamily="2" charset="2"/>
              <a:buChar char="q"/>
            </a:pPr>
            <a:r>
              <a:rPr lang="en-US" sz="2800" smtClean="0">
                <a:solidFill>
                  <a:schemeClr val="tx2"/>
                </a:solidFill>
              </a:rPr>
              <a:t>Enclosed in </a:t>
            </a:r>
            <a:r>
              <a:rPr lang="en-US" sz="2800" b="1" u="sng" smtClean="0">
                <a:solidFill>
                  <a:schemeClr val="tx2"/>
                </a:solidFill>
              </a:rPr>
              <a:t>pericardium</a:t>
            </a:r>
            <a:r>
              <a:rPr lang="en-US" sz="2800" smtClean="0">
                <a:solidFill>
                  <a:schemeClr val="tx2"/>
                </a:solidFill>
              </a:rPr>
              <a:t> (sac like membrane)</a:t>
            </a:r>
          </a:p>
          <a:p>
            <a:pPr eaLnBrk="1" hangingPunct="1">
              <a:lnSpc>
                <a:spcPct val="90000"/>
              </a:lnSpc>
              <a:buFont typeface="Wingdings" pitchFamily="2" charset="2"/>
              <a:buChar char="q"/>
            </a:pPr>
            <a:r>
              <a:rPr lang="en-US" sz="2800" b="1" u="sng" smtClean="0">
                <a:solidFill>
                  <a:schemeClr val="tx2"/>
                </a:solidFill>
              </a:rPr>
              <a:t>cardiac muscular</a:t>
            </a:r>
            <a:r>
              <a:rPr lang="en-US" sz="2800" smtClean="0">
                <a:solidFill>
                  <a:schemeClr val="tx2"/>
                </a:solidFill>
              </a:rPr>
              <a:t> tissue</a:t>
            </a:r>
          </a:p>
          <a:p>
            <a:pPr eaLnBrk="1" hangingPunct="1">
              <a:lnSpc>
                <a:spcPct val="90000"/>
              </a:lnSpc>
              <a:buFont typeface="Wingdings" pitchFamily="2" charset="2"/>
              <a:buChar char="q"/>
            </a:pPr>
            <a:r>
              <a:rPr lang="en-US" sz="2800" smtClean="0"/>
              <a:t>4 chambers </a:t>
            </a:r>
          </a:p>
          <a:p>
            <a:pPr lvl="1" eaLnBrk="1" hangingPunct="1">
              <a:lnSpc>
                <a:spcPct val="90000"/>
              </a:lnSpc>
              <a:buFont typeface="Wingdings" pitchFamily="2" charset="2"/>
              <a:buChar char="q"/>
            </a:pPr>
            <a:r>
              <a:rPr lang="en-US" smtClean="0"/>
              <a:t>2 </a:t>
            </a:r>
            <a:r>
              <a:rPr lang="en-US" u="sng" smtClean="0"/>
              <a:t>upper</a:t>
            </a:r>
            <a:r>
              <a:rPr lang="en-US" smtClean="0"/>
              <a:t> receiving chambers: </a:t>
            </a:r>
          </a:p>
          <a:p>
            <a:pPr lvl="2" eaLnBrk="1" hangingPunct="1">
              <a:lnSpc>
                <a:spcPct val="90000"/>
              </a:lnSpc>
              <a:buFont typeface="Wingdings" pitchFamily="2" charset="2"/>
              <a:buChar char="q"/>
            </a:pPr>
            <a:r>
              <a:rPr lang="en-US" sz="2800" smtClean="0"/>
              <a:t>Left </a:t>
            </a:r>
            <a:r>
              <a:rPr lang="en-US" sz="2800" b="1" smtClean="0"/>
              <a:t>Atrium</a:t>
            </a:r>
          </a:p>
          <a:p>
            <a:pPr lvl="2" eaLnBrk="1" hangingPunct="1">
              <a:lnSpc>
                <a:spcPct val="90000"/>
              </a:lnSpc>
              <a:buFont typeface="Wingdings" pitchFamily="2" charset="2"/>
              <a:buChar char="q"/>
            </a:pPr>
            <a:r>
              <a:rPr lang="en-US" sz="2800" smtClean="0"/>
              <a:t> Right </a:t>
            </a:r>
            <a:r>
              <a:rPr lang="en-US" sz="2800" b="1" smtClean="0"/>
              <a:t>Atrium</a:t>
            </a:r>
          </a:p>
          <a:p>
            <a:pPr lvl="1" eaLnBrk="1" hangingPunct="1">
              <a:lnSpc>
                <a:spcPct val="90000"/>
              </a:lnSpc>
              <a:buFont typeface="Wingdings" pitchFamily="2" charset="2"/>
              <a:buChar char="q"/>
            </a:pPr>
            <a:r>
              <a:rPr lang="en-US" smtClean="0"/>
              <a:t>2 </a:t>
            </a:r>
            <a:r>
              <a:rPr lang="en-US" u="sng" smtClean="0"/>
              <a:t>lower</a:t>
            </a:r>
            <a:r>
              <a:rPr lang="en-US" smtClean="0"/>
              <a:t> pumping chambers:</a:t>
            </a:r>
          </a:p>
          <a:p>
            <a:pPr lvl="2" eaLnBrk="1" hangingPunct="1">
              <a:lnSpc>
                <a:spcPct val="90000"/>
              </a:lnSpc>
              <a:buFont typeface="Wingdings" pitchFamily="2" charset="2"/>
              <a:buChar char="q"/>
            </a:pPr>
            <a:r>
              <a:rPr lang="en-US" sz="2800" smtClean="0"/>
              <a:t>Left </a:t>
            </a:r>
            <a:r>
              <a:rPr lang="en-US" sz="2800" b="1" smtClean="0"/>
              <a:t>Ventricle</a:t>
            </a:r>
          </a:p>
          <a:p>
            <a:pPr lvl="2" eaLnBrk="1" hangingPunct="1">
              <a:lnSpc>
                <a:spcPct val="90000"/>
              </a:lnSpc>
              <a:buFont typeface="Wingdings" pitchFamily="2" charset="2"/>
              <a:buChar char="q"/>
            </a:pPr>
            <a:r>
              <a:rPr lang="en-US" sz="2800" smtClean="0"/>
              <a:t>Right </a:t>
            </a:r>
            <a:r>
              <a:rPr lang="en-US" sz="2800" b="1" smtClean="0"/>
              <a:t>Ventricle</a:t>
            </a:r>
          </a:p>
        </p:txBody>
      </p:sp>
      <p:sp>
        <p:nvSpPr>
          <p:cNvPr id="77827" name="Text Box 4"/>
          <p:cNvSpPr txBox="1">
            <a:spLocks noChangeArrowheads="1"/>
          </p:cNvSpPr>
          <p:nvPr/>
        </p:nvSpPr>
        <p:spPr bwMode="auto">
          <a:xfrm>
            <a:off x="1143000" y="4191000"/>
            <a:ext cx="2286000" cy="457200"/>
          </a:xfrm>
          <a:prstGeom prst="rect">
            <a:avLst/>
          </a:prstGeom>
          <a:noFill/>
          <a:ln w="9525">
            <a:noFill/>
            <a:miter lim="800000"/>
            <a:headEnd/>
            <a:tailEnd/>
          </a:ln>
        </p:spPr>
        <p:txBody>
          <a:bodyPr>
            <a:spAutoFit/>
          </a:bodyPr>
          <a:lstStyle/>
          <a:p>
            <a:pPr>
              <a:spcBef>
                <a:spcPct val="50000"/>
              </a:spcBef>
            </a:pPr>
            <a:endParaRPr lang="en-CA" sz="2400">
              <a:latin typeface="Times New Roman" pitchFamily="18" charset="0"/>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450">
                                            <p:txEl>
                                              <p:pRg st="0" end="0"/>
                                            </p:txEl>
                                          </p:spTgt>
                                        </p:tgtEl>
                                        <p:attrNameLst>
                                          <p:attrName>style.visibility</p:attrName>
                                        </p:attrNameLst>
                                      </p:cBhvr>
                                      <p:to>
                                        <p:strVal val="visible"/>
                                      </p:to>
                                    </p:set>
                                    <p:anim calcmode="lin" valueType="num">
                                      <p:cBhvr additive="base">
                                        <p:cTn id="7" dur="500" fill="hold"/>
                                        <p:tgtEl>
                                          <p:spTgt spid="1044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4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450">
                                            <p:txEl>
                                              <p:pRg st="1" end="1"/>
                                            </p:txEl>
                                          </p:spTgt>
                                        </p:tgtEl>
                                        <p:attrNameLst>
                                          <p:attrName>style.visibility</p:attrName>
                                        </p:attrNameLst>
                                      </p:cBhvr>
                                      <p:to>
                                        <p:strVal val="visible"/>
                                      </p:to>
                                    </p:set>
                                    <p:anim calcmode="lin" valueType="num">
                                      <p:cBhvr additive="base">
                                        <p:cTn id="13" dur="500" fill="hold"/>
                                        <p:tgtEl>
                                          <p:spTgt spid="1044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4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450">
                                            <p:txEl>
                                              <p:pRg st="2" end="2"/>
                                            </p:txEl>
                                          </p:spTgt>
                                        </p:tgtEl>
                                        <p:attrNameLst>
                                          <p:attrName>style.visibility</p:attrName>
                                        </p:attrNameLst>
                                      </p:cBhvr>
                                      <p:to>
                                        <p:strVal val="visible"/>
                                      </p:to>
                                    </p:set>
                                    <p:anim calcmode="lin" valueType="num">
                                      <p:cBhvr additive="base">
                                        <p:cTn id="19" dur="500" fill="hold"/>
                                        <p:tgtEl>
                                          <p:spTgt spid="1044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4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450">
                                            <p:txEl>
                                              <p:pRg st="3" end="3"/>
                                            </p:txEl>
                                          </p:spTgt>
                                        </p:tgtEl>
                                        <p:attrNameLst>
                                          <p:attrName>style.visibility</p:attrName>
                                        </p:attrNameLst>
                                      </p:cBhvr>
                                      <p:to>
                                        <p:strVal val="visible"/>
                                      </p:to>
                                    </p:set>
                                    <p:anim calcmode="lin" valueType="num">
                                      <p:cBhvr additive="base">
                                        <p:cTn id="25" dur="500" fill="hold"/>
                                        <p:tgtEl>
                                          <p:spTgt spid="1044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4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4450">
                                            <p:txEl>
                                              <p:pRg st="4" end="4"/>
                                            </p:txEl>
                                          </p:spTgt>
                                        </p:tgtEl>
                                        <p:attrNameLst>
                                          <p:attrName>style.visibility</p:attrName>
                                        </p:attrNameLst>
                                      </p:cBhvr>
                                      <p:to>
                                        <p:strVal val="visible"/>
                                      </p:to>
                                    </p:set>
                                    <p:anim calcmode="lin" valueType="num">
                                      <p:cBhvr additive="base">
                                        <p:cTn id="31" dur="500" fill="hold"/>
                                        <p:tgtEl>
                                          <p:spTgt spid="10445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45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4450">
                                            <p:txEl>
                                              <p:pRg st="5" end="5"/>
                                            </p:txEl>
                                          </p:spTgt>
                                        </p:tgtEl>
                                        <p:attrNameLst>
                                          <p:attrName>style.visibility</p:attrName>
                                        </p:attrNameLst>
                                      </p:cBhvr>
                                      <p:to>
                                        <p:strVal val="visible"/>
                                      </p:to>
                                    </p:set>
                                    <p:anim calcmode="lin" valueType="num">
                                      <p:cBhvr additive="base">
                                        <p:cTn id="37" dur="500" fill="hold"/>
                                        <p:tgtEl>
                                          <p:spTgt spid="10445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45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4450">
                                            <p:txEl>
                                              <p:pRg st="6" end="6"/>
                                            </p:txEl>
                                          </p:spTgt>
                                        </p:tgtEl>
                                        <p:attrNameLst>
                                          <p:attrName>style.visibility</p:attrName>
                                        </p:attrNameLst>
                                      </p:cBhvr>
                                      <p:to>
                                        <p:strVal val="visible"/>
                                      </p:to>
                                    </p:set>
                                    <p:anim calcmode="lin" valueType="num">
                                      <p:cBhvr additive="base">
                                        <p:cTn id="43" dur="500" fill="hold"/>
                                        <p:tgtEl>
                                          <p:spTgt spid="10445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4450">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4450">
                                            <p:txEl>
                                              <p:pRg st="7" end="7"/>
                                            </p:txEl>
                                          </p:spTgt>
                                        </p:tgtEl>
                                        <p:attrNameLst>
                                          <p:attrName>style.visibility</p:attrName>
                                        </p:attrNameLst>
                                      </p:cBhvr>
                                      <p:to>
                                        <p:strVal val="visible"/>
                                      </p:to>
                                    </p:set>
                                    <p:anim calcmode="lin" valueType="num">
                                      <p:cBhvr additive="base">
                                        <p:cTn id="47" dur="500" fill="hold"/>
                                        <p:tgtEl>
                                          <p:spTgt spid="104450">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4450">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4450">
                                            <p:txEl>
                                              <p:pRg st="8" end="8"/>
                                            </p:txEl>
                                          </p:spTgt>
                                        </p:tgtEl>
                                        <p:attrNameLst>
                                          <p:attrName>style.visibility</p:attrName>
                                        </p:attrNameLst>
                                      </p:cBhvr>
                                      <p:to>
                                        <p:strVal val="visible"/>
                                      </p:to>
                                    </p:set>
                                    <p:anim calcmode="lin" valueType="num">
                                      <p:cBhvr additive="base">
                                        <p:cTn id="51" dur="500" fill="hold"/>
                                        <p:tgtEl>
                                          <p:spTgt spid="104450">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4450">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4450">
                                            <p:txEl>
                                              <p:pRg st="9" end="9"/>
                                            </p:txEl>
                                          </p:spTgt>
                                        </p:tgtEl>
                                        <p:attrNameLst>
                                          <p:attrName>style.visibility</p:attrName>
                                        </p:attrNameLst>
                                      </p:cBhvr>
                                      <p:to>
                                        <p:strVal val="visible"/>
                                      </p:to>
                                    </p:set>
                                    <p:anim calcmode="lin" valueType="num">
                                      <p:cBhvr additive="base">
                                        <p:cTn id="55" dur="500" fill="hold"/>
                                        <p:tgtEl>
                                          <p:spTgt spid="104450">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4450">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04450">
                                            <p:txEl>
                                              <p:pRg st="10" end="10"/>
                                            </p:txEl>
                                          </p:spTgt>
                                        </p:tgtEl>
                                        <p:attrNameLst>
                                          <p:attrName>style.visibility</p:attrName>
                                        </p:attrNameLst>
                                      </p:cBhvr>
                                      <p:to>
                                        <p:strVal val="visible"/>
                                      </p:to>
                                    </p:set>
                                    <p:anim calcmode="lin" valueType="num">
                                      <p:cBhvr additive="base">
                                        <p:cTn id="59" dur="500" fill="hold"/>
                                        <p:tgtEl>
                                          <p:spTgt spid="104450">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04450">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04450">
                                            <p:txEl>
                                              <p:pRg st="11" end="11"/>
                                            </p:txEl>
                                          </p:spTgt>
                                        </p:tgtEl>
                                        <p:attrNameLst>
                                          <p:attrName>style.visibility</p:attrName>
                                        </p:attrNameLst>
                                      </p:cBhvr>
                                      <p:to>
                                        <p:strVal val="visible"/>
                                      </p:to>
                                    </p:set>
                                    <p:anim calcmode="lin" valueType="num">
                                      <p:cBhvr additive="base">
                                        <p:cTn id="63" dur="500" fill="hold"/>
                                        <p:tgtEl>
                                          <p:spTgt spid="104450">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04450">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04450">
                                            <p:txEl>
                                              <p:pRg st="12" end="12"/>
                                            </p:txEl>
                                          </p:spTgt>
                                        </p:tgtEl>
                                        <p:attrNameLst>
                                          <p:attrName>style.visibility</p:attrName>
                                        </p:attrNameLst>
                                      </p:cBhvr>
                                      <p:to>
                                        <p:strVal val="visible"/>
                                      </p:to>
                                    </p:set>
                                    <p:anim calcmode="lin" valueType="num">
                                      <p:cBhvr additive="base">
                                        <p:cTn id="67" dur="500" fill="hold"/>
                                        <p:tgtEl>
                                          <p:spTgt spid="104450">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4450">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ChangeArrowheads="1"/>
          </p:cNvSpPr>
          <p:nvPr/>
        </p:nvSpPr>
        <p:spPr bwMode="auto">
          <a:xfrm>
            <a:off x="1676400" y="609600"/>
            <a:ext cx="6629400" cy="1384300"/>
          </a:xfrm>
          <a:prstGeom prst="rect">
            <a:avLst/>
          </a:prstGeom>
          <a:noFill/>
          <a:ln w="9525">
            <a:noFill/>
            <a:miter lim="800000"/>
            <a:headEnd/>
            <a:tailEnd/>
          </a:ln>
        </p:spPr>
        <p:txBody>
          <a:bodyPr>
            <a:spAutoFit/>
          </a:bodyPr>
          <a:lstStyle/>
          <a:p>
            <a:pPr>
              <a:spcBef>
                <a:spcPct val="50000"/>
              </a:spcBef>
              <a:buFontTx/>
              <a:buChar char="•"/>
            </a:pPr>
            <a:r>
              <a:rPr lang="en-US" sz="2800"/>
              <a:t>top chambers or atria </a:t>
            </a:r>
            <a:r>
              <a:rPr lang="en-US" sz="2800" b="1" i="1" u="sng"/>
              <a:t>receive</a:t>
            </a:r>
            <a:r>
              <a:rPr lang="en-US" sz="2800"/>
              <a:t> blood from circulation.  They have relatively thin walls as compared to the ventricles</a:t>
            </a:r>
            <a:r>
              <a:rPr lang="en-US"/>
              <a:t>.</a:t>
            </a:r>
          </a:p>
        </p:txBody>
      </p:sp>
      <p:sp>
        <p:nvSpPr>
          <p:cNvPr id="78851" name="Rectangle 2"/>
          <p:cNvSpPr>
            <a:spLocks noChangeArrowheads="1"/>
          </p:cNvSpPr>
          <p:nvPr/>
        </p:nvSpPr>
        <p:spPr bwMode="auto">
          <a:xfrm>
            <a:off x="1600200" y="2133600"/>
            <a:ext cx="6324600" cy="1384300"/>
          </a:xfrm>
          <a:prstGeom prst="rect">
            <a:avLst/>
          </a:prstGeom>
          <a:noFill/>
          <a:ln w="9525">
            <a:noFill/>
            <a:miter lim="800000"/>
            <a:headEnd/>
            <a:tailEnd/>
          </a:ln>
        </p:spPr>
        <p:txBody>
          <a:bodyPr>
            <a:spAutoFit/>
          </a:bodyPr>
          <a:lstStyle/>
          <a:p>
            <a:pPr>
              <a:spcBef>
                <a:spcPct val="50000"/>
              </a:spcBef>
              <a:buFontTx/>
              <a:buChar char="•"/>
            </a:pPr>
            <a:r>
              <a:rPr lang="en-US" sz="2800"/>
              <a:t>bottom  chambers or ventricles </a:t>
            </a:r>
            <a:r>
              <a:rPr lang="en-US" sz="2800" b="1" i="1" u="sng"/>
              <a:t>pump</a:t>
            </a:r>
            <a:r>
              <a:rPr lang="en-US" sz="2800"/>
              <a:t> blood out into circulation.  They have thick muscular walls</a:t>
            </a:r>
            <a:r>
              <a:rPr lang="en-US"/>
              <a:t>.</a:t>
            </a:r>
          </a:p>
        </p:txBody>
      </p:sp>
      <p:sp>
        <p:nvSpPr>
          <p:cNvPr id="78852" name="Rectangle 3"/>
          <p:cNvSpPr>
            <a:spLocks noChangeArrowheads="1"/>
          </p:cNvSpPr>
          <p:nvPr/>
        </p:nvSpPr>
        <p:spPr bwMode="auto">
          <a:xfrm>
            <a:off x="1447800" y="3657600"/>
            <a:ext cx="6705600" cy="954088"/>
          </a:xfrm>
          <a:prstGeom prst="rect">
            <a:avLst/>
          </a:prstGeom>
          <a:noFill/>
          <a:ln w="9525">
            <a:noFill/>
            <a:miter lim="800000"/>
            <a:headEnd/>
            <a:tailEnd/>
          </a:ln>
        </p:spPr>
        <p:txBody>
          <a:bodyPr>
            <a:spAutoFit/>
          </a:bodyPr>
          <a:lstStyle/>
          <a:p>
            <a:pPr>
              <a:spcBef>
                <a:spcPct val="50000"/>
              </a:spcBef>
              <a:buFontTx/>
              <a:buChar char="•"/>
            </a:pPr>
            <a:r>
              <a:rPr lang="en-US" sz="2800"/>
              <a:t>Divided into left and right hand sides by a muscle called the </a:t>
            </a:r>
            <a:r>
              <a:rPr lang="en-US" sz="2800" b="1" i="1" u="sng"/>
              <a:t>septum</a:t>
            </a:r>
            <a:r>
              <a:rPr lang="en-US" sz="2800"/>
              <a: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ChangeArrowheads="1"/>
          </p:cNvSpPr>
          <p:nvPr/>
        </p:nvSpPr>
        <p:spPr bwMode="auto">
          <a:xfrm>
            <a:off x="1295400" y="990600"/>
            <a:ext cx="7162800" cy="1816100"/>
          </a:xfrm>
          <a:prstGeom prst="rect">
            <a:avLst/>
          </a:prstGeom>
          <a:noFill/>
          <a:ln w="9525">
            <a:noFill/>
            <a:miter lim="800000"/>
            <a:headEnd/>
            <a:tailEnd/>
          </a:ln>
        </p:spPr>
        <p:txBody>
          <a:bodyPr>
            <a:spAutoFit/>
          </a:bodyPr>
          <a:lstStyle/>
          <a:p>
            <a:r>
              <a:rPr lang="en-US" sz="2800"/>
              <a:t> right side consists of right atrium and right ventricle.  This side carries deoxygenated blood into the lungs and is called </a:t>
            </a:r>
            <a:r>
              <a:rPr lang="en-US" sz="2800" i="1" u="sng"/>
              <a:t>pulmonary circulation</a:t>
            </a:r>
            <a:r>
              <a:rPr lang="en-US" sz="2800"/>
              <a:t>.</a:t>
            </a:r>
            <a:endParaRPr lang="en-CA" sz="2800"/>
          </a:p>
        </p:txBody>
      </p:sp>
      <p:sp>
        <p:nvSpPr>
          <p:cNvPr id="79875" name="Rectangle 2"/>
          <p:cNvSpPr>
            <a:spLocks noChangeArrowheads="1"/>
          </p:cNvSpPr>
          <p:nvPr/>
        </p:nvSpPr>
        <p:spPr bwMode="auto">
          <a:xfrm>
            <a:off x="1447800" y="3733800"/>
            <a:ext cx="6858000" cy="1816100"/>
          </a:xfrm>
          <a:prstGeom prst="rect">
            <a:avLst/>
          </a:prstGeom>
          <a:noFill/>
          <a:ln w="9525">
            <a:noFill/>
            <a:miter lim="800000"/>
            <a:headEnd/>
            <a:tailEnd/>
          </a:ln>
        </p:spPr>
        <p:txBody>
          <a:bodyPr>
            <a:spAutoFit/>
          </a:bodyPr>
          <a:lstStyle/>
          <a:p>
            <a:pPr>
              <a:spcBef>
                <a:spcPct val="50000"/>
              </a:spcBef>
              <a:buFontTx/>
              <a:buChar char="•"/>
            </a:pPr>
            <a:r>
              <a:rPr lang="en-US" sz="2800"/>
              <a:t>Left side consists of the left atrium and left ventricle.  This side carries oxygenated blood out to the body organs and is called </a:t>
            </a:r>
            <a:r>
              <a:rPr lang="en-US" sz="2800" i="1" u="sng"/>
              <a:t>systemic circulation</a:t>
            </a:r>
            <a:r>
              <a:rPr lang="en-US" sz="2800"/>
              <a: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914400" y="0"/>
            <a:ext cx="7772400" cy="1143000"/>
          </a:xfrm>
        </p:spPr>
        <p:txBody>
          <a:bodyPr/>
          <a:lstStyle/>
          <a:p>
            <a:pPr eaLnBrk="1" hangingPunct="1"/>
            <a:r>
              <a:rPr lang="en-US" smtClean="0"/>
              <a:t>Heart Facts</a:t>
            </a:r>
          </a:p>
        </p:txBody>
      </p:sp>
      <p:sp>
        <p:nvSpPr>
          <p:cNvPr id="105475" name="Text Box 3"/>
          <p:cNvSpPr>
            <a:spLocks noChangeArrowheads="1"/>
          </p:cNvSpPr>
          <p:nvPr>
            <p:ph type="body" sz="half" idx="1"/>
          </p:nvPr>
        </p:nvSpPr>
        <p:spPr>
          <a:xfrm>
            <a:off x="990600" y="1066800"/>
            <a:ext cx="8153400" cy="5486400"/>
          </a:xfrm>
          <a:noFill/>
          <a:ln w="38100" cap="flat" algn="ctr">
            <a:solidFill>
              <a:srgbClr val="FFFF00"/>
            </a:solidFill>
          </a:ln>
        </p:spPr>
        <p:txBody>
          <a:bodyPr/>
          <a:lstStyle/>
          <a:p>
            <a:pPr eaLnBrk="1" hangingPunct="1">
              <a:lnSpc>
                <a:spcPct val="80000"/>
              </a:lnSpc>
            </a:pPr>
            <a:r>
              <a:rPr lang="en-US" sz="2400" smtClean="0"/>
              <a:t>Hold out your hand and make a fist. If you're a kid, your heart is about the same size as your fist, and if you're an adult, it's about the same size as two fists. </a:t>
            </a:r>
            <a:br>
              <a:rPr lang="en-US" sz="2400" smtClean="0"/>
            </a:br>
            <a:r>
              <a:rPr lang="en-US" sz="2400" smtClean="0"/>
              <a:t/>
            </a:r>
            <a:br>
              <a:rPr lang="en-US" sz="2400" smtClean="0"/>
            </a:br>
            <a:endParaRPr lang="en-US" sz="2400" smtClean="0"/>
          </a:p>
          <a:p>
            <a:pPr eaLnBrk="1" hangingPunct="1">
              <a:lnSpc>
                <a:spcPct val="80000"/>
              </a:lnSpc>
            </a:pPr>
            <a:r>
              <a:rPr lang="en-US" sz="2400" smtClean="0"/>
              <a:t>Your heart beats about 100,000 times in one day and about 35 million times in a year. During an average lifetime, the human heart will beat more than 2.5 billion times. </a:t>
            </a:r>
            <a:br>
              <a:rPr lang="en-US" sz="2400" smtClean="0"/>
            </a:br>
            <a:r>
              <a:rPr lang="en-US" sz="2400" smtClean="0"/>
              <a:t/>
            </a:r>
            <a:br>
              <a:rPr lang="en-US" sz="2400" smtClean="0"/>
            </a:br>
            <a:endParaRPr lang="en-US" sz="2400" smtClean="0"/>
          </a:p>
          <a:p>
            <a:pPr eaLnBrk="1" hangingPunct="1">
              <a:lnSpc>
                <a:spcPct val="80000"/>
              </a:lnSpc>
            </a:pPr>
            <a:r>
              <a:rPr lang="en-US" sz="2400" smtClean="0"/>
              <a:t>Give a tennis ball a good, hard squeeze. You're using about the same amount of force your heart uses to pump blood out to the body. Even at rest, the muscles of the heart work hard--twice as hard as the leg muscles of a person sprinting. </a:t>
            </a:r>
          </a:p>
        </p:txBody>
      </p:sp>
      <p:sp>
        <p:nvSpPr>
          <p:cNvPr id="80900" name="Text Box 6"/>
          <p:cNvSpPr txBox="1">
            <a:spLocks noChangeArrowheads="1"/>
          </p:cNvSpPr>
          <p:nvPr/>
        </p:nvSpPr>
        <p:spPr bwMode="auto">
          <a:xfrm>
            <a:off x="6172200" y="533400"/>
            <a:ext cx="2514600" cy="366713"/>
          </a:xfrm>
          <a:prstGeom prst="rect">
            <a:avLst/>
          </a:prstGeom>
          <a:noFill/>
          <a:ln w="9525">
            <a:noFill/>
            <a:miter lim="800000"/>
            <a:headEnd/>
            <a:tailEnd/>
          </a:ln>
        </p:spPr>
        <p:txBody>
          <a:bodyPr>
            <a:spAutoFit/>
          </a:bodyPr>
          <a:lstStyle/>
          <a:p>
            <a:pPr eaLnBrk="0" hangingPunct="0">
              <a:spcBef>
                <a:spcPct val="50000"/>
              </a:spcBef>
            </a:pPr>
            <a:r>
              <a:rPr lang="en-US">
                <a:latin typeface="Tahoma" pitchFamily="34" charset="0"/>
              </a:rPr>
              <a:t>Don’t copy…..</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diamond(in)">
                                      <p:cBhvr>
                                        <p:cTn id="7" dur="2000"/>
                                        <p:tgtEl>
                                          <p:spTgt spid="105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5475">
                                            <p:txEl>
                                              <p:pRg st="1" end="1"/>
                                            </p:txEl>
                                          </p:spTgt>
                                        </p:tgtEl>
                                        <p:attrNameLst>
                                          <p:attrName>style.visibility</p:attrName>
                                        </p:attrNameLst>
                                      </p:cBhvr>
                                      <p:to>
                                        <p:strVal val="visible"/>
                                      </p:to>
                                    </p:set>
                                    <p:animEffect transition="in" filter="diamond(in)">
                                      <p:cBhvr>
                                        <p:cTn id="12" dur="2000"/>
                                        <p:tgtEl>
                                          <p:spTgt spid="1054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5475">
                                            <p:txEl>
                                              <p:pRg st="2" end="2"/>
                                            </p:txEl>
                                          </p:spTgt>
                                        </p:tgtEl>
                                        <p:attrNameLst>
                                          <p:attrName>style.visibility</p:attrName>
                                        </p:attrNameLst>
                                      </p:cBhvr>
                                      <p:to>
                                        <p:strVal val="visible"/>
                                      </p:to>
                                    </p:set>
                                    <p:animEffect transition="in" filter="diamond(in)">
                                      <p:cBhvr>
                                        <p:cTn id="17" dur="2000"/>
                                        <p:tgtEl>
                                          <p:spTgt spid="1054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173163" y="457200"/>
            <a:ext cx="7772400" cy="685800"/>
          </a:xfrm>
        </p:spPr>
        <p:txBody>
          <a:bodyPr/>
          <a:lstStyle/>
          <a:p>
            <a:pPr eaLnBrk="1" hangingPunct="1"/>
            <a:r>
              <a:rPr lang="en-CA" b="1" u="sng" smtClean="0"/>
              <a:t>Double Circulation</a:t>
            </a:r>
            <a:endParaRPr lang="en-CA" smtClean="0"/>
          </a:p>
        </p:txBody>
      </p:sp>
      <p:sp>
        <p:nvSpPr>
          <p:cNvPr id="81923" name="Rectangle 3"/>
          <p:cNvSpPr>
            <a:spLocks noGrp="1" noChangeArrowheads="1"/>
          </p:cNvSpPr>
          <p:nvPr>
            <p:ph type="body" idx="1"/>
          </p:nvPr>
        </p:nvSpPr>
        <p:spPr>
          <a:xfrm>
            <a:off x="1143000" y="1447800"/>
            <a:ext cx="7772400" cy="5029200"/>
          </a:xfrm>
        </p:spPr>
        <p:txBody>
          <a:bodyPr/>
          <a:lstStyle/>
          <a:p>
            <a:pPr eaLnBrk="1" hangingPunct="1">
              <a:lnSpc>
                <a:spcPct val="90000"/>
              </a:lnSpc>
            </a:pPr>
            <a:r>
              <a:rPr lang="en-CA" sz="2800" smtClean="0"/>
              <a:t>Deoxygenated blood goes to</a:t>
            </a:r>
          </a:p>
          <a:p>
            <a:pPr lvl="2" eaLnBrk="1" hangingPunct="1">
              <a:lnSpc>
                <a:spcPct val="90000"/>
              </a:lnSpc>
            </a:pPr>
            <a:r>
              <a:rPr lang="en-CA" sz="2000" smtClean="0"/>
              <a:t>Superior /inferior vena cava to</a:t>
            </a:r>
          </a:p>
          <a:p>
            <a:pPr lvl="2" eaLnBrk="1" hangingPunct="1">
              <a:lnSpc>
                <a:spcPct val="90000"/>
              </a:lnSpc>
            </a:pPr>
            <a:r>
              <a:rPr lang="en-CA" sz="2000" smtClean="0"/>
              <a:t>Right Atrium to</a:t>
            </a:r>
          </a:p>
          <a:p>
            <a:pPr lvl="2" eaLnBrk="1" hangingPunct="1">
              <a:lnSpc>
                <a:spcPct val="90000"/>
              </a:lnSpc>
            </a:pPr>
            <a:r>
              <a:rPr lang="en-CA" sz="2000" smtClean="0"/>
              <a:t>Right Ventricle to</a:t>
            </a:r>
          </a:p>
          <a:p>
            <a:pPr lvl="2" eaLnBrk="1" hangingPunct="1">
              <a:lnSpc>
                <a:spcPct val="90000"/>
              </a:lnSpc>
            </a:pPr>
            <a:r>
              <a:rPr lang="en-CA" sz="2000" smtClean="0"/>
              <a:t>Pulmonary artery through semi lunar valve to</a:t>
            </a:r>
          </a:p>
          <a:p>
            <a:pPr lvl="2" eaLnBrk="1" hangingPunct="1">
              <a:lnSpc>
                <a:spcPct val="90000"/>
              </a:lnSpc>
            </a:pPr>
            <a:r>
              <a:rPr lang="en-CA" sz="2000" smtClean="0"/>
              <a:t>Lungs (picks up oxygen)</a:t>
            </a:r>
          </a:p>
          <a:p>
            <a:pPr eaLnBrk="1" hangingPunct="1">
              <a:lnSpc>
                <a:spcPct val="90000"/>
              </a:lnSpc>
            </a:pPr>
            <a:r>
              <a:rPr lang="en-CA" sz="2800" smtClean="0"/>
              <a:t>Oxygenated blood goes to</a:t>
            </a:r>
          </a:p>
          <a:p>
            <a:pPr lvl="2" eaLnBrk="1" hangingPunct="1">
              <a:lnSpc>
                <a:spcPct val="90000"/>
              </a:lnSpc>
            </a:pPr>
            <a:r>
              <a:rPr lang="en-CA" sz="2000" smtClean="0"/>
              <a:t>Pulmonary veins to </a:t>
            </a:r>
          </a:p>
          <a:p>
            <a:pPr lvl="2" eaLnBrk="1" hangingPunct="1">
              <a:lnSpc>
                <a:spcPct val="90000"/>
              </a:lnSpc>
            </a:pPr>
            <a:r>
              <a:rPr lang="en-CA" sz="2000" smtClean="0"/>
              <a:t>Left Atrium to </a:t>
            </a:r>
          </a:p>
          <a:p>
            <a:pPr lvl="2" eaLnBrk="1" hangingPunct="1">
              <a:lnSpc>
                <a:spcPct val="90000"/>
              </a:lnSpc>
            </a:pPr>
            <a:r>
              <a:rPr lang="en-CA" sz="2000" smtClean="0"/>
              <a:t>Left Ventricle  to atrioventricular valve to</a:t>
            </a:r>
          </a:p>
          <a:p>
            <a:pPr lvl="2" eaLnBrk="1" hangingPunct="1">
              <a:lnSpc>
                <a:spcPct val="90000"/>
              </a:lnSpc>
            </a:pPr>
            <a:r>
              <a:rPr lang="en-CA" sz="2000" smtClean="0"/>
              <a:t>Aorta to</a:t>
            </a:r>
          </a:p>
          <a:p>
            <a:pPr lvl="2" eaLnBrk="1" hangingPunct="1">
              <a:lnSpc>
                <a:spcPct val="90000"/>
              </a:lnSpc>
            </a:pPr>
            <a:r>
              <a:rPr lang="en-CA" sz="2000" smtClean="0"/>
              <a:t>Systemic circulation (in body)</a:t>
            </a:r>
          </a:p>
          <a:p>
            <a:pPr lvl="2" eaLnBrk="1" hangingPunct="1">
              <a:lnSpc>
                <a:spcPct val="90000"/>
              </a:lnSpc>
            </a:pPr>
            <a:r>
              <a:rPr lang="en-CA" sz="2000" smtClean="0"/>
              <a:t>Becomes deoxygenated</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066800" y="152400"/>
            <a:ext cx="7772400" cy="838200"/>
          </a:xfrm>
        </p:spPr>
        <p:txBody>
          <a:bodyPr/>
          <a:lstStyle/>
          <a:p>
            <a:pPr eaLnBrk="1" hangingPunct="1"/>
            <a:r>
              <a:rPr lang="en-CA" b="1" i="1" u="sng" smtClean="0">
                <a:solidFill>
                  <a:srgbClr val="1C1C1C"/>
                </a:solidFill>
              </a:rPr>
              <a:t>Heart</a:t>
            </a:r>
          </a:p>
        </p:txBody>
      </p:sp>
      <p:sp>
        <p:nvSpPr>
          <p:cNvPr id="82947" name="Rectangle 3"/>
          <p:cNvSpPr>
            <a:spLocks noGrp="1" noChangeArrowheads="1"/>
          </p:cNvSpPr>
          <p:nvPr>
            <p:ph type="body" idx="1"/>
          </p:nvPr>
        </p:nvSpPr>
        <p:spPr>
          <a:xfrm>
            <a:off x="1173163" y="838200"/>
            <a:ext cx="7772400" cy="5257800"/>
          </a:xfrm>
        </p:spPr>
        <p:txBody>
          <a:bodyPr/>
          <a:lstStyle/>
          <a:p>
            <a:pPr eaLnBrk="1" hangingPunct="1"/>
            <a:endParaRPr lang="en-CA" b="1" u="sng" smtClean="0"/>
          </a:p>
          <a:p>
            <a:pPr eaLnBrk="1" hangingPunct="1"/>
            <a:r>
              <a:rPr lang="en-CA" b="1" u="sng" smtClean="0"/>
              <a:t>Atria</a:t>
            </a:r>
            <a:r>
              <a:rPr lang="en-CA" smtClean="0"/>
              <a:t> (atrium-singular)</a:t>
            </a:r>
          </a:p>
          <a:p>
            <a:pPr lvl="2" eaLnBrk="1" hangingPunct="1"/>
            <a:r>
              <a:rPr lang="en-CA" sz="3200" smtClean="0"/>
              <a:t>Receives blood</a:t>
            </a:r>
          </a:p>
          <a:p>
            <a:pPr lvl="2" eaLnBrk="1" hangingPunct="1"/>
            <a:r>
              <a:rPr lang="en-CA" sz="3200" smtClean="0"/>
              <a:t>Thin walls</a:t>
            </a:r>
          </a:p>
          <a:p>
            <a:pPr lvl="2" eaLnBrk="1" hangingPunct="1"/>
            <a:r>
              <a:rPr lang="en-CA" sz="3200" smtClean="0"/>
              <a:t>Send blood to ventricles</a:t>
            </a:r>
          </a:p>
          <a:p>
            <a:pPr eaLnBrk="1" hangingPunct="1"/>
            <a:r>
              <a:rPr lang="en-CA" b="1" u="sng" smtClean="0"/>
              <a:t>Ventricles</a:t>
            </a:r>
          </a:p>
          <a:p>
            <a:pPr lvl="2" eaLnBrk="1" hangingPunct="1"/>
            <a:r>
              <a:rPr lang="en-CA" sz="3200" smtClean="0"/>
              <a:t>Pumpers</a:t>
            </a:r>
          </a:p>
          <a:p>
            <a:pPr lvl="2" eaLnBrk="1" hangingPunct="1"/>
            <a:r>
              <a:rPr lang="en-CA" sz="3200" smtClean="0"/>
              <a:t>Thick walls</a:t>
            </a:r>
          </a:p>
          <a:p>
            <a:pPr lvl="2" eaLnBrk="1" hangingPunct="1"/>
            <a:r>
              <a:rPr lang="en-CA" sz="3200" smtClean="0"/>
              <a:t>Send blood to body/lungs</a:t>
            </a:r>
          </a:p>
          <a:p>
            <a:pPr eaLnBrk="1" hangingPunct="1"/>
            <a:endParaRPr lang="en-CA" smtClean="0"/>
          </a:p>
          <a:p>
            <a:pPr eaLnBrk="1" hangingPunct="1">
              <a:buFont typeface="Wingdings" pitchFamily="2" charset="2"/>
              <a:buNone/>
            </a:pPr>
            <a:endParaRPr lang="en-CA"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body" idx="1"/>
          </p:nvPr>
        </p:nvSpPr>
        <p:spPr>
          <a:xfrm>
            <a:off x="1173163" y="762000"/>
            <a:ext cx="7772400" cy="5334000"/>
          </a:xfrm>
        </p:spPr>
        <p:txBody>
          <a:bodyPr/>
          <a:lstStyle/>
          <a:p>
            <a:pPr eaLnBrk="1" hangingPunct="1"/>
            <a:r>
              <a:rPr lang="en-CA" b="1" u="sng" smtClean="0"/>
              <a:t>Septum</a:t>
            </a:r>
            <a:r>
              <a:rPr lang="en-CA" smtClean="0"/>
              <a:t>: wall dividing heart into right 			  left 	halves </a:t>
            </a:r>
          </a:p>
          <a:p>
            <a:pPr eaLnBrk="1" hangingPunct="1">
              <a:buFont typeface="Wingdings" pitchFamily="2" charset="2"/>
              <a:buNone/>
            </a:pPr>
            <a:r>
              <a:rPr lang="en-CA" sz="4000" smtClean="0"/>
              <a:t>	</a:t>
            </a:r>
            <a:r>
              <a:rPr lang="en-CA" sz="2800" smtClean="0"/>
              <a:t>			right: deoxy </a:t>
            </a:r>
          </a:p>
          <a:p>
            <a:pPr lvl="3" eaLnBrk="1" hangingPunct="1">
              <a:buFontTx/>
              <a:buNone/>
            </a:pPr>
            <a:r>
              <a:rPr lang="en-CA" sz="2800" smtClean="0"/>
              <a:t>			left: oxy</a:t>
            </a:r>
          </a:p>
          <a:p>
            <a:pPr lvl="3" eaLnBrk="1" hangingPunct="1">
              <a:buFontTx/>
              <a:buNone/>
            </a:pPr>
            <a:endParaRPr lang="en-CA" sz="2800" smtClean="0"/>
          </a:p>
          <a:p>
            <a:pPr eaLnBrk="1" hangingPunct="1"/>
            <a:r>
              <a:rPr lang="en-CA" b="1" u="sng" smtClean="0"/>
              <a:t>Valves</a:t>
            </a:r>
            <a:r>
              <a:rPr lang="en-CA" smtClean="0"/>
              <a:t>:</a:t>
            </a:r>
            <a:r>
              <a:rPr lang="en-CA" sz="2800" smtClean="0"/>
              <a:t> </a:t>
            </a:r>
            <a:r>
              <a:rPr lang="en-CA" smtClean="0"/>
              <a:t>prevent backward flow</a:t>
            </a:r>
          </a:p>
          <a:p>
            <a:pPr eaLnBrk="1" hangingPunct="1"/>
            <a:endParaRPr lang="en-CA"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CA" smtClean="0"/>
              <a:t>Parts of the Heart</a:t>
            </a:r>
          </a:p>
        </p:txBody>
      </p:sp>
      <p:sp>
        <p:nvSpPr>
          <p:cNvPr id="84995" name="Content Placeholder 2"/>
          <p:cNvSpPr>
            <a:spLocks noGrp="1"/>
          </p:cNvSpPr>
          <p:nvPr>
            <p:ph idx="1"/>
          </p:nvPr>
        </p:nvSpPr>
        <p:spPr/>
        <p:txBody>
          <a:bodyPr/>
          <a:lstStyle/>
          <a:p>
            <a:endParaRPr lang="en-CA"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z="4000" b="1" smtClean="0"/>
              <a:t>Aorta</a:t>
            </a:r>
          </a:p>
        </p:txBody>
      </p:sp>
      <p:sp>
        <p:nvSpPr>
          <p:cNvPr id="86019" name="Rectangle 3"/>
          <p:cNvSpPr>
            <a:spLocks noGrp="1" noChangeArrowheads="1"/>
          </p:cNvSpPr>
          <p:nvPr>
            <p:ph type="body" sz="half" idx="1"/>
          </p:nvPr>
        </p:nvSpPr>
        <p:spPr>
          <a:xfrm>
            <a:off x="914400" y="1752600"/>
            <a:ext cx="4419600" cy="4302125"/>
          </a:xfrm>
        </p:spPr>
        <p:txBody>
          <a:bodyPr/>
          <a:lstStyle/>
          <a:p>
            <a:r>
              <a:rPr lang="en-US" sz="3600" b="1" smtClean="0"/>
              <a:t>The largest artery </a:t>
            </a:r>
          </a:p>
          <a:p>
            <a:r>
              <a:rPr lang="en-US" sz="3600" b="1" smtClean="0"/>
              <a:t>Carries blood from the left side of the heart into systemic circulation.</a:t>
            </a:r>
          </a:p>
        </p:txBody>
      </p:sp>
      <p:pic>
        <p:nvPicPr>
          <p:cNvPr id="86020" name="Picture 4"/>
          <p:cNvPicPr>
            <a:picLocks noGrp="1" noChangeAspect="1" noChangeArrowheads="1"/>
          </p:cNvPicPr>
          <p:nvPr>
            <p:ph sz="half" idx="2"/>
          </p:nvPr>
        </p:nvPicPr>
        <p:blipFill>
          <a:blip r:embed="rId2" cstate="print"/>
          <a:srcRect/>
          <a:stretch>
            <a:fillRect/>
          </a:stretch>
        </p:blipFill>
        <p:spPr>
          <a:xfrm>
            <a:off x="5410200" y="1219200"/>
            <a:ext cx="3016250" cy="4302125"/>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lstStyle/>
          <a:p>
            <a:pPr eaLnBrk="1" hangingPunct="1"/>
            <a:r>
              <a:rPr lang="en-CA" smtClean="0"/>
              <a:t>Normal body temperature is 37.5 C</a:t>
            </a:r>
          </a:p>
          <a:p>
            <a:pPr eaLnBrk="1" hangingPunct="1"/>
            <a:r>
              <a:rPr lang="en-CA" smtClean="0"/>
              <a:t>Body generates  heat as a by product of the metabolic process and uses several different mechanisms to control the rate at which heat is lost through he skin.</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z="4000" b="1" smtClean="0"/>
              <a:t>Atria</a:t>
            </a:r>
          </a:p>
        </p:txBody>
      </p:sp>
      <p:sp>
        <p:nvSpPr>
          <p:cNvPr id="87043" name="Rectangle 3"/>
          <p:cNvSpPr>
            <a:spLocks noGrp="1" noChangeArrowheads="1"/>
          </p:cNvSpPr>
          <p:nvPr>
            <p:ph type="body" sz="half" idx="1"/>
          </p:nvPr>
        </p:nvSpPr>
        <p:spPr>
          <a:xfrm>
            <a:off x="1295400" y="1676400"/>
            <a:ext cx="4876800" cy="4302125"/>
          </a:xfrm>
        </p:spPr>
        <p:txBody>
          <a:bodyPr/>
          <a:lstStyle/>
          <a:p>
            <a:pPr>
              <a:spcBef>
                <a:spcPts val="500"/>
              </a:spcBef>
              <a:spcAft>
                <a:spcPts val="500"/>
              </a:spcAft>
            </a:pPr>
            <a:r>
              <a:rPr lang="en-US" sz="3600" b="1" smtClean="0"/>
              <a:t>The upper chambers of the heart that receives blood from the veins and forces it into a ventricle</a:t>
            </a:r>
          </a:p>
          <a:p>
            <a:pPr lvl="1">
              <a:spcBef>
                <a:spcPts val="500"/>
              </a:spcBef>
              <a:spcAft>
                <a:spcPts val="500"/>
              </a:spcAft>
            </a:pPr>
            <a:r>
              <a:rPr lang="en-US" sz="3200" b="1" smtClean="0"/>
              <a:t> Plural for atrium.</a:t>
            </a:r>
          </a:p>
        </p:txBody>
      </p:sp>
      <p:pic>
        <p:nvPicPr>
          <p:cNvPr id="87044" name="Picture 4"/>
          <p:cNvPicPr>
            <a:picLocks noGrp="1" noChangeAspect="1" noChangeArrowheads="1"/>
          </p:cNvPicPr>
          <p:nvPr>
            <p:ph sz="half" idx="2"/>
          </p:nvPr>
        </p:nvPicPr>
        <p:blipFill>
          <a:blip r:embed="rId2" cstate="print"/>
          <a:srcRect/>
          <a:stretch>
            <a:fillRect/>
          </a:stretch>
        </p:blipFill>
        <p:spPr>
          <a:xfrm>
            <a:off x="5516563" y="1828800"/>
            <a:ext cx="3414712" cy="4191000"/>
          </a:xfr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z="4000" b="1" smtClean="0"/>
              <a:t>Left Ventricle</a:t>
            </a:r>
          </a:p>
        </p:txBody>
      </p:sp>
      <p:sp>
        <p:nvSpPr>
          <p:cNvPr id="88067" name="Rectangle 3"/>
          <p:cNvSpPr>
            <a:spLocks noGrp="1" noChangeArrowheads="1"/>
          </p:cNvSpPr>
          <p:nvPr>
            <p:ph idx="1"/>
          </p:nvPr>
        </p:nvSpPr>
        <p:spPr>
          <a:xfrm>
            <a:off x="1143000" y="1447800"/>
            <a:ext cx="7772400" cy="5410200"/>
          </a:xfrm>
        </p:spPr>
        <p:txBody>
          <a:bodyPr/>
          <a:lstStyle/>
          <a:p>
            <a:pPr>
              <a:lnSpc>
                <a:spcPct val="90000"/>
              </a:lnSpc>
              <a:spcBef>
                <a:spcPts val="500"/>
              </a:spcBef>
              <a:spcAft>
                <a:spcPts val="500"/>
              </a:spcAft>
            </a:pPr>
            <a:r>
              <a:rPr lang="en-US" sz="4000" b="1" smtClean="0"/>
              <a:t>The chamber on the left side of the heart that receives arterial blood from the left atrium and contracts to force it into the aorta.</a:t>
            </a:r>
            <a:br>
              <a:rPr lang="en-US" sz="4000" b="1" smtClean="0"/>
            </a:br>
            <a:endParaRPr lang="en-US" sz="4000" b="1" smtClean="0"/>
          </a:p>
          <a:p>
            <a:pPr>
              <a:lnSpc>
                <a:spcPct val="90000"/>
              </a:lnSpc>
            </a:pPr>
            <a:r>
              <a:rPr lang="en-US" sz="4000" b="1" smtClean="0"/>
              <a:t>Septum </a:t>
            </a:r>
            <a:r>
              <a:rPr lang="en-US" sz="4000" b="1" smtClean="0">
                <a:sym typeface="Wingdings" pitchFamily="2" charset="2"/>
              </a:rPr>
              <a:t> </a:t>
            </a:r>
            <a:r>
              <a:rPr lang="en-US" sz="4000" b="1" smtClean="0"/>
              <a:t>The wall that separates the right and left ventricles.</a:t>
            </a:r>
          </a:p>
          <a:p>
            <a:pPr>
              <a:lnSpc>
                <a:spcPct val="90000"/>
              </a:lnSpc>
            </a:pPr>
            <a:endParaRPr lang="en-US" sz="4000" b="1"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z="4000" b="1" smtClean="0"/>
              <a:t>Right Ventricle</a:t>
            </a:r>
          </a:p>
        </p:txBody>
      </p:sp>
      <p:sp>
        <p:nvSpPr>
          <p:cNvPr id="89091" name="Rectangle 3"/>
          <p:cNvSpPr>
            <a:spLocks noGrp="1" noChangeArrowheads="1"/>
          </p:cNvSpPr>
          <p:nvPr>
            <p:ph idx="1"/>
          </p:nvPr>
        </p:nvSpPr>
        <p:spPr/>
        <p:txBody>
          <a:bodyPr/>
          <a:lstStyle/>
          <a:p>
            <a:pPr>
              <a:spcBef>
                <a:spcPts val="500"/>
              </a:spcBef>
              <a:spcAft>
                <a:spcPts val="500"/>
              </a:spcAft>
            </a:pPr>
            <a:r>
              <a:rPr lang="en-US" sz="4000" b="1" smtClean="0"/>
              <a:t>The chamber on the right side of the heart that receives venous blood from the right atrium and forces it into the pulmonary artery.</a:t>
            </a:r>
          </a:p>
          <a:p>
            <a:endParaRPr lang="en-US" sz="4000" b="1"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z="4000" b="1" smtClean="0"/>
              <a:t>Vena Cava</a:t>
            </a:r>
          </a:p>
        </p:txBody>
      </p:sp>
      <p:sp>
        <p:nvSpPr>
          <p:cNvPr id="90115" name="Rectangle 3"/>
          <p:cNvSpPr>
            <a:spLocks noGrp="1" noChangeArrowheads="1"/>
          </p:cNvSpPr>
          <p:nvPr>
            <p:ph idx="1"/>
          </p:nvPr>
        </p:nvSpPr>
        <p:spPr>
          <a:xfrm>
            <a:off x="990600" y="1524000"/>
            <a:ext cx="8153400" cy="4648200"/>
          </a:xfrm>
        </p:spPr>
        <p:txBody>
          <a:bodyPr/>
          <a:lstStyle/>
          <a:p>
            <a:pPr>
              <a:spcBef>
                <a:spcPts val="500"/>
              </a:spcBef>
              <a:spcAft>
                <a:spcPts val="500"/>
              </a:spcAft>
            </a:pPr>
            <a:r>
              <a:rPr lang="en-US" sz="4000" b="1" smtClean="0"/>
              <a:t>Either of two large veins that drain blood from the upper body (superior vena cava) and from the lower body (inferior vena cava) and empty into the right atrium of the heart.</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z="4000" b="1" smtClean="0"/>
              <a:t>Pulmonary Artery</a:t>
            </a:r>
          </a:p>
        </p:txBody>
      </p:sp>
      <p:sp>
        <p:nvSpPr>
          <p:cNvPr id="91139" name="Rectangle 3"/>
          <p:cNvSpPr>
            <a:spLocks noGrp="1" noChangeArrowheads="1"/>
          </p:cNvSpPr>
          <p:nvPr>
            <p:ph idx="1"/>
          </p:nvPr>
        </p:nvSpPr>
        <p:spPr/>
        <p:txBody>
          <a:bodyPr/>
          <a:lstStyle/>
          <a:p>
            <a:pPr>
              <a:spcBef>
                <a:spcPts val="500"/>
              </a:spcBef>
              <a:spcAft>
                <a:spcPts val="500"/>
              </a:spcAft>
            </a:pPr>
            <a:r>
              <a:rPr lang="en-US" sz="4000" b="1" smtClean="0"/>
              <a:t>A blood vessel that carries deoxygenated blood from the right ventricle of the heart to the lungs.</a:t>
            </a:r>
          </a:p>
          <a:p>
            <a:endParaRPr lang="en-US" sz="4000" b="1" smtClean="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z="4000" b="1" smtClean="0"/>
              <a:t>Pulmonary Vein</a:t>
            </a:r>
          </a:p>
        </p:txBody>
      </p:sp>
      <p:sp>
        <p:nvSpPr>
          <p:cNvPr id="92163" name="Rectangle 3"/>
          <p:cNvSpPr>
            <a:spLocks noGrp="1" noChangeArrowheads="1"/>
          </p:cNvSpPr>
          <p:nvPr>
            <p:ph idx="1"/>
          </p:nvPr>
        </p:nvSpPr>
        <p:spPr/>
        <p:txBody>
          <a:bodyPr/>
          <a:lstStyle/>
          <a:p>
            <a:pPr>
              <a:spcBef>
                <a:spcPts val="500"/>
              </a:spcBef>
              <a:spcAft>
                <a:spcPts val="500"/>
              </a:spcAft>
            </a:pPr>
            <a:r>
              <a:rPr lang="en-US" sz="4000" b="1" smtClean="0"/>
              <a:t>A blood vessel that carries oxygenated blood from the lungs to the left atrium of the heart.</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173163" y="457200"/>
            <a:ext cx="7772400" cy="457200"/>
          </a:xfrm>
        </p:spPr>
        <p:txBody>
          <a:bodyPr/>
          <a:lstStyle/>
          <a:p>
            <a:pPr eaLnBrk="1" hangingPunct="1"/>
            <a:r>
              <a:rPr lang="en-CA" smtClean="0"/>
              <a:t>Valves:</a:t>
            </a:r>
          </a:p>
        </p:txBody>
      </p:sp>
      <p:sp>
        <p:nvSpPr>
          <p:cNvPr id="164867" name="Rectangle 3"/>
          <p:cNvSpPr>
            <a:spLocks noGrp="1" noChangeArrowheads="1"/>
          </p:cNvSpPr>
          <p:nvPr>
            <p:ph type="body" idx="1"/>
          </p:nvPr>
        </p:nvSpPr>
        <p:spPr>
          <a:xfrm>
            <a:off x="1371600" y="1295400"/>
            <a:ext cx="7772400" cy="5181600"/>
          </a:xfrm>
        </p:spPr>
        <p:txBody>
          <a:bodyPr/>
          <a:lstStyle/>
          <a:p>
            <a:pPr eaLnBrk="1" hangingPunct="1">
              <a:lnSpc>
                <a:spcPct val="90000"/>
              </a:lnSpc>
            </a:pPr>
            <a:r>
              <a:rPr lang="en-US" b="1" smtClean="0"/>
              <a:t>Atrioventricular Valves</a:t>
            </a:r>
            <a:r>
              <a:rPr lang="en-US" smtClean="0"/>
              <a:t> </a:t>
            </a:r>
            <a:endParaRPr lang="en-CA" smtClean="0"/>
          </a:p>
          <a:p>
            <a:pPr lvl="1" eaLnBrk="1" hangingPunct="1">
              <a:lnSpc>
                <a:spcPct val="90000"/>
              </a:lnSpc>
            </a:pPr>
            <a:r>
              <a:rPr lang="en-CA" smtClean="0"/>
              <a:t>Bicuspid:</a:t>
            </a:r>
          </a:p>
          <a:p>
            <a:pPr lvl="2" eaLnBrk="1" hangingPunct="1">
              <a:lnSpc>
                <a:spcPct val="90000"/>
              </a:lnSpc>
            </a:pPr>
            <a:r>
              <a:rPr lang="en-CA" smtClean="0"/>
              <a:t>Mitral valve</a:t>
            </a:r>
          </a:p>
          <a:p>
            <a:pPr lvl="2" eaLnBrk="1" hangingPunct="1">
              <a:lnSpc>
                <a:spcPct val="90000"/>
              </a:lnSpc>
            </a:pPr>
            <a:r>
              <a:rPr lang="en-CA" smtClean="0"/>
              <a:t>Between left atrium and ventricle</a:t>
            </a:r>
          </a:p>
          <a:p>
            <a:pPr lvl="2" eaLnBrk="1" hangingPunct="1">
              <a:lnSpc>
                <a:spcPct val="90000"/>
              </a:lnSpc>
            </a:pPr>
            <a:r>
              <a:rPr lang="en-CA" smtClean="0"/>
              <a:t>Two cusps (parts)</a:t>
            </a:r>
          </a:p>
          <a:p>
            <a:pPr lvl="1" eaLnBrk="1" hangingPunct="1">
              <a:lnSpc>
                <a:spcPct val="90000"/>
              </a:lnSpc>
            </a:pPr>
            <a:r>
              <a:rPr lang="en-CA" smtClean="0"/>
              <a:t>Tricuspid: </a:t>
            </a:r>
          </a:p>
          <a:p>
            <a:pPr lvl="2" eaLnBrk="1" hangingPunct="1">
              <a:lnSpc>
                <a:spcPct val="90000"/>
              </a:lnSpc>
            </a:pPr>
            <a:r>
              <a:rPr lang="en-CA" smtClean="0"/>
              <a:t>Between right atrium and ventricle</a:t>
            </a:r>
          </a:p>
          <a:p>
            <a:pPr eaLnBrk="1" hangingPunct="1">
              <a:lnSpc>
                <a:spcPct val="90000"/>
              </a:lnSpc>
            </a:pPr>
            <a:r>
              <a:rPr lang="en-CA" smtClean="0"/>
              <a:t>Semilunar valves: </a:t>
            </a:r>
          </a:p>
          <a:p>
            <a:pPr lvl="2" eaLnBrk="1" hangingPunct="1">
              <a:lnSpc>
                <a:spcPct val="90000"/>
              </a:lnSpc>
            </a:pPr>
            <a:r>
              <a:rPr lang="en-CA" smtClean="0"/>
              <a:t>entrance of arteries leading from heart</a:t>
            </a:r>
          </a:p>
          <a:p>
            <a:pPr lvl="2" eaLnBrk="1" hangingPunct="1">
              <a:lnSpc>
                <a:spcPct val="90000"/>
              </a:lnSpc>
            </a:pPr>
            <a:r>
              <a:rPr lang="en-CA" smtClean="0"/>
              <a:t>Aortic semilunar</a:t>
            </a:r>
          </a:p>
          <a:p>
            <a:pPr lvl="2" eaLnBrk="1" hangingPunct="1">
              <a:lnSpc>
                <a:spcPct val="90000"/>
              </a:lnSpc>
            </a:pPr>
            <a:r>
              <a:rPr lang="en-CA" smtClean="0"/>
              <a:t>Pulmonary semilunar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 calcmode="lin" valueType="num">
                                      <p:cBhvr additive="base">
                                        <p:cTn id="7" dur="500" fill="hold"/>
                                        <p:tgtEl>
                                          <p:spTgt spid="164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48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anim calcmode="lin" valueType="num">
                                      <p:cBhvr additive="base">
                                        <p:cTn id="11" dur="500" fill="hold"/>
                                        <p:tgtEl>
                                          <p:spTgt spid="1648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486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anim calcmode="lin" valueType="num">
                                      <p:cBhvr additive="base">
                                        <p:cTn id="15" dur="500" fill="hold"/>
                                        <p:tgtEl>
                                          <p:spTgt spid="16486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486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anim calcmode="lin" valueType="num">
                                      <p:cBhvr additive="base">
                                        <p:cTn id="19" dur="500" fill="hold"/>
                                        <p:tgtEl>
                                          <p:spTgt spid="1648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486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867">
                                            <p:txEl>
                                              <p:pRg st="4" end="4"/>
                                            </p:txEl>
                                          </p:spTgt>
                                        </p:tgtEl>
                                        <p:attrNameLst>
                                          <p:attrName>style.visibility</p:attrName>
                                        </p:attrNameLst>
                                      </p:cBhvr>
                                      <p:to>
                                        <p:strVal val="visible"/>
                                      </p:to>
                                    </p:set>
                                    <p:anim calcmode="lin" valueType="num">
                                      <p:cBhvr additive="base">
                                        <p:cTn id="23" dur="500" fill="hold"/>
                                        <p:tgtEl>
                                          <p:spTgt spid="16486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486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4867">
                                            <p:txEl>
                                              <p:pRg st="5" end="5"/>
                                            </p:txEl>
                                          </p:spTgt>
                                        </p:tgtEl>
                                        <p:attrNameLst>
                                          <p:attrName>style.visibility</p:attrName>
                                        </p:attrNameLst>
                                      </p:cBhvr>
                                      <p:to>
                                        <p:strVal val="visible"/>
                                      </p:to>
                                    </p:set>
                                    <p:anim calcmode="lin" valueType="num">
                                      <p:cBhvr additive="base">
                                        <p:cTn id="27" dur="500" fill="hold"/>
                                        <p:tgtEl>
                                          <p:spTgt spid="16486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486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4867">
                                            <p:txEl>
                                              <p:pRg st="6" end="6"/>
                                            </p:txEl>
                                          </p:spTgt>
                                        </p:tgtEl>
                                        <p:attrNameLst>
                                          <p:attrName>style.visibility</p:attrName>
                                        </p:attrNameLst>
                                      </p:cBhvr>
                                      <p:to>
                                        <p:strVal val="visible"/>
                                      </p:to>
                                    </p:set>
                                    <p:anim calcmode="lin" valueType="num">
                                      <p:cBhvr additive="base">
                                        <p:cTn id="31" dur="500" fill="hold"/>
                                        <p:tgtEl>
                                          <p:spTgt spid="16486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48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4867">
                                            <p:txEl>
                                              <p:pRg st="7" end="7"/>
                                            </p:txEl>
                                          </p:spTgt>
                                        </p:tgtEl>
                                        <p:attrNameLst>
                                          <p:attrName>style.visibility</p:attrName>
                                        </p:attrNameLst>
                                      </p:cBhvr>
                                      <p:to>
                                        <p:strVal val="visible"/>
                                      </p:to>
                                    </p:set>
                                    <p:anim calcmode="lin" valueType="num">
                                      <p:cBhvr additive="base">
                                        <p:cTn id="37" dur="500" fill="hold"/>
                                        <p:tgtEl>
                                          <p:spTgt spid="16486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4867">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4867">
                                            <p:txEl>
                                              <p:pRg st="8" end="8"/>
                                            </p:txEl>
                                          </p:spTgt>
                                        </p:tgtEl>
                                        <p:attrNameLst>
                                          <p:attrName>style.visibility</p:attrName>
                                        </p:attrNameLst>
                                      </p:cBhvr>
                                      <p:to>
                                        <p:strVal val="visible"/>
                                      </p:to>
                                    </p:set>
                                    <p:anim calcmode="lin" valueType="num">
                                      <p:cBhvr additive="base">
                                        <p:cTn id="41" dur="500" fill="hold"/>
                                        <p:tgtEl>
                                          <p:spTgt spid="164867">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4867">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4867">
                                            <p:txEl>
                                              <p:pRg st="9" end="9"/>
                                            </p:txEl>
                                          </p:spTgt>
                                        </p:tgtEl>
                                        <p:attrNameLst>
                                          <p:attrName>style.visibility</p:attrName>
                                        </p:attrNameLst>
                                      </p:cBhvr>
                                      <p:to>
                                        <p:strVal val="visible"/>
                                      </p:to>
                                    </p:set>
                                    <p:anim calcmode="lin" valueType="num">
                                      <p:cBhvr additive="base">
                                        <p:cTn id="45" dur="500" fill="hold"/>
                                        <p:tgtEl>
                                          <p:spTgt spid="164867">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64867">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64867">
                                            <p:txEl>
                                              <p:pRg st="10" end="10"/>
                                            </p:txEl>
                                          </p:spTgt>
                                        </p:tgtEl>
                                        <p:attrNameLst>
                                          <p:attrName>style.visibility</p:attrName>
                                        </p:attrNameLst>
                                      </p:cBhvr>
                                      <p:to>
                                        <p:strVal val="visible"/>
                                      </p:to>
                                    </p:set>
                                    <p:anim calcmode="lin" valueType="num">
                                      <p:cBhvr additive="base">
                                        <p:cTn id="49" dur="500" fill="hold"/>
                                        <p:tgtEl>
                                          <p:spTgt spid="164867">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486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z="4000" b="1" smtClean="0"/>
              <a:t>Atrioventricular Valves</a:t>
            </a:r>
          </a:p>
        </p:txBody>
      </p:sp>
      <p:sp>
        <p:nvSpPr>
          <p:cNvPr id="94211" name="Rectangle 3"/>
          <p:cNvSpPr>
            <a:spLocks noGrp="1" noChangeArrowheads="1"/>
          </p:cNvSpPr>
          <p:nvPr>
            <p:ph idx="1"/>
          </p:nvPr>
        </p:nvSpPr>
        <p:spPr/>
        <p:txBody>
          <a:bodyPr/>
          <a:lstStyle/>
          <a:p>
            <a:r>
              <a:rPr lang="en-US" sz="4000" b="1" smtClean="0"/>
              <a:t>On both sides of the heart the atria and ventricles are separated from one another by this set of valves.  (These are also called the bicuspid and tricuspid valves).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z="4000" b="1" smtClean="0"/>
              <a:t>Bicuspid Valve</a:t>
            </a:r>
          </a:p>
        </p:txBody>
      </p:sp>
      <p:sp>
        <p:nvSpPr>
          <p:cNvPr id="95235" name="Rectangle 3"/>
          <p:cNvSpPr>
            <a:spLocks noGrp="1" noChangeArrowheads="1"/>
          </p:cNvSpPr>
          <p:nvPr>
            <p:ph idx="1"/>
          </p:nvPr>
        </p:nvSpPr>
        <p:spPr>
          <a:xfrm>
            <a:off x="1143000" y="1447800"/>
            <a:ext cx="7769225" cy="4800600"/>
          </a:xfrm>
        </p:spPr>
        <p:txBody>
          <a:bodyPr/>
          <a:lstStyle/>
          <a:p>
            <a:r>
              <a:rPr lang="en-US" sz="3600" b="1" smtClean="0"/>
              <a:t>A valve of the heart located between the left atrium and left ventricle that keeps blood in the left ventricle from flowing back into the left atrium. </a:t>
            </a:r>
          </a:p>
          <a:p>
            <a:pPr lvl="1"/>
            <a:r>
              <a:rPr lang="en-US" sz="3600" b="1" smtClean="0"/>
              <a:t>Also known as the Mitral valve and is one of the two atrioventricular valves.</a:t>
            </a:r>
            <a:endParaRPr lang="en-US" sz="4000" b="1"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z="4000" b="1" smtClean="0"/>
              <a:t>Tricuspid Valve</a:t>
            </a:r>
          </a:p>
        </p:txBody>
      </p:sp>
      <p:sp>
        <p:nvSpPr>
          <p:cNvPr id="96259" name="Rectangle 3"/>
          <p:cNvSpPr>
            <a:spLocks noGrp="1" noChangeArrowheads="1"/>
          </p:cNvSpPr>
          <p:nvPr>
            <p:ph type="body" sz="half" idx="1"/>
          </p:nvPr>
        </p:nvSpPr>
        <p:spPr>
          <a:xfrm>
            <a:off x="1143000" y="1524000"/>
            <a:ext cx="5181600" cy="5105400"/>
          </a:xfrm>
        </p:spPr>
        <p:txBody>
          <a:bodyPr/>
          <a:lstStyle/>
          <a:p>
            <a:r>
              <a:rPr lang="en-US" b="1" smtClean="0"/>
              <a:t>A valve of the heart located between the right atrium and right ventricle that keeps blood in the right ventricle from flowing back into the right atrium. </a:t>
            </a:r>
          </a:p>
          <a:p>
            <a:pPr lvl="1"/>
            <a:r>
              <a:rPr lang="en-US" b="1" smtClean="0"/>
              <a:t>It is one of the atrioventricular valves</a:t>
            </a:r>
            <a:r>
              <a:rPr lang="en-US" sz="3600" b="1" smtClean="0"/>
              <a:t> </a:t>
            </a:r>
          </a:p>
          <a:p>
            <a:endParaRPr lang="en-US" sz="4000" b="1" smtClean="0"/>
          </a:p>
        </p:txBody>
      </p:sp>
      <p:pic>
        <p:nvPicPr>
          <p:cNvPr id="96260" name="Picture 4"/>
          <p:cNvPicPr>
            <a:picLocks noGrp="1" noChangeAspect="1" noChangeArrowheads="1"/>
          </p:cNvPicPr>
          <p:nvPr>
            <p:ph sz="half" idx="2"/>
          </p:nvPr>
        </p:nvPicPr>
        <p:blipFill>
          <a:blip r:embed="rId2" cstate="print"/>
          <a:srcRect/>
          <a:stretch>
            <a:fillRect/>
          </a:stretch>
        </p:blipFill>
        <p:spPr>
          <a:xfrm>
            <a:off x="6096000" y="1901825"/>
            <a:ext cx="2190750" cy="2224088"/>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How is temperature controlled?</a:t>
            </a:r>
          </a:p>
        </p:txBody>
      </p:sp>
      <p:sp>
        <p:nvSpPr>
          <p:cNvPr id="17411" name="Rectangle 5"/>
          <p:cNvSpPr>
            <a:spLocks noGrp="1" noChangeArrowheads="1"/>
          </p:cNvSpPr>
          <p:nvPr>
            <p:ph type="body" sz="half" idx="1"/>
          </p:nvPr>
        </p:nvSpPr>
        <p:spPr>
          <a:xfrm>
            <a:off x="990600" y="1752600"/>
            <a:ext cx="5257800" cy="4724400"/>
          </a:xfrm>
        </p:spPr>
        <p:txBody>
          <a:bodyPr/>
          <a:lstStyle/>
          <a:p>
            <a:pPr eaLnBrk="1" hangingPunct="1"/>
            <a:r>
              <a:rPr lang="en-US" smtClean="0"/>
              <a:t>Behaviourally</a:t>
            </a:r>
          </a:p>
          <a:p>
            <a:pPr lvl="1" eaLnBrk="1" hangingPunct="1"/>
            <a:r>
              <a:rPr lang="en-US" smtClean="0"/>
              <a:t>wearing more or less clothing</a:t>
            </a:r>
          </a:p>
          <a:p>
            <a:pPr lvl="1" eaLnBrk="1" hangingPunct="1"/>
            <a:r>
              <a:rPr lang="en-US" smtClean="0"/>
              <a:t> Exercising</a:t>
            </a:r>
          </a:p>
          <a:p>
            <a:pPr eaLnBrk="1" hangingPunct="1"/>
            <a:r>
              <a:rPr lang="en-US" smtClean="0"/>
              <a:t>Physiological</a:t>
            </a:r>
          </a:p>
          <a:p>
            <a:pPr lvl="1" eaLnBrk="1" hangingPunct="1"/>
            <a:r>
              <a:rPr lang="en-US" smtClean="0"/>
              <a:t>Shivering </a:t>
            </a:r>
          </a:p>
          <a:p>
            <a:pPr lvl="1" eaLnBrk="1" hangingPunct="1"/>
            <a:r>
              <a:rPr lang="en-US" smtClean="0"/>
              <a:t>Vasoconstriction</a:t>
            </a:r>
          </a:p>
          <a:p>
            <a:pPr lvl="1" eaLnBrk="1" hangingPunct="1"/>
            <a:r>
              <a:rPr lang="en-US" smtClean="0"/>
              <a:t>Vasodilation</a:t>
            </a:r>
          </a:p>
          <a:p>
            <a:pPr lvl="1" eaLnBrk="1" hangingPunct="1"/>
            <a:r>
              <a:rPr lang="en-US" smtClean="0"/>
              <a:t>Sweat </a:t>
            </a:r>
          </a:p>
        </p:txBody>
      </p:sp>
      <p:pic>
        <p:nvPicPr>
          <p:cNvPr id="17412" name="Picture 3"/>
          <p:cNvPicPr>
            <a:picLocks noGrp="1" noChangeAspect="1" noChangeArrowheads="1"/>
          </p:cNvPicPr>
          <p:nvPr>
            <p:ph sz="half" idx="2"/>
          </p:nvPr>
        </p:nvPicPr>
        <p:blipFill>
          <a:blip r:embed="rId2" cstate="print"/>
          <a:srcRect/>
          <a:stretch>
            <a:fillRect/>
          </a:stretch>
        </p:blipFill>
        <p:spPr>
          <a:xfrm>
            <a:off x="5743575" y="2846388"/>
            <a:ext cx="1847850" cy="2266950"/>
          </a:xfr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cstate="print"/>
          <a:srcRect/>
          <a:stretch>
            <a:fillRect/>
          </a:stretch>
        </p:blipFill>
        <p:spPr bwMode="auto">
          <a:xfrm>
            <a:off x="1066800" y="15875"/>
            <a:ext cx="7086600" cy="6842125"/>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z="4000" b="1" smtClean="0"/>
              <a:t>Sinoatrial/ SA/ Sinus Node</a:t>
            </a:r>
          </a:p>
        </p:txBody>
      </p:sp>
      <p:sp>
        <p:nvSpPr>
          <p:cNvPr id="98307" name="Rectangle 3"/>
          <p:cNvSpPr>
            <a:spLocks noGrp="1" noChangeArrowheads="1"/>
          </p:cNvSpPr>
          <p:nvPr>
            <p:ph type="body" sz="half" idx="1"/>
          </p:nvPr>
        </p:nvSpPr>
        <p:spPr>
          <a:xfrm>
            <a:off x="914400" y="1905000"/>
            <a:ext cx="4038600" cy="4302125"/>
          </a:xfrm>
        </p:spPr>
        <p:txBody>
          <a:bodyPr/>
          <a:lstStyle/>
          <a:p>
            <a:r>
              <a:rPr lang="en-US" sz="2800" b="1" smtClean="0"/>
              <a:t>A small bundle of specialized cardiac muscle tissue located in the wall of the right atrium of the heart that acts as a pacemaker by generating electrical impulses that keep the heart beating. </a:t>
            </a:r>
          </a:p>
        </p:txBody>
      </p:sp>
      <p:pic>
        <p:nvPicPr>
          <p:cNvPr id="98308" name="Picture 4"/>
          <p:cNvPicPr>
            <a:picLocks noGrp="1" noChangeAspect="1" noChangeArrowheads="1"/>
          </p:cNvPicPr>
          <p:nvPr>
            <p:ph sz="half" idx="2"/>
          </p:nvPr>
        </p:nvPicPr>
        <p:blipFill>
          <a:blip r:embed="rId2" cstate="print"/>
          <a:srcRect/>
          <a:stretch>
            <a:fillRect/>
          </a:stretch>
        </p:blipFill>
        <p:spPr>
          <a:xfrm>
            <a:off x="4953000" y="1524000"/>
            <a:ext cx="4038600" cy="4137025"/>
          </a:xfr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9330" name="Picture 2" descr="heart"/>
          <p:cNvPicPr>
            <a:picLocks noChangeAspect="1" noChangeArrowheads="1"/>
          </p:cNvPicPr>
          <p:nvPr>
            <p:ph/>
          </p:nvPr>
        </p:nvPicPr>
        <p:blipFill>
          <a:blip r:embed="rId2" cstate="print">
            <a:lum contrast="6000"/>
          </a:blip>
          <a:srcRect/>
          <a:stretch>
            <a:fillRect/>
          </a:stretch>
        </p:blipFill>
        <p:spPr>
          <a:xfrm>
            <a:off x="1173163" y="785813"/>
            <a:ext cx="7772400" cy="5130800"/>
          </a:xfrm>
          <a:noFill/>
        </p:spPr>
      </p:pic>
    </p:spTree>
  </p:cSld>
  <p:clrMapOvr>
    <a:masterClrMapping/>
  </p:clrMapOvr>
  <p:transition spd="med">
    <p:fade thruBlk="1"/>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sz="4000" b="1" smtClean="0"/>
              <a:t>How much blood does your heart pump?</a:t>
            </a:r>
            <a:r>
              <a:rPr lang="en-US" sz="4000" smtClean="0"/>
              <a:t> </a:t>
            </a:r>
          </a:p>
        </p:txBody>
      </p:sp>
      <p:sp>
        <p:nvSpPr>
          <p:cNvPr id="100355" name="Rectangle 3"/>
          <p:cNvSpPr>
            <a:spLocks noGrp="1" noChangeArrowheads="1"/>
          </p:cNvSpPr>
          <p:nvPr>
            <p:ph type="body" idx="1"/>
          </p:nvPr>
        </p:nvSpPr>
        <p:spPr>
          <a:noFill/>
          <a:ln w="38100">
            <a:solidFill>
              <a:schemeClr val="tx1"/>
            </a:solidFill>
          </a:ln>
        </p:spPr>
        <p:txBody>
          <a:bodyPr/>
          <a:lstStyle/>
          <a:p>
            <a:pPr eaLnBrk="1" hangingPunct="1"/>
            <a:r>
              <a:rPr lang="en-US" sz="2800" smtClean="0"/>
              <a:t>An average heart pumps 2.4 ounces (70 milliliters) per heartbeat. An average heartbeat is 72 beats per minute. Therefore an average heart pumps 1.3 gallons (5 Liters) per minute. In other words it pumps 1,900 gallons (7,200 Liters) per day, almost 700,000 gallons (2,628,000 Liters) per year, or 48 million gallons (184,086,000 liters) by the time someone is 70 years old. </a:t>
            </a:r>
          </a:p>
        </p:txBody>
      </p:sp>
      <p:sp>
        <p:nvSpPr>
          <p:cNvPr id="100356" name="Text Box 4"/>
          <p:cNvSpPr txBox="1">
            <a:spLocks noChangeArrowheads="1"/>
          </p:cNvSpPr>
          <p:nvPr/>
        </p:nvSpPr>
        <p:spPr bwMode="auto">
          <a:xfrm>
            <a:off x="7010400" y="1524000"/>
            <a:ext cx="1828800" cy="366713"/>
          </a:xfrm>
          <a:prstGeom prst="rect">
            <a:avLst/>
          </a:prstGeom>
          <a:noFill/>
          <a:ln w="9525">
            <a:noFill/>
            <a:miter lim="800000"/>
            <a:headEnd/>
            <a:tailEnd/>
          </a:ln>
        </p:spPr>
        <p:txBody>
          <a:bodyPr>
            <a:spAutoFit/>
          </a:bodyPr>
          <a:lstStyle/>
          <a:p>
            <a:pPr>
              <a:spcBef>
                <a:spcPct val="50000"/>
              </a:spcBef>
            </a:pPr>
            <a:r>
              <a:rPr lang="en-US"/>
              <a:t>Don’t copy…….</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4" descr="heart basic diag"/>
          <p:cNvPicPr>
            <a:picLocks noChangeAspect="1" noChangeArrowheads="1"/>
          </p:cNvPicPr>
          <p:nvPr>
            <p:ph idx="1"/>
          </p:nvPr>
        </p:nvPicPr>
        <p:blipFill>
          <a:blip r:embed="rId2" cstate="print"/>
          <a:srcRect/>
          <a:stretch>
            <a:fillRect/>
          </a:stretch>
        </p:blipFill>
        <p:spPr>
          <a:xfrm>
            <a:off x="1908175" y="549275"/>
            <a:ext cx="4608513" cy="5327650"/>
          </a:xfrm>
        </p:spPr>
      </p:pic>
      <p:sp>
        <p:nvSpPr>
          <p:cNvPr id="74759" name="Line 7"/>
          <p:cNvSpPr>
            <a:spLocks noChangeShapeType="1"/>
          </p:cNvSpPr>
          <p:nvPr/>
        </p:nvSpPr>
        <p:spPr bwMode="auto">
          <a:xfrm>
            <a:off x="4211638" y="1125538"/>
            <a:ext cx="0" cy="5183187"/>
          </a:xfrm>
          <a:prstGeom prst="line">
            <a:avLst/>
          </a:prstGeom>
          <a:noFill/>
          <a:ln w="53975">
            <a:solidFill>
              <a:srgbClr val="000000"/>
            </a:solidFill>
            <a:round/>
            <a:headEnd/>
            <a:tailEnd/>
          </a:ln>
        </p:spPr>
        <p:txBody>
          <a:bodyPr/>
          <a:lstStyle/>
          <a:p>
            <a:endParaRPr lang="en-CA"/>
          </a:p>
        </p:txBody>
      </p:sp>
      <p:sp>
        <p:nvSpPr>
          <p:cNvPr id="74760" name="Text Box 8"/>
          <p:cNvSpPr txBox="1">
            <a:spLocks noChangeArrowheads="1"/>
          </p:cNvSpPr>
          <p:nvPr/>
        </p:nvSpPr>
        <p:spPr bwMode="auto">
          <a:xfrm>
            <a:off x="4859338" y="5876925"/>
            <a:ext cx="2232025" cy="457200"/>
          </a:xfrm>
          <a:prstGeom prst="rect">
            <a:avLst/>
          </a:prstGeom>
          <a:noFill/>
          <a:ln w="9525">
            <a:noFill/>
            <a:miter lim="800000"/>
            <a:headEnd/>
            <a:tailEnd/>
          </a:ln>
        </p:spPr>
        <p:txBody>
          <a:bodyPr>
            <a:spAutoFit/>
          </a:bodyPr>
          <a:lstStyle/>
          <a:p>
            <a:pPr>
              <a:spcBef>
                <a:spcPct val="50000"/>
              </a:spcBef>
            </a:pPr>
            <a:r>
              <a:rPr lang="en-GB" sz="2400"/>
              <a:t>LEFT SIDE</a:t>
            </a:r>
          </a:p>
        </p:txBody>
      </p:sp>
      <p:sp>
        <p:nvSpPr>
          <p:cNvPr id="74761" name="Text Box 9"/>
          <p:cNvSpPr txBox="1">
            <a:spLocks noChangeArrowheads="1"/>
          </p:cNvSpPr>
          <p:nvPr/>
        </p:nvSpPr>
        <p:spPr bwMode="auto">
          <a:xfrm>
            <a:off x="1763713" y="5876925"/>
            <a:ext cx="2232025" cy="457200"/>
          </a:xfrm>
          <a:prstGeom prst="rect">
            <a:avLst/>
          </a:prstGeom>
          <a:noFill/>
          <a:ln w="9525">
            <a:noFill/>
            <a:miter lim="800000"/>
            <a:headEnd/>
            <a:tailEnd/>
          </a:ln>
        </p:spPr>
        <p:txBody>
          <a:bodyPr>
            <a:spAutoFit/>
          </a:bodyPr>
          <a:lstStyle/>
          <a:p>
            <a:pPr>
              <a:spcBef>
                <a:spcPct val="50000"/>
              </a:spcBef>
            </a:pPr>
            <a:r>
              <a:rPr lang="en-GB" sz="2400"/>
              <a:t>RIGHT SIDE</a:t>
            </a:r>
          </a:p>
        </p:txBody>
      </p:sp>
      <p:sp>
        <p:nvSpPr>
          <p:cNvPr id="74762" name="Text Box 10"/>
          <p:cNvSpPr txBox="1">
            <a:spLocks noChangeArrowheads="1"/>
          </p:cNvSpPr>
          <p:nvPr/>
        </p:nvSpPr>
        <p:spPr bwMode="auto">
          <a:xfrm>
            <a:off x="6084888" y="4797425"/>
            <a:ext cx="2520950" cy="1190625"/>
          </a:xfrm>
          <a:prstGeom prst="rect">
            <a:avLst/>
          </a:prstGeom>
          <a:noFill/>
          <a:ln w="9525">
            <a:noFill/>
            <a:miter lim="800000"/>
            <a:headEnd/>
            <a:tailEnd/>
          </a:ln>
        </p:spPr>
        <p:txBody>
          <a:bodyPr>
            <a:spAutoFit/>
          </a:bodyPr>
          <a:lstStyle/>
          <a:p>
            <a:pPr>
              <a:spcBef>
                <a:spcPct val="50000"/>
              </a:spcBef>
            </a:pPr>
            <a:r>
              <a:rPr lang="en-GB"/>
              <a:t>Left ventricle – has a thicker muscle wall than right side – why?</a:t>
            </a:r>
          </a:p>
        </p:txBody>
      </p:sp>
      <p:sp>
        <p:nvSpPr>
          <p:cNvPr id="74763" name="Text Box 11"/>
          <p:cNvSpPr txBox="1">
            <a:spLocks noChangeArrowheads="1"/>
          </p:cNvSpPr>
          <p:nvPr/>
        </p:nvSpPr>
        <p:spPr bwMode="auto">
          <a:xfrm>
            <a:off x="611188" y="4941888"/>
            <a:ext cx="1943100" cy="366712"/>
          </a:xfrm>
          <a:prstGeom prst="rect">
            <a:avLst/>
          </a:prstGeom>
          <a:noFill/>
          <a:ln w="9525">
            <a:noFill/>
            <a:miter lim="800000"/>
            <a:headEnd/>
            <a:tailEnd/>
          </a:ln>
        </p:spPr>
        <p:txBody>
          <a:bodyPr>
            <a:spAutoFit/>
          </a:bodyPr>
          <a:lstStyle/>
          <a:p>
            <a:pPr>
              <a:spcBef>
                <a:spcPct val="50000"/>
              </a:spcBef>
            </a:pPr>
            <a:r>
              <a:rPr lang="en-GB"/>
              <a:t>Right ventricle</a:t>
            </a:r>
          </a:p>
        </p:txBody>
      </p:sp>
      <p:sp>
        <p:nvSpPr>
          <p:cNvPr id="74764" name="Text Box 12"/>
          <p:cNvSpPr txBox="1">
            <a:spLocks noChangeArrowheads="1"/>
          </p:cNvSpPr>
          <p:nvPr/>
        </p:nvSpPr>
        <p:spPr bwMode="auto">
          <a:xfrm>
            <a:off x="900113" y="3933825"/>
            <a:ext cx="1511300" cy="366713"/>
          </a:xfrm>
          <a:prstGeom prst="rect">
            <a:avLst/>
          </a:prstGeom>
          <a:noFill/>
          <a:ln w="9525">
            <a:noFill/>
            <a:miter lim="800000"/>
            <a:headEnd/>
            <a:tailEnd/>
          </a:ln>
        </p:spPr>
        <p:txBody>
          <a:bodyPr>
            <a:spAutoFit/>
          </a:bodyPr>
          <a:lstStyle/>
          <a:p>
            <a:pPr>
              <a:spcBef>
                <a:spcPct val="50000"/>
              </a:spcBef>
            </a:pPr>
            <a:r>
              <a:rPr lang="en-GB"/>
              <a:t>valve</a:t>
            </a:r>
          </a:p>
        </p:txBody>
      </p:sp>
      <p:sp>
        <p:nvSpPr>
          <p:cNvPr id="74765" name="Text Box 13"/>
          <p:cNvSpPr txBox="1">
            <a:spLocks noChangeArrowheads="1"/>
          </p:cNvSpPr>
          <p:nvPr/>
        </p:nvSpPr>
        <p:spPr bwMode="auto">
          <a:xfrm>
            <a:off x="395288" y="2997200"/>
            <a:ext cx="1800225" cy="366713"/>
          </a:xfrm>
          <a:prstGeom prst="rect">
            <a:avLst/>
          </a:prstGeom>
          <a:noFill/>
          <a:ln w="9525">
            <a:noFill/>
            <a:miter lim="800000"/>
            <a:headEnd/>
            <a:tailEnd/>
          </a:ln>
        </p:spPr>
        <p:txBody>
          <a:bodyPr>
            <a:spAutoFit/>
          </a:bodyPr>
          <a:lstStyle/>
          <a:p>
            <a:pPr>
              <a:spcBef>
                <a:spcPct val="50000"/>
              </a:spcBef>
            </a:pPr>
            <a:r>
              <a:rPr lang="en-GB"/>
              <a:t>right atrium</a:t>
            </a:r>
          </a:p>
        </p:txBody>
      </p:sp>
      <p:sp>
        <p:nvSpPr>
          <p:cNvPr id="101386" name="Text Box 14"/>
          <p:cNvSpPr txBox="1">
            <a:spLocks noChangeArrowheads="1"/>
          </p:cNvSpPr>
          <p:nvPr/>
        </p:nvSpPr>
        <p:spPr bwMode="auto">
          <a:xfrm>
            <a:off x="971550" y="2852738"/>
            <a:ext cx="936625" cy="366712"/>
          </a:xfrm>
          <a:prstGeom prst="rect">
            <a:avLst/>
          </a:prstGeom>
          <a:noFill/>
          <a:ln w="9525">
            <a:noFill/>
            <a:miter lim="800000"/>
            <a:headEnd/>
            <a:tailEnd/>
          </a:ln>
        </p:spPr>
        <p:txBody>
          <a:bodyPr>
            <a:spAutoFit/>
          </a:bodyPr>
          <a:lstStyle/>
          <a:p>
            <a:pPr>
              <a:spcBef>
                <a:spcPct val="50000"/>
              </a:spcBef>
            </a:pPr>
            <a:endParaRPr lang="en-US"/>
          </a:p>
        </p:txBody>
      </p:sp>
      <p:sp>
        <p:nvSpPr>
          <p:cNvPr id="74767" name="Text Box 15"/>
          <p:cNvSpPr txBox="1">
            <a:spLocks noChangeArrowheads="1"/>
          </p:cNvSpPr>
          <p:nvPr/>
        </p:nvSpPr>
        <p:spPr bwMode="auto">
          <a:xfrm>
            <a:off x="6372225" y="2924175"/>
            <a:ext cx="504825" cy="641350"/>
          </a:xfrm>
          <a:prstGeom prst="rect">
            <a:avLst/>
          </a:prstGeom>
          <a:noFill/>
          <a:ln w="9525">
            <a:noFill/>
            <a:miter lim="800000"/>
            <a:headEnd/>
            <a:tailEnd/>
          </a:ln>
        </p:spPr>
        <p:txBody>
          <a:bodyPr>
            <a:spAutoFit/>
          </a:bodyPr>
          <a:lstStyle/>
          <a:p>
            <a:pPr>
              <a:spcBef>
                <a:spcPct val="50000"/>
              </a:spcBef>
            </a:pPr>
            <a:r>
              <a:rPr lang="en-GB" sz="3600" b="1">
                <a:solidFill>
                  <a:srgbClr val="FF0000"/>
                </a:solidFill>
              </a:rPr>
              <a:t>?</a:t>
            </a:r>
          </a:p>
        </p:txBody>
      </p:sp>
      <p:sp>
        <p:nvSpPr>
          <p:cNvPr id="74768" name="Text Box 16"/>
          <p:cNvSpPr txBox="1">
            <a:spLocks noChangeArrowheads="1"/>
          </p:cNvSpPr>
          <p:nvPr/>
        </p:nvSpPr>
        <p:spPr bwMode="auto">
          <a:xfrm>
            <a:off x="6443663" y="1844675"/>
            <a:ext cx="2160587" cy="366713"/>
          </a:xfrm>
          <a:prstGeom prst="rect">
            <a:avLst/>
          </a:prstGeom>
          <a:noFill/>
          <a:ln w="9525">
            <a:noFill/>
            <a:miter lim="800000"/>
            <a:headEnd/>
            <a:tailEnd/>
          </a:ln>
        </p:spPr>
        <p:txBody>
          <a:bodyPr>
            <a:spAutoFit/>
          </a:bodyPr>
          <a:lstStyle/>
          <a:p>
            <a:pPr>
              <a:spcBef>
                <a:spcPct val="50000"/>
              </a:spcBef>
            </a:pPr>
            <a:r>
              <a:rPr lang="en-GB"/>
              <a:t>Blood from lungs</a:t>
            </a:r>
          </a:p>
        </p:txBody>
      </p:sp>
      <p:sp>
        <p:nvSpPr>
          <p:cNvPr id="74769" name="Text Box 17"/>
          <p:cNvSpPr txBox="1">
            <a:spLocks noChangeArrowheads="1"/>
          </p:cNvSpPr>
          <p:nvPr/>
        </p:nvSpPr>
        <p:spPr bwMode="auto">
          <a:xfrm>
            <a:off x="755650" y="1773238"/>
            <a:ext cx="1368425" cy="641350"/>
          </a:xfrm>
          <a:prstGeom prst="rect">
            <a:avLst/>
          </a:prstGeom>
          <a:noFill/>
          <a:ln w="9525">
            <a:noFill/>
            <a:miter lim="800000"/>
            <a:headEnd/>
            <a:tailEnd/>
          </a:ln>
        </p:spPr>
        <p:txBody>
          <a:bodyPr>
            <a:spAutoFit/>
          </a:bodyPr>
          <a:lstStyle/>
          <a:p>
            <a:pPr>
              <a:spcBef>
                <a:spcPct val="50000"/>
              </a:spcBef>
            </a:pPr>
            <a:r>
              <a:rPr lang="en-GB">
                <a:solidFill>
                  <a:srgbClr val="FF0000"/>
                </a:solidFill>
              </a:rPr>
              <a:t>Blood from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59"/>
                                        </p:tgtEl>
                                        <p:attrNameLst>
                                          <p:attrName>style.visibility</p:attrName>
                                        </p:attrNameLst>
                                      </p:cBhvr>
                                      <p:to>
                                        <p:strVal val="visible"/>
                                      </p:to>
                                    </p:set>
                                    <p:anim calcmode="lin" valueType="num">
                                      <p:cBhvr additive="base">
                                        <p:cTn id="7" dur="500" fill="hold"/>
                                        <p:tgtEl>
                                          <p:spTgt spid="74759"/>
                                        </p:tgtEl>
                                        <p:attrNameLst>
                                          <p:attrName>ppt_x</p:attrName>
                                        </p:attrNameLst>
                                      </p:cBhvr>
                                      <p:tavLst>
                                        <p:tav tm="0">
                                          <p:val>
                                            <p:strVal val="#ppt_x"/>
                                          </p:val>
                                        </p:tav>
                                        <p:tav tm="100000">
                                          <p:val>
                                            <p:strVal val="#ppt_x"/>
                                          </p:val>
                                        </p:tav>
                                      </p:tavLst>
                                    </p:anim>
                                    <p:anim calcmode="lin" valueType="num">
                                      <p:cBhvr additive="base">
                                        <p:cTn id="8" dur="500" fill="hold"/>
                                        <p:tgtEl>
                                          <p:spTgt spid="747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760"/>
                                        </p:tgtEl>
                                        <p:attrNameLst>
                                          <p:attrName>style.visibility</p:attrName>
                                        </p:attrNameLst>
                                      </p:cBhvr>
                                      <p:to>
                                        <p:strVal val="visible"/>
                                      </p:to>
                                    </p:set>
                                    <p:anim calcmode="lin" valueType="num">
                                      <p:cBhvr additive="base">
                                        <p:cTn id="13" dur="500" fill="hold"/>
                                        <p:tgtEl>
                                          <p:spTgt spid="74760"/>
                                        </p:tgtEl>
                                        <p:attrNameLst>
                                          <p:attrName>ppt_x</p:attrName>
                                        </p:attrNameLst>
                                      </p:cBhvr>
                                      <p:tavLst>
                                        <p:tav tm="0">
                                          <p:val>
                                            <p:strVal val="#ppt_x"/>
                                          </p:val>
                                        </p:tav>
                                        <p:tav tm="100000">
                                          <p:val>
                                            <p:strVal val="#ppt_x"/>
                                          </p:val>
                                        </p:tav>
                                      </p:tavLst>
                                    </p:anim>
                                    <p:anim calcmode="lin" valueType="num">
                                      <p:cBhvr additive="base">
                                        <p:cTn id="14" dur="500" fill="hold"/>
                                        <p:tgtEl>
                                          <p:spTgt spid="7476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761"/>
                                        </p:tgtEl>
                                        <p:attrNameLst>
                                          <p:attrName>style.visibility</p:attrName>
                                        </p:attrNameLst>
                                      </p:cBhvr>
                                      <p:to>
                                        <p:strVal val="visible"/>
                                      </p:to>
                                    </p:set>
                                    <p:anim calcmode="lin" valueType="num">
                                      <p:cBhvr additive="base">
                                        <p:cTn id="19" dur="500" fill="hold"/>
                                        <p:tgtEl>
                                          <p:spTgt spid="74761"/>
                                        </p:tgtEl>
                                        <p:attrNameLst>
                                          <p:attrName>ppt_x</p:attrName>
                                        </p:attrNameLst>
                                      </p:cBhvr>
                                      <p:tavLst>
                                        <p:tav tm="0">
                                          <p:val>
                                            <p:strVal val="#ppt_x"/>
                                          </p:val>
                                        </p:tav>
                                        <p:tav tm="100000">
                                          <p:val>
                                            <p:strVal val="#ppt_x"/>
                                          </p:val>
                                        </p:tav>
                                      </p:tavLst>
                                    </p:anim>
                                    <p:anim calcmode="lin" valueType="num">
                                      <p:cBhvr additive="base">
                                        <p:cTn id="20" dur="500" fill="hold"/>
                                        <p:tgtEl>
                                          <p:spTgt spid="7476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4763"/>
                                        </p:tgtEl>
                                        <p:attrNameLst>
                                          <p:attrName>style.visibility</p:attrName>
                                        </p:attrNameLst>
                                      </p:cBhvr>
                                      <p:to>
                                        <p:strVal val="visible"/>
                                      </p:to>
                                    </p:set>
                                    <p:anim calcmode="lin" valueType="num">
                                      <p:cBhvr additive="base">
                                        <p:cTn id="25" dur="500" fill="hold"/>
                                        <p:tgtEl>
                                          <p:spTgt spid="74763"/>
                                        </p:tgtEl>
                                        <p:attrNameLst>
                                          <p:attrName>ppt_x</p:attrName>
                                        </p:attrNameLst>
                                      </p:cBhvr>
                                      <p:tavLst>
                                        <p:tav tm="0">
                                          <p:val>
                                            <p:strVal val="#ppt_x"/>
                                          </p:val>
                                        </p:tav>
                                        <p:tav tm="100000">
                                          <p:val>
                                            <p:strVal val="#ppt_x"/>
                                          </p:val>
                                        </p:tav>
                                      </p:tavLst>
                                    </p:anim>
                                    <p:anim calcmode="lin" valueType="num">
                                      <p:cBhvr additive="base">
                                        <p:cTn id="26" dur="500" fill="hold"/>
                                        <p:tgtEl>
                                          <p:spTgt spid="7476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4762"/>
                                        </p:tgtEl>
                                        <p:attrNameLst>
                                          <p:attrName>style.visibility</p:attrName>
                                        </p:attrNameLst>
                                      </p:cBhvr>
                                      <p:to>
                                        <p:strVal val="visible"/>
                                      </p:to>
                                    </p:set>
                                    <p:anim calcmode="lin" valueType="num">
                                      <p:cBhvr additive="base">
                                        <p:cTn id="31" dur="500" fill="hold"/>
                                        <p:tgtEl>
                                          <p:spTgt spid="74762"/>
                                        </p:tgtEl>
                                        <p:attrNameLst>
                                          <p:attrName>ppt_x</p:attrName>
                                        </p:attrNameLst>
                                      </p:cBhvr>
                                      <p:tavLst>
                                        <p:tav tm="0">
                                          <p:val>
                                            <p:strVal val="#ppt_x"/>
                                          </p:val>
                                        </p:tav>
                                        <p:tav tm="100000">
                                          <p:val>
                                            <p:strVal val="#ppt_x"/>
                                          </p:val>
                                        </p:tav>
                                      </p:tavLst>
                                    </p:anim>
                                    <p:anim calcmode="lin" valueType="num">
                                      <p:cBhvr additive="base">
                                        <p:cTn id="32" dur="500" fill="hold"/>
                                        <p:tgtEl>
                                          <p:spTgt spid="7476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74764"/>
                                        </p:tgtEl>
                                        <p:attrNameLst>
                                          <p:attrName>style.visibility</p:attrName>
                                        </p:attrNameLst>
                                      </p:cBhvr>
                                      <p:to>
                                        <p:strVal val="visible"/>
                                      </p:to>
                                    </p:set>
                                    <p:animEffect transition="in" filter="checkerboard(across)">
                                      <p:cBhvr>
                                        <p:cTn id="37" dur="500"/>
                                        <p:tgtEl>
                                          <p:spTgt spid="7476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4765"/>
                                        </p:tgtEl>
                                        <p:attrNameLst>
                                          <p:attrName>style.visibility</p:attrName>
                                        </p:attrNameLst>
                                      </p:cBhvr>
                                      <p:to>
                                        <p:strVal val="visible"/>
                                      </p:to>
                                    </p:set>
                                    <p:anim calcmode="lin" valueType="num">
                                      <p:cBhvr additive="base">
                                        <p:cTn id="42" dur="500" fill="hold"/>
                                        <p:tgtEl>
                                          <p:spTgt spid="74765"/>
                                        </p:tgtEl>
                                        <p:attrNameLst>
                                          <p:attrName>ppt_x</p:attrName>
                                        </p:attrNameLst>
                                      </p:cBhvr>
                                      <p:tavLst>
                                        <p:tav tm="0">
                                          <p:val>
                                            <p:strVal val="#ppt_x"/>
                                          </p:val>
                                        </p:tav>
                                        <p:tav tm="100000">
                                          <p:val>
                                            <p:strVal val="#ppt_x"/>
                                          </p:val>
                                        </p:tav>
                                      </p:tavLst>
                                    </p:anim>
                                    <p:anim calcmode="lin" valueType="num">
                                      <p:cBhvr additive="base">
                                        <p:cTn id="43" dur="500" fill="hold"/>
                                        <p:tgtEl>
                                          <p:spTgt spid="7476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4767"/>
                                        </p:tgtEl>
                                        <p:attrNameLst>
                                          <p:attrName>style.visibility</p:attrName>
                                        </p:attrNameLst>
                                      </p:cBhvr>
                                      <p:to>
                                        <p:strVal val="visible"/>
                                      </p:to>
                                    </p:set>
                                    <p:anim calcmode="lin" valueType="num">
                                      <p:cBhvr additive="base">
                                        <p:cTn id="48" dur="500" fill="hold"/>
                                        <p:tgtEl>
                                          <p:spTgt spid="74767"/>
                                        </p:tgtEl>
                                        <p:attrNameLst>
                                          <p:attrName>ppt_x</p:attrName>
                                        </p:attrNameLst>
                                      </p:cBhvr>
                                      <p:tavLst>
                                        <p:tav tm="0">
                                          <p:val>
                                            <p:strVal val="#ppt_x"/>
                                          </p:val>
                                        </p:tav>
                                        <p:tav tm="100000">
                                          <p:val>
                                            <p:strVal val="#ppt_x"/>
                                          </p:val>
                                        </p:tav>
                                      </p:tavLst>
                                    </p:anim>
                                    <p:anim calcmode="lin" valueType="num">
                                      <p:cBhvr additive="base">
                                        <p:cTn id="49" dur="500" fill="hold"/>
                                        <p:tgtEl>
                                          <p:spTgt spid="7476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74768"/>
                                        </p:tgtEl>
                                        <p:attrNameLst>
                                          <p:attrName>style.visibility</p:attrName>
                                        </p:attrNameLst>
                                      </p:cBhvr>
                                      <p:to>
                                        <p:strVal val="visible"/>
                                      </p:to>
                                    </p:set>
                                    <p:anim calcmode="lin" valueType="num">
                                      <p:cBhvr additive="base">
                                        <p:cTn id="54" dur="500" fill="hold"/>
                                        <p:tgtEl>
                                          <p:spTgt spid="74768"/>
                                        </p:tgtEl>
                                        <p:attrNameLst>
                                          <p:attrName>ppt_x</p:attrName>
                                        </p:attrNameLst>
                                      </p:cBhvr>
                                      <p:tavLst>
                                        <p:tav tm="0">
                                          <p:val>
                                            <p:strVal val="#ppt_x"/>
                                          </p:val>
                                        </p:tav>
                                        <p:tav tm="100000">
                                          <p:val>
                                            <p:strVal val="#ppt_x"/>
                                          </p:val>
                                        </p:tav>
                                      </p:tavLst>
                                    </p:anim>
                                    <p:anim calcmode="lin" valueType="num">
                                      <p:cBhvr additive="base">
                                        <p:cTn id="55" dur="500" fill="hold"/>
                                        <p:tgtEl>
                                          <p:spTgt spid="7476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74769"/>
                                        </p:tgtEl>
                                        <p:attrNameLst>
                                          <p:attrName>style.visibility</p:attrName>
                                        </p:attrNameLst>
                                      </p:cBhvr>
                                      <p:to>
                                        <p:strVal val="visible"/>
                                      </p:to>
                                    </p:set>
                                    <p:animEffect transition="in" filter="checkerboard(across)">
                                      <p:cBhvr>
                                        <p:cTn id="60" dur="500"/>
                                        <p:tgtEl>
                                          <p:spTgt spid="74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animBg="1"/>
      <p:bldP spid="74760" grpId="0"/>
      <p:bldP spid="74761" grpId="0"/>
      <p:bldP spid="74762" grpId="0"/>
      <p:bldP spid="74763" grpId="0"/>
      <p:bldP spid="74764" grpId="0"/>
      <p:bldP spid="74765" grpId="0"/>
      <p:bldP spid="74767" grpId="0"/>
      <p:bldP spid="74768" grpId="0"/>
      <p:bldP spid="74769"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4" descr="AdultHeartanimtion"/>
          <p:cNvPicPr>
            <a:picLocks noChangeAspect="1" noChangeArrowheads="1" noCrop="1"/>
          </p:cNvPicPr>
          <p:nvPr>
            <p:ph idx="1"/>
          </p:nvPr>
        </p:nvPicPr>
        <p:blipFill>
          <a:blip r:embed="rId2" cstate="print"/>
          <a:srcRect/>
          <a:stretch>
            <a:fillRect/>
          </a:stretch>
        </p:blipFill>
        <p:spPr>
          <a:xfrm>
            <a:off x="1476375" y="765175"/>
            <a:ext cx="6264275" cy="5395913"/>
          </a:xfrm>
        </p:spPr>
      </p:pic>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4" descr="blood%20flow%20animation"/>
          <p:cNvPicPr>
            <a:picLocks noChangeAspect="1" noChangeArrowheads="1" noCrop="1"/>
          </p:cNvPicPr>
          <p:nvPr>
            <p:ph idx="1"/>
          </p:nvPr>
        </p:nvPicPr>
        <p:blipFill>
          <a:blip r:embed="rId2" cstate="print"/>
          <a:srcRect/>
          <a:stretch>
            <a:fillRect/>
          </a:stretch>
        </p:blipFill>
        <p:spPr>
          <a:xfrm>
            <a:off x="3124200" y="609600"/>
            <a:ext cx="4951413" cy="5184775"/>
          </a:xfrm>
        </p:spPr>
      </p:pic>
      <p:sp>
        <p:nvSpPr>
          <p:cNvPr id="103427" name="Text Box 7"/>
          <p:cNvSpPr txBox="1">
            <a:spLocks noChangeArrowheads="1"/>
          </p:cNvSpPr>
          <p:nvPr/>
        </p:nvSpPr>
        <p:spPr bwMode="auto">
          <a:xfrm>
            <a:off x="1219200" y="1981200"/>
            <a:ext cx="2232025" cy="4203700"/>
          </a:xfrm>
          <a:prstGeom prst="rect">
            <a:avLst/>
          </a:prstGeom>
          <a:noFill/>
          <a:ln w="9525">
            <a:noFill/>
            <a:miter lim="800000"/>
            <a:headEnd/>
            <a:tailEnd/>
          </a:ln>
        </p:spPr>
        <p:txBody>
          <a:bodyPr>
            <a:spAutoFit/>
          </a:bodyPr>
          <a:lstStyle/>
          <a:p>
            <a:pPr>
              <a:spcBef>
                <a:spcPct val="50000"/>
              </a:spcBef>
            </a:pPr>
            <a:r>
              <a:rPr lang="en-GB" sz="2400"/>
              <a:t>How do the valves work?</a:t>
            </a:r>
          </a:p>
          <a:p>
            <a:pPr>
              <a:spcBef>
                <a:spcPct val="50000"/>
              </a:spcBef>
            </a:pPr>
            <a:endParaRPr lang="en-GB" sz="2400"/>
          </a:p>
          <a:p>
            <a:pPr>
              <a:spcBef>
                <a:spcPct val="50000"/>
              </a:spcBef>
            </a:pPr>
            <a:r>
              <a:rPr lang="en-GB" sz="2400"/>
              <a:t>How many can you see?</a:t>
            </a:r>
          </a:p>
          <a:p>
            <a:pPr>
              <a:spcBef>
                <a:spcPct val="50000"/>
              </a:spcBef>
            </a:pPr>
            <a:endParaRPr lang="en-GB" sz="2400"/>
          </a:p>
          <a:p>
            <a:pPr>
              <a:spcBef>
                <a:spcPct val="50000"/>
              </a:spcBef>
            </a:pPr>
            <a:endParaRPr lang="en-GB" sz="2400"/>
          </a:p>
          <a:p>
            <a:pPr>
              <a:spcBef>
                <a:spcPct val="50000"/>
              </a:spcBef>
            </a:pPr>
            <a:endParaRPr lang="en-GB"/>
          </a:p>
          <a:p>
            <a:pPr>
              <a:spcBef>
                <a:spcPct val="50000"/>
              </a:spcBef>
            </a:pPr>
            <a:endParaRPr lang="en-GB"/>
          </a:p>
        </p:txBody>
      </p:sp>
      <p:sp>
        <p:nvSpPr>
          <p:cNvPr id="103428" name="Text Box 8"/>
          <p:cNvSpPr txBox="1">
            <a:spLocks noChangeArrowheads="1"/>
          </p:cNvSpPr>
          <p:nvPr/>
        </p:nvSpPr>
        <p:spPr bwMode="auto">
          <a:xfrm>
            <a:off x="6227763" y="3933825"/>
            <a:ext cx="2447925" cy="366713"/>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4" descr="cyc0"/>
          <p:cNvPicPr>
            <a:picLocks noChangeAspect="1" noChangeArrowheads="1" noCrop="1"/>
          </p:cNvPicPr>
          <p:nvPr>
            <p:ph idx="1"/>
          </p:nvPr>
        </p:nvPicPr>
        <p:blipFill>
          <a:blip r:embed="rId2" cstate="print"/>
          <a:srcRect/>
          <a:stretch>
            <a:fillRect/>
          </a:stretch>
        </p:blipFill>
        <p:spPr>
          <a:xfrm>
            <a:off x="3563938" y="476250"/>
            <a:ext cx="5041900" cy="5041900"/>
          </a:xfrm>
        </p:spPr>
      </p:pic>
      <p:sp>
        <p:nvSpPr>
          <p:cNvPr id="104451" name="Line 7"/>
          <p:cNvSpPr>
            <a:spLocks noChangeShapeType="1"/>
          </p:cNvSpPr>
          <p:nvPr/>
        </p:nvSpPr>
        <p:spPr bwMode="auto">
          <a:xfrm>
            <a:off x="3203575" y="2708275"/>
            <a:ext cx="1079500" cy="0"/>
          </a:xfrm>
          <a:prstGeom prst="line">
            <a:avLst/>
          </a:prstGeom>
          <a:noFill/>
          <a:ln w="66675">
            <a:solidFill>
              <a:schemeClr val="tx1"/>
            </a:solidFill>
            <a:round/>
            <a:headEnd/>
            <a:tailEnd type="triangle" w="med" len="med"/>
          </a:ln>
        </p:spPr>
        <p:txBody>
          <a:bodyPr/>
          <a:lstStyle/>
          <a:p>
            <a:endParaRPr lang="en-CA"/>
          </a:p>
        </p:txBody>
      </p:sp>
      <p:sp>
        <p:nvSpPr>
          <p:cNvPr id="104452" name="Text Box 13"/>
          <p:cNvSpPr txBox="1">
            <a:spLocks noChangeArrowheads="1"/>
          </p:cNvSpPr>
          <p:nvPr/>
        </p:nvSpPr>
        <p:spPr bwMode="auto">
          <a:xfrm>
            <a:off x="1524000" y="4648200"/>
            <a:ext cx="4398963" cy="1200150"/>
          </a:xfrm>
          <a:prstGeom prst="rect">
            <a:avLst/>
          </a:prstGeom>
          <a:noFill/>
          <a:ln w="9525">
            <a:noFill/>
            <a:miter lim="800000"/>
            <a:headEnd/>
            <a:tailEnd/>
          </a:ln>
        </p:spPr>
        <p:txBody>
          <a:bodyPr>
            <a:spAutoFit/>
          </a:bodyPr>
          <a:lstStyle/>
          <a:p>
            <a:pPr>
              <a:spcBef>
                <a:spcPct val="50000"/>
              </a:spcBef>
            </a:pPr>
            <a:r>
              <a:rPr lang="en-GB" sz="2400"/>
              <a:t>Atrium and ventricle muscles force the blood through and out of the heart</a:t>
            </a:r>
          </a:p>
        </p:txBody>
      </p:sp>
      <p:sp>
        <p:nvSpPr>
          <p:cNvPr id="104453" name="Text Box 14"/>
          <p:cNvSpPr txBox="1">
            <a:spLocks noChangeArrowheads="1"/>
          </p:cNvSpPr>
          <p:nvPr/>
        </p:nvSpPr>
        <p:spPr bwMode="auto">
          <a:xfrm>
            <a:off x="5580063" y="333375"/>
            <a:ext cx="1152525" cy="519113"/>
          </a:xfrm>
          <a:prstGeom prst="rect">
            <a:avLst/>
          </a:prstGeom>
          <a:noFill/>
          <a:ln w="9525">
            <a:noFill/>
            <a:miter lim="800000"/>
            <a:headEnd/>
            <a:tailEnd/>
          </a:ln>
        </p:spPr>
        <p:txBody>
          <a:bodyPr>
            <a:spAutoFit/>
          </a:bodyPr>
          <a:lstStyle/>
          <a:p>
            <a:pPr>
              <a:spcBef>
                <a:spcPct val="50000"/>
              </a:spcBef>
            </a:pPr>
            <a:r>
              <a:rPr lang="en-GB" sz="2800" b="1">
                <a:solidFill>
                  <a:srgbClr val="FF0000"/>
                </a:solidFill>
              </a:rPr>
              <a:t>out</a:t>
            </a:r>
          </a:p>
        </p:txBody>
      </p:sp>
      <p:sp>
        <p:nvSpPr>
          <p:cNvPr id="104454" name="Text Box 15"/>
          <p:cNvSpPr txBox="1">
            <a:spLocks noChangeArrowheads="1"/>
          </p:cNvSpPr>
          <p:nvPr/>
        </p:nvSpPr>
        <p:spPr bwMode="auto">
          <a:xfrm>
            <a:off x="4140200" y="981075"/>
            <a:ext cx="719138" cy="396875"/>
          </a:xfrm>
          <a:prstGeom prst="rect">
            <a:avLst/>
          </a:prstGeom>
          <a:noFill/>
          <a:ln w="9525">
            <a:noFill/>
            <a:miter lim="800000"/>
            <a:headEnd/>
            <a:tailEnd/>
          </a:ln>
        </p:spPr>
        <p:txBody>
          <a:bodyPr>
            <a:spAutoFit/>
          </a:bodyPr>
          <a:lstStyle/>
          <a:p>
            <a:pPr>
              <a:spcBef>
                <a:spcPct val="50000"/>
              </a:spcBef>
            </a:pPr>
            <a:r>
              <a:rPr lang="en-GB" sz="2000"/>
              <a:t>in</a:t>
            </a:r>
          </a:p>
        </p:txBody>
      </p:sp>
      <p:sp>
        <p:nvSpPr>
          <p:cNvPr id="104455" name="Text Box 16"/>
          <p:cNvSpPr txBox="1">
            <a:spLocks noChangeArrowheads="1"/>
          </p:cNvSpPr>
          <p:nvPr/>
        </p:nvSpPr>
        <p:spPr bwMode="auto">
          <a:xfrm>
            <a:off x="7524750" y="908050"/>
            <a:ext cx="792163" cy="396875"/>
          </a:xfrm>
          <a:prstGeom prst="rect">
            <a:avLst/>
          </a:prstGeom>
          <a:noFill/>
          <a:ln w="9525">
            <a:noFill/>
            <a:miter lim="800000"/>
            <a:headEnd/>
            <a:tailEnd/>
          </a:ln>
        </p:spPr>
        <p:txBody>
          <a:bodyPr>
            <a:spAutoFit/>
          </a:bodyPr>
          <a:lstStyle/>
          <a:p>
            <a:pPr>
              <a:spcBef>
                <a:spcPct val="50000"/>
              </a:spcBef>
            </a:pPr>
            <a:r>
              <a:rPr lang="en-GB" sz="2000"/>
              <a:t>in</a:t>
            </a:r>
          </a:p>
        </p:txBody>
      </p:sp>
      <p:sp>
        <p:nvSpPr>
          <p:cNvPr id="104456" name="Text Box 17"/>
          <p:cNvSpPr txBox="1">
            <a:spLocks noChangeArrowheads="1"/>
          </p:cNvSpPr>
          <p:nvPr/>
        </p:nvSpPr>
        <p:spPr bwMode="auto">
          <a:xfrm>
            <a:off x="1219200" y="1295400"/>
            <a:ext cx="2232025" cy="1554163"/>
          </a:xfrm>
          <a:prstGeom prst="rect">
            <a:avLst/>
          </a:prstGeom>
          <a:noFill/>
          <a:ln w="9525">
            <a:noFill/>
            <a:miter lim="800000"/>
            <a:headEnd/>
            <a:tailEnd/>
          </a:ln>
        </p:spPr>
        <p:txBody>
          <a:bodyPr>
            <a:spAutoFit/>
          </a:bodyPr>
          <a:lstStyle/>
          <a:p>
            <a:pPr>
              <a:spcBef>
                <a:spcPct val="50000"/>
              </a:spcBef>
            </a:pPr>
            <a:r>
              <a:rPr lang="en-GB" sz="3200"/>
              <a:t>Can you see the 4 valves?</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ChangeArrowheads="1"/>
          </p:cNvSpPr>
          <p:nvPr>
            <p:ph type="title"/>
          </p:nvPr>
        </p:nvSpPr>
        <p:spPr/>
        <p:txBody>
          <a:bodyPr/>
          <a:lstStyle/>
          <a:p>
            <a:endParaRPr lang="en-US" smtClean="0"/>
          </a:p>
        </p:txBody>
      </p:sp>
      <p:pic>
        <p:nvPicPr>
          <p:cNvPr id="105475" name="Picture 4" descr="heartcutopen"/>
          <p:cNvPicPr>
            <a:picLocks noChangeAspect="1" noChangeArrowheads="1"/>
          </p:cNvPicPr>
          <p:nvPr>
            <p:ph idx="1"/>
          </p:nvPr>
        </p:nvPicPr>
        <p:blipFill>
          <a:blip r:embed="rId2" cstate="print"/>
          <a:srcRect/>
          <a:stretch>
            <a:fillRect/>
          </a:stretch>
        </p:blipFill>
        <p:spPr>
          <a:xfrm>
            <a:off x="971550" y="1066800"/>
            <a:ext cx="6408738" cy="4954588"/>
          </a:xfrm>
        </p:spPr>
      </p:pic>
      <p:sp>
        <p:nvSpPr>
          <p:cNvPr id="105476" name="Text Box 7"/>
          <p:cNvSpPr txBox="1">
            <a:spLocks noChangeArrowheads="1"/>
          </p:cNvSpPr>
          <p:nvPr/>
        </p:nvSpPr>
        <p:spPr bwMode="auto">
          <a:xfrm>
            <a:off x="2987675" y="1196975"/>
            <a:ext cx="2232025" cy="1431925"/>
          </a:xfrm>
          <a:prstGeom prst="rect">
            <a:avLst/>
          </a:prstGeom>
          <a:noFill/>
          <a:ln w="9525">
            <a:noFill/>
            <a:miter lim="800000"/>
            <a:headEnd/>
            <a:tailEnd/>
          </a:ln>
        </p:spPr>
        <p:txBody>
          <a:bodyPr>
            <a:spAutoFit/>
          </a:bodyPr>
          <a:lstStyle/>
          <a:p>
            <a:pPr>
              <a:spcBef>
                <a:spcPct val="50000"/>
              </a:spcBef>
            </a:pPr>
            <a:r>
              <a:rPr lang="en-GB" sz="2200" b="1">
                <a:solidFill>
                  <a:srgbClr val="0000FF"/>
                </a:solidFill>
              </a:rPr>
              <a:t>VALVE between the atrium and ventricle</a:t>
            </a:r>
          </a:p>
        </p:txBody>
      </p:sp>
      <p:sp>
        <p:nvSpPr>
          <p:cNvPr id="105477" name="Text Box 8"/>
          <p:cNvSpPr txBox="1">
            <a:spLocks noChangeArrowheads="1"/>
          </p:cNvSpPr>
          <p:nvPr/>
        </p:nvSpPr>
        <p:spPr bwMode="auto">
          <a:xfrm>
            <a:off x="6588125" y="4868863"/>
            <a:ext cx="2160588" cy="366712"/>
          </a:xfrm>
          <a:prstGeom prst="rect">
            <a:avLst/>
          </a:prstGeom>
          <a:noFill/>
          <a:ln w="9525">
            <a:noFill/>
            <a:miter lim="800000"/>
            <a:headEnd/>
            <a:tailEnd/>
          </a:ln>
        </p:spPr>
        <p:txBody>
          <a:bodyPr>
            <a:spAutoFit/>
          </a:bodyPr>
          <a:lstStyle/>
          <a:p>
            <a:pPr>
              <a:spcBef>
                <a:spcPct val="50000"/>
              </a:spcBef>
            </a:pPr>
            <a:r>
              <a:rPr lang="en-GB" b="1">
                <a:solidFill>
                  <a:srgbClr val="00FF00"/>
                </a:solidFill>
              </a:rPr>
              <a:t>Ventricle wall</a:t>
            </a:r>
          </a:p>
        </p:txBody>
      </p:sp>
      <p:sp>
        <p:nvSpPr>
          <p:cNvPr id="105478" name="Line 9"/>
          <p:cNvSpPr>
            <a:spLocks noChangeShapeType="1"/>
          </p:cNvSpPr>
          <p:nvPr/>
        </p:nvSpPr>
        <p:spPr bwMode="auto">
          <a:xfrm flipH="1">
            <a:off x="5651500" y="5013325"/>
            <a:ext cx="865188" cy="0"/>
          </a:xfrm>
          <a:prstGeom prst="line">
            <a:avLst/>
          </a:prstGeom>
          <a:noFill/>
          <a:ln w="66675">
            <a:solidFill>
              <a:srgbClr val="00FF00"/>
            </a:solidFill>
            <a:round/>
            <a:headEnd/>
            <a:tailEnd type="triangle" w="med" len="med"/>
          </a:ln>
        </p:spPr>
        <p:txBody>
          <a:bodyPr/>
          <a:lstStyle/>
          <a:p>
            <a:endParaRPr lang="en-CA"/>
          </a:p>
        </p:txBody>
      </p:sp>
      <p:sp>
        <p:nvSpPr>
          <p:cNvPr id="105479" name="Text Box 10"/>
          <p:cNvSpPr txBox="1">
            <a:spLocks noChangeArrowheads="1"/>
          </p:cNvSpPr>
          <p:nvPr/>
        </p:nvSpPr>
        <p:spPr bwMode="auto">
          <a:xfrm>
            <a:off x="2051050" y="5949950"/>
            <a:ext cx="2089150" cy="641350"/>
          </a:xfrm>
          <a:prstGeom prst="rect">
            <a:avLst/>
          </a:prstGeom>
          <a:noFill/>
          <a:ln w="9525">
            <a:noFill/>
            <a:miter lim="800000"/>
            <a:headEnd/>
            <a:tailEnd/>
          </a:ln>
        </p:spPr>
        <p:txBody>
          <a:bodyPr>
            <a:spAutoFit/>
          </a:bodyPr>
          <a:lstStyle/>
          <a:p>
            <a:pPr>
              <a:spcBef>
                <a:spcPct val="50000"/>
              </a:spcBef>
            </a:pPr>
            <a:r>
              <a:rPr lang="en-GB" b="1">
                <a:solidFill>
                  <a:srgbClr val="00FF00"/>
                </a:solidFill>
              </a:rPr>
              <a:t>Ventricle chamber</a:t>
            </a:r>
          </a:p>
        </p:txBody>
      </p:sp>
      <p:sp>
        <p:nvSpPr>
          <p:cNvPr id="105480" name="Line 11"/>
          <p:cNvSpPr>
            <a:spLocks noChangeShapeType="1"/>
          </p:cNvSpPr>
          <p:nvPr/>
        </p:nvSpPr>
        <p:spPr bwMode="auto">
          <a:xfrm flipV="1">
            <a:off x="3419475" y="5516563"/>
            <a:ext cx="215900" cy="649287"/>
          </a:xfrm>
          <a:prstGeom prst="line">
            <a:avLst/>
          </a:prstGeom>
          <a:noFill/>
          <a:ln w="60325">
            <a:solidFill>
              <a:srgbClr val="00FF00"/>
            </a:solidFill>
            <a:round/>
            <a:headEnd/>
            <a:tailEnd type="triangle" w="med" len="med"/>
          </a:ln>
        </p:spPr>
        <p:txBody>
          <a:bodyPr/>
          <a:lstStyle/>
          <a:p>
            <a:endParaRPr lang="en-CA"/>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990600" y="0"/>
            <a:ext cx="7772400" cy="762000"/>
          </a:xfrm>
        </p:spPr>
        <p:txBody>
          <a:bodyPr/>
          <a:lstStyle/>
          <a:p>
            <a:r>
              <a:rPr lang="en-CA" sz="3200" b="1" smtClean="0"/>
              <a:t>Blood Flow</a:t>
            </a:r>
          </a:p>
        </p:txBody>
      </p:sp>
      <p:sp>
        <p:nvSpPr>
          <p:cNvPr id="106499" name="Content Placeholder 2"/>
          <p:cNvSpPr>
            <a:spLocks noGrp="1"/>
          </p:cNvSpPr>
          <p:nvPr>
            <p:ph idx="1"/>
          </p:nvPr>
        </p:nvSpPr>
        <p:spPr>
          <a:xfrm>
            <a:off x="990600" y="533400"/>
            <a:ext cx="7954963" cy="6324600"/>
          </a:xfrm>
        </p:spPr>
        <p:txBody>
          <a:bodyPr/>
          <a:lstStyle/>
          <a:p>
            <a:r>
              <a:rPr lang="en-CA" sz="2000" smtClean="0"/>
              <a:t>Superior and inferior vena cava</a:t>
            </a:r>
          </a:p>
          <a:p>
            <a:endParaRPr lang="en-CA" sz="2000" smtClean="0"/>
          </a:p>
          <a:p>
            <a:r>
              <a:rPr lang="en-CA" sz="2000" smtClean="0"/>
              <a:t>Right atrium</a:t>
            </a:r>
          </a:p>
          <a:p>
            <a:endParaRPr lang="en-CA" sz="2000" smtClean="0"/>
          </a:p>
          <a:p>
            <a:r>
              <a:rPr lang="en-CA" sz="2000" smtClean="0"/>
              <a:t> tricuspid Valve</a:t>
            </a:r>
          </a:p>
          <a:p>
            <a:pPr>
              <a:buFont typeface="Wingdings" pitchFamily="2" charset="2"/>
              <a:buNone/>
            </a:pPr>
            <a:r>
              <a:rPr lang="en-CA" sz="2000" smtClean="0"/>
              <a:t> </a:t>
            </a:r>
          </a:p>
          <a:p>
            <a:r>
              <a:rPr lang="en-CA" sz="2000" smtClean="0"/>
              <a:t>Right ventricle</a:t>
            </a:r>
          </a:p>
          <a:p>
            <a:pPr>
              <a:buFont typeface="Wingdings" pitchFamily="2" charset="2"/>
              <a:buNone/>
            </a:pPr>
            <a:endParaRPr lang="en-CA" sz="2000" smtClean="0"/>
          </a:p>
          <a:p>
            <a:r>
              <a:rPr lang="en-CA" sz="2000" smtClean="0"/>
              <a:t>Pulmonary  artery</a:t>
            </a:r>
          </a:p>
          <a:p>
            <a:pPr>
              <a:buFont typeface="Wingdings" pitchFamily="2" charset="2"/>
              <a:buNone/>
            </a:pPr>
            <a:endParaRPr lang="en-CA" sz="2000" smtClean="0"/>
          </a:p>
          <a:p>
            <a:r>
              <a:rPr lang="en-CA" sz="2000" smtClean="0"/>
              <a:t>Lungs</a:t>
            </a:r>
          </a:p>
          <a:p>
            <a:pPr>
              <a:buFont typeface="Wingdings" pitchFamily="2" charset="2"/>
              <a:buNone/>
            </a:pPr>
            <a:endParaRPr lang="en-CA" sz="2000" smtClean="0"/>
          </a:p>
          <a:p>
            <a:r>
              <a:rPr lang="en-CA" sz="2000" smtClean="0"/>
              <a:t>Pulmonary vein</a:t>
            </a:r>
          </a:p>
          <a:p>
            <a:pPr>
              <a:buFont typeface="Wingdings" pitchFamily="2" charset="2"/>
              <a:buNone/>
            </a:pPr>
            <a:endParaRPr lang="en-CA" sz="2000" smtClean="0"/>
          </a:p>
          <a:p>
            <a:r>
              <a:rPr lang="en-CA" sz="2000" smtClean="0"/>
              <a:t>Left atrium</a:t>
            </a:r>
          </a:p>
          <a:p>
            <a:pPr>
              <a:buFont typeface="Wingdings" pitchFamily="2" charset="2"/>
              <a:buNone/>
            </a:pPr>
            <a:endParaRPr lang="en-CA" sz="2000" smtClean="0"/>
          </a:p>
          <a:p>
            <a:r>
              <a:rPr lang="en-CA" sz="2000" smtClean="0"/>
              <a:t> bicuspid or mitral Valve</a:t>
            </a:r>
          </a:p>
          <a:p>
            <a:pPr>
              <a:buFont typeface="Wingdings" pitchFamily="2" charset="2"/>
              <a:buNone/>
            </a:pPr>
            <a:endParaRPr lang="en-CA" sz="2000" smtClean="0"/>
          </a:p>
          <a:p>
            <a:endParaRPr lang="en-CA" sz="2000" smtClean="0"/>
          </a:p>
        </p:txBody>
      </p:sp>
      <p:cxnSp>
        <p:nvCxnSpPr>
          <p:cNvPr id="106500" name="Straight Arrow Connector 4"/>
          <p:cNvCxnSpPr>
            <a:cxnSpLocks noChangeShapeType="1"/>
          </p:cNvCxnSpPr>
          <p:nvPr/>
        </p:nvCxnSpPr>
        <p:spPr bwMode="auto">
          <a:xfrm>
            <a:off x="2514600" y="1143000"/>
            <a:ext cx="0" cy="304800"/>
          </a:xfrm>
          <a:prstGeom prst="straightConnector1">
            <a:avLst/>
          </a:prstGeom>
          <a:noFill/>
          <a:ln w="9525" algn="ctr">
            <a:solidFill>
              <a:schemeClr val="tx1"/>
            </a:solidFill>
            <a:round/>
            <a:headEnd/>
            <a:tailEnd type="arrow" w="med" len="med"/>
          </a:ln>
        </p:spPr>
      </p:cxnSp>
      <p:cxnSp>
        <p:nvCxnSpPr>
          <p:cNvPr id="106501" name="Straight Arrow Connector 9"/>
          <p:cNvCxnSpPr>
            <a:cxnSpLocks noChangeShapeType="1"/>
          </p:cNvCxnSpPr>
          <p:nvPr/>
        </p:nvCxnSpPr>
        <p:spPr bwMode="auto">
          <a:xfrm>
            <a:off x="2438400" y="1600200"/>
            <a:ext cx="0" cy="457200"/>
          </a:xfrm>
          <a:prstGeom prst="straightConnector1">
            <a:avLst/>
          </a:prstGeom>
          <a:noFill/>
          <a:ln w="9525" algn="ctr">
            <a:solidFill>
              <a:schemeClr val="tx1"/>
            </a:solidFill>
            <a:round/>
            <a:headEnd/>
            <a:tailEnd type="arrow" w="med" len="med"/>
          </a:ln>
        </p:spPr>
      </p:cxnSp>
      <p:cxnSp>
        <p:nvCxnSpPr>
          <p:cNvPr id="106502" name="Straight Arrow Connector 10"/>
          <p:cNvCxnSpPr>
            <a:cxnSpLocks noChangeShapeType="1"/>
          </p:cNvCxnSpPr>
          <p:nvPr/>
        </p:nvCxnSpPr>
        <p:spPr bwMode="auto">
          <a:xfrm>
            <a:off x="2362200" y="2362200"/>
            <a:ext cx="0" cy="457200"/>
          </a:xfrm>
          <a:prstGeom prst="straightConnector1">
            <a:avLst/>
          </a:prstGeom>
          <a:noFill/>
          <a:ln w="9525" algn="ctr">
            <a:solidFill>
              <a:schemeClr val="tx1"/>
            </a:solidFill>
            <a:round/>
            <a:headEnd/>
            <a:tailEnd type="arrow" w="med" len="med"/>
          </a:ln>
        </p:spPr>
      </p:cxnSp>
      <p:cxnSp>
        <p:nvCxnSpPr>
          <p:cNvPr id="106503" name="Straight Arrow Connector 11"/>
          <p:cNvCxnSpPr>
            <a:cxnSpLocks noChangeShapeType="1"/>
          </p:cNvCxnSpPr>
          <p:nvPr/>
        </p:nvCxnSpPr>
        <p:spPr bwMode="auto">
          <a:xfrm>
            <a:off x="2286000" y="3124200"/>
            <a:ext cx="0" cy="457200"/>
          </a:xfrm>
          <a:prstGeom prst="straightConnector1">
            <a:avLst/>
          </a:prstGeom>
          <a:noFill/>
          <a:ln w="9525" algn="ctr">
            <a:solidFill>
              <a:schemeClr val="tx1"/>
            </a:solidFill>
            <a:round/>
            <a:headEnd/>
            <a:tailEnd type="arrow" w="med" len="med"/>
          </a:ln>
        </p:spPr>
      </p:cxnSp>
      <p:cxnSp>
        <p:nvCxnSpPr>
          <p:cNvPr id="106504" name="Straight Arrow Connector 12"/>
          <p:cNvCxnSpPr>
            <a:cxnSpLocks noChangeShapeType="1"/>
          </p:cNvCxnSpPr>
          <p:nvPr/>
        </p:nvCxnSpPr>
        <p:spPr bwMode="auto">
          <a:xfrm>
            <a:off x="1905000" y="3810000"/>
            <a:ext cx="0" cy="457200"/>
          </a:xfrm>
          <a:prstGeom prst="straightConnector1">
            <a:avLst/>
          </a:prstGeom>
          <a:noFill/>
          <a:ln w="9525" algn="ctr">
            <a:solidFill>
              <a:schemeClr val="tx1"/>
            </a:solidFill>
            <a:round/>
            <a:headEnd/>
            <a:tailEnd type="arrow" w="med" len="med"/>
          </a:ln>
        </p:spPr>
      </p:cxnSp>
      <p:cxnSp>
        <p:nvCxnSpPr>
          <p:cNvPr id="106505" name="Straight Arrow Connector 13"/>
          <p:cNvCxnSpPr>
            <a:cxnSpLocks noChangeShapeType="1"/>
          </p:cNvCxnSpPr>
          <p:nvPr/>
        </p:nvCxnSpPr>
        <p:spPr bwMode="auto">
          <a:xfrm>
            <a:off x="1905000" y="4648200"/>
            <a:ext cx="0" cy="457200"/>
          </a:xfrm>
          <a:prstGeom prst="straightConnector1">
            <a:avLst/>
          </a:prstGeom>
          <a:noFill/>
          <a:ln w="9525" algn="ctr">
            <a:solidFill>
              <a:schemeClr val="tx1"/>
            </a:solidFill>
            <a:round/>
            <a:headEnd/>
            <a:tailEnd type="arrow" w="med" len="med"/>
          </a:ln>
        </p:spPr>
      </p:cxnSp>
      <p:cxnSp>
        <p:nvCxnSpPr>
          <p:cNvPr id="106506" name="Straight Arrow Connector 14"/>
          <p:cNvCxnSpPr>
            <a:cxnSpLocks noChangeShapeType="1"/>
          </p:cNvCxnSpPr>
          <p:nvPr/>
        </p:nvCxnSpPr>
        <p:spPr bwMode="auto">
          <a:xfrm>
            <a:off x="1981200" y="5334000"/>
            <a:ext cx="0" cy="457200"/>
          </a:xfrm>
          <a:prstGeom prst="straightConnector1">
            <a:avLst/>
          </a:prstGeom>
          <a:noFill/>
          <a:ln w="9525" algn="ctr">
            <a:solidFill>
              <a:schemeClr val="tx1"/>
            </a:solidFill>
            <a:round/>
            <a:headEnd/>
            <a:tailEnd type="arrow" w="med" len="med"/>
          </a:ln>
        </p:spPr>
      </p:cxnSp>
      <p:cxnSp>
        <p:nvCxnSpPr>
          <p:cNvPr id="106507" name="Straight Arrow Connector 15"/>
          <p:cNvCxnSpPr>
            <a:cxnSpLocks noChangeShapeType="1"/>
          </p:cNvCxnSpPr>
          <p:nvPr/>
        </p:nvCxnSpPr>
        <p:spPr bwMode="auto">
          <a:xfrm>
            <a:off x="2057400" y="6096000"/>
            <a:ext cx="0" cy="457200"/>
          </a:xfrm>
          <a:prstGeom prst="straightConnector1">
            <a:avLst/>
          </a:prstGeom>
          <a:noFill/>
          <a:ln w="9525" algn="ctr">
            <a:solidFill>
              <a:schemeClr val="tx1"/>
            </a:solidFill>
            <a:round/>
            <a:headEnd/>
            <a:tailEnd type="arrow" w="med" len="med"/>
          </a:ln>
        </p:spPr>
      </p:cxnSp>
      <p:cxnSp>
        <p:nvCxnSpPr>
          <p:cNvPr id="106508" name="Straight Arrow Connector 16"/>
          <p:cNvCxnSpPr>
            <a:cxnSpLocks noChangeShapeType="1"/>
          </p:cNvCxnSpPr>
          <p:nvPr/>
        </p:nvCxnSpPr>
        <p:spPr bwMode="auto">
          <a:xfrm>
            <a:off x="4267200" y="6629400"/>
            <a:ext cx="533400" cy="0"/>
          </a:xfrm>
          <a:prstGeom prst="straightConnector1">
            <a:avLst/>
          </a:prstGeom>
          <a:noFill/>
          <a:ln w="9525" algn="ctr">
            <a:solidFill>
              <a:schemeClr val="tx1"/>
            </a:solidFill>
            <a:round/>
            <a:headEnd/>
            <a:tailEnd type="arrow" w="med" len="med"/>
          </a:ln>
        </p:spPr>
      </p:cxnSp>
      <p:sp>
        <p:nvSpPr>
          <p:cNvPr id="106509" name="TextBox 19"/>
          <p:cNvSpPr txBox="1">
            <a:spLocks noChangeArrowheads="1"/>
          </p:cNvSpPr>
          <p:nvPr/>
        </p:nvSpPr>
        <p:spPr bwMode="auto">
          <a:xfrm>
            <a:off x="5029200" y="6488113"/>
            <a:ext cx="1492250" cy="369887"/>
          </a:xfrm>
          <a:prstGeom prst="rect">
            <a:avLst/>
          </a:prstGeom>
          <a:noFill/>
          <a:ln w="9525">
            <a:noFill/>
            <a:miter lim="800000"/>
            <a:headEnd/>
            <a:tailEnd/>
          </a:ln>
        </p:spPr>
        <p:txBody>
          <a:bodyPr wrap="none">
            <a:spAutoFit/>
          </a:bodyPr>
          <a:lstStyle/>
          <a:p>
            <a:r>
              <a:rPr lang="en-CA"/>
              <a:t>Left ventricle</a:t>
            </a:r>
          </a:p>
        </p:txBody>
      </p:sp>
      <p:cxnSp>
        <p:nvCxnSpPr>
          <p:cNvPr id="106510" name="Straight Arrow Connector 20"/>
          <p:cNvCxnSpPr>
            <a:cxnSpLocks noChangeShapeType="1"/>
          </p:cNvCxnSpPr>
          <p:nvPr/>
        </p:nvCxnSpPr>
        <p:spPr bwMode="auto">
          <a:xfrm flipV="1">
            <a:off x="5638800" y="5715000"/>
            <a:ext cx="0" cy="685800"/>
          </a:xfrm>
          <a:prstGeom prst="straightConnector1">
            <a:avLst/>
          </a:prstGeom>
          <a:noFill/>
          <a:ln w="9525" algn="ctr">
            <a:solidFill>
              <a:schemeClr val="tx1"/>
            </a:solidFill>
            <a:round/>
            <a:headEnd/>
            <a:tailEnd type="arrow" w="med" len="med"/>
          </a:ln>
        </p:spPr>
      </p:cxnSp>
      <p:sp>
        <p:nvSpPr>
          <p:cNvPr id="106511" name="TextBox 23"/>
          <p:cNvSpPr txBox="1">
            <a:spLocks noChangeArrowheads="1"/>
          </p:cNvSpPr>
          <p:nvPr/>
        </p:nvSpPr>
        <p:spPr bwMode="auto">
          <a:xfrm>
            <a:off x="5334000" y="5334000"/>
            <a:ext cx="736600" cy="369888"/>
          </a:xfrm>
          <a:prstGeom prst="rect">
            <a:avLst/>
          </a:prstGeom>
          <a:noFill/>
          <a:ln w="9525">
            <a:noFill/>
            <a:miter lim="800000"/>
            <a:headEnd/>
            <a:tailEnd/>
          </a:ln>
        </p:spPr>
        <p:txBody>
          <a:bodyPr wrap="none">
            <a:spAutoFit/>
          </a:bodyPr>
          <a:lstStyle/>
          <a:p>
            <a:r>
              <a:rPr lang="en-CA"/>
              <a:t>Aorta</a:t>
            </a:r>
          </a:p>
        </p:txBody>
      </p:sp>
      <p:cxnSp>
        <p:nvCxnSpPr>
          <p:cNvPr id="106512" name="Straight Arrow Connector 24"/>
          <p:cNvCxnSpPr>
            <a:cxnSpLocks noChangeShapeType="1"/>
          </p:cNvCxnSpPr>
          <p:nvPr/>
        </p:nvCxnSpPr>
        <p:spPr bwMode="auto">
          <a:xfrm flipV="1">
            <a:off x="5638800" y="4648200"/>
            <a:ext cx="12700" cy="685800"/>
          </a:xfrm>
          <a:prstGeom prst="straightConnector1">
            <a:avLst/>
          </a:prstGeom>
          <a:noFill/>
          <a:ln w="9525" algn="ctr">
            <a:solidFill>
              <a:schemeClr val="tx1"/>
            </a:solidFill>
            <a:round/>
            <a:headEnd/>
            <a:tailEnd type="arrow" w="med" len="med"/>
          </a:ln>
        </p:spPr>
      </p:cxnSp>
      <p:sp>
        <p:nvSpPr>
          <p:cNvPr id="106513" name="TextBox 28"/>
          <p:cNvSpPr txBox="1">
            <a:spLocks noChangeArrowheads="1"/>
          </p:cNvSpPr>
          <p:nvPr/>
        </p:nvSpPr>
        <p:spPr bwMode="auto">
          <a:xfrm>
            <a:off x="4800600" y="4114800"/>
            <a:ext cx="2479675" cy="369888"/>
          </a:xfrm>
          <a:prstGeom prst="rect">
            <a:avLst/>
          </a:prstGeom>
          <a:noFill/>
          <a:ln w="9525">
            <a:noFill/>
            <a:miter lim="800000"/>
            <a:headEnd/>
            <a:tailEnd/>
          </a:ln>
        </p:spPr>
        <p:txBody>
          <a:bodyPr wrap="none">
            <a:spAutoFit/>
          </a:bodyPr>
          <a:lstStyle/>
          <a:p>
            <a:r>
              <a:rPr lang="en-CA"/>
              <a:t>Systematic circulation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9"/>
</p:tagLst>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1367</TotalTime>
  <Words>4381</Words>
  <Application>Microsoft Office PowerPoint</Application>
  <PresentationFormat>On-screen Show (4:3)</PresentationFormat>
  <Paragraphs>718</Paragraphs>
  <Slides>149</Slides>
  <Notes>1</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149</vt:i4>
      </vt:variant>
    </vt:vector>
  </HeadingPairs>
  <TitlesOfParts>
    <vt:vector size="158" baseType="lpstr">
      <vt:lpstr>Arial</vt:lpstr>
      <vt:lpstr>Times New Roman</vt:lpstr>
      <vt:lpstr>Wingdings</vt:lpstr>
      <vt:lpstr>Calibri</vt:lpstr>
      <vt:lpstr>Tahoma</vt:lpstr>
      <vt:lpstr>Dad`s Tie</vt:lpstr>
      <vt:lpstr>Microsoft Graph 2000 Chart</vt:lpstr>
      <vt:lpstr>Microsoft Word Document</vt:lpstr>
      <vt:lpstr>Microsoft Excel Chart</vt:lpstr>
      <vt:lpstr>Chapter 9 Homeostasis and Circulation</vt:lpstr>
      <vt:lpstr>Slide 2</vt:lpstr>
      <vt:lpstr>Homeostasis</vt:lpstr>
      <vt:lpstr>Not too fast… Not too slow</vt:lpstr>
      <vt:lpstr>Examples of Homeostasis</vt:lpstr>
      <vt:lpstr>Body Systems Involved in Homeostasis:</vt:lpstr>
      <vt:lpstr>Temperature Regulation</vt:lpstr>
      <vt:lpstr>Slide 8</vt:lpstr>
      <vt:lpstr>How is temperature controlled?</vt:lpstr>
      <vt:lpstr>Physiologically - how does it work?</vt:lpstr>
      <vt:lpstr>Negative Feedback Loop Example</vt:lpstr>
      <vt:lpstr>Slide 12</vt:lpstr>
      <vt:lpstr>Negative Feedback Loop</vt:lpstr>
      <vt:lpstr>Receptors</vt:lpstr>
      <vt:lpstr>Integrator</vt:lpstr>
      <vt:lpstr>Effectors</vt:lpstr>
      <vt:lpstr>What Makes it all Possible?</vt:lpstr>
      <vt:lpstr>Slide 18</vt:lpstr>
      <vt:lpstr>Circulation System Evolution </vt:lpstr>
      <vt:lpstr>Slide 20</vt:lpstr>
      <vt:lpstr>Slide 21</vt:lpstr>
      <vt:lpstr>Slide 22</vt:lpstr>
      <vt:lpstr>Circulation System Evolution</vt:lpstr>
      <vt:lpstr>Slide 24</vt:lpstr>
      <vt:lpstr>Three Cycles of Blood Circulation</vt:lpstr>
      <vt:lpstr>Coronary/Cardiac Circulation</vt:lpstr>
      <vt:lpstr>Pulmonary and Systemic Circulation</vt:lpstr>
      <vt:lpstr>Pathway of a Blood Cell</vt:lpstr>
      <vt:lpstr>3 Major Parts of the Circulatory system</vt:lpstr>
      <vt:lpstr>Slide 30</vt:lpstr>
      <vt:lpstr>Transport Vessels</vt:lpstr>
      <vt:lpstr>Slide 32</vt:lpstr>
      <vt:lpstr>Arteries</vt:lpstr>
      <vt:lpstr>Veins</vt:lpstr>
      <vt:lpstr>Capillary</vt:lpstr>
      <vt:lpstr>Slide 36</vt:lpstr>
      <vt:lpstr>Arteriole</vt:lpstr>
      <vt:lpstr>Venule</vt:lpstr>
      <vt:lpstr>Slide 39</vt:lpstr>
      <vt:lpstr>Slide 40</vt:lpstr>
      <vt:lpstr>Transport Medium</vt:lpstr>
      <vt:lpstr>Function of Blood </vt:lpstr>
      <vt:lpstr>The Composition of Blood</vt:lpstr>
      <vt:lpstr>Components of blood</vt:lpstr>
      <vt:lpstr>Slide 45</vt:lpstr>
      <vt:lpstr>Slide 46</vt:lpstr>
      <vt:lpstr>Blood Plasma</vt:lpstr>
      <vt:lpstr>Protein components of Plasma</vt:lpstr>
      <vt:lpstr>Red Blood Cells (Erythrocytes)</vt:lpstr>
      <vt:lpstr>Blood Cells</vt:lpstr>
      <vt:lpstr>Diseases associated with Red Blood Cells</vt:lpstr>
      <vt:lpstr>White Blood Cells :Leukocytes</vt:lpstr>
      <vt:lpstr>(2) Leukocytes</vt:lpstr>
      <vt:lpstr>Leukocytes (White Blood Cells) Diseases</vt:lpstr>
      <vt:lpstr>Macrophages</vt:lpstr>
      <vt:lpstr>Lymphocytes</vt:lpstr>
      <vt:lpstr>Platelets</vt:lpstr>
      <vt:lpstr>(3) Platelets</vt:lpstr>
      <vt:lpstr>Blood Clotting</vt:lpstr>
      <vt:lpstr>Clotting Response</vt:lpstr>
      <vt:lpstr>Blood Typing</vt:lpstr>
      <vt:lpstr>Slide 62</vt:lpstr>
      <vt:lpstr>Blood Transfusions</vt:lpstr>
      <vt:lpstr>Steps to Follow to See if Agglutination Will Occur:</vt:lpstr>
      <vt:lpstr>Blood Transfusion Chart</vt:lpstr>
      <vt:lpstr>Rh Factor</vt:lpstr>
      <vt:lpstr>Rh Factor / Blood Transfusions</vt:lpstr>
      <vt:lpstr>Rh Factor / Pregnancy</vt:lpstr>
      <vt:lpstr>Treatment</vt:lpstr>
      <vt:lpstr>Slide 70</vt:lpstr>
      <vt:lpstr>Slide 71</vt:lpstr>
      <vt:lpstr>Slide 72</vt:lpstr>
      <vt:lpstr>Slide 73</vt:lpstr>
      <vt:lpstr>Heart Facts</vt:lpstr>
      <vt:lpstr>Double Circulation</vt:lpstr>
      <vt:lpstr>Heart</vt:lpstr>
      <vt:lpstr>Slide 77</vt:lpstr>
      <vt:lpstr>Parts of the Heart</vt:lpstr>
      <vt:lpstr>Aorta</vt:lpstr>
      <vt:lpstr>Atria</vt:lpstr>
      <vt:lpstr>Left Ventricle</vt:lpstr>
      <vt:lpstr>Right Ventricle</vt:lpstr>
      <vt:lpstr>Vena Cava</vt:lpstr>
      <vt:lpstr>Pulmonary Artery</vt:lpstr>
      <vt:lpstr>Pulmonary Vein</vt:lpstr>
      <vt:lpstr>Valves:</vt:lpstr>
      <vt:lpstr>Atrioventricular Valves</vt:lpstr>
      <vt:lpstr>Bicuspid Valve</vt:lpstr>
      <vt:lpstr>Tricuspid Valve</vt:lpstr>
      <vt:lpstr>Slide 90</vt:lpstr>
      <vt:lpstr>Sinoatrial/ SA/ Sinus Node</vt:lpstr>
      <vt:lpstr>Slide 92</vt:lpstr>
      <vt:lpstr>How much blood does your heart pump? </vt:lpstr>
      <vt:lpstr>Slide 94</vt:lpstr>
      <vt:lpstr>Slide 95</vt:lpstr>
      <vt:lpstr>Slide 96</vt:lpstr>
      <vt:lpstr>Slide 97</vt:lpstr>
      <vt:lpstr>Slide 98</vt:lpstr>
      <vt:lpstr>Blood Flow</vt:lpstr>
      <vt:lpstr>Slide 100</vt:lpstr>
      <vt:lpstr>Slide 101</vt:lpstr>
      <vt:lpstr>The heartbeat</vt:lpstr>
      <vt:lpstr>Lub   </vt:lpstr>
      <vt:lpstr>Slide 104</vt:lpstr>
      <vt:lpstr>Slide 105</vt:lpstr>
      <vt:lpstr>Slide 106</vt:lpstr>
      <vt:lpstr>Slide 107</vt:lpstr>
      <vt:lpstr>Coordination of the Beating</vt:lpstr>
      <vt:lpstr>Electrocardiogram (ECG or EKG) </vt:lpstr>
      <vt:lpstr>Electrocardiograph</vt:lpstr>
      <vt:lpstr>Slide 111</vt:lpstr>
      <vt:lpstr>Ventricular Fibrillation</vt:lpstr>
      <vt:lpstr>Defibrillation:</vt:lpstr>
      <vt:lpstr>Chemical Regulation of  Heart rates</vt:lpstr>
      <vt:lpstr>Slide 115</vt:lpstr>
      <vt:lpstr>Blood Pressure</vt:lpstr>
      <vt:lpstr>Systolic Pressure</vt:lpstr>
      <vt:lpstr>Diastolic Pressure</vt:lpstr>
      <vt:lpstr>Sphygmomanometer</vt:lpstr>
      <vt:lpstr>Slide 120</vt:lpstr>
      <vt:lpstr>Human Heart Terminology</vt:lpstr>
      <vt:lpstr>Slide 122</vt:lpstr>
      <vt:lpstr>Fitness and Cardiac Output</vt:lpstr>
      <vt:lpstr>Heart Defects</vt:lpstr>
      <vt:lpstr>Septal Defect</vt:lpstr>
      <vt:lpstr>Heart Murmur</vt:lpstr>
      <vt:lpstr>Cardiovascular disease I</vt:lpstr>
      <vt:lpstr>Stroke</vt:lpstr>
      <vt:lpstr>Heart Attack</vt:lpstr>
      <vt:lpstr>Embolism</vt:lpstr>
      <vt:lpstr>Cardiovascular disease II</vt:lpstr>
      <vt:lpstr>Good vs Bad Cholesterol</vt:lpstr>
      <vt:lpstr>Cardiovascular Disease III</vt:lpstr>
      <vt:lpstr>Atherosclerosis</vt:lpstr>
      <vt:lpstr> Arteriosclerosis</vt:lpstr>
      <vt:lpstr>Atherosclerosis &amp; Arteriosclerosis</vt:lpstr>
      <vt:lpstr>Slide 137</vt:lpstr>
      <vt:lpstr>Treatments for Cardiovascular disease</vt:lpstr>
      <vt:lpstr>Clot Busting Drugs</vt:lpstr>
      <vt:lpstr>Slide 140</vt:lpstr>
      <vt:lpstr>Angioplasty</vt:lpstr>
      <vt:lpstr>Slide 142</vt:lpstr>
      <vt:lpstr>Slide 143</vt:lpstr>
      <vt:lpstr>Coronary Bypass Surgery</vt:lpstr>
      <vt:lpstr>Coronary Bypass</vt:lpstr>
      <vt:lpstr>Coronary shunt:  </vt:lpstr>
      <vt:lpstr>The lymphatic system</vt:lpstr>
      <vt:lpstr>Slide 148</vt:lpstr>
      <vt:lpstr>Slide 149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jduffett</dc:creator>
  <cp:lastModifiedBy>cfahey</cp:lastModifiedBy>
  <cp:revision>84</cp:revision>
  <cp:lastPrinted>1601-01-01T00:00:00Z</cp:lastPrinted>
  <dcterms:created xsi:type="dcterms:W3CDTF">2006-03-23T17:49:13Z</dcterms:created>
  <dcterms:modified xsi:type="dcterms:W3CDTF">2013-01-31T12:29:36Z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TC010900281033</vt:lpwstr>
  </property>
</Properties>
</file>