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300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305" r:id="rId18"/>
    <p:sldId id="275" r:id="rId19"/>
    <p:sldId id="274" r:id="rId20"/>
    <p:sldId id="276" r:id="rId21"/>
    <p:sldId id="301" r:id="rId22"/>
    <p:sldId id="277" r:id="rId23"/>
    <p:sldId id="298" r:id="rId24"/>
    <p:sldId id="278" r:id="rId25"/>
    <p:sldId id="279" r:id="rId26"/>
    <p:sldId id="268" r:id="rId27"/>
    <p:sldId id="302" r:id="rId28"/>
    <p:sldId id="307" r:id="rId29"/>
    <p:sldId id="280" r:id="rId30"/>
    <p:sldId id="281" r:id="rId31"/>
    <p:sldId id="282" r:id="rId32"/>
    <p:sldId id="283" r:id="rId33"/>
    <p:sldId id="304" r:id="rId34"/>
    <p:sldId id="284" r:id="rId35"/>
    <p:sldId id="285" r:id="rId36"/>
    <p:sldId id="286" r:id="rId37"/>
    <p:sldId id="287" r:id="rId38"/>
    <p:sldId id="288" r:id="rId39"/>
    <p:sldId id="292" r:id="rId40"/>
    <p:sldId id="299" r:id="rId41"/>
    <p:sldId id="303" r:id="rId42"/>
    <p:sldId id="290" r:id="rId43"/>
    <p:sldId id="293" r:id="rId44"/>
    <p:sldId id="291" r:id="rId45"/>
    <p:sldId id="30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80" autoAdjust="0"/>
  </p:normalViewPr>
  <p:slideViewPr>
    <p:cSldViewPr>
      <p:cViewPr>
        <p:scale>
          <a:sx n="100" d="100"/>
          <a:sy n="100" d="100"/>
        </p:scale>
        <p:origin x="612" y="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F33162-F540-459D-A1DF-08E208E941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7F3F29-08A1-4A27-93B6-59C832DE8D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9B9B8F-6BA7-4EF3-8E0D-61ABA6E51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5A1CAA-FF11-4876-8204-78D02BE46B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CFB719-1CEB-436A-B7FA-6995AD0A63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80A3DA-B504-4A4B-A659-C928317B5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9F1F18-33D5-4F32-863E-653F3053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E33E74-EA42-40DC-8E36-1431979C65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F6DB52-DF12-4220-9A2D-5F08D26F4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0A44E8-9CB5-4826-B5DC-F23711512B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FAA520A-5C3E-4FD8-BAD8-3C470C4CD3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DF5E961-0F9B-4231-B8BC-5E7650F063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228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and History of Psychology</a:t>
            </a:r>
            <a:br>
              <a:rPr lang="en-US" dirty="0"/>
            </a:br>
            <a:r>
              <a:rPr lang="en-US" dirty="0"/>
              <a:t>Chapter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pPr marR="0" eaLnBrk="1" hangingPunct="1"/>
            <a:r>
              <a:rPr lang="en-US" sz="2400" dirty="0" smtClean="0">
                <a:ea typeface="ＭＳ Ｐゴシック" pitchFamily="-107" charset="-128"/>
              </a:rPr>
              <a:t>AP Psychology</a:t>
            </a:r>
          </a:p>
          <a:p>
            <a:pPr marR="0" eaLnBrk="1" hangingPunct="1"/>
            <a:r>
              <a:rPr lang="en-US" sz="2400" dirty="0" err="1" smtClean="0">
                <a:ea typeface="ＭＳ Ｐゴシック" pitchFamily="-107" charset="-128"/>
              </a:rPr>
              <a:t>Corrina</a:t>
            </a:r>
            <a:r>
              <a:rPr lang="en-US" sz="2400" dirty="0" smtClean="0">
                <a:ea typeface="ＭＳ Ｐゴシック" pitchFamily="-107" charset="-128"/>
              </a:rPr>
              <a:t> Fahey</a:t>
            </a:r>
          </a:p>
          <a:p>
            <a:pPr marR="0" eaLnBrk="1" hangingPunct="1"/>
            <a:r>
              <a:rPr lang="en-US" sz="2400" dirty="0" smtClean="0">
                <a:ea typeface="ＭＳ Ｐゴシック" pitchFamily="-107" charset="-128"/>
              </a:rPr>
              <a:t>Holy Heart High School</a:t>
            </a:r>
          </a:p>
          <a:p>
            <a:pPr marR="0" eaLnBrk="1" hangingPunct="1"/>
            <a:r>
              <a:rPr lang="en-US" sz="1000" dirty="0" smtClean="0">
                <a:ea typeface="ＭＳ Ｐゴシック" pitchFamily="-107" charset="-128"/>
              </a:rPr>
              <a:t>Adapted from Trevor </a:t>
            </a:r>
            <a:r>
              <a:rPr lang="en-US" sz="1000" dirty="0" err="1" smtClean="0">
                <a:ea typeface="ＭＳ Ｐゴシック" pitchFamily="-107" charset="-128"/>
              </a:rPr>
              <a:t>Tusow</a:t>
            </a:r>
            <a:r>
              <a:rPr lang="en-US" sz="1200" dirty="0" smtClean="0">
                <a:ea typeface="ＭＳ Ｐゴシック" pitchFamily="-107" charset="-128"/>
              </a:rPr>
              <a:t> </a:t>
            </a:r>
            <a:endParaRPr lang="en-US" sz="1200" dirty="0" smtClean="0">
              <a:ea typeface="ＭＳ Ｐゴシック" pitchFamily="-107" charset="-128"/>
            </a:endParaRPr>
          </a:p>
          <a:p>
            <a:pPr marR="0" eaLnBrk="1" hangingPunct="1"/>
            <a:endParaRPr lang="en-US" sz="2400" dirty="0" smtClean="0">
              <a:ea typeface="ＭＳ Ｐゴシック" pitchFamily="-107" charset="-128"/>
            </a:endParaRPr>
          </a:p>
          <a:p>
            <a:pPr marR="0" eaLnBrk="1" hangingPunct="1"/>
            <a:endParaRPr lang="en-US" sz="2400" dirty="0" smtClean="0">
              <a:ea typeface="ＭＳ Ｐゴシック" pitchFamily="-107" charset="-128"/>
            </a:endParaRPr>
          </a:p>
          <a:p>
            <a:pPr marR="0" eaLnBrk="1" hangingPunct="1"/>
            <a:endParaRPr lang="en-US" sz="2400" dirty="0" smtClean="0">
              <a:ea typeface="ＭＳ Ｐゴシック" pitchFamily="-107" charset="-128"/>
            </a:endParaRPr>
          </a:p>
          <a:p>
            <a:pPr marR="0" eaLnBrk="1" hangingPunct="1"/>
            <a:endParaRPr lang="en-US" sz="2400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-107" charset="2"/>
              <a:buNone/>
            </a:pPr>
            <a:r>
              <a:rPr lang="en-US" dirty="0" smtClean="0">
                <a:ea typeface="ＭＳ Ｐゴシック" pitchFamily="-107" charset="-128"/>
              </a:rPr>
              <a:t>	</a:t>
            </a:r>
            <a:r>
              <a:rPr lang="en-US" b="1" dirty="0" smtClean="0">
                <a:ea typeface="ＭＳ Ｐゴシック" pitchFamily="-107" charset="-128"/>
              </a:rPr>
              <a:t>3. </a:t>
            </a:r>
            <a:r>
              <a:rPr lang="en-US" b="1" u="sng" dirty="0" smtClean="0">
                <a:ea typeface="ＭＳ Ｐゴシック" pitchFamily="-107" charset="-128"/>
              </a:rPr>
              <a:t>Applied Psychology:</a:t>
            </a:r>
            <a:endParaRPr lang="en-US" b="1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This group uses the knowledge developed by experimental psychologists to address human problems such as training, equipment design and psychological treatment.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3 Ways of Doing Psychology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52600" y="838200"/>
            <a:ext cx="52578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</a:rPr>
              <a:t>Psychiatry is a specialty in the medical field, not a part of psychology.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</a:rPr>
              <a:t>Psychiatrists hold MDs and have specialized training in the </a:t>
            </a:r>
            <a:r>
              <a:rPr lang="en-US" i="1" dirty="0" smtClean="0">
                <a:ea typeface="ＭＳ Ｐゴシック" pitchFamily="-107" charset="-128"/>
              </a:rPr>
              <a:t>treatment</a:t>
            </a:r>
            <a:r>
              <a:rPr lang="en-US" dirty="0" smtClean="0">
                <a:ea typeface="ＭＳ Ｐゴシック" pitchFamily="-107" charset="-128"/>
              </a:rPr>
              <a:t> of mental and behavioral problems.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</a:rPr>
              <a:t>Psychology is a much broader field which has many different specialties.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Psychology vs. Psychiatry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894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ea typeface="ＭＳ Ｐゴシック" pitchFamily="-107" charset="-128"/>
              </a:rPr>
              <a:t>While the Greeks get much of the credit for first identifying ideas about consciousness, other societies were also developing their own ideas. </a:t>
            </a:r>
          </a:p>
          <a:p>
            <a:pPr eaLnBrk="1" hangingPunct="1"/>
            <a:endParaRPr lang="en-US" sz="2800" dirty="0" smtClean="0">
              <a:ea typeface="ＭＳ Ｐゴシック" pitchFamily="-107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07" charset="-128"/>
              </a:rPr>
              <a:t>Although both Asian and African cultures had ideas about psychology, it was the Greeks and later the Roman Catholic church which had the most influence on western psychology.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ea typeface="ＭＳ Ｐゴシック" pitchFamily="-107" charset="-128"/>
              </a:rPr>
              <a:t>When and Where did Psychology Start?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5334000" cy="454183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7" charset="-128"/>
              </a:rPr>
              <a:t>For hundreds of years medieval Christian churches felt the human mind, like that of God, was an unsolvable mystery.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7" charset="-128"/>
              </a:rPr>
              <a:t>In the 17</a:t>
            </a:r>
            <a:r>
              <a:rPr lang="en-US" sz="2400" baseline="30000" dirty="0" smtClean="0">
                <a:ea typeface="ＭＳ Ｐゴシック" pitchFamily="-107" charset="-128"/>
              </a:rPr>
              <a:t>th</a:t>
            </a:r>
            <a:r>
              <a:rPr lang="en-US" sz="2400" dirty="0" smtClean="0">
                <a:ea typeface="ＭＳ Ｐゴシック" pitchFamily="-107" charset="-128"/>
              </a:rPr>
              <a:t> C. the French philosopher Rene Descartes argued that human sensations and behaviors were based on activity in the nervous </a:t>
            </a:r>
            <a:r>
              <a:rPr lang="en-US" sz="2400" dirty="0" smtClean="0">
                <a:ea typeface="ＭＳ Ｐゴシック" pitchFamily="-107" charset="-128"/>
              </a:rPr>
              <a:t>system.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7" charset="-128"/>
              </a:rPr>
              <a:t>He believed:</a:t>
            </a:r>
          </a:p>
          <a:p>
            <a:pPr>
              <a:lnSpc>
                <a:spcPct val="90000"/>
              </a:lnSpc>
            </a:pPr>
            <a:r>
              <a:rPr lang="en-CA" sz="2400" dirty="0" smtClean="0">
                <a:ea typeface="ＭＳ Ｐゴシック" pitchFamily="-107" charset="-128"/>
              </a:rPr>
              <a:t> Mind and body interact – mind controls body</a:t>
            </a:r>
          </a:p>
          <a:p>
            <a:pPr>
              <a:lnSpc>
                <a:spcPct val="90000"/>
              </a:lnSpc>
            </a:pPr>
            <a:r>
              <a:rPr lang="en-CA" sz="2400" dirty="0" smtClean="0">
                <a:ea typeface="ＭＳ Ｐゴシック" pitchFamily="-107" charset="-128"/>
              </a:rPr>
              <a:t> Interaction occurs in the pineal gland at the </a:t>
            </a:r>
          </a:p>
          <a:p>
            <a:pPr>
              <a:lnSpc>
                <a:spcPct val="90000"/>
              </a:lnSpc>
            </a:pPr>
            <a:r>
              <a:rPr lang="en-CA" sz="2400" dirty="0" smtClean="0">
                <a:ea typeface="ＭＳ Ｐゴシック" pitchFamily="-107" charset="-128"/>
              </a:rPr>
              <a:t>top of the brain stem</a:t>
            </a:r>
          </a:p>
          <a:p>
            <a:pPr>
              <a:lnSpc>
                <a:spcPct val="90000"/>
              </a:lnSpc>
            </a:pPr>
            <a:r>
              <a:rPr lang="en-CA" sz="2400" dirty="0" smtClean="0">
                <a:ea typeface="ＭＳ Ｐゴシック" pitchFamily="-107" charset="-128"/>
              </a:rPr>
              <a:t> Reflexes not controlled by the mind</a:t>
            </a:r>
            <a:endParaRPr lang="en-US" sz="2400" dirty="0" smtClean="0">
              <a:ea typeface="ＭＳ Ｐゴシック" pitchFamily="-107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A Change in Perspective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394" y="1924050"/>
            <a:ext cx="272385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5715000" y="5562601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Rene Descartes 1596-1650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Despite Descartes arguments and scientific breakthroughs at the time, psychology didn’t become a recognized science until the mid 1800s.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Psychology Becomes a Science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86175"/>
            <a:ext cx="3886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Modern psychology developed from several conflicting ideas including structuralism, functionalism, Gestalt psychology, behaviorism and psychoanalysis.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>
              <a:buFont typeface="Wingdings 2" pitchFamily="-107" charset="2"/>
              <a:buNone/>
            </a:pPr>
            <a:r>
              <a:rPr lang="en-US" dirty="0" smtClean="0">
                <a:ea typeface="ＭＳ Ｐゴシック" pitchFamily="-107" charset="-128"/>
              </a:rPr>
              <a:t>	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200" dirty="0" smtClean="0">
                <a:ea typeface="ＭＳ Ｐゴシック" pitchFamily="-107" charset="-128"/>
              </a:rPr>
              <a:t>Modern Psychology Rooted in History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098925" y="3657600"/>
            <a:ext cx="3521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Wilhelm Wundt (</a:t>
            </a:r>
            <a:r>
              <a:rPr lang="en-US" dirty="0" err="1" smtClean="0">
                <a:ea typeface="ＭＳ Ｐゴシック" pitchFamily="-107" charset="-128"/>
              </a:rPr>
              <a:t>Voont</a:t>
            </a:r>
            <a:r>
              <a:rPr lang="en-US" dirty="0" smtClean="0">
                <a:ea typeface="ＭＳ Ｐゴシック" pitchFamily="-107" charset="-128"/>
              </a:rPr>
              <a:t>) was the first to declare himself a psychologist. 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He believed in structuralism.</a:t>
            </a:r>
          </a:p>
          <a:p>
            <a:pPr eaLnBrk="1" hangingPunct="1">
              <a:buFont typeface="Wingdings 2" pitchFamily="-107" charset="2"/>
              <a:buNone/>
            </a:pPr>
            <a:r>
              <a:rPr lang="en-US" dirty="0" smtClean="0">
                <a:ea typeface="ＭＳ Ｐゴシック" pitchFamily="-107" charset="-128"/>
              </a:rPr>
              <a:t>	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Structuralism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90800"/>
            <a:ext cx="28956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410200" y="6172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Wilhelm Wundt 1832-1929</a:t>
            </a:r>
          </a:p>
        </p:txBody>
      </p:sp>
      <p:pic>
        <p:nvPicPr>
          <p:cNvPr id="20486" name="Picture 5" descr="c01wwund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3535363" cy="274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648200" cy="4386072"/>
          </a:xfrm>
        </p:spPr>
        <p:txBody>
          <a:bodyPr/>
          <a:lstStyle/>
          <a:p>
            <a:r>
              <a:rPr lang="en-CA" b="1" dirty="0" smtClean="0"/>
              <a:t>Wilhelm Wundt </a:t>
            </a:r>
          </a:p>
          <a:p>
            <a:pPr>
              <a:buNone/>
            </a:pPr>
            <a:r>
              <a:rPr lang="en-CA" dirty="0" smtClean="0"/>
              <a:t>(Father of </a:t>
            </a:r>
            <a:r>
              <a:rPr lang="en-CA" dirty="0" smtClean="0"/>
              <a:t>Psychology </a:t>
            </a:r>
            <a:r>
              <a:rPr lang="en-CA" dirty="0" smtClean="0"/>
              <a:t>as a </a:t>
            </a:r>
            <a:r>
              <a:rPr lang="en-CA" dirty="0" smtClean="0"/>
              <a:t>science</a:t>
            </a:r>
            <a:r>
              <a:rPr lang="en-CA" dirty="0" smtClean="0"/>
              <a:t>) opened </a:t>
            </a:r>
            <a:r>
              <a:rPr lang="en-CA" dirty="0" smtClean="0"/>
              <a:t>the </a:t>
            </a:r>
            <a:r>
              <a:rPr lang="en-CA" dirty="0" smtClean="0"/>
              <a:t>first </a:t>
            </a:r>
            <a:r>
              <a:rPr lang="en-CA" dirty="0" smtClean="0"/>
              <a:t>psychology laboratory </a:t>
            </a:r>
            <a:r>
              <a:rPr lang="en-CA" dirty="0" smtClean="0"/>
              <a:t>at the </a:t>
            </a:r>
            <a:r>
              <a:rPr lang="en-CA" dirty="0" smtClean="0"/>
              <a:t>University </a:t>
            </a:r>
            <a:r>
              <a:rPr lang="en-CA" dirty="0" smtClean="0"/>
              <a:t>of </a:t>
            </a:r>
            <a:r>
              <a:rPr lang="en-CA" dirty="0" smtClean="0"/>
              <a:t>Leipzig </a:t>
            </a:r>
            <a:r>
              <a:rPr lang="en-CA" dirty="0" smtClean="0"/>
              <a:t>(c. 1879)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 descr="wund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990" y="1676400"/>
            <a:ext cx="3568226" cy="42487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9038"/>
            <a:ext cx="8229600" cy="5364162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ea typeface="ＭＳ Ｐゴシック" pitchFamily="-107" charset="-128"/>
              </a:rPr>
              <a:t>Structuralism:</a:t>
            </a:r>
            <a:r>
              <a:rPr lang="en-US" sz="2800" dirty="0" smtClean="0">
                <a:ea typeface="ＭＳ Ｐゴシック" pitchFamily="-107" charset="-128"/>
              </a:rPr>
              <a:t> devoted to uncovering the basic structures that make up mind and thought-looking for the elements of conscious experience. </a:t>
            </a:r>
          </a:p>
          <a:p>
            <a:pPr eaLnBrk="1" hangingPunct="1"/>
            <a:endParaRPr lang="en-US" sz="2800" dirty="0" smtClean="0">
              <a:ea typeface="ＭＳ Ｐゴシック" pitchFamily="-107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07" charset="-128"/>
              </a:rPr>
              <a:t>Structuralism relies on introspection, or the process of reporting one’s own conscious mental experiences. </a:t>
            </a:r>
          </a:p>
          <a:p>
            <a:pPr eaLnBrk="1" hangingPunct="1"/>
            <a:endParaRPr lang="en-US" sz="2800" dirty="0" smtClean="0">
              <a:ea typeface="ＭＳ Ｐゴシック" pitchFamily="-107" charset="-128"/>
            </a:endParaRPr>
          </a:p>
          <a:p>
            <a:pPr eaLnBrk="1" hangingPunct="1"/>
            <a:r>
              <a:rPr lang="en-US" sz="2200" dirty="0" smtClean="0">
                <a:ea typeface="ＭＳ Ｐゴシック" pitchFamily="-107" charset="-128"/>
              </a:rPr>
              <a:t>What would be the strengths/weaknesses of introspection?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5638800" cy="393223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Like most new theories, people began to dispute and refute structuralism.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William James (the first U.S. psychologist) believed that psychology should look at function and not just structure.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500" dirty="0" smtClean="0">
                <a:ea typeface="ＭＳ Ｐゴシック" pitchFamily="-107" charset="-128"/>
              </a:rPr>
              <a:t>Critics of Wundt and Structuralism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81200"/>
            <a:ext cx="2689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5867400" y="56388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William James 1842-1910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87563"/>
            <a:ext cx="4648200" cy="461803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Psychology is the scientific study of behavior and mental processes.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“Psychology” has its roots in the Greek words of “psyche,” or mind, and “-</a:t>
            </a:r>
            <a:r>
              <a:rPr lang="en-US" dirty="0" err="1" smtClean="0">
                <a:ea typeface="ＭＳ Ｐゴシック" pitchFamily="-107" charset="-128"/>
              </a:rPr>
              <a:t>ology</a:t>
            </a:r>
            <a:r>
              <a:rPr lang="en-US" dirty="0" smtClean="0">
                <a:ea typeface="ＭＳ Ｐゴシック" pitchFamily="-107" charset="-128"/>
              </a:rPr>
              <a:t>,” or a field of study.”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What is Psychology?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30099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8038"/>
            <a:ext cx="8229600" cy="5287962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107" charset="-128"/>
                <a:cs typeface="Times New Roman" pitchFamily="-107" charset="0"/>
              </a:rPr>
              <a:t>Functionalism-</a:t>
            </a:r>
            <a:r>
              <a:rPr lang="en-US" dirty="0" smtClean="0">
                <a:ea typeface="ＭＳ Ｐゴシック" pitchFamily="-107" charset="-128"/>
                <a:cs typeface="Times New Roman" pitchFamily="-107" charset="0"/>
              </a:rPr>
              <a:t> A theory that emphasized the functions of consciousness and the ways consciousness helps people adapt to their environment.</a:t>
            </a:r>
            <a:r>
              <a:rPr lang="en-US" dirty="0" smtClean="0">
                <a:ea typeface="ＭＳ Ｐゴシック" pitchFamily="-107" charset="-128"/>
              </a:rPr>
              <a:t> 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James thought that psychology should explain how people adapted-or failed to adapt-to everyday life outside the laboratory. 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57662"/>
            <a:ext cx="2743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447800" y="4791075"/>
            <a:ext cx="289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parts of the functionalist view of psychology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6248400" cy="4465637"/>
          </a:xfrm>
        </p:spPr>
        <p:txBody>
          <a:bodyPr/>
          <a:lstStyle/>
          <a:p>
            <a:r>
              <a:rPr lang="en-US" dirty="0" smtClean="0">
                <a:ea typeface="ＭＳ Ｐゴシック" pitchFamily="-107" charset="-128"/>
              </a:rPr>
              <a:t>James’ criticism of Wundt’s structuralism was that it was boring and inaccurate because it was only done in the laboratory.</a:t>
            </a:r>
          </a:p>
          <a:p>
            <a:r>
              <a:rPr lang="en-US" dirty="0" smtClean="0">
                <a:ea typeface="ＭＳ Ｐゴシック" pitchFamily="-107" charset="-128"/>
              </a:rPr>
              <a:t>James wanted to see how people functioned in everyday life, not just in contrived situations.</a:t>
            </a:r>
          </a:p>
          <a:p>
            <a:pPr lvl="1"/>
            <a:r>
              <a:rPr lang="en-US" dirty="0" smtClean="0">
                <a:ea typeface="ＭＳ Ｐゴシック" pitchFamily="-107" charset="-128"/>
              </a:rPr>
              <a:t>Also he believed that mental process were not static. He described them as a “stream of consciousness.”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7" charset="-128"/>
              </a:rPr>
              <a:t>James’ Functionalism</a:t>
            </a: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 cstate="print"/>
          <a:srcRect l="10811" r="8109"/>
          <a:stretch>
            <a:fillRect/>
          </a:stretch>
        </p:blipFill>
        <p:spPr bwMode="auto">
          <a:xfrm>
            <a:off x="6781800" y="2590800"/>
            <a:ext cx="2286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7" charset="-128"/>
              </a:rPr>
              <a:t>Gestalt psychology was the opposite of structuralism. Instead of looking at the individual parts, it wanted to examine the whole. </a:t>
            </a:r>
            <a:endParaRPr lang="en-US" sz="2200" dirty="0" smtClean="0">
              <a:ea typeface="ＭＳ Ｐゴシック" pitchFamily="-107" charset="-128"/>
            </a:endParaRPr>
          </a:p>
          <a:p>
            <a:pPr eaLnBrk="1" hangingPunct="1"/>
            <a:endParaRPr lang="en-US" sz="2200" dirty="0" smtClean="0">
              <a:ea typeface="ＭＳ Ｐゴシック" pitchFamily="-107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07" charset="-128"/>
              </a:rPr>
              <a:t>Gestalt psychology looked at how the brain works by studying perception and perceptual thinking.</a:t>
            </a:r>
            <a:endParaRPr lang="en-US" sz="2200" dirty="0" smtClean="0">
              <a:ea typeface="ＭＳ Ｐゴシック" pitchFamily="-107" charset="-128"/>
            </a:endParaRPr>
          </a:p>
          <a:p>
            <a:pPr eaLnBrk="1" hangingPunct="1"/>
            <a:endParaRPr lang="en-US" sz="2200" dirty="0" smtClean="0">
              <a:ea typeface="ＭＳ Ｐゴシック" pitchFamily="-107" charset="-128"/>
            </a:endParaRPr>
          </a:p>
          <a:p>
            <a:pPr lvl="2" eaLnBrk="1" hangingPunct="1"/>
            <a:r>
              <a:rPr lang="en-US" sz="2000" dirty="0" smtClean="0">
                <a:ea typeface="ＭＳ Ｐゴシック" pitchFamily="-107" charset="-128"/>
              </a:rPr>
              <a:t>Ex. Recognizing a person’s face.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Gestalt Psychology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  <p:pic>
        <p:nvPicPr>
          <p:cNvPr id="26628" name="Picture 5" descr="GestaltElephantLrg"/>
          <p:cNvPicPr>
            <a:picLocks noChangeAspect="1" noChangeArrowheads="1"/>
          </p:cNvPicPr>
          <p:nvPr/>
        </p:nvPicPr>
        <p:blipFill>
          <a:blip r:embed="rId2" cstate="print"/>
          <a:srcRect t="4500"/>
          <a:stretch>
            <a:fillRect/>
          </a:stretch>
        </p:blipFill>
        <p:spPr bwMode="auto">
          <a:xfrm>
            <a:off x="0" y="0"/>
            <a:ext cx="91440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07" charset="-128"/>
              </a:rPr>
              <a:t>John B. Watson argued that a true and objective science of psychology should only deal with observable events: stimuli from the environment and the organism’s response to that stimuli.</a:t>
            </a:r>
          </a:p>
          <a:p>
            <a:pPr eaLnBrk="1" hangingPunct="1"/>
            <a:endParaRPr lang="en-US" sz="2400" dirty="0" smtClean="0">
              <a:ea typeface="ＭＳ Ｐゴシック" pitchFamily="-107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-107" charset="-128"/>
              </a:rPr>
              <a:t>These psychologists thought of the mind as a black box which could not be opened or understood. Since we could not understand it, we should not try to guess what role it has in our actions.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Behaviorism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4343400" cy="4541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-107" charset="-128"/>
              </a:rPr>
              <a:t>Psychoanalysis is the brainchild of Sigmund Freud and his followers.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-107" charset="-128"/>
              </a:rPr>
              <a:t>Psychoanalysis said that mental disorders resulted from conflicts of the unconscious mind. 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-107" charset="-128"/>
              </a:rPr>
              <a:t>Freud thought that </a:t>
            </a:r>
            <a:r>
              <a:rPr lang="en-US" sz="2200" dirty="0" smtClean="0">
                <a:ea typeface="ＭＳ Ｐゴシック" pitchFamily="-107" charset="-128"/>
                <a:cs typeface="Times New Roman" pitchFamily="-107" charset="0"/>
              </a:rPr>
              <a:t>behavior came from unconscious drives, conflicts and experience that we may not even have a memory of.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Psychoanalysis</a:t>
            </a:r>
          </a:p>
        </p:txBody>
      </p:sp>
      <p:pic>
        <p:nvPicPr>
          <p:cNvPr id="28676" name="Picture 5" descr="Fre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19200"/>
            <a:ext cx="33607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486400" y="59436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Sigmund Freud 1856-1939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Psychology today arises from 9 main perspectives:</a:t>
            </a:r>
          </a:p>
          <a:p>
            <a:pPr lvl="1" eaLnBrk="1" hangingPunct="1"/>
            <a:r>
              <a:rPr lang="en-US" dirty="0" smtClean="0">
                <a:ea typeface="ＭＳ Ｐゴシック" pitchFamily="-107" charset="-128"/>
              </a:rPr>
              <a:t>Biological</a:t>
            </a:r>
          </a:p>
          <a:p>
            <a:pPr lvl="1" eaLnBrk="1" hangingPunct="1"/>
            <a:r>
              <a:rPr lang="en-US" dirty="0" smtClean="0">
                <a:ea typeface="ＭＳ Ｐゴシック" pitchFamily="-107" charset="-128"/>
              </a:rPr>
              <a:t>Developmental</a:t>
            </a:r>
          </a:p>
          <a:p>
            <a:pPr lvl="1" eaLnBrk="1" hangingPunct="1"/>
            <a:r>
              <a:rPr lang="en-US" dirty="0" smtClean="0">
                <a:ea typeface="ＭＳ Ｐゴシック" pitchFamily="-107" charset="-128"/>
              </a:rPr>
              <a:t>Cognitive</a:t>
            </a:r>
          </a:p>
          <a:p>
            <a:pPr lvl="1" eaLnBrk="1" hangingPunct="1"/>
            <a:r>
              <a:rPr lang="en-US" dirty="0" smtClean="0">
                <a:ea typeface="ＭＳ Ｐゴシック" pitchFamily="-107" charset="-128"/>
              </a:rPr>
              <a:t>Psychodynamic</a:t>
            </a:r>
          </a:p>
          <a:p>
            <a:pPr lvl="1" eaLnBrk="1" hangingPunct="1"/>
            <a:r>
              <a:rPr lang="en-US" dirty="0" smtClean="0">
                <a:ea typeface="ＭＳ Ｐゴシック" pitchFamily="-107" charset="-128"/>
              </a:rPr>
              <a:t>Behavioral</a:t>
            </a:r>
          </a:p>
          <a:p>
            <a:pPr lvl="1" eaLnBrk="1" hangingPunct="1"/>
            <a:r>
              <a:rPr lang="en-US" dirty="0" err="1" smtClean="0">
                <a:ea typeface="ＭＳ Ｐゴシック" pitchFamily="-107" charset="-128"/>
              </a:rPr>
              <a:t>Sociocultural</a:t>
            </a:r>
            <a:endParaRPr lang="en-US" dirty="0" smtClean="0">
              <a:ea typeface="ＭＳ Ｐゴシック" pitchFamily="-107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07" charset="-128"/>
              </a:rPr>
              <a:t>Evolutionary</a:t>
            </a:r>
          </a:p>
          <a:p>
            <a:pPr lvl="1" eaLnBrk="1" hangingPunct="1"/>
            <a:r>
              <a:rPr lang="en-US" dirty="0" smtClean="0">
                <a:ea typeface="ＭＳ Ｐゴシック" pitchFamily="-107" charset="-128"/>
              </a:rPr>
              <a:t>Trait views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Psychology Today</a:t>
            </a: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2774950"/>
            <a:ext cx="29591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-107" charset="-128"/>
              </a:rPr>
              <a:t>The historical perspectives were much easier to identify and explain, as they were cut and dry. The modern perspectives are more convoluted and confusing and all have merit.</a:t>
            </a:r>
            <a:endParaRPr lang="en-US" dirty="0" smtClean="0">
              <a:ea typeface="ＭＳ Ｐゴシック" pitchFamily="-107" charset="-128"/>
            </a:endParaRPr>
          </a:p>
          <a:p>
            <a:pPr lvl="1"/>
            <a:endParaRPr lang="en-US" sz="2000" dirty="0" smtClean="0">
              <a:ea typeface="ＭＳ Ｐゴシック" pitchFamily="-107" charset="-128"/>
            </a:endParaRPr>
          </a:p>
          <a:p>
            <a:pPr lvl="1"/>
            <a:r>
              <a:rPr lang="en-US" sz="2000" dirty="0" smtClean="0">
                <a:ea typeface="ＭＳ Ｐゴシック" pitchFamily="-107" charset="-128"/>
              </a:rPr>
              <a:t>Necker Cube: Two key lessons for psychology</a:t>
            </a:r>
          </a:p>
          <a:p>
            <a:pPr lvl="2"/>
            <a:r>
              <a:rPr lang="en-US" sz="1700" dirty="0" smtClean="0">
                <a:ea typeface="ＭＳ Ｐゴシック" pitchFamily="-107" charset="-128"/>
              </a:rPr>
              <a:t>Introspection</a:t>
            </a:r>
          </a:p>
          <a:p>
            <a:pPr lvl="2"/>
            <a:r>
              <a:rPr lang="en-US" sz="1700" dirty="0" smtClean="0">
                <a:ea typeface="ＭＳ Ｐゴシック" pitchFamily="-107" charset="-128"/>
              </a:rPr>
              <a:t>Multiple Perspectives</a:t>
            </a: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7" charset="-128"/>
              </a:rPr>
              <a:t>Psychology and Perspectives</a:t>
            </a: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267200"/>
            <a:ext cx="40005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Basic </a:t>
            </a:r>
            <a:r>
              <a:rPr lang="en-CA" dirty="0" smtClean="0"/>
              <a:t>Research</a:t>
            </a:r>
          </a:p>
          <a:p>
            <a:r>
              <a:rPr lang="en-CA" b="1" dirty="0" smtClean="0">
                <a:solidFill>
                  <a:schemeClr val="bg2">
                    <a:lumMod val="25000"/>
                  </a:schemeClr>
                </a:solidFill>
              </a:rPr>
              <a:t>biological </a:t>
            </a:r>
            <a:r>
              <a:rPr lang="en-CA" b="1" dirty="0" smtClean="0">
                <a:solidFill>
                  <a:schemeClr val="bg2">
                    <a:lumMod val="25000"/>
                  </a:schemeClr>
                </a:solidFill>
              </a:rPr>
              <a:t>psychologists </a:t>
            </a:r>
            <a:r>
              <a:rPr lang="en-CA" dirty="0" smtClean="0"/>
              <a:t>explore the </a:t>
            </a:r>
          </a:p>
          <a:p>
            <a:pPr>
              <a:buNone/>
            </a:pPr>
            <a:r>
              <a:rPr lang="en-CA" dirty="0" smtClean="0"/>
              <a:t>links between brain and mind</a:t>
            </a:r>
          </a:p>
          <a:p>
            <a:r>
              <a:rPr lang="en-CA" b="1" dirty="0" smtClean="0">
                <a:solidFill>
                  <a:schemeClr val="bg2">
                    <a:lumMod val="25000"/>
                  </a:schemeClr>
                </a:solidFill>
              </a:rPr>
              <a:t>developmental </a:t>
            </a:r>
            <a:r>
              <a:rPr lang="en-CA" b="1" dirty="0" smtClean="0">
                <a:solidFill>
                  <a:schemeClr val="bg2">
                    <a:lumMod val="25000"/>
                  </a:schemeClr>
                </a:solidFill>
              </a:rPr>
              <a:t>psychologists </a:t>
            </a:r>
            <a:r>
              <a:rPr lang="en-CA" dirty="0" smtClean="0"/>
              <a:t>study </a:t>
            </a:r>
          </a:p>
          <a:p>
            <a:r>
              <a:rPr lang="en-CA" dirty="0" smtClean="0"/>
              <a:t>changing abilities from womb to tomb</a:t>
            </a:r>
          </a:p>
          <a:p>
            <a:r>
              <a:rPr lang="en-CA" b="1" dirty="0" smtClean="0">
                <a:solidFill>
                  <a:schemeClr val="bg2">
                    <a:lumMod val="25000"/>
                  </a:schemeClr>
                </a:solidFill>
              </a:rPr>
              <a:t>cognitive </a:t>
            </a:r>
            <a:r>
              <a:rPr lang="en-CA" b="1" dirty="0" smtClean="0">
                <a:solidFill>
                  <a:schemeClr val="bg2">
                    <a:lumMod val="25000"/>
                  </a:schemeClr>
                </a:solidFill>
              </a:rPr>
              <a:t>psychologists </a:t>
            </a:r>
            <a:r>
              <a:rPr lang="en-CA" dirty="0" smtClean="0"/>
              <a:t>study how we </a:t>
            </a:r>
          </a:p>
          <a:p>
            <a:r>
              <a:rPr lang="en-CA" dirty="0" smtClean="0"/>
              <a:t>perceive, think, and solve problems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Psychology’s Subfields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The biological view looks at how our physical make up and the operation of our brains influence our personality, preferences, behavior patterns, and abilities. 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According to biological view, our behavior is a result of heredity, the nervous system and the endocrine system and environmental impacts (insults) such as disease.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Biological View: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35163"/>
            <a:ext cx="4495800" cy="438943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The science of psychology is based on objective, verifiable evidence obtained using the scientific method.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What is the scientific method? 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Scientific Method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050" y="2133600"/>
            <a:ext cx="3892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Within the biological view is the theory of evolutionary psychology. This theory arises from the ideas of Charles Darwin. </a:t>
            </a:r>
          </a:p>
          <a:p>
            <a:pPr eaLnBrk="1" hangingPunct="1">
              <a:buFont typeface="Wingdings 2" pitchFamily="-107" charset="2"/>
              <a:buNone/>
            </a:pPr>
            <a:r>
              <a:rPr lang="en-US" dirty="0" smtClean="0">
                <a:ea typeface="ＭＳ Ｐゴシック" pitchFamily="-107" charset="-128"/>
              </a:rPr>
              <a:t>	</a:t>
            </a:r>
          </a:p>
          <a:p>
            <a:pPr eaLnBrk="1" hangingPunct="1"/>
            <a:r>
              <a:rPr lang="en-US" sz="2400" dirty="0" smtClean="0">
                <a:ea typeface="ＭＳ Ｐゴシック" pitchFamily="-107" charset="-128"/>
              </a:rPr>
              <a:t>Like Darwin, evolutionary psychologists see behavior and mental processes in terms of their genetic adaptations for survival and reproduction…survival of the fittest.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Biological View Continued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 b="4500"/>
          <a:stretch>
            <a:fillRect/>
          </a:stretch>
        </p:blipFill>
        <p:spPr bwMode="auto">
          <a:xfrm>
            <a:off x="814388" y="3657600"/>
            <a:ext cx="74914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6700"/>
            <a:ext cx="8229600" cy="4387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7" charset="-128"/>
              </a:rPr>
              <a:t>The developmental view emphasizes changes that occur across our lifespan.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7" charset="-128"/>
              </a:rPr>
              <a:t>This is the question of nature vs. nurture. What has a bigger impact on us, heredity or environment?</a:t>
            </a:r>
          </a:p>
          <a:p>
            <a:pPr eaLnBrk="1" hangingPunct="1">
              <a:lnSpc>
                <a:spcPct val="90000"/>
              </a:lnSpc>
              <a:buFont typeface="Wingdings 2" pitchFamily="-107" charset="2"/>
              <a:buNone/>
            </a:pPr>
            <a:r>
              <a:rPr lang="en-US" sz="2800" dirty="0" smtClean="0">
                <a:ea typeface="ＭＳ Ｐゴシック" pitchFamily="-107" charset="-128"/>
              </a:rPr>
              <a:t>	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Developmental View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935163"/>
            <a:ext cx="4495800" cy="438943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According to the cognitive view, our actions are a direct result of the way we process information from our environment. 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Cognitions are thoughts, expectations, perceptions, memories and states of consciousness.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Cognitive View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4671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7" charset="-128"/>
              </a:rPr>
              <a:t>Cognitive psychologists are a combination of the best of </a:t>
            </a:r>
            <a:r>
              <a:rPr lang="en-US" dirty="0" err="1" smtClean="0">
                <a:ea typeface="ＭＳ Ｐゴシック" pitchFamily="-107" charset="-128"/>
              </a:rPr>
              <a:t>structuralists</a:t>
            </a:r>
            <a:r>
              <a:rPr lang="en-US" dirty="0" smtClean="0">
                <a:ea typeface="ＭＳ Ｐゴシック" pitchFamily="-107" charset="-128"/>
              </a:rPr>
              <a:t>, functionalists and gestalt traditions and ideas.</a:t>
            </a:r>
          </a:p>
          <a:p>
            <a:endParaRPr lang="en-US" dirty="0" smtClean="0">
              <a:ea typeface="ＭＳ Ｐゴシック" pitchFamily="-107" charset="-128"/>
            </a:endParaRPr>
          </a:p>
          <a:p>
            <a:r>
              <a:rPr lang="en-US" dirty="0" smtClean="0">
                <a:ea typeface="ＭＳ Ｐゴシック" pitchFamily="-107" charset="-128"/>
              </a:rPr>
              <a:t>Modern cognitive psychologists have also </a:t>
            </a:r>
            <a:r>
              <a:rPr lang="en-US" dirty="0" smtClean="0">
                <a:ea typeface="ＭＳ Ｐゴシック" pitchFamily="-107" charset="-128"/>
              </a:rPr>
              <a:t>borrowed </a:t>
            </a:r>
            <a:r>
              <a:rPr lang="en-US" dirty="0" smtClean="0">
                <a:ea typeface="ＭＳ Ｐゴシック" pitchFamily="-107" charset="-128"/>
              </a:rPr>
              <a:t>theories from linguists and believe that our most basic language skills are prewired into our brains from birth.</a:t>
            </a:r>
          </a:p>
          <a:p>
            <a:pPr lvl="1"/>
            <a:r>
              <a:rPr lang="en-US" dirty="0" smtClean="0">
                <a:ea typeface="ＭＳ Ｐゴシック" pitchFamily="-107" charset="-128"/>
              </a:rPr>
              <a:t>L.A.D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7" charset="-128"/>
              </a:rPr>
              <a:t>Cognitive View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75" y="1905000"/>
            <a:ext cx="40195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35163"/>
            <a:ext cx="5410200" cy="45418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The term psychodynamic comes from the thought that the mind (psyche) is a reservoir of energy (dynamics). 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Psychodynamic psychology suggests we are motivated by the energy of irrational desires generated in our unconscious minds.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Psychodynamic View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12900"/>
            <a:ext cx="8229600" cy="20447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</a:rPr>
              <a:t>The best known psychodynamic psychologist is Sigmund Freud who said the mind is like a mental boiler which holds the rising pressure of unconscious sexual and destructive desires, along with memories of traumatic events.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Sigmund Freud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2634"/>
          <a:stretch>
            <a:fillRect/>
          </a:stretch>
        </p:blipFill>
        <p:spPr bwMode="auto">
          <a:xfrm>
            <a:off x="3994150" y="3352800"/>
            <a:ext cx="469265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810000" y="1981200"/>
            <a:ext cx="48006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07" charset="-128"/>
              </a:rPr>
              <a:t>A viewpoint which emphasizes human ability, growth, potential and free will.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07" charset="-128"/>
              </a:rPr>
              <a:t>Much like the psychoanalytic perspective, it emphasizes our mental thoughts and process as the root of our behavior.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07" charset="-128"/>
              </a:rPr>
              <a:t>It, however, emphasizes the positive side of human nature. It has received a lot of criticism because it is not the most “scientific.” 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Humanistic Psychology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</a:rPr>
              <a:t>A viewpoint which finds the source of our actions in the environmental stimuli, rather than in inner mental processes.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</a:rPr>
              <a:t>B.F. </a:t>
            </a:r>
            <a:r>
              <a:rPr lang="en-US" dirty="0" smtClean="0">
                <a:ea typeface="ＭＳ Ｐゴシック" pitchFamily="-107" charset="-128"/>
              </a:rPr>
              <a:t>Skinner..rats.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07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</a:rPr>
              <a:t>Can you prove that you have a mind?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07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</a:rPr>
              <a:t>“The crucial age-old mistake is the belief that…what we feel as behave is the cause of our behaving.” </a:t>
            </a:r>
          </a:p>
          <a:p>
            <a:pPr eaLnBrk="1" hangingPunct="1">
              <a:lnSpc>
                <a:spcPct val="90000"/>
              </a:lnSpc>
              <a:buFont typeface="Wingdings 2" pitchFamily="-107" charset="2"/>
              <a:buNone/>
            </a:pPr>
            <a:r>
              <a:rPr lang="en-US" dirty="0" smtClean="0">
                <a:ea typeface="ＭＳ Ｐゴシック" pitchFamily="-107" charset="-128"/>
              </a:rPr>
              <a:t>						~B.F. Skinner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Behavioral View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kinner 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579056"/>
            <a:ext cx="3352800" cy="1934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3693"/>
          <a:stretch>
            <a:fillRect/>
          </a:stretch>
        </p:blipFill>
        <p:spPr bwMode="auto">
          <a:xfrm>
            <a:off x="685800" y="971550"/>
            <a:ext cx="78486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This view emphasizes the importance of social interaction, social learning and a cultural perspective.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lvl="1" eaLnBrk="1" hangingPunct="1"/>
            <a:r>
              <a:rPr lang="en-US" u="sng" dirty="0" smtClean="0">
                <a:ea typeface="ＭＳ Ｐゴシック" pitchFamily="-107" charset="-128"/>
              </a:rPr>
              <a:t>Culture:</a:t>
            </a:r>
            <a:r>
              <a:rPr lang="en-US" dirty="0" smtClean="0">
                <a:ea typeface="ＭＳ Ｐゴシック" pitchFamily="-107" charset="-128"/>
              </a:rPr>
              <a:t> a complex blend of beliefs, customs, values and traditions developed by a group of people and shared with others in the same environment.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07" charset="-128"/>
              </a:rPr>
              <a:t>Sociocultural</a:t>
            </a:r>
            <a:r>
              <a:rPr lang="en-US" dirty="0" smtClean="0">
                <a:ea typeface="ＭＳ Ｐゴシック" pitchFamily="-107" charset="-128"/>
              </a:rPr>
              <a:t> View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7" charset="-128"/>
              </a:rPr>
              <a:t>For many years, psychology was blind to the influence of culture on people’s behavior. Why might this be?</a:t>
            </a:r>
          </a:p>
          <a:p>
            <a:pPr eaLnBrk="1" hangingPunct="1"/>
            <a:endParaRPr lang="en-US" sz="2800" dirty="0" smtClean="0">
              <a:ea typeface="ＭＳ Ｐゴシック" pitchFamily="-107" charset="-128"/>
            </a:endParaRPr>
          </a:p>
          <a:p>
            <a:pPr eaLnBrk="1" hangingPunct="1"/>
            <a:endParaRPr lang="en-US" sz="2800" dirty="0" smtClean="0">
              <a:ea typeface="ＭＳ Ｐゴシック" pitchFamily="-107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07" charset="-128"/>
              </a:rPr>
              <a:t>One possible explanation is that as recently as 30 years ago, 90% of psychologists were Caucasians from the U.S. and European university systems… groups with strikingly similar cultures. </a:t>
            </a: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Psychology’s Blindness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Much like scientific method, the empirical approach uses a set of standards to conduct a study which emphasizes careful observation and scientifically based research.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Why is it important to use the empirical approach?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The Empirical Approach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4724400" cy="4114800"/>
          </a:xfrm>
        </p:spPr>
        <p:txBody>
          <a:bodyPr/>
          <a:lstStyle/>
          <a:p>
            <a:pPr marL="419100" indent="-382588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07" charset="-128"/>
              </a:rPr>
              <a:t>This view of psychology looks at individuals’ behaviors through the lens of natural selection.</a:t>
            </a:r>
            <a:endParaRPr lang="en-US" sz="2200" dirty="0" smtClean="0">
              <a:ea typeface="ＭＳ Ｐゴシック" pitchFamily="-107" charset="-128"/>
            </a:endParaRPr>
          </a:p>
          <a:p>
            <a:pPr marL="419100" indent="-382588" eaLnBrk="1" hangingPunct="1">
              <a:lnSpc>
                <a:spcPct val="80000"/>
              </a:lnSpc>
            </a:pPr>
            <a:endParaRPr lang="en-US" sz="2200" dirty="0" smtClean="0">
              <a:ea typeface="ＭＳ Ｐゴシック" pitchFamily="-107" charset="-128"/>
            </a:endParaRPr>
          </a:p>
          <a:p>
            <a:pPr marL="419100" indent="-382588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07" charset="-128"/>
              </a:rPr>
              <a:t>Behavior is adaptive </a:t>
            </a:r>
            <a:r>
              <a:rPr lang="en-US" sz="2400" i="1" dirty="0" smtClean="0">
                <a:ea typeface="ＭＳ Ｐゴシック" pitchFamily="-107" charset="-128"/>
              </a:rPr>
              <a:t>and </a:t>
            </a:r>
            <a:r>
              <a:rPr lang="en-US" sz="2400" dirty="0" smtClean="0">
                <a:ea typeface="ＭＳ Ｐゴシック" pitchFamily="-107" charset="-128"/>
              </a:rPr>
              <a:t>hereditary </a:t>
            </a:r>
            <a:r>
              <a:rPr lang="en-US" sz="2400" i="1" dirty="0" smtClean="0">
                <a:ea typeface="ＭＳ Ｐゴシック" pitchFamily="-107" charset="-128"/>
              </a:rPr>
              <a:t>and</a:t>
            </a:r>
            <a:r>
              <a:rPr lang="en-US" sz="2400" dirty="0" smtClean="0">
                <a:ea typeface="ＭＳ Ｐゴシック" pitchFamily="-107" charset="-128"/>
              </a:rPr>
              <a:t> cultural!</a:t>
            </a:r>
            <a:endParaRPr lang="en-US" sz="2200" dirty="0" smtClean="0">
              <a:ea typeface="ＭＳ Ｐゴシック" pitchFamily="-107" charset="-128"/>
            </a:endParaRPr>
          </a:p>
          <a:p>
            <a:pPr marL="419100" indent="-382588" eaLnBrk="1" hangingPunct="1">
              <a:lnSpc>
                <a:spcPct val="80000"/>
              </a:lnSpc>
            </a:pPr>
            <a:endParaRPr lang="en-US" sz="2200" dirty="0" smtClean="0">
              <a:ea typeface="ＭＳ Ｐゴシック" pitchFamily="-107" charset="-128"/>
            </a:endParaRPr>
          </a:p>
          <a:p>
            <a:pPr marL="419100" indent="-382588"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-107" charset="-128"/>
              </a:rPr>
              <a:t>In this theory, genetics are not used a way to show how people are different, but rather the ways in which we have evolved.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8038"/>
            <a:ext cx="4724400" cy="1249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dirty="0" smtClean="0">
                <a:cs typeface="+mj-cs"/>
              </a:rPr>
              <a:t>Evolutionary/</a:t>
            </a:r>
            <a:br>
              <a:rPr lang="en-US" sz="4100" dirty="0" smtClean="0">
                <a:cs typeface="+mj-cs"/>
              </a:rPr>
            </a:br>
            <a:r>
              <a:rPr lang="en-US" sz="4100" dirty="0" smtClean="0">
                <a:cs typeface="+mj-cs"/>
              </a:rPr>
              <a:t>Socio-biological</a:t>
            </a:r>
          </a:p>
        </p:txBody>
      </p:sp>
      <p:pic>
        <p:nvPicPr>
          <p:cNvPr id="43012" name="Picture 2" descr="http://upload.wikimedia.org/wikipedia/commons/thumb/9/97/Darwin's_finches.jpeg/220px-Darwin's_finch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28209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http://www-rohan.sdsu.edu/~rhmiller/chordates1/VertebrateEvolutionChart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671888"/>
            <a:ext cx="28194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ＭＳ Ｐゴシック" pitchFamily="-107" charset="-128"/>
              </a:rPr>
              <a:t>Evolutionary psychology is based on the arguments of Charles Darwin and his theories of evolution.</a:t>
            </a:r>
          </a:p>
          <a:p>
            <a:pPr lvl="2"/>
            <a:r>
              <a:rPr lang="en-US" dirty="0" smtClean="0">
                <a:ea typeface="ＭＳ Ｐゴシック" pitchFamily="-107" charset="-128"/>
              </a:rPr>
              <a:t>We will discuss Darwin in much more detail later on</a:t>
            </a:r>
          </a:p>
          <a:p>
            <a:endParaRPr lang="en-US" dirty="0" smtClean="0">
              <a:ea typeface="ＭＳ Ｐゴシック" pitchFamily="-107" charset="-128"/>
            </a:endParaRPr>
          </a:p>
          <a:p>
            <a:r>
              <a:rPr lang="en-US" dirty="0" smtClean="0">
                <a:ea typeface="ＭＳ Ｐゴシック" pitchFamily="-107" charset="-128"/>
              </a:rPr>
              <a:t>Natural selection is the idea that characteristics of a species evolve in the direction of characteristics that give the fittest organisms a competitive advantage.</a:t>
            </a:r>
          </a:p>
          <a:p>
            <a:pPr lvl="2"/>
            <a:r>
              <a:rPr lang="en-US" b="1" dirty="0" smtClean="0">
                <a:ea typeface="ＭＳ Ｐゴシック" pitchFamily="-107" charset="-128"/>
              </a:rPr>
              <a:t>Controversial, but valid: </a:t>
            </a:r>
            <a:r>
              <a:rPr lang="en-US" dirty="0" smtClean="0">
                <a:ea typeface="ＭＳ Ｐゴシック" pitchFamily="-107" charset="-128"/>
              </a:rPr>
              <a:t>While evolutionary psychology is valid, strict evolutionists are controversial saying that even the most destructive behaviors grow out of genetic tendencies.</a:t>
            </a: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7" charset="-128"/>
              </a:rPr>
              <a:t>Evolutionary Psychology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9100"/>
            <a:ext cx="8229600" cy="4387850"/>
          </a:xfrm>
        </p:spPr>
        <p:txBody>
          <a:bodyPr/>
          <a:lstStyle/>
          <a:p>
            <a:pPr eaLnBrk="1" hangingPunct="1"/>
            <a:r>
              <a:rPr lang="en-US" sz="3000" dirty="0" smtClean="0">
                <a:ea typeface="ＭＳ Ｐゴシック" pitchFamily="-107" charset="-128"/>
              </a:rPr>
              <a:t>A psychological perspective that views behavior and personality as the products of enduring psychological characteristics.</a:t>
            </a:r>
          </a:p>
          <a:p>
            <a:pPr eaLnBrk="1" hangingPunct="1"/>
            <a:endParaRPr lang="en-US" sz="3000" dirty="0" smtClean="0">
              <a:ea typeface="ＭＳ Ｐゴシック" pitchFamily="-107" charset="-128"/>
            </a:endParaRPr>
          </a:p>
          <a:p>
            <a:pPr eaLnBrk="1" hangingPunct="1"/>
            <a:r>
              <a:rPr lang="en-US" sz="3000" dirty="0" smtClean="0">
                <a:ea typeface="ＭＳ Ｐゴシック" pitchFamily="-107" charset="-128"/>
              </a:rPr>
              <a:t>Accordingly, the view says that behavior results from each person’s unique combination of traits. </a:t>
            </a:r>
          </a:p>
          <a:p>
            <a:pPr lvl="2" eaLnBrk="1" hangingPunct="1"/>
            <a:r>
              <a:rPr lang="en-US" sz="1900" dirty="0" smtClean="0">
                <a:ea typeface="ＭＳ Ｐゴシック" pitchFamily="-107" charset="-128"/>
              </a:rPr>
              <a:t>Ex. Introversion or extroversion vs. mood swings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Trait View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In recent years, biological, cognitive and developmental perspectives have been gaining supporters.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In that time, behaviorism, and psychoanalysts (Freudians) have been losing supporters</a:t>
            </a: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Changes in Psychology</a:t>
            </a: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 cstate="print"/>
          <a:srcRect t="9950"/>
          <a:stretch>
            <a:fillRect/>
          </a:stretch>
        </p:blipFill>
        <p:spPr bwMode="auto">
          <a:xfrm>
            <a:off x="5537200" y="4724400"/>
            <a:ext cx="34544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7" charset="-128"/>
              </a:rPr>
              <a:t>	The table on page 19 (Table 1.1) has all 9 modern perspectives along with an explanation and definition. 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-107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7" charset="-128"/>
              </a:rPr>
              <a:t>	The best way to study the 9 perspectives is to make note cards.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500" dirty="0" smtClean="0">
                <a:ea typeface="ＭＳ Ｐゴシック" pitchFamily="-107" charset="-128"/>
              </a:rPr>
              <a:t>What to Study From this Chapter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 perspectiv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239595" cy="4614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39963"/>
            <a:ext cx="8229600" cy="438943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Pseudo-psychology is the phony or unscientific psychology which pretends to be the real thing.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-107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7" charset="-128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7" charset="-128"/>
              </a:rPr>
              <a:t>		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500" dirty="0" smtClean="0">
                <a:ea typeface="ＭＳ Ｐゴシック" pitchFamily="-107" charset="-128"/>
              </a:rPr>
              <a:t>What is Real Psychology and </a:t>
            </a:r>
            <a:br>
              <a:rPr lang="en-US" sz="4500" dirty="0" smtClean="0">
                <a:ea typeface="ＭＳ Ｐゴシック" pitchFamily="-107" charset="-128"/>
              </a:rPr>
            </a:br>
            <a:r>
              <a:rPr lang="en-US" sz="4500" dirty="0" smtClean="0">
                <a:ea typeface="ＭＳ Ｐゴシック" pitchFamily="-107" charset="-128"/>
              </a:rPr>
              <a:t>What is Pseudo-psychology?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90913"/>
            <a:ext cx="28194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90913"/>
            <a:ext cx="29718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07" charset="-128"/>
              </a:rPr>
              <a:t>People believe the fake psychology and miss out on real psychological insights which are more helpful and interesting.</a:t>
            </a:r>
          </a:p>
          <a:p>
            <a:pPr lvl="2" eaLnBrk="1" hangingPunct="1"/>
            <a:r>
              <a:rPr lang="en-US" sz="2000" dirty="0" smtClean="0">
                <a:ea typeface="ＭＳ Ｐゴシック" pitchFamily="-107" charset="-128"/>
              </a:rPr>
              <a:t>Ex. Confirmation bias: Only paying attention to the events and evidence which confirms our desired beliefs.</a:t>
            </a:r>
          </a:p>
          <a:p>
            <a:pPr eaLnBrk="1" hangingPunct="1"/>
            <a:endParaRPr lang="en-US" sz="1800" dirty="0" smtClean="0">
              <a:ea typeface="ＭＳ Ｐゴシック" pitchFamily="-107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-107" charset="-128"/>
              </a:rPr>
              <a:t>Also, pseudo-psychology can produce a lot of fraud.</a:t>
            </a:r>
          </a:p>
          <a:p>
            <a:pPr lvl="2" eaLnBrk="1" hangingPunct="1"/>
            <a:r>
              <a:rPr lang="en-US" sz="2000" dirty="0" smtClean="0">
                <a:ea typeface="ＭＳ Ｐゴシック" pitchFamily="-107" charset="-128"/>
              </a:rPr>
              <a:t>With increased incidents of fraud in the field of psychology, there is diminished public support for legitimate psychological science.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pitchFamily="-107" charset="-128"/>
              </a:rPr>
              <a:t>Negative Effects of Pseudo-psychology: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638800" cy="44196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-107" charset="-128"/>
              </a:rPr>
              <a:t>Another example of pseudo-psychology was an autism treatment called Facilitated Communication. </a:t>
            </a:r>
          </a:p>
          <a:p>
            <a:r>
              <a:rPr lang="en-US" sz="2400" dirty="0" smtClean="0">
                <a:ea typeface="ＭＳ Ｐゴシック" pitchFamily="-107" charset="-128"/>
              </a:rPr>
              <a:t>After applying the scientific method to the practice, it proved to be no more accurate than Cleaver Han’s math calculations. 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7" charset="-128"/>
              </a:rPr>
              <a:t>Facilitated Communication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 cstate="print"/>
          <a:srcRect t="4137" r="4926" b="1711"/>
          <a:stretch>
            <a:fillRect/>
          </a:stretch>
        </p:blipFill>
        <p:spPr bwMode="auto">
          <a:xfrm>
            <a:off x="6096000" y="2057400"/>
            <a:ext cx="2819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-107" charset="2"/>
              <a:buNone/>
            </a:pPr>
            <a:r>
              <a:rPr lang="en-US" dirty="0" smtClean="0">
                <a:ea typeface="ＭＳ Ｐゴシック" pitchFamily="-107" charset="-128"/>
              </a:rPr>
              <a:t>	</a:t>
            </a:r>
            <a:r>
              <a:rPr lang="en-US" b="1" dirty="0" smtClean="0">
                <a:ea typeface="ＭＳ Ｐゴシック" pitchFamily="-107" charset="-128"/>
              </a:rPr>
              <a:t>1. </a:t>
            </a:r>
            <a:r>
              <a:rPr lang="en-US" b="1" u="sng" dirty="0" smtClean="0">
                <a:ea typeface="ＭＳ Ｐゴシック" pitchFamily="-107" charset="-128"/>
              </a:rPr>
              <a:t>Experimental Psychologists: </a:t>
            </a: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These are the psychologists who do the basic research in psychology. Most are faculty members at a college or university. 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This is the smallest group of the three major branches of psychology.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3 Ways of Doing Psychology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1"/>
            <a:ext cx="76200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7" charset="-128"/>
              </a:rPr>
              <a:t>	</a:t>
            </a:r>
            <a:r>
              <a:rPr lang="en-US" b="1" dirty="0" smtClean="0">
                <a:ea typeface="ＭＳ Ｐゴシック" pitchFamily="-107" charset="-128"/>
              </a:rPr>
              <a:t>2. </a:t>
            </a:r>
            <a:r>
              <a:rPr lang="en-US" b="1" u="sng" dirty="0" smtClean="0">
                <a:ea typeface="ＭＳ Ｐゴシック" pitchFamily="-107" charset="-128"/>
              </a:rPr>
              <a:t>Teachers of Psychology:</a:t>
            </a: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7" charset="-128"/>
              </a:rPr>
              <a:t>	This group overlaps with the experimental research group because most researchers also teach, but there has been an increase in the hiring of psychology teachers.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3 Ways of Doing Psychology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1335</TotalTime>
  <Words>1745</Words>
  <Application>Microsoft Office PowerPoint</Application>
  <PresentationFormat>On-screen Show (4:3)</PresentationFormat>
  <Paragraphs>217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ＭＳ Ｐゴシック</vt:lpstr>
      <vt:lpstr>Calibri</vt:lpstr>
      <vt:lpstr>Constantia</vt:lpstr>
      <vt:lpstr>Wingdings 2</vt:lpstr>
      <vt:lpstr>Times New Roman</vt:lpstr>
      <vt:lpstr>Concourse</vt:lpstr>
      <vt:lpstr>Introduction and History of Psychology Chapter 1</vt:lpstr>
      <vt:lpstr>What is Psychology?</vt:lpstr>
      <vt:lpstr>Scientific Method</vt:lpstr>
      <vt:lpstr>The Empirical Approach</vt:lpstr>
      <vt:lpstr>What is Real Psychology and  What is Pseudo-psychology?</vt:lpstr>
      <vt:lpstr>Negative Effects of Pseudo-psychology:</vt:lpstr>
      <vt:lpstr>Facilitated Communication</vt:lpstr>
      <vt:lpstr>3 Ways of Doing Psychology</vt:lpstr>
      <vt:lpstr>3 Ways of Doing Psychology</vt:lpstr>
      <vt:lpstr>3 Ways of Doing Psychology</vt:lpstr>
      <vt:lpstr>Psychology vs. Psychiatry</vt:lpstr>
      <vt:lpstr>When and Where did Psychology Start?</vt:lpstr>
      <vt:lpstr>A Change in Perspective</vt:lpstr>
      <vt:lpstr>Psychology Becomes a Science</vt:lpstr>
      <vt:lpstr>Modern Psychology Rooted in History</vt:lpstr>
      <vt:lpstr>Structuralism</vt:lpstr>
      <vt:lpstr>Slide 17</vt:lpstr>
      <vt:lpstr>Slide 18</vt:lpstr>
      <vt:lpstr>Critics of Wundt and Structuralism</vt:lpstr>
      <vt:lpstr>Slide 20</vt:lpstr>
      <vt:lpstr>James’ Functionalism</vt:lpstr>
      <vt:lpstr>Gestalt Psychology</vt:lpstr>
      <vt:lpstr>Slide 23</vt:lpstr>
      <vt:lpstr>Behaviorism</vt:lpstr>
      <vt:lpstr>Psychoanalysis</vt:lpstr>
      <vt:lpstr>Psychology Today</vt:lpstr>
      <vt:lpstr>Psychology and Perspectives</vt:lpstr>
      <vt:lpstr>Psychology’s Subfields </vt:lpstr>
      <vt:lpstr>Biological View:</vt:lpstr>
      <vt:lpstr>Biological View Continued</vt:lpstr>
      <vt:lpstr>Developmental View</vt:lpstr>
      <vt:lpstr>Cognitive View</vt:lpstr>
      <vt:lpstr>Cognitive View</vt:lpstr>
      <vt:lpstr>Psychodynamic View</vt:lpstr>
      <vt:lpstr>Sigmund Freud</vt:lpstr>
      <vt:lpstr>Humanistic Psychology</vt:lpstr>
      <vt:lpstr>Behavioral View</vt:lpstr>
      <vt:lpstr>Sociocultural View</vt:lpstr>
      <vt:lpstr>Psychology’s Blindness</vt:lpstr>
      <vt:lpstr>Evolutionary/ Socio-biological</vt:lpstr>
      <vt:lpstr>Evolutionary Psychology</vt:lpstr>
      <vt:lpstr>Trait View</vt:lpstr>
      <vt:lpstr>Changes in Psychology</vt:lpstr>
      <vt:lpstr>What to Study From this Chapter</vt:lpstr>
      <vt:lpstr>Slide 45</vt:lpstr>
    </vt:vector>
  </TitlesOfParts>
  <Company>Forest Grove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History of Psychology Chapter 1</dc:title>
  <dc:creator>FGSD</dc:creator>
  <cp:lastModifiedBy>Corrina Fahey</cp:lastModifiedBy>
  <cp:revision>91</cp:revision>
  <dcterms:created xsi:type="dcterms:W3CDTF">2009-09-14T04:08:32Z</dcterms:created>
  <dcterms:modified xsi:type="dcterms:W3CDTF">2014-09-08T01:58:18Z</dcterms:modified>
</cp:coreProperties>
</file>