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80E9AD8-777C-4700-A212-E42CAE6C19B4}" type="datetimeFigureOut">
              <a:rPr lang="en-CA" smtClean="0"/>
              <a:t>2014-09-23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BA1318-022C-474C-900A-1F87BFA0DD65}"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80E9AD8-777C-4700-A212-E42CAE6C19B4}" type="datetimeFigureOut">
              <a:rPr lang="en-CA" smtClean="0"/>
              <a:t>2014-09-23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BA1318-022C-474C-900A-1F87BFA0DD65}"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80E9AD8-777C-4700-A212-E42CAE6C19B4}" type="datetimeFigureOut">
              <a:rPr lang="en-CA" smtClean="0"/>
              <a:t>2014-09-23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BA1318-022C-474C-900A-1F87BFA0DD65}" type="slidenum">
              <a:rPr lang="en-CA" smtClean="0"/>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4825"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467225" y="1752600"/>
            <a:ext cx="3810000" cy="4114800"/>
          </a:xfrm>
        </p:spPr>
        <p:txBody>
          <a:bodyPr/>
          <a:lstStyle/>
          <a:p>
            <a:pPr lvl="0"/>
            <a:endParaRPr lang="en-US" noProof="0" smtClean="0"/>
          </a:p>
        </p:txBody>
      </p:sp>
      <p:sp>
        <p:nvSpPr>
          <p:cNvPr id="5" name="Rectangle 4"/>
          <p:cNvSpPr>
            <a:spLocks noGrp="1" noChangeArrowheads="1"/>
          </p:cNvSpPr>
          <p:nvPr>
            <p:ph type="ftr" sz="quarter" idx="10"/>
          </p:nvPr>
        </p:nvSpPr>
        <p:spPr/>
        <p:txBody>
          <a:bodyPr/>
          <a:lstStyle>
            <a:lvl1pPr>
              <a:defRPr smtClean="0">
                <a:ea typeface="ＭＳ Ｐゴシック" charset="-128"/>
              </a:defRPr>
            </a:lvl1pPr>
          </a:lstStyle>
          <a:p>
            <a:pPr>
              <a:defRPr/>
            </a:pPr>
            <a:r>
              <a:rPr lang="en-US" altLang="en-US"/>
              <a:t>Copyright </a:t>
            </a:r>
            <a:r>
              <a:rPr lang="en-US" altLang="en-US">
                <a:cs typeface="Arial" charset="0"/>
              </a:rPr>
              <a:t>© Houghton Mifflin Company. All rights reserved.</a:t>
            </a:r>
          </a:p>
        </p:txBody>
      </p:sp>
      <p:sp>
        <p:nvSpPr>
          <p:cNvPr id="6" name="Rectangle 5"/>
          <p:cNvSpPr>
            <a:spLocks noGrp="1" noChangeArrowheads="1"/>
          </p:cNvSpPr>
          <p:nvPr>
            <p:ph type="sldNum" sz="quarter" idx="11"/>
          </p:nvPr>
        </p:nvSpPr>
        <p:spPr/>
        <p:txBody>
          <a:bodyPr/>
          <a:lstStyle>
            <a:lvl1pPr>
              <a:defRPr smtClean="0"/>
            </a:lvl1pPr>
          </a:lstStyle>
          <a:p>
            <a:pPr>
              <a:defRPr/>
            </a:pPr>
            <a:r>
              <a:rPr lang="en-US" altLang="en-US"/>
              <a:t>3</a:t>
            </a:r>
            <a:r>
              <a:rPr lang="en-US" altLang="en-US">
                <a:cs typeface="Arial" charset="0"/>
              </a:rPr>
              <a:t>–</a:t>
            </a:r>
            <a:fld id="{64A6CBF3-A6CA-47B4-B230-7D7D489A1FAE}" type="slidenum">
              <a:rPr lang="en-US" altLang="en-US">
                <a:cs typeface="Arial" charset="0"/>
              </a:rPr>
              <a:pPr>
                <a:defRPr/>
              </a:pPr>
              <a:t>‹#›</a:t>
            </a:fld>
            <a:endParaRPr lang="en-US" altLang="en-US">
              <a:cs typeface="Arial"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80E9AD8-777C-4700-A212-E42CAE6C19B4}" type="datetimeFigureOut">
              <a:rPr lang="en-CA" smtClean="0"/>
              <a:t>2014-09-23</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ABA1318-022C-474C-900A-1F87BFA0DD65}" type="slidenum">
              <a:rPr lang="en-CA" smtClean="0"/>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0E9AD8-777C-4700-A212-E42CAE6C19B4}" type="datetimeFigureOut">
              <a:rPr lang="en-CA" smtClean="0"/>
              <a:t>2014-09-23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FABA1318-022C-474C-900A-1F87BFA0DD65}" type="slidenum">
              <a:rPr lang="en-CA" smtClean="0"/>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80E9AD8-777C-4700-A212-E42CAE6C19B4}" type="datetimeFigureOut">
              <a:rPr lang="en-CA" smtClean="0"/>
              <a:t>2014-09-23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FABA1318-022C-474C-900A-1F87BFA0DD65}" type="slidenum">
              <a:rPr lang="en-CA" smtClean="0"/>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80E9AD8-777C-4700-A212-E42CAE6C19B4}" type="datetimeFigureOut">
              <a:rPr lang="en-CA" smtClean="0"/>
              <a:t>2014-09-23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FABA1318-022C-474C-900A-1F87BFA0DD65}" type="slidenum">
              <a:rPr lang="en-CA" smtClean="0"/>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80E9AD8-777C-4700-A212-E42CAE6C19B4}" type="datetimeFigureOut">
              <a:rPr lang="en-CA" smtClean="0"/>
              <a:t>2014-09-23</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FABA1318-022C-474C-900A-1F87BFA0DD65}"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80E9AD8-777C-4700-A212-E42CAE6C19B4}" type="datetimeFigureOut">
              <a:rPr lang="en-CA" smtClean="0"/>
              <a:t>2014-09-23</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FABA1318-022C-474C-900A-1F87BFA0DD65}" type="slidenum">
              <a:rPr lang="en-CA" smtClean="0"/>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80E9AD8-777C-4700-A212-E42CAE6C19B4}" type="datetimeFigureOut">
              <a:rPr lang="en-CA" smtClean="0"/>
              <a:t>2014-09-23</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FABA1318-022C-474C-900A-1F87BFA0DD65}"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80E9AD8-777C-4700-A212-E42CAE6C19B4}" type="datetimeFigureOut">
              <a:rPr lang="en-CA" smtClean="0"/>
              <a:t>2014-09-23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BA1318-022C-474C-900A-1F87BFA0DD65}" type="slidenum">
              <a:rPr lang="en-CA" smtClean="0"/>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80E9AD8-777C-4700-A212-E42CAE6C19B4}" type="datetimeFigureOut">
              <a:rPr lang="en-CA" smtClean="0"/>
              <a:t>2014-09-23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FABA1318-022C-474C-900A-1F87BFA0DD65}"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80E9AD8-777C-4700-A212-E42CAE6C19B4}" type="datetimeFigureOut">
              <a:rPr lang="en-CA" smtClean="0"/>
              <a:t>2014-09-23</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ABA1318-022C-474C-900A-1F87BFA0DD65}" type="slidenum">
              <a:rPr lang="en-CA" smtClean="0"/>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0E9AD8-777C-4700-A212-E42CAE6C19B4}" type="datetimeFigureOut">
              <a:rPr lang="en-CA" smtClean="0"/>
              <a:t>2014-09-23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FABA1318-022C-474C-900A-1F87BFA0DD65}" type="slidenum">
              <a:rPr lang="en-CA" smtClean="0"/>
              <a:t>‹#›</a:t>
            </a:fld>
            <a:endParaRPr lang="en-C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0E9AD8-777C-4700-A212-E42CAE6C19B4}" type="datetimeFigureOut">
              <a:rPr lang="en-CA" smtClean="0"/>
              <a:t>2014-09-23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FABA1318-022C-474C-900A-1F87BFA0DD65}" type="slidenum">
              <a:rPr lang="en-CA" smtClean="0"/>
              <a:t>‹#›</a:t>
            </a:fld>
            <a:endParaRPr lang="en-C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4825"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467225" y="1752600"/>
            <a:ext cx="3810000" cy="4114800"/>
          </a:xfrm>
        </p:spPr>
        <p:txBody>
          <a:bodyPr/>
          <a:lstStyle/>
          <a:p>
            <a:pPr lvl="0"/>
            <a:endParaRPr lang="en-US" noProof="0" smtClean="0"/>
          </a:p>
        </p:txBody>
      </p:sp>
      <p:sp>
        <p:nvSpPr>
          <p:cNvPr id="5" name="Rectangle 4"/>
          <p:cNvSpPr>
            <a:spLocks noGrp="1" noChangeArrowheads="1"/>
          </p:cNvSpPr>
          <p:nvPr>
            <p:ph type="ftr" sz="quarter" idx="10"/>
          </p:nvPr>
        </p:nvSpPr>
        <p:spPr/>
        <p:txBody>
          <a:bodyPr/>
          <a:lstStyle>
            <a:lvl1pPr>
              <a:defRPr smtClean="0">
                <a:ea typeface="ＭＳ Ｐゴシック" charset="-128"/>
              </a:defRPr>
            </a:lvl1pPr>
          </a:lstStyle>
          <a:p>
            <a:pPr>
              <a:defRPr/>
            </a:pPr>
            <a:r>
              <a:rPr lang="en-US" altLang="en-US"/>
              <a:t>Copyright </a:t>
            </a:r>
            <a:r>
              <a:rPr lang="en-US" altLang="en-US">
                <a:cs typeface="Arial" charset="0"/>
              </a:rPr>
              <a:t>© Houghton Mifflin Company. All rights reserved.</a:t>
            </a:r>
          </a:p>
        </p:txBody>
      </p:sp>
      <p:sp>
        <p:nvSpPr>
          <p:cNvPr id="6" name="Rectangle 5"/>
          <p:cNvSpPr>
            <a:spLocks noGrp="1" noChangeArrowheads="1"/>
          </p:cNvSpPr>
          <p:nvPr>
            <p:ph type="sldNum" sz="quarter" idx="11"/>
          </p:nvPr>
        </p:nvSpPr>
        <p:spPr/>
        <p:txBody>
          <a:bodyPr/>
          <a:lstStyle>
            <a:lvl1pPr>
              <a:defRPr smtClean="0"/>
            </a:lvl1pPr>
          </a:lstStyle>
          <a:p>
            <a:pPr>
              <a:defRPr/>
            </a:pPr>
            <a:r>
              <a:rPr lang="en-US" altLang="en-US"/>
              <a:t>3</a:t>
            </a:r>
            <a:r>
              <a:rPr lang="en-US" altLang="en-US">
                <a:cs typeface="Arial" charset="0"/>
              </a:rPr>
              <a:t>–</a:t>
            </a:r>
            <a:fld id="{64A6CBF3-A6CA-47B4-B230-7D7D489A1FAE}" type="slidenum">
              <a:rPr lang="en-US" altLang="en-US">
                <a:cs typeface="Arial" charset="0"/>
              </a:rPr>
              <a:pPr>
                <a:defRPr/>
              </a:pPr>
              <a:t>‹#›</a:t>
            </a:fld>
            <a:endParaRPr lang="en-US" altLang="en-US">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E9AD8-777C-4700-A212-E42CAE6C19B4}" type="datetimeFigureOut">
              <a:rPr lang="en-CA" smtClean="0"/>
              <a:t>2014-09-23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BA1318-022C-474C-900A-1F87BFA0DD65}"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80E9AD8-777C-4700-A212-E42CAE6C19B4}" type="datetimeFigureOut">
              <a:rPr lang="en-CA" smtClean="0"/>
              <a:t>2014-09-23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ABA1318-022C-474C-900A-1F87BFA0DD65}"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80E9AD8-777C-4700-A212-E42CAE6C19B4}" type="datetimeFigureOut">
              <a:rPr lang="en-CA" smtClean="0"/>
              <a:t>2014-09-23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ABA1318-022C-474C-900A-1F87BFA0DD65}"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80E9AD8-777C-4700-A212-E42CAE6C19B4}" type="datetimeFigureOut">
              <a:rPr lang="en-CA" smtClean="0"/>
              <a:t>2014-09-23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ABA1318-022C-474C-900A-1F87BFA0DD65}"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E9AD8-777C-4700-A212-E42CAE6C19B4}" type="datetimeFigureOut">
              <a:rPr lang="en-CA" smtClean="0"/>
              <a:t>2014-09-23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ABA1318-022C-474C-900A-1F87BFA0DD65}"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E9AD8-777C-4700-A212-E42CAE6C19B4}" type="datetimeFigureOut">
              <a:rPr lang="en-CA" smtClean="0"/>
              <a:t>2014-09-23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ABA1318-022C-474C-900A-1F87BFA0DD65}"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E9AD8-777C-4700-A212-E42CAE6C19B4}" type="datetimeFigureOut">
              <a:rPr lang="en-CA" smtClean="0"/>
              <a:t>2014-09-23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ABA1318-022C-474C-900A-1F87BFA0DD65}"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E9AD8-777C-4700-A212-E42CAE6C19B4}" type="datetimeFigureOut">
              <a:rPr lang="en-CA" smtClean="0"/>
              <a:t>2014-09-23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A1318-022C-474C-900A-1F87BFA0DD65}"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80E9AD8-777C-4700-A212-E42CAE6C19B4}" type="datetimeFigureOut">
              <a:rPr lang="en-CA" smtClean="0"/>
              <a:t>2014-09-23</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ABA1318-022C-474C-900A-1F87BFA0DD65}"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watch?v=TSu9HGnlMV0" TargetMode="External"/><Relationship Id="rId2" Type="http://schemas.openxmlformats.org/officeDocument/2006/relationships/hyperlink" Target="http://www.learner.org/vod/vod_window.html?pid=2380" TargetMode="Externa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hyperlink" Target="http://abcnews.go.com/gma/story?id=6241218" TargetMode="External"/><Relationship Id="rId2" Type="http://schemas.openxmlformats.org/officeDocument/2006/relationships/image" Target="../media/image29.png"/><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hyperlink" Target="Videos/Split%20brain%20behavioral%20experiments.mpeg" TargetMode="External"/><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hyperlink" Target="https://www.youtube.com/watch?v=T3QQOQAILZw"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381000" y="1676400"/>
            <a:ext cx="8305800" cy="5181600"/>
          </a:xfrm>
        </p:spPr>
        <p:txBody>
          <a:bodyPr/>
          <a:lstStyle/>
          <a:p>
            <a:pPr>
              <a:lnSpc>
                <a:spcPct val="90000"/>
              </a:lnSpc>
            </a:pPr>
            <a:r>
              <a:rPr lang="en-US" altLang="en-US" sz="2400" b="1" dirty="0" smtClean="0">
                <a:latin typeface="Times New Roman" charset="0"/>
                <a:ea typeface="ＭＳ Ｐゴシック" charset="-128"/>
                <a:cs typeface="Times New Roman" charset="0"/>
              </a:rPr>
              <a:t>Somatic Nervous System</a:t>
            </a:r>
          </a:p>
          <a:p>
            <a:pPr lvl="1">
              <a:lnSpc>
                <a:spcPct val="90000"/>
              </a:lnSpc>
              <a:buFont typeface="Wingdings" charset="2"/>
              <a:buChar char=""/>
            </a:pPr>
            <a:r>
              <a:rPr lang="en-US" altLang="en-US" sz="2200" dirty="0" smtClean="0">
                <a:latin typeface="Times New Roman" charset="0"/>
                <a:ea typeface="ＭＳ Ｐゴシック" charset="-128"/>
                <a:cs typeface="Times New Roman" charset="0"/>
              </a:rPr>
              <a:t>The division of the peripheral nervous system that controls the body’s skeletal muscles-voluntary movements</a:t>
            </a:r>
            <a:endParaRPr lang="en-US" altLang="en-US" sz="2400" dirty="0" smtClean="0">
              <a:latin typeface="Times New Roman" charset="0"/>
              <a:ea typeface="ＭＳ Ｐゴシック" charset="-128"/>
              <a:cs typeface="Times New Roman" charset="0"/>
            </a:endParaRPr>
          </a:p>
          <a:p>
            <a:pPr>
              <a:lnSpc>
                <a:spcPct val="90000"/>
              </a:lnSpc>
            </a:pPr>
            <a:r>
              <a:rPr lang="en-US" altLang="en-US" sz="2400" b="1" dirty="0" smtClean="0">
                <a:latin typeface="Times New Roman" charset="0"/>
                <a:ea typeface="ＭＳ Ｐゴシック" charset="-128"/>
                <a:cs typeface="Times New Roman" charset="0"/>
              </a:rPr>
              <a:t>Autonomic Nervous System </a:t>
            </a:r>
          </a:p>
          <a:p>
            <a:pPr lvl="1">
              <a:lnSpc>
                <a:spcPct val="90000"/>
              </a:lnSpc>
              <a:buFont typeface="Wingdings 2" charset="2"/>
              <a:buChar char=""/>
            </a:pPr>
            <a:r>
              <a:rPr lang="en-US" altLang="en-US" sz="2200" dirty="0" smtClean="0">
                <a:latin typeface="Times New Roman" charset="0"/>
                <a:ea typeface="ＭＳ Ｐゴシック" charset="-128"/>
                <a:cs typeface="Times New Roman" charset="0"/>
              </a:rPr>
              <a:t>The part of the </a:t>
            </a:r>
            <a:r>
              <a:rPr lang="en-US" altLang="en-US" sz="2200" i="1" dirty="0" smtClean="0">
                <a:latin typeface="Times New Roman" charset="0"/>
                <a:ea typeface="ＭＳ Ｐゴシック" charset="-128"/>
                <a:cs typeface="Times New Roman" charset="0"/>
              </a:rPr>
              <a:t>peripheral nervous system </a:t>
            </a:r>
            <a:r>
              <a:rPr lang="en-US" altLang="en-US" sz="2200" dirty="0" smtClean="0">
                <a:latin typeface="Times New Roman" charset="0"/>
                <a:ea typeface="ＭＳ Ｐゴシック" charset="-128"/>
                <a:cs typeface="Times New Roman" charset="0"/>
              </a:rPr>
              <a:t>that controls the glands and the muscles of the internal organs (such as the heart)</a:t>
            </a:r>
            <a:endParaRPr lang="en-US" altLang="en-US" sz="2400" dirty="0" smtClean="0">
              <a:latin typeface="Times New Roman" charset="0"/>
              <a:ea typeface="ＭＳ Ｐゴシック" charset="-128"/>
              <a:cs typeface="Times New Roman" charset="0"/>
            </a:endParaRPr>
          </a:p>
          <a:p>
            <a:pPr lvl="1">
              <a:lnSpc>
                <a:spcPct val="90000"/>
              </a:lnSpc>
            </a:pPr>
            <a:r>
              <a:rPr lang="en-US" altLang="en-US" sz="2100" b="1" dirty="0" smtClean="0">
                <a:latin typeface="Times New Roman" charset="0"/>
                <a:ea typeface="ＭＳ Ｐゴシック" charset="-128"/>
                <a:cs typeface="Times New Roman" charset="0"/>
              </a:rPr>
              <a:t>Sympathetic Nervous System </a:t>
            </a:r>
          </a:p>
          <a:p>
            <a:pPr lvl="2">
              <a:lnSpc>
                <a:spcPct val="90000"/>
              </a:lnSpc>
              <a:buFont typeface="Wingdings" charset="2"/>
              <a:buChar char=""/>
            </a:pPr>
            <a:r>
              <a:rPr lang="en-US" altLang="en-US" sz="1900" dirty="0" smtClean="0">
                <a:latin typeface="Times New Roman" charset="0"/>
                <a:ea typeface="ＭＳ Ｐゴシック" charset="-128"/>
                <a:cs typeface="Times New Roman" charset="0"/>
              </a:rPr>
              <a:t>The division of the </a:t>
            </a:r>
            <a:r>
              <a:rPr lang="en-US" altLang="en-US" sz="1900" i="1" dirty="0" smtClean="0">
                <a:latin typeface="Times New Roman" charset="0"/>
                <a:ea typeface="ＭＳ Ｐゴシック" charset="-128"/>
                <a:cs typeface="Times New Roman" charset="0"/>
              </a:rPr>
              <a:t>autonomic nervous system </a:t>
            </a:r>
            <a:r>
              <a:rPr lang="en-US" altLang="en-US" sz="1900" dirty="0" smtClean="0">
                <a:latin typeface="Times New Roman" charset="0"/>
                <a:ea typeface="ＭＳ Ｐゴシック" charset="-128"/>
                <a:cs typeface="Times New Roman" charset="0"/>
              </a:rPr>
              <a:t>that arouses the body, mobilizing its energy in stressful situations</a:t>
            </a:r>
            <a:endParaRPr lang="en-US" altLang="en-US" sz="2100" dirty="0" smtClean="0">
              <a:latin typeface="Times New Roman" charset="0"/>
              <a:ea typeface="ＭＳ Ｐゴシック" charset="-128"/>
              <a:cs typeface="Times New Roman" charset="0"/>
            </a:endParaRPr>
          </a:p>
          <a:p>
            <a:pPr lvl="1">
              <a:lnSpc>
                <a:spcPct val="90000"/>
              </a:lnSpc>
            </a:pPr>
            <a:r>
              <a:rPr lang="en-US" altLang="en-US" sz="2100" b="1" dirty="0" smtClean="0">
                <a:latin typeface="Times New Roman" charset="0"/>
                <a:ea typeface="ＭＳ Ｐゴシック" charset="-128"/>
                <a:cs typeface="Times New Roman" charset="0"/>
              </a:rPr>
              <a:t>Parasympathetic Nervous System </a:t>
            </a:r>
          </a:p>
          <a:p>
            <a:pPr lvl="2">
              <a:lnSpc>
                <a:spcPct val="90000"/>
              </a:lnSpc>
              <a:buFont typeface="Wingdings" charset="2"/>
              <a:buChar char=""/>
            </a:pPr>
            <a:r>
              <a:rPr lang="en-US" altLang="en-US" sz="1900" dirty="0" smtClean="0">
                <a:latin typeface="Times New Roman" charset="0"/>
                <a:ea typeface="ＭＳ Ｐゴシック" charset="-128"/>
                <a:cs typeface="Times New Roman" charset="0"/>
              </a:rPr>
              <a:t>The division of the </a:t>
            </a:r>
            <a:r>
              <a:rPr lang="en-US" altLang="en-US" sz="1900" i="1" dirty="0" smtClean="0">
                <a:latin typeface="Times New Roman" charset="0"/>
                <a:ea typeface="ＭＳ Ｐゴシック" charset="-128"/>
                <a:cs typeface="Times New Roman" charset="0"/>
              </a:rPr>
              <a:t>autonomic nervous system </a:t>
            </a:r>
            <a:r>
              <a:rPr lang="en-US" altLang="en-US" sz="1900" dirty="0" smtClean="0">
                <a:latin typeface="Times New Roman" charset="0"/>
                <a:ea typeface="ＭＳ Ｐゴシック" charset="-128"/>
                <a:cs typeface="Times New Roman" charset="0"/>
              </a:rPr>
              <a:t>that calms the body, conserving its energy</a:t>
            </a:r>
          </a:p>
        </p:txBody>
      </p:sp>
      <p:sp>
        <p:nvSpPr>
          <p:cNvPr id="80898" name="Rectangle 2"/>
          <p:cNvSpPr>
            <a:spLocks noGrp="1" noChangeArrowheads="1"/>
          </p:cNvSpPr>
          <p:nvPr>
            <p:ph type="title"/>
          </p:nvPr>
        </p:nvSpPr>
        <p:spPr>
          <a:xfrm>
            <a:off x="381000" y="228600"/>
            <a:ext cx="6985000" cy="1143000"/>
          </a:xfrm>
        </p:spPr>
        <p:txBody>
          <a:bodyPr>
            <a:normAutofit fontScale="90000"/>
          </a:bodyPr>
          <a:lstStyle/>
          <a:p>
            <a:r>
              <a:rPr lang="en-US" altLang="en-US" sz="4200" dirty="0" smtClean="0">
                <a:solidFill>
                  <a:srgbClr val="775F55"/>
                </a:solidFill>
                <a:ea typeface="ＭＳ Ｐゴシック" charset="-128"/>
              </a:rPr>
              <a:t>The Peripheral Nervous System</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ChangeArrowheads="1"/>
          </p:cNvSpPr>
          <p:nvPr>
            <p:ph type="title"/>
          </p:nvPr>
        </p:nvSpPr>
        <p:spPr>
          <a:xfrm>
            <a:off x="381000" y="228600"/>
            <a:ext cx="6985000" cy="1143000"/>
          </a:xfrm>
        </p:spPr>
        <p:txBody>
          <a:bodyPr/>
          <a:lstStyle/>
          <a:p>
            <a:r>
              <a:rPr lang="en-US" altLang="en-US" dirty="0" smtClean="0">
                <a:solidFill>
                  <a:srgbClr val="775F55"/>
                </a:solidFill>
                <a:ea typeface="ＭＳ Ｐゴシック" charset="-128"/>
              </a:rPr>
              <a:t>The Nervous System</a:t>
            </a:r>
          </a:p>
        </p:txBody>
      </p:sp>
      <p:pic>
        <p:nvPicPr>
          <p:cNvPr id="81923" name="Picture 1027" descr="Fig_5_04.gif                                                   00006F14&#10;Love Child                     B3E4B0F3:"/>
          <p:cNvPicPr>
            <a:picLocks noChangeAspect="1" noChangeArrowheads="1"/>
          </p:cNvPicPr>
          <p:nvPr/>
        </p:nvPicPr>
        <p:blipFill>
          <a:blip r:embed="rId2" cstate="print">
            <a:lum bright="-30000" contrast="60000"/>
          </a:blip>
          <a:srcRect l="429" t="609" r="47594" b="902"/>
          <a:stretch>
            <a:fillRect/>
          </a:stretch>
        </p:blipFill>
        <p:spPr bwMode="auto">
          <a:xfrm>
            <a:off x="1905000" y="1663700"/>
            <a:ext cx="5902325" cy="5140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p:txBody>
          <a:bodyPr/>
          <a:lstStyle/>
          <a:p>
            <a:r>
              <a:rPr lang="en-US" altLang="en-US" dirty="0" smtClean="0">
                <a:ea typeface="ＭＳ Ｐゴシック" charset="-128"/>
              </a:rPr>
              <a:t>The Nervous System</a:t>
            </a:r>
          </a:p>
        </p:txBody>
      </p:sp>
      <p:pic>
        <p:nvPicPr>
          <p:cNvPr id="82947" name="Picture 1027" descr="Fig_5_04.gif                                                   00006F14&#10;Love Child                     B3E4B0F3:"/>
          <p:cNvPicPr>
            <a:picLocks noChangeAspect="1" noChangeArrowheads="1"/>
          </p:cNvPicPr>
          <p:nvPr/>
        </p:nvPicPr>
        <p:blipFill>
          <a:blip r:embed="rId2" cstate="print">
            <a:lum bright="-30000" contrast="54000"/>
          </a:blip>
          <a:srcRect l="54826" t="584" r="1369" b="877"/>
          <a:stretch>
            <a:fillRect/>
          </a:stretch>
        </p:blipFill>
        <p:spPr bwMode="auto">
          <a:xfrm>
            <a:off x="2084388" y="1600200"/>
            <a:ext cx="5002212" cy="51704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Content Placeholder 2"/>
          <p:cNvSpPr>
            <a:spLocks noGrp="1"/>
          </p:cNvSpPr>
          <p:nvPr>
            <p:ph idx="1"/>
          </p:nvPr>
        </p:nvSpPr>
        <p:spPr/>
        <p:txBody>
          <a:bodyPr/>
          <a:lstStyle/>
          <a:p>
            <a:r>
              <a:rPr lang="en-US" altLang="en-US" dirty="0" smtClean="0">
                <a:ea typeface="ＭＳ Ｐゴシック" charset="-128"/>
              </a:rPr>
              <a:t>The </a:t>
            </a:r>
            <a:r>
              <a:rPr lang="en-US" altLang="en-US" i="1" dirty="0" smtClean="0">
                <a:ea typeface="ＭＳ Ｐゴシック" charset="-128"/>
              </a:rPr>
              <a:t>sympathetic </a:t>
            </a:r>
            <a:r>
              <a:rPr lang="en-US" altLang="en-US" dirty="0" smtClean="0">
                <a:ea typeface="ＭＳ Ｐゴシック" charset="-128"/>
              </a:rPr>
              <a:t>and </a:t>
            </a:r>
            <a:r>
              <a:rPr lang="en-US" altLang="en-US" i="1" dirty="0" smtClean="0">
                <a:ea typeface="ＭＳ Ｐゴシック" charset="-128"/>
              </a:rPr>
              <a:t>parasympathetic </a:t>
            </a:r>
            <a:r>
              <a:rPr lang="en-US" altLang="en-US" dirty="0" smtClean="0">
                <a:ea typeface="ＭＳ Ｐゴシック" charset="-128"/>
              </a:rPr>
              <a:t>nervous systems together make an </a:t>
            </a:r>
            <a:r>
              <a:rPr lang="en-US" altLang="en-US" i="1" dirty="0" smtClean="0">
                <a:ea typeface="ＭＳ Ｐゴシック" charset="-128"/>
              </a:rPr>
              <a:t>opponent process system</a:t>
            </a:r>
            <a:r>
              <a:rPr lang="en-US" altLang="en-US" dirty="0" smtClean="0">
                <a:ea typeface="ＭＳ Ｐゴシック" charset="-128"/>
              </a:rPr>
              <a:t>-opponent systems work in opposition of each other to create a </a:t>
            </a:r>
            <a:r>
              <a:rPr lang="en-US" altLang="en-US" i="1" dirty="0" smtClean="0">
                <a:ea typeface="ＭＳ Ｐゴシック" charset="-128"/>
              </a:rPr>
              <a:t>homeostatic </a:t>
            </a:r>
            <a:r>
              <a:rPr lang="en-US" altLang="en-US" dirty="0" smtClean="0">
                <a:ea typeface="ＭＳ Ｐゴシック" charset="-128"/>
              </a:rPr>
              <a:t>balance.</a:t>
            </a:r>
          </a:p>
          <a:p>
            <a:pPr lvl="1"/>
            <a:r>
              <a:rPr lang="en-US" altLang="en-US" dirty="0" smtClean="0">
                <a:ea typeface="ＭＳ Ｐゴシック" charset="-128"/>
              </a:rPr>
              <a:t>Sympathetic causes the body to rise to the challenge it faces. Parasympathetic causes the body calm after the challenge. The result is a balanced state in the body</a:t>
            </a:r>
          </a:p>
        </p:txBody>
      </p:sp>
      <p:sp>
        <p:nvSpPr>
          <p:cNvPr id="83970" name="Title 1"/>
          <p:cNvSpPr>
            <a:spLocks noGrp="1"/>
          </p:cNvSpPr>
          <p:nvPr>
            <p:ph type="title"/>
          </p:nvPr>
        </p:nvSpPr>
        <p:spPr/>
        <p:txBody>
          <a:bodyPr>
            <a:normAutofit fontScale="90000"/>
          </a:bodyPr>
          <a:lstStyle/>
          <a:p>
            <a:r>
              <a:rPr lang="en-US" altLang="en-US" dirty="0" smtClean="0">
                <a:ea typeface="ＭＳ Ｐゴシック" charset="-128"/>
              </a:rPr>
              <a:t>Sympathetic and Parasympathetic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Content Placeholder 2"/>
          <p:cNvSpPr>
            <a:spLocks noGrp="1"/>
          </p:cNvSpPr>
          <p:nvPr>
            <p:ph idx="1"/>
          </p:nvPr>
        </p:nvSpPr>
        <p:spPr/>
        <p:txBody>
          <a:bodyPr/>
          <a:lstStyle/>
          <a:p>
            <a:r>
              <a:rPr lang="en-US" altLang="en-US" dirty="0" smtClean="0">
                <a:ea typeface="ＭＳ Ｐゴシック" charset="-128"/>
              </a:rPr>
              <a:t>Our automatic response to stimuli are</a:t>
            </a:r>
            <a:r>
              <a:rPr lang="en-US" altLang="en-US" i="1" dirty="0" smtClean="0">
                <a:ea typeface="ＭＳ Ｐゴシック" charset="-128"/>
              </a:rPr>
              <a:t> </a:t>
            </a:r>
            <a:r>
              <a:rPr lang="en-US" altLang="en-US" b="1" i="1" dirty="0" smtClean="0">
                <a:ea typeface="ＭＳ Ｐゴシック" charset="-128"/>
              </a:rPr>
              <a:t>reflexes</a:t>
            </a:r>
            <a:r>
              <a:rPr lang="en-US" altLang="en-US" dirty="0" smtClean="0">
                <a:ea typeface="ＭＳ Ｐゴシック" charset="-128"/>
              </a:rPr>
              <a:t>.</a:t>
            </a:r>
          </a:p>
          <a:p>
            <a:pPr lvl="1"/>
            <a:r>
              <a:rPr lang="en-US" altLang="en-US" dirty="0" smtClean="0">
                <a:ea typeface="ＭＳ Ｐゴシック" charset="-128"/>
              </a:rPr>
              <a:t>A simple spinal reflex pathway is composed of a single sensory neuron and a single motor neuron, connected through the spine with an inter neuron.</a:t>
            </a:r>
          </a:p>
          <a:p>
            <a:pPr lvl="1"/>
            <a:r>
              <a:rPr lang="en-US" altLang="en-US" dirty="0" smtClean="0">
                <a:ea typeface="ＭＳ Ｐゴシック" charset="-128"/>
              </a:rPr>
              <a:t>This type of response does not involve the brain, and is often why we feel our body move before we feel the stimuli</a:t>
            </a:r>
          </a:p>
          <a:p>
            <a:pPr lvl="2"/>
            <a:r>
              <a:rPr lang="en-US" altLang="en-US" dirty="0" smtClean="0">
                <a:ea typeface="ＭＳ Ｐゴシック" charset="-128"/>
              </a:rPr>
              <a:t>A warm, headless body could demonstrate a reflex like that produced when hitting the patellar tendon with a hammer.</a:t>
            </a:r>
          </a:p>
          <a:p>
            <a:pPr lvl="2">
              <a:buFont typeface="Wingdings" charset="2"/>
              <a:buNone/>
            </a:pPr>
            <a:endParaRPr lang="en-US" altLang="en-US" dirty="0" smtClean="0">
              <a:ea typeface="ＭＳ Ｐゴシック" charset="-128"/>
            </a:endParaRPr>
          </a:p>
        </p:txBody>
      </p:sp>
      <p:sp>
        <p:nvSpPr>
          <p:cNvPr id="84994" name="Title 1"/>
          <p:cNvSpPr>
            <a:spLocks noGrp="1"/>
          </p:cNvSpPr>
          <p:nvPr>
            <p:ph type="title"/>
          </p:nvPr>
        </p:nvSpPr>
        <p:spPr/>
        <p:txBody>
          <a:bodyPr/>
          <a:lstStyle/>
          <a:p>
            <a:r>
              <a:rPr lang="en-US" altLang="en-US" dirty="0" smtClean="0">
                <a:ea typeface="ＭＳ Ｐゴシック" charset="-128"/>
              </a:rPr>
              <a:t>Reflexes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p:cNvPicPr>
            <a:picLocks noChangeAspect="1" noChangeArrowheads="1"/>
          </p:cNvPicPr>
          <p:nvPr/>
        </p:nvPicPr>
        <p:blipFill>
          <a:blip r:embed="rId2" cstate="print"/>
          <a:srcRect l="3226"/>
          <a:stretch>
            <a:fillRect/>
          </a:stretch>
        </p:blipFill>
        <p:spPr bwMode="auto">
          <a:xfrm>
            <a:off x="98425" y="609600"/>
            <a:ext cx="7521575" cy="5773738"/>
          </a:xfrm>
          <a:prstGeom prst="rect">
            <a:avLst/>
          </a:prstGeom>
          <a:noFill/>
          <a:ln w="9525">
            <a:noFill/>
            <a:miter lim="800000"/>
            <a:headEnd/>
            <a:tailEnd/>
          </a:ln>
        </p:spPr>
      </p:pic>
      <p:sp>
        <p:nvSpPr>
          <p:cNvPr id="86019" name="Text Box 5"/>
          <p:cNvSpPr txBox="1">
            <a:spLocks noChangeArrowheads="1"/>
          </p:cNvSpPr>
          <p:nvPr/>
        </p:nvSpPr>
        <p:spPr bwMode="auto">
          <a:xfrm>
            <a:off x="6781800" y="3624263"/>
            <a:ext cx="2286000" cy="1465262"/>
          </a:xfrm>
          <a:prstGeom prst="rect">
            <a:avLst/>
          </a:prstGeom>
          <a:noFill/>
          <a:ln w="9525">
            <a:noFill/>
            <a:miter lim="800000"/>
            <a:headEnd/>
            <a:tailEnd/>
          </a:ln>
        </p:spPr>
        <p:txBody>
          <a:bodyPr>
            <a:spAutoFit/>
          </a:bodyPr>
          <a:lstStyle/>
          <a:p>
            <a:r>
              <a:rPr lang="en-US" altLang="en-US" b="1">
                <a:solidFill>
                  <a:srgbClr val="FF0000"/>
                </a:solidFill>
              </a:rPr>
              <a:t>A. Afferent neuron</a:t>
            </a:r>
          </a:p>
          <a:p>
            <a:endParaRPr lang="en-US" altLang="en-US" b="1">
              <a:solidFill>
                <a:srgbClr val="FF0000"/>
              </a:solidFill>
            </a:endParaRPr>
          </a:p>
          <a:p>
            <a:r>
              <a:rPr lang="en-US" altLang="en-US" b="1">
                <a:solidFill>
                  <a:srgbClr val="FF0000"/>
                </a:solidFill>
              </a:rPr>
              <a:t>B. Efferent neuron</a:t>
            </a:r>
          </a:p>
          <a:p>
            <a:endParaRPr lang="en-US" altLang="en-US" b="1">
              <a:solidFill>
                <a:srgbClr val="FF0000"/>
              </a:solidFill>
            </a:endParaRPr>
          </a:p>
          <a:p>
            <a:r>
              <a:rPr lang="en-US" altLang="en-US" b="1">
                <a:solidFill>
                  <a:srgbClr val="FF0000"/>
                </a:solidFill>
              </a:rPr>
              <a:t>C. Interneuron</a:t>
            </a:r>
          </a:p>
        </p:txBody>
      </p:sp>
      <p:sp>
        <p:nvSpPr>
          <p:cNvPr id="4" name="Curved Left Arrow 3"/>
          <p:cNvSpPr/>
          <p:nvPr/>
        </p:nvSpPr>
        <p:spPr>
          <a:xfrm rot="3933725" flipV="1">
            <a:off x="5570538" y="4703763"/>
            <a:ext cx="974725" cy="981075"/>
          </a:xfrm>
          <a:prstGeom prst="curvedLeftArrow">
            <a:avLst/>
          </a:prstGeom>
          <a:solidFill>
            <a:srgbClr val="C0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C00000"/>
              </a:solidFill>
              <a:ea typeface="ＭＳ Ｐゴシック" pitchFamily="-106"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p:txBody>
          <a:bodyPr/>
          <a:lstStyle/>
          <a:p>
            <a:pPr eaLnBrk="1" hangingPunct="1"/>
            <a:r>
              <a:rPr lang="en-US" altLang="en-US" sz="2800" dirty="0" smtClean="0">
                <a:latin typeface="Times New Roman" charset="0"/>
                <a:ea typeface="ＭＳ Ｐゴシック" charset="-128"/>
                <a:cs typeface="Times New Roman" charset="0"/>
              </a:rPr>
              <a:t>The endocrine system is the body’s chemical messenger system, that relies on hormones.</a:t>
            </a:r>
          </a:p>
          <a:p>
            <a:pPr lvl="1" eaLnBrk="1" hangingPunct="1"/>
            <a:r>
              <a:rPr lang="en-US" altLang="en-US" sz="2500" dirty="0" smtClean="0">
                <a:latin typeface="Times New Roman" charset="0"/>
                <a:ea typeface="ＭＳ Ｐゴシック" charset="-128"/>
                <a:cs typeface="Times New Roman" charset="0"/>
              </a:rPr>
              <a:t>Hormones travel through the bloodstream and affect other tissues. When they act on the brain they </a:t>
            </a:r>
            <a:r>
              <a:rPr lang="en-US" altLang="en-US" sz="2500" dirty="0" err="1" smtClean="0">
                <a:latin typeface="Times New Roman" charset="0"/>
                <a:ea typeface="ＭＳ Ｐゴシック" charset="-128"/>
                <a:cs typeface="Times New Roman" charset="0"/>
              </a:rPr>
              <a:t>they</a:t>
            </a:r>
            <a:r>
              <a:rPr lang="en-US" altLang="en-US" sz="2500" dirty="0" smtClean="0">
                <a:latin typeface="Times New Roman" charset="0"/>
                <a:ea typeface="ＭＳ Ｐゴシック" charset="-128"/>
                <a:cs typeface="Times New Roman" charset="0"/>
              </a:rPr>
              <a:t> influence our interest in sex, food and aggression.</a:t>
            </a:r>
          </a:p>
          <a:p>
            <a:pPr lvl="2" eaLnBrk="1" hangingPunct="1"/>
            <a:r>
              <a:rPr lang="en-US" altLang="en-US" sz="2200" dirty="0" smtClean="0">
                <a:latin typeface="Times New Roman" charset="0"/>
                <a:ea typeface="ＭＳ Ｐゴシック" charset="-128"/>
                <a:cs typeface="Times New Roman" charset="0"/>
              </a:rPr>
              <a:t>Major glands: endocrine glands: pituitary, thyroid, parathyroid, adrenals, pancreas, ovaries, and testes.</a:t>
            </a:r>
          </a:p>
          <a:p>
            <a:pPr eaLnBrk="1" hangingPunct="1"/>
            <a:endParaRPr lang="en-US" altLang="en-US" sz="2800" dirty="0" smtClean="0">
              <a:latin typeface="Times New Roman" charset="0"/>
              <a:ea typeface="ＭＳ Ｐゴシック" charset="-128"/>
              <a:cs typeface="Times New Roman" charset="0"/>
            </a:endParaRPr>
          </a:p>
          <a:p>
            <a:pPr lvl="1" eaLnBrk="1" hangingPunct="1"/>
            <a:r>
              <a:rPr lang="en-US" altLang="en-US" sz="2500" dirty="0" smtClean="0">
                <a:latin typeface="Times New Roman" charset="0"/>
                <a:ea typeface="ＭＳ Ｐゴシック" charset="-128"/>
                <a:cs typeface="Times New Roman" charset="0"/>
              </a:rPr>
              <a:t>Endocrine “messages” tend to work slow, but outlast the effects of neural messages.</a:t>
            </a:r>
          </a:p>
        </p:txBody>
      </p:sp>
      <p:sp>
        <p:nvSpPr>
          <p:cNvPr id="88066" name="Rectangle 2"/>
          <p:cNvSpPr>
            <a:spLocks noGrp="1" noChangeArrowheads="1"/>
          </p:cNvSpPr>
          <p:nvPr>
            <p:ph type="title"/>
          </p:nvPr>
        </p:nvSpPr>
        <p:spPr/>
        <p:txBody>
          <a:bodyPr/>
          <a:lstStyle/>
          <a:p>
            <a:pPr eaLnBrk="1" hangingPunct="1"/>
            <a:r>
              <a:rPr lang="en-US" altLang="en-US" dirty="0" smtClean="0">
                <a:ea typeface="ＭＳ Ｐゴシック" charset="-128"/>
              </a:rPr>
              <a:t>The Endocrine System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ndocrine.png"/>
          <p:cNvPicPr>
            <a:picLocks noGrp="1" noChangeAspect="1"/>
          </p:cNvPicPr>
          <p:nvPr>
            <p:ph idx="1"/>
          </p:nvPr>
        </p:nvPicPr>
        <p:blipFill>
          <a:blip r:embed="rId2" cstate="print"/>
          <a:stretch>
            <a:fillRect/>
          </a:stretch>
        </p:blipFill>
        <p:spPr>
          <a:xfrm>
            <a:off x="609600" y="990600"/>
            <a:ext cx="4594021" cy="4525962"/>
          </a:xfrm>
        </p:spPr>
      </p:pic>
      <p:sp>
        <p:nvSpPr>
          <p:cNvPr id="3" name="Title 2"/>
          <p:cNvSpPr>
            <a:spLocks noGrp="1"/>
          </p:cNvSpPr>
          <p:nvPr>
            <p:ph type="title"/>
          </p:nvPr>
        </p:nvSpPr>
        <p:spPr/>
        <p:txBody>
          <a:bodyPr/>
          <a:lstStyle/>
          <a:p>
            <a:r>
              <a:rPr lang="en-CA" dirty="0" smtClean="0"/>
              <a:t>The Endocrine System</a:t>
            </a:r>
            <a:endParaRPr lang="en-CA" dirty="0"/>
          </a:p>
        </p:txBody>
      </p:sp>
      <p:sp>
        <p:nvSpPr>
          <p:cNvPr id="6" name="Rectangle 5"/>
          <p:cNvSpPr/>
          <p:nvPr/>
        </p:nvSpPr>
        <p:spPr>
          <a:xfrm>
            <a:off x="5334000" y="1219200"/>
            <a:ext cx="3200400" cy="4401205"/>
          </a:xfrm>
          <a:prstGeom prst="rect">
            <a:avLst/>
          </a:prstGeom>
        </p:spPr>
        <p:txBody>
          <a:bodyPr wrap="square">
            <a:spAutoFit/>
          </a:bodyPr>
          <a:lstStyle/>
          <a:p>
            <a:r>
              <a:rPr lang="en-CA" sz="2800" dirty="0" smtClean="0">
                <a:solidFill>
                  <a:srgbClr val="3333FF"/>
                </a:solidFill>
              </a:rPr>
              <a:t>the body’s “slow” </a:t>
            </a:r>
          </a:p>
          <a:p>
            <a:r>
              <a:rPr lang="en-CA" sz="2800" dirty="0" smtClean="0">
                <a:solidFill>
                  <a:srgbClr val="3333FF"/>
                </a:solidFill>
              </a:rPr>
              <a:t>chemical </a:t>
            </a:r>
          </a:p>
          <a:p>
            <a:r>
              <a:rPr lang="en-CA" sz="2800" dirty="0" smtClean="0">
                <a:solidFill>
                  <a:srgbClr val="3333FF"/>
                </a:solidFill>
              </a:rPr>
              <a:t>communication </a:t>
            </a:r>
          </a:p>
          <a:p>
            <a:r>
              <a:rPr lang="en-CA" sz="2800" dirty="0" smtClean="0">
                <a:solidFill>
                  <a:srgbClr val="3333FF"/>
                </a:solidFill>
              </a:rPr>
              <a:t>system</a:t>
            </a:r>
          </a:p>
          <a:p>
            <a:endParaRPr lang="en-CA" sz="2800" dirty="0">
              <a:solidFill>
                <a:srgbClr val="3333FF"/>
              </a:solidFill>
            </a:endParaRPr>
          </a:p>
          <a:p>
            <a:endParaRPr lang="en-CA" sz="2800" dirty="0" smtClean="0">
              <a:solidFill>
                <a:srgbClr val="3333FF"/>
              </a:solidFill>
            </a:endParaRPr>
          </a:p>
          <a:p>
            <a:r>
              <a:rPr lang="en-CA" sz="2800" dirty="0" smtClean="0">
                <a:solidFill>
                  <a:srgbClr val="3333FF"/>
                </a:solidFill>
              </a:rPr>
              <a:t> a set of glands </a:t>
            </a:r>
          </a:p>
          <a:p>
            <a:r>
              <a:rPr lang="en-CA" sz="2800" dirty="0" smtClean="0">
                <a:solidFill>
                  <a:srgbClr val="3333FF"/>
                </a:solidFill>
              </a:rPr>
              <a:t>that secrete </a:t>
            </a:r>
          </a:p>
          <a:p>
            <a:r>
              <a:rPr lang="en-CA" sz="2800" dirty="0" smtClean="0">
                <a:solidFill>
                  <a:srgbClr val="3333FF"/>
                </a:solidFill>
              </a:rPr>
              <a:t>hormones into the </a:t>
            </a:r>
          </a:p>
          <a:p>
            <a:r>
              <a:rPr lang="en-CA" sz="2800" dirty="0" smtClean="0">
                <a:solidFill>
                  <a:srgbClr val="3333FF"/>
                </a:solidFill>
              </a:rPr>
              <a:t>bloodstream</a:t>
            </a:r>
            <a:endParaRPr lang="en-CA" sz="2800" dirty="0">
              <a:solidFill>
                <a:srgbClr val="3333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p:txBody>
          <a:bodyPr/>
          <a:lstStyle/>
          <a:p>
            <a:pPr eaLnBrk="1" hangingPunct="1"/>
            <a:r>
              <a:rPr lang="en-US" altLang="en-US" sz="2800" dirty="0" smtClean="0">
                <a:latin typeface="Times New Roman" charset="0"/>
                <a:ea typeface="ＭＳ Ｐゴシック" charset="-128"/>
                <a:cs typeface="Times New Roman" charset="0"/>
              </a:rPr>
              <a:t>The nervous system directs endocrine secretions, which then affects the nervous system.</a:t>
            </a:r>
          </a:p>
          <a:p>
            <a:pPr lvl="1" eaLnBrk="1" hangingPunct="1"/>
            <a:r>
              <a:rPr lang="en-US" altLang="en-US" sz="2100" dirty="0" smtClean="0">
                <a:latin typeface="Times New Roman" charset="0"/>
                <a:ea typeface="ＭＳ Ｐゴシック" charset="-128"/>
                <a:cs typeface="Times New Roman" charset="0"/>
              </a:rPr>
              <a:t>Under </a:t>
            </a:r>
            <a:r>
              <a:rPr lang="en-US" altLang="en-US" sz="2100" b="1" i="1" dirty="0" smtClean="0">
                <a:latin typeface="Times New Roman" charset="0"/>
                <a:ea typeface="ＭＳ Ｐゴシック" charset="-128"/>
                <a:cs typeface="Times New Roman" charset="0"/>
              </a:rPr>
              <a:t>normal</a:t>
            </a:r>
            <a:r>
              <a:rPr lang="en-US" altLang="en-US" sz="2100" dirty="0" smtClean="0">
                <a:latin typeface="Times New Roman" charset="0"/>
                <a:ea typeface="ＭＳ Ｐゴシック" charset="-128"/>
                <a:cs typeface="Times New Roman" charset="0"/>
              </a:rPr>
              <a:t> (</a:t>
            </a:r>
            <a:r>
              <a:rPr lang="en-US" altLang="en-US" sz="2100" dirty="0" err="1" smtClean="0">
                <a:latin typeface="Times New Roman" charset="0"/>
                <a:ea typeface="ＭＳ Ｐゴシック" charset="-128"/>
                <a:cs typeface="Times New Roman" charset="0"/>
              </a:rPr>
              <a:t>unaroused</a:t>
            </a:r>
            <a:r>
              <a:rPr lang="en-US" altLang="en-US" sz="2100" dirty="0" smtClean="0">
                <a:latin typeface="Times New Roman" charset="0"/>
                <a:ea typeface="ＭＳ Ｐゴシック" charset="-128"/>
                <a:cs typeface="Times New Roman" charset="0"/>
              </a:rPr>
              <a:t>) conditions, the endocrine system works in parallel with the </a:t>
            </a:r>
            <a:r>
              <a:rPr lang="en-US" altLang="en-US" sz="2100" b="1" i="1" dirty="0" smtClean="0">
                <a:latin typeface="Times New Roman" charset="0"/>
                <a:ea typeface="ＭＳ Ｐゴシック" charset="-128"/>
                <a:cs typeface="Times New Roman" charset="0"/>
              </a:rPr>
              <a:t>parasympathetic</a:t>
            </a:r>
            <a:r>
              <a:rPr lang="en-US" altLang="en-US" sz="2100" dirty="0" smtClean="0">
                <a:latin typeface="Times New Roman" charset="0"/>
                <a:ea typeface="ＭＳ Ｐゴシック" charset="-128"/>
                <a:cs typeface="Times New Roman" charset="0"/>
              </a:rPr>
              <a:t> nervous system to sustain our basic body processes.</a:t>
            </a:r>
          </a:p>
          <a:p>
            <a:pPr eaLnBrk="1" hangingPunct="1">
              <a:buFont typeface="Wingdings" charset="2"/>
              <a:buNone/>
            </a:pPr>
            <a:endParaRPr lang="en-US" altLang="en-US" sz="2400" dirty="0" smtClean="0">
              <a:latin typeface="Times New Roman" charset="0"/>
              <a:ea typeface="ＭＳ Ｐゴシック" charset="-128"/>
              <a:cs typeface="Times New Roman" charset="0"/>
            </a:endParaRPr>
          </a:p>
          <a:p>
            <a:pPr lvl="1" eaLnBrk="1" hangingPunct="1"/>
            <a:r>
              <a:rPr lang="en-US" altLang="en-US" sz="2100" dirty="0" smtClean="0">
                <a:latin typeface="Times New Roman" charset="0"/>
                <a:ea typeface="ＭＳ Ｐゴシック" charset="-128"/>
                <a:cs typeface="Times New Roman" charset="0"/>
              </a:rPr>
              <a:t>In </a:t>
            </a:r>
            <a:r>
              <a:rPr lang="en-US" altLang="en-US" sz="2100" b="1" i="1" dirty="0" smtClean="0">
                <a:latin typeface="Times New Roman" charset="0"/>
                <a:ea typeface="ＭＳ Ｐゴシック" charset="-128"/>
                <a:cs typeface="Times New Roman" charset="0"/>
              </a:rPr>
              <a:t>crisis</a:t>
            </a:r>
            <a:r>
              <a:rPr lang="en-US" altLang="en-US" sz="2100" dirty="0" smtClean="0">
                <a:latin typeface="Times New Roman" charset="0"/>
                <a:ea typeface="ＭＳ Ｐゴシック" charset="-128"/>
                <a:cs typeface="Times New Roman" charset="0"/>
              </a:rPr>
              <a:t>, the endocrine system shifts into a new mode to support the </a:t>
            </a:r>
            <a:r>
              <a:rPr lang="en-US" altLang="en-US" sz="2100" b="1" i="1" dirty="0" smtClean="0">
                <a:latin typeface="Times New Roman" charset="0"/>
                <a:ea typeface="ＭＳ Ｐゴシック" charset="-128"/>
                <a:cs typeface="Times New Roman" charset="0"/>
              </a:rPr>
              <a:t>sympathetic</a:t>
            </a:r>
            <a:r>
              <a:rPr lang="en-US" altLang="en-US" sz="2100" dirty="0" smtClean="0">
                <a:latin typeface="Times New Roman" charset="0"/>
                <a:ea typeface="ＭＳ Ｐゴシック" charset="-128"/>
                <a:cs typeface="Times New Roman" charset="0"/>
              </a:rPr>
              <a:t> nervous system….it releases epinephrine (adrenalin).</a:t>
            </a:r>
          </a:p>
          <a:p>
            <a:pPr lvl="2" eaLnBrk="1" hangingPunct="1"/>
            <a:r>
              <a:rPr lang="en-US" altLang="en-US" sz="2000" dirty="0" smtClean="0">
                <a:latin typeface="Times New Roman" charset="0"/>
                <a:ea typeface="ＭＳ Ｐゴシック" charset="-128"/>
                <a:cs typeface="Times New Roman" charset="0"/>
              </a:rPr>
              <a:t>Triggers the “fight or flight” response</a:t>
            </a:r>
          </a:p>
        </p:txBody>
      </p:sp>
      <p:sp>
        <p:nvSpPr>
          <p:cNvPr id="89090" name="Rectangle 2"/>
          <p:cNvSpPr>
            <a:spLocks noGrp="1" noChangeArrowheads="1"/>
          </p:cNvSpPr>
          <p:nvPr>
            <p:ph type="title"/>
          </p:nvPr>
        </p:nvSpPr>
        <p:spPr/>
        <p:txBody>
          <a:bodyPr/>
          <a:lstStyle/>
          <a:p>
            <a:pPr eaLnBrk="1" hangingPunct="1"/>
            <a:r>
              <a:rPr lang="en-US" altLang="en-US" dirty="0" smtClean="0">
                <a:ea typeface="ＭＳ Ｐゴシック" charset="-128"/>
              </a:rPr>
              <a:t>Working with Other Systems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p:txBody>
          <a:bodyPr/>
          <a:lstStyle/>
          <a:p>
            <a:pPr eaLnBrk="1" hangingPunct="1"/>
            <a:r>
              <a:rPr lang="en-US" altLang="en-US" dirty="0" smtClean="0">
                <a:latin typeface="Times New Roman" charset="0"/>
                <a:ea typeface="ＭＳ Ｐゴシック" charset="-128"/>
                <a:cs typeface="Times New Roman" charset="0"/>
              </a:rPr>
              <a:t>While the body has a many glands which are important, the most important glad is the </a:t>
            </a:r>
            <a:r>
              <a:rPr lang="en-US" altLang="en-US" b="1" dirty="0" smtClean="0">
                <a:latin typeface="Times New Roman" charset="0"/>
                <a:ea typeface="ＭＳ Ｐゴシック" charset="-128"/>
                <a:cs typeface="Times New Roman" charset="0"/>
              </a:rPr>
              <a:t>pituitary gland</a:t>
            </a:r>
            <a:r>
              <a:rPr lang="en-US" altLang="en-US" dirty="0" smtClean="0">
                <a:latin typeface="Times New Roman" charset="0"/>
                <a:ea typeface="ＭＳ Ｐゴシック" charset="-128"/>
                <a:cs typeface="Times New Roman" charset="0"/>
              </a:rPr>
              <a:t>. </a:t>
            </a:r>
          </a:p>
          <a:p>
            <a:pPr lvl="1" eaLnBrk="1" hangingPunct="1"/>
            <a:r>
              <a:rPr lang="en-US" altLang="en-US" dirty="0" smtClean="0">
                <a:latin typeface="Times New Roman" charset="0"/>
                <a:ea typeface="ＭＳ Ｐゴシック" charset="-128"/>
                <a:cs typeface="Times New Roman" charset="0"/>
              </a:rPr>
              <a:t>Controls all of the responses of the endocrine system </a:t>
            </a:r>
          </a:p>
          <a:p>
            <a:pPr eaLnBrk="1" hangingPunct="1"/>
            <a:endParaRPr lang="en-US" altLang="en-US" dirty="0" smtClean="0">
              <a:latin typeface="Times New Roman" charset="0"/>
              <a:ea typeface="ＭＳ Ｐゴシック" charset="-128"/>
              <a:cs typeface="Times New Roman" charset="0"/>
            </a:endParaRPr>
          </a:p>
          <a:p>
            <a:pPr eaLnBrk="1" hangingPunct="1"/>
            <a:r>
              <a:rPr lang="en-US" altLang="en-US" dirty="0" smtClean="0">
                <a:latin typeface="Times New Roman" charset="0"/>
                <a:ea typeface="ＭＳ Ｐゴシック" charset="-128"/>
                <a:cs typeface="Times New Roman" charset="0"/>
              </a:rPr>
              <a:t>The pituitary gland is no larger than a pea, and is located at the base of the brain. </a:t>
            </a:r>
          </a:p>
        </p:txBody>
      </p:sp>
      <p:sp>
        <p:nvSpPr>
          <p:cNvPr id="90114" name="Rectangle 2"/>
          <p:cNvSpPr>
            <a:spLocks noGrp="1" noChangeArrowheads="1"/>
          </p:cNvSpPr>
          <p:nvPr>
            <p:ph type="title"/>
          </p:nvPr>
        </p:nvSpPr>
        <p:spPr/>
        <p:txBody>
          <a:bodyPr/>
          <a:lstStyle/>
          <a:p>
            <a:pPr eaLnBrk="1" hangingPunct="1"/>
            <a:r>
              <a:rPr lang="en-US" altLang="en-US" dirty="0" smtClean="0">
                <a:ea typeface="ＭＳ Ｐゴシック" charset="-128"/>
              </a:rPr>
              <a:t>The Master Gland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Content Placeholder 2"/>
          <p:cNvSpPr>
            <a:spLocks noGrp="1"/>
          </p:cNvSpPr>
          <p:nvPr>
            <p:ph sz="half" idx="1"/>
          </p:nvPr>
        </p:nvSpPr>
        <p:spPr>
          <a:xfrm>
            <a:off x="609600" y="3200400"/>
            <a:ext cx="3886200" cy="2655888"/>
          </a:xfrm>
        </p:spPr>
        <p:txBody>
          <a:bodyPr>
            <a:normAutofit fontScale="92500" lnSpcReduction="10000"/>
          </a:bodyPr>
          <a:lstStyle/>
          <a:p>
            <a:r>
              <a:rPr lang="en-US" altLang="en-US" sz="1200" b="1" dirty="0" smtClean="0">
                <a:ea typeface="ＭＳ Ｐゴシック" charset="-128"/>
              </a:rPr>
              <a:t>Brain stem</a:t>
            </a:r>
          </a:p>
          <a:p>
            <a:r>
              <a:rPr lang="en-US" altLang="en-US" sz="1200" b="1" dirty="0" smtClean="0">
                <a:ea typeface="ＭＳ Ｐゴシック" charset="-128"/>
              </a:rPr>
              <a:t>Medulla </a:t>
            </a:r>
          </a:p>
          <a:p>
            <a:r>
              <a:rPr lang="en-US" altLang="en-US" sz="1200" b="1" dirty="0" smtClean="0">
                <a:ea typeface="ＭＳ Ｐゴシック" charset="-128"/>
              </a:rPr>
              <a:t>Pons</a:t>
            </a:r>
          </a:p>
          <a:p>
            <a:r>
              <a:rPr lang="en-US" altLang="en-US" sz="1200" b="1" dirty="0" smtClean="0">
                <a:ea typeface="ＭＳ Ｐゴシック" charset="-128"/>
              </a:rPr>
              <a:t>Reticular formation</a:t>
            </a:r>
          </a:p>
          <a:p>
            <a:r>
              <a:rPr lang="en-US" altLang="en-US" sz="1200" b="1" dirty="0" smtClean="0">
                <a:ea typeface="ＭＳ Ｐゴシック" charset="-128"/>
              </a:rPr>
              <a:t>Thalamus</a:t>
            </a:r>
          </a:p>
          <a:p>
            <a:r>
              <a:rPr lang="en-US" altLang="en-US" sz="1200" b="1" dirty="0" smtClean="0">
                <a:ea typeface="ＭＳ Ｐゴシック" charset="-128"/>
              </a:rPr>
              <a:t>Cerebellum</a:t>
            </a:r>
          </a:p>
          <a:p>
            <a:r>
              <a:rPr lang="en-US" altLang="en-US" sz="1200" b="1" dirty="0" smtClean="0">
                <a:ea typeface="ＭＳ Ｐゴシック" charset="-128"/>
              </a:rPr>
              <a:t>Cerebral Cortex</a:t>
            </a:r>
          </a:p>
          <a:p>
            <a:r>
              <a:rPr lang="en-US" altLang="en-US" sz="1200" b="1" dirty="0" smtClean="0">
                <a:ea typeface="ＭＳ Ｐゴシック" charset="-128"/>
              </a:rPr>
              <a:t>Limbic system</a:t>
            </a:r>
          </a:p>
          <a:p>
            <a:r>
              <a:rPr lang="en-US" altLang="en-US" sz="1200" b="1" dirty="0" smtClean="0">
                <a:ea typeface="ＭＳ Ｐゴシック" charset="-128"/>
              </a:rPr>
              <a:t>Hippocampus</a:t>
            </a:r>
          </a:p>
          <a:p>
            <a:r>
              <a:rPr lang="en-US" altLang="en-US" sz="1200" b="1" dirty="0" err="1" smtClean="0">
                <a:ea typeface="ＭＳ Ｐゴシック" charset="-128"/>
              </a:rPr>
              <a:t>Hypothalmus</a:t>
            </a:r>
            <a:endParaRPr lang="en-US" altLang="en-US" sz="1200" b="1" dirty="0" smtClean="0">
              <a:ea typeface="ＭＳ Ｐゴシック" charset="-128"/>
            </a:endParaRPr>
          </a:p>
          <a:p>
            <a:r>
              <a:rPr lang="en-US" altLang="en-US" sz="1200" b="1" dirty="0" smtClean="0">
                <a:ea typeface="ＭＳ Ｐゴシック" charset="-128"/>
              </a:rPr>
              <a:t>Cerebral cortex</a:t>
            </a:r>
          </a:p>
          <a:p>
            <a:r>
              <a:rPr lang="en-US" altLang="en-US" sz="1200" b="1" dirty="0" smtClean="0">
                <a:ea typeface="ＭＳ Ｐゴシック" charset="-128"/>
              </a:rPr>
              <a:t>Brain lobes</a:t>
            </a:r>
            <a:br>
              <a:rPr lang="en-US" altLang="en-US" sz="1200" b="1" dirty="0" smtClean="0">
                <a:ea typeface="ＭＳ Ｐゴシック" charset="-128"/>
              </a:rPr>
            </a:br>
            <a:endParaRPr lang="en-US" altLang="en-US" sz="1200" dirty="0" smtClean="0">
              <a:ea typeface="ＭＳ Ｐゴシック" charset="-128"/>
            </a:endParaRPr>
          </a:p>
          <a:p>
            <a:endParaRPr lang="en-US" altLang="en-US" sz="1200" dirty="0" smtClean="0">
              <a:ea typeface="ＭＳ Ｐゴシック" charset="-128"/>
            </a:endParaRPr>
          </a:p>
          <a:p>
            <a:endParaRPr lang="en-US" altLang="en-US" sz="1200" dirty="0" smtClean="0">
              <a:ea typeface="ＭＳ Ｐゴシック" charset="-128"/>
            </a:endParaRPr>
          </a:p>
        </p:txBody>
      </p:sp>
      <p:sp>
        <p:nvSpPr>
          <p:cNvPr id="72708" name="Content Placeholder 3"/>
          <p:cNvSpPr>
            <a:spLocks noGrp="1"/>
          </p:cNvSpPr>
          <p:nvPr>
            <p:ph sz="half" idx="2"/>
          </p:nvPr>
        </p:nvSpPr>
        <p:spPr>
          <a:xfrm>
            <a:off x="4845050" y="3200400"/>
            <a:ext cx="3886200" cy="2655888"/>
          </a:xfrm>
        </p:spPr>
        <p:txBody>
          <a:bodyPr>
            <a:normAutofit fontScale="92500" lnSpcReduction="10000"/>
          </a:bodyPr>
          <a:lstStyle/>
          <a:p>
            <a:r>
              <a:rPr lang="en-US" altLang="en-US" sz="1200" b="1" dirty="0" smtClean="0">
                <a:ea typeface="ＭＳ Ｐゴシック" charset="-128"/>
              </a:rPr>
              <a:t>Central nervous system</a:t>
            </a:r>
          </a:p>
          <a:p>
            <a:r>
              <a:rPr lang="en-US" altLang="en-US" sz="1200" b="1" dirty="0" smtClean="0">
                <a:ea typeface="ＭＳ Ｐゴシック" charset="-128"/>
              </a:rPr>
              <a:t>Peripheral nervous system</a:t>
            </a:r>
          </a:p>
          <a:p>
            <a:r>
              <a:rPr lang="en-US" altLang="en-US" sz="1200" b="1" dirty="0" smtClean="0">
                <a:ea typeface="ＭＳ Ｐゴシック" charset="-128"/>
              </a:rPr>
              <a:t>Autonomic nervous system</a:t>
            </a:r>
          </a:p>
          <a:p>
            <a:r>
              <a:rPr lang="en-US" altLang="en-US" sz="1200" b="1" dirty="0" smtClean="0">
                <a:ea typeface="ＭＳ Ｐゴシック" charset="-128"/>
              </a:rPr>
              <a:t>Sympathetic nervous system</a:t>
            </a:r>
          </a:p>
          <a:p>
            <a:r>
              <a:rPr lang="en-US" altLang="en-US" sz="1200" b="1" dirty="0" smtClean="0">
                <a:ea typeface="ＭＳ Ｐゴシック" charset="-128"/>
              </a:rPr>
              <a:t>Parasympathetic nervous system</a:t>
            </a:r>
          </a:p>
          <a:p>
            <a:r>
              <a:rPr lang="en-US" altLang="en-US" sz="1200" b="1" dirty="0" err="1" smtClean="0">
                <a:ea typeface="ＭＳ Ｐゴシック" charset="-128"/>
              </a:rPr>
              <a:t>Glial</a:t>
            </a:r>
            <a:r>
              <a:rPr lang="en-US" altLang="en-US" sz="1200" b="1" dirty="0" smtClean="0">
                <a:ea typeface="ＭＳ Ｐゴシック" charset="-128"/>
              </a:rPr>
              <a:t> cells</a:t>
            </a:r>
          </a:p>
          <a:p>
            <a:r>
              <a:rPr lang="en-US" altLang="en-US" sz="1200" b="1" dirty="0" smtClean="0">
                <a:ea typeface="ＭＳ Ｐゴシック" charset="-128"/>
              </a:rPr>
              <a:t>Reflex</a:t>
            </a:r>
          </a:p>
          <a:p>
            <a:r>
              <a:rPr lang="en-US" altLang="en-US" sz="1200" b="1" dirty="0" smtClean="0">
                <a:ea typeface="ＭＳ Ｐゴシック" charset="-128"/>
              </a:rPr>
              <a:t>Plasticity</a:t>
            </a:r>
            <a:endParaRPr lang="en-US" altLang="en-US" sz="1200" dirty="0" smtClean="0">
              <a:ea typeface="ＭＳ Ｐゴシック" charset="-128"/>
            </a:endParaRPr>
          </a:p>
          <a:p>
            <a:endParaRPr lang="en-US" altLang="en-US" dirty="0" smtClean="0">
              <a:ea typeface="ＭＳ Ｐゴシック" charset="-128"/>
            </a:endParaRPr>
          </a:p>
        </p:txBody>
      </p:sp>
      <p:sp>
        <p:nvSpPr>
          <p:cNvPr id="72706" name="Title 1"/>
          <p:cNvSpPr>
            <a:spLocks noGrp="1"/>
          </p:cNvSpPr>
          <p:nvPr>
            <p:ph type="title"/>
          </p:nvPr>
        </p:nvSpPr>
        <p:spPr/>
        <p:txBody>
          <a:bodyPr/>
          <a:lstStyle/>
          <a:p>
            <a:r>
              <a:rPr lang="en-US" altLang="en-US" smtClean="0">
                <a:ea typeface="ＭＳ Ｐゴシック" charset="-128"/>
              </a:rPr>
              <a:t>Content Objective</a:t>
            </a:r>
            <a:endParaRPr lang="en-US" altLang="en-US" dirty="0" smtClean="0">
              <a:ea typeface="ＭＳ Ｐゴシック" charset="-128"/>
            </a:endParaRPr>
          </a:p>
        </p:txBody>
      </p:sp>
      <p:sp>
        <p:nvSpPr>
          <p:cNvPr id="72709" name="TextBox 4"/>
          <p:cNvSpPr txBox="1">
            <a:spLocks noChangeArrowheads="1"/>
          </p:cNvSpPr>
          <p:nvPr/>
        </p:nvSpPr>
        <p:spPr bwMode="auto">
          <a:xfrm>
            <a:off x="609600" y="1676400"/>
            <a:ext cx="7848600" cy="1662113"/>
          </a:xfrm>
          <a:prstGeom prst="rect">
            <a:avLst/>
          </a:prstGeom>
          <a:noFill/>
          <a:ln w="9525">
            <a:noFill/>
            <a:miter lim="800000"/>
            <a:headEnd/>
            <a:tailEnd/>
          </a:ln>
        </p:spPr>
        <p:txBody>
          <a:bodyPr>
            <a:spAutoFit/>
          </a:bodyPr>
          <a:lstStyle/>
          <a:p>
            <a:pPr>
              <a:buClr>
                <a:schemeClr val="accent2"/>
              </a:buClr>
              <a:buFont typeface="Wingdings" charset="2"/>
              <a:buChar char="q"/>
            </a:pPr>
            <a:r>
              <a:rPr lang="en-US" altLang="en-US" sz="2800" b="1"/>
              <a:t>Students will be able to identify the major parts and functions of the brain and nervous system using vocabulary words such as:</a:t>
            </a:r>
            <a:endParaRPr lang="en-US" altLang="en-US" sz="2800"/>
          </a:p>
          <a:p>
            <a:endParaRPr lang="en-US" alt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descr="pituitary_brain2a"/>
          <p:cNvPicPr>
            <a:picLocks noChangeAspect="1" noChangeArrowheads="1"/>
          </p:cNvPicPr>
          <p:nvPr/>
        </p:nvPicPr>
        <p:blipFill>
          <a:blip r:embed="rId2" cstate="print"/>
          <a:srcRect/>
          <a:stretch>
            <a:fillRect/>
          </a:stretch>
        </p:blipFill>
        <p:spPr bwMode="auto">
          <a:xfrm>
            <a:off x="1295400" y="228600"/>
            <a:ext cx="6781800" cy="652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3"/>
          <p:cNvPicPr>
            <a:picLocks noChangeAspect="1"/>
          </p:cNvPicPr>
          <p:nvPr/>
        </p:nvPicPr>
        <p:blipFill>
          <a:blip r:embed="rId2" cstate="print"/>
          <a:srcRect/>
          <a:stretch>
            <a:fillRect/>
          </a:stretch>
        </p:blipFill>
        <p:spPr bwMode="auto">
          <a:xfrm>
            <a:off x="6778625" y="4038600"/>
            <a:ext cx="2365375" cy="2819400"/>
          </a:xfrm>
          <a:prstGeom prst="rect">
            <a:avLst/>
          </a:prstGeom>
          <a:noFill/>
          <a:ln w="9525">
            <a:noFill/>
            <a:miter lim="800000"/>
            <a:headEnd/>
            <a:tailEnd/>
          </a:ln>
        </p:spPr>
      </p:pic>
      <p:sp>
        <p:nvSpPr>
          <p:cNvPr id="92164" name="Content Placeholder 2"/>
          <p:cNvSpPr>
            <a:spLocks noGrp="1"/>
          </p:cNvSpPr>
          <p:nvPr>
            <p:ph idx="1"/>
          </p:nvPr>
        </p:nvSpPr>
        <p:spPr/>
        <p:txBody>
          <a:bodyPr/>
          <a:lstStyle/>
          <a:p>
            <a:r>
              <a:rPr lang="en-US" altLang="en-US" sz="2800" dirty="0" smtClean="0">
                <a:ea typeface="ＭＳ Ｐゴシック" charset="-128"/>
              </a:rPr>
              <a:t>To get a feel for how complex our brains are think about this:</a:t>
            </a:r>
          </a:p>
          <a:p>
            <a:pPr lvl="1"/>
            <a:r>
              <a:rPr lang="en-US" altLang="en-US" sz="2200" dirty="0" smtClean="0">
                <a:ea typeface="ＭＳ Ｐゴシック" charset="-128"/>
              </a:rPr>
              <a:t>You could join two eight-studded Lego bricks 24 ways, and six bricks nearly 103 million ways. </a:t>
            </a:r>
          </a:p>
          <a:p>
            <a:pPr lvl="1"/>
            <a:r>
              <a:rPr lang="en-US" altLang="en-US" sz="2200" dirty="0" smtClean="0">
                <a:ea typeface="ＭＳ Ｐゴシック" charset="-128"/>
              </a:rPr>
              <a:t>With some 100 billion neurons, each having roughly 10,000 contacts with other neurons, we end up with around 1000 trillion synapses.</a:t>
            </a:r>
          </a:p>
          <a:p>
            <a:pPr lvl="1"/>
            <a:r>
              <a:rPr lang="en-US" altLang="en-US" sz="2200" dirty="0" smtClean="0">
                <a:ea typeface="ＭＳ Ｐゴシック" charset="-128"/>
              </a:rPr>
              <a:t>A grain of sand size speck of your brain contains 100,000 neurons and one billion synapses.</a:t>
            </a:r>
          </a:p>
        </p:txBody>
      </p:sp>
      <p:sp>
        <p:nvSpPr>
          <p:cNvPr id="92163" name="Title 1"/>
          <p:cNvSpPr>
            <a:spLocks noGrp="1"/>
          </p:cNvSpPr>
          <p:nvPr>
            <p:ph type="title"/>
          </p:nvPr>
        </p:nvSpPr>
        <p:spPr/>
        <p:txBody>
          <a:bodyPr/>
          <a:lstStyle/>
          <a:p>
            <a:r>
              <a:rPr lang="en-US" altLang="en-US" dirty="0" smtClean="0">
                <a:ea typeface="ＭＳ Ｐゴシック" charset="-128"/>
              </a:rPr>
              <a:t>The Brain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Content Placeholder 2"/>
          <p:cNvSpPr>
            <a:spLocks noGrp="1"/>
          </p:cNvSpPr>
          <p:nvPr>
            <p:ph idx="1"/>
          </p:nvPr>
        </p:nvSpPr>
        <p:spPr>
          <a:xfrm>
            <a:off x="6096000" y="1676400"/>
            <a:ext cx="2971800" cy="3886200"/>
          </a:xfrm>
        </p:spPr>
        <p:txBody>
          <a:bodyPr>
            <a:normAutofit fontScale="85000" lnSpcReduction="10000"/>
          </a:bodyPr>
          <a:lstStyle/>
          <a:p>
            <a:r>
              <a:rPr lang="en-US" altLang="en-US" sz="2400" dirty="0" smtClean="0">
                <a:ea typeface="ＭＳ Ｐゴシック" charset="-128"/>
              </a:rPr>
              <a:t>Neurons cluster into work groups called </a:t>
            </a:r>
            <a:r>
              <a:rPr lang="en-US" altLang="en-US" sz="2400" b="1" dirty="0" smtClean="0">
                <a:ea typeface="ＭＳ Ｐゴシック" charset="-128"/>
              </a:rPr>
              <a:t>neural networks</a:t>
            </a:r>
            <a:r>
              <a:rPr lang="en-US" altLang="en-US" sz="2400" dirty="0" smtClean="0">
                <a:ea typeface="ＭＳ Ｐゴシック" charset="-128"/>
              </a:rPr>
              <a:t>.</a:t>
            </a:r>
          </a:p>
          <a:p>
            <a:pPr lvl="1"/>
            <a:r>
              <a:rPr lang="en-US" altLang="en-US" sz="1800" dirty="0" smtClean="0">
                <a:ea typeface="ＭＳ Ｐゴシック" charset="-128"/>
              </a:rPr>
              <a:t>Neurons work with those close by to ensure short, fast connections.</a:t>
            </a:r>
          </a:p>
          <a:p>
            <a:pPr lvl="1"/>
            <a:endParaRPr lang="en-US" altLang="en-US" sz="1800" dirty="0" smtClean="0">
              <a:ea typeface="ＭＳ Ｐゴシック" charset="-128"/>
            </a:endParaRPr>
          </a:p>
          <a:p>
            <a:pPr lvl="1"/>
            <a:r>
              <a:rPr lang="en-US" altLang="en-US" sz="1800" dirty="0" smtClean="0">
                <a:ea typeface="ＭＳ Ｐゴシック" charset="-128"/>
              </a:rPr>
              <a:t>Learning occurs as feedback strengthens connections.</a:t>
            </a:r>
          </a:p>
          <a:p>
            <a:pPr lvl="1"/>
            <a:endParaRPr lang="en-US" altLang="en-US" sz="1800" dirty="0" smtClean="0">
              <a:ea typeface="ＭＳ Ｐゴシック" charset="-128"/>
            </a:endParaRPr>
          </a:p>
          <a:p>
            <a:pPr lvl="1"/>
            <a:r>
              <a:rPr lang="en-US" altLang="en-US" sz="1800" i="1" dirty="0" smtClean="0">
                <a:ea typeface="ＭＳ Ｐゴシック" charset="-128"/>
              </a:rPr>
              <a:t>Neurons that fire together wire together.</a:t>
            </a:r>
          </a:p>
        </p:txBody>
      </p:sp>
      <p:sp>
        <p:nvSpPr>
          <p:cNvPr id="93186" name="Title 1"/>
          <p:cNvSpPr>
            <a:spLocks noGrp="1"/>
          </p:cNvSpPr>
          <p:nvPr>
            <p:ph type="title"/>
          </p:nvPr>
        </p:nvSpPr>
        <p:spPr/>
        <p:txBody>
          <a:bodyPr/>
          <a:lstStyle/>
          <a:p>
            <a:r>
              <a:rPr lang="en-US" altLang="en-US" dirty="0" smtClean="0">
                <a:ea typeface="ＭＳ Ｐゴシック" charset="-128"/>
              </a:rPr>
              <a:t>The Brain</a:t>
            </a:r>
          </a:p>
        </p:txBody>
      </p:sp>
      <p:grpSp>
        <p:nvGrpSpPr>
          <p:cNvPr id="2" name="Group 7"/>
          <p:cNvGrpSpPr>
            <a:grpSpLocks/>
          </p:cNvGrpSpPr>
          <p:nvPr/>
        </p:nvGrpSpPr>
        <p:grpSpPr bwMode="auto">
          <a:xfrm>
            <a:off x="0" y="1752600"/>
            <a:ext cx="6324600" cy="4722813"/>
            <a:chOff x="144" y="1205"/>
            <a:chExt cx="3386" cy="2975"/>
          </a:xfrm>
        </p:grpSpPr>
        <p:pic>
          <p:nvPicPr>
            <p:cNvPr id="93189" name="Picture 8" descr="C:\myers\pics\2-8.BMP"/>
            <p:cNvPicPr>
              <a:picLocks noChangeAspect="1" noChangeArrowheads="1"/>
            </p:cNvPicPr>
            <p:nvPr/>
          </p:nvPicPr>
          <p:blipFill>
            <a:blip r:embed="rId2" cstate="print">
              <a:lum bright="-18000" contrast="48000"/>
            </a:blip>
            <a:srcRect l="7018" t="16666" r="8771" b="18181"/>
            <a:stretch>
              <a:fillRect/>
            </a:stretch>
          </p:blipFill>
          <p:spPr bwMode="auto">
            <a:xfrm>
              <a:off x="715" y="1680"/>
              <a:ext cx="2165" cy="1939"/>
            </a:xfrm>
            <a:prstGeom prst="rect">
              <a:avLst/>
            </a:prstGeom>
            <a:noFill/>
            <a:ln w="9525">
              <a:noFill/>
              <a:miter lim="800000"/>
              <a:headEnd/>
              <a:tailEnd/>
            </a:ln>
          </p:spPr>
        </p:pic>
        <p:sp>
          <p:nvSpPr>
            <p:cNvPr id="93190" name="Text Box 9"/>
            <p:cNvSpPr txBox="1">
              <a:spLocks noChangeArrowheads="1"/>
            </p:cNvSpPr>
            <p:nvPr/>
          </p:nvSpPr>
          <p:spPr bwMode="auto">
            <a:xfrm>
              <a:off x="144" y="2261"/>
              <a:ext cx="653" cy="795"/>
            </a:xfrm>
            <a:prstGeom prst="rect">
              <a:avLst/>
            </a:prstGeom>
            <a:noFill/>
            <a:ln w="9525">
              <a:noFill/>
              <a:miter lim="800000"/>
              <a:headEnd/>
              <a:tailEnd/>
            </a:ln>
          </p:spPr>
          <p:txBody>
            <a:bodyPr>
              <a:spAutoFit/>
            </a:bodyPr>
            <a:lstStyle/>
            <a:p>
              <a:r>
                <a:rPr lang="en-US" altLang="en-US" sz="1600" b="1"/>
                <a:t>Inputs</a:t>
              </a:r>
            </a:p>
            <a:p>
              <a:r>
                <a:rPr lang="en-US" altLang="en-US" sz="1000" b="1"/>
                <a:t>Lessons, practice, master classes, music camps, time spent with musical friends</a:t>
              </a:r>
            </a:p>
          </p:txBody>
        </p:sp>
        <p:sp>
          <p:nvSpPr>
            <p:cNvPr id="93191" name="Text Box 10"/>
            <p:cNvSpPr txBox="1">
              <a:spLocks noChangeArrowheads="1"/>
            </p:cNvSpPr>
            <p:nvPr/>
          </p:nvSpPr>
          <p:spPr bwMode="auto">
            <a:xfrm>
              <a:off x="2923" y="2431"/>
              <a:ext cx="607" cy="310"/>
            </a:xfrm>
            <a:prstGeom prst="rect">
              <a:avLst/>
            </a:prstGeom>
            <a:noFill/>
            <a:ln w="9525">
              <a:noFill/>
              <a:miter lim="800000"/>
              <a:headEnd/>
              <a:tailEnd/>
            </a:ln>
          </p:spPr>
          <p:txBody>
            <a:bodyPr>
              <a:spAutoFit/>
            </a:bodyPr>
            <a:lstStyle/>
            <a:p>
              <a:r>
                <a:rPr lang="en-US" altLang="en-US" sz="1600" b="1"/>
                <a:t>Outputs</a:t>
              </a:r>
            </a:p>
            <a:p>
              <a:r>
                <a:rPr lang="en-US" altLang="en-US" sz="1000" b="1"/>
                <a:t>Beautiful music</a:t>
              </a:r>
            </a:p>
          </p:txBody>
        </p:sp>
        <p:sp>
          <p:nvSpPr>
            <p:cNvPr id="93192" name="Text Box 11"/>
            <p:cNvSpPr txBox="1">
              <a:spLocks noChangeArrowheads="1"/>
            </p:cNvSpPr>
            <p:nvPr/>
          </p:nvSpPr>
          <p:spPr bwMode="auto">
            <a:xfrm>
              <a:off x="912" y="1205"/>
              <a:ext cx="1661" cy="436"/>
            </a:xfrm>
            <a:prstGeom prst="rect">
              <a:avLst/>
            </a:prstGeom>
            <a:noFill/>
            <a:ln w="9525">
              <a:noFill/>
              <a:miter lim="800000"/>
              <a:headEnd/>
              <a:tailEnd/>
            </a:ln>
          </p:spPr>
          <p:txBody>
            <a:bodyPr>
              <a:spAutoFit/>
            </a:bodyPr>
            <a:lstStyle/>
            <a:p>
              <a:pPr algn="ctr">
                <a:lnSpc>
                  <a:spcPct val="80000"/>
                </a:lnSpc>
              </a:pPr>
              <a:r>
                <a:rPr lang="en-US" altLang="en-US" sz="1600" b="1"/>
                <a:t>Neurons in the brain </a:t>
              </a:r>
            </a:p>
            <a:p>
              <a:pPr algn="ctr">
                <a:lnSpc>
                  <a:spcPct val="80000"/>
                </a:lnSpc>
              </a:pPr>
              <a:r>
                <a:rPr lang="en-US" altLang="en-US" sz="1600" b="1"/>
                <a:t>connect with one</a:t>
              </a:r>
            </a:p>
            <a:p>
              <a:pPr algn="ctr">
                <a:lnSpc>
                  <a:spcPct val="80000"/>
                </a:lnSpc>
              </a:pPr>
              <a:r>
                <a:rPr lang="en-US" altLang="en-US" sz="1600" b="1"/>
                <a:t>another to form networks</a:t>
              </a:r>
            </a:p>
          </p:txBody>
        </p:sp>
        <p:sp>
          <p:nvSpPr>
            <p:cNvPr id="93193" name="Text Box 12"/>
            <p:cNvSpPr txBox="1">
              <a:spLocks noChangeArrowheads="1"/>
            </p:cNvSpPr>
            <p:nvPr/>
          </p:nvSpPr>
          <p:spPr bwMode="auto">
            <a:xfrm>
              <a:off x="768" y="3744"/>
              <a:ext cx="2150" cy="436"/>
            </a:xfrm>
            <a:prstGeom prst="rect">
              <a:avLst/>
            </a:prstGeom>
            <a:noFill/>
            <a:ln w="9525">
              <a:noFill/>
              <a:miter lim="800000"/>
              <a:headEnd/>
              <a:tailEnd/>
            </a:ln>
          </p:spPr>
          <p:txBody>
            <a:bodyPr>
              <a:spAutoFit/>
            </a:bodyPr>
            <a:lstStyle/>
            <a:p>
              <a:pPr algn="ctr">
                <a:lnSpc>
                  <a:spcPct val="80000"/>
                </a:lnSpc>
              </a:pPr>
              <a:r>
                <a:rPr lang="en-US" altLang="en-US" sz="1600" b="1"/>
                <a:t>The brain learns by modifying</a:t>
              </a:r>
            </a:p>
            <a:p>
              <a:pPr algn="ctr">
                <a:lnSpc>
                  <a:spcPct val="80000"/>
                </a:lnSpc>
              </a:pPr>
              <a:r>
                <a:rPr lang="en-US" altLang="en-US" sz="1600" b="1"/>
                <a:t>certain connections in </a:t>
              </a:r>
            </a:p>
            <a:p>
              <a:pPr algn="ctr">
                <a:lnSpc>
                  <a:spcPct val="80000"/>
                </a:lnSpc>
              </a:pPr>
              <a:r>
                <a:rPr lang="en-US" altLang="en-US" sz="1600" b="1"/>
                <a:t>response to feedback</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457200" y="1493838"/>
            <a:ext cx="8229600" cy="4983162"/>
          </a:xfrm>
        </p:spPr>
        <p:txBody>
          <a:bodyPr/>
          <a:lstStyle/>
          <a:p>
            <a:pPr eaLnBrk="1" hangingPunct="1"/>
            <a:r>
              <a:rPr lang="en-US" altLang="en-US" sz="2800" dirty="0" smtClean="0">
                <a:latin typeface="Times New Roman" charset="0"/>
                <a:ea typeface="ＭＳ Ｐゴシック" charset="-128"/>
                <a:cs typeface="Times New Roman" charset="0"/>
              </a:rPr>
              <a:t>For creatures with more complex brains, there are three levels. Creatures with complex brains all share a similar stalk, the </a:t>
            </a:r>
            <a:r>
              <a:rPr lang="en-US" altLang="en-US" sz="2800" b="1" dirty="0" smtClean="0">
                <a:latin typeface="Times New Roman" charset="0"/>
                <a:ea typeface="ＭＳ Ｐゴシック" charset="-128"/>
                <a:cs typeface="Times New Roman" charset="0"/>
              </a:rPr>
              <a:t>brain stem</a:t>
            </a:r>
            <a:r>
              <a:rPr lang="en-US" altLang="en-US" sz="2800" dirty="0" smtClean="0">
                <a:latin typeface="Times New Roman" charset="0"/>
                <a:ea typeface="ＭＳ Ｐゴシック" charset="-128"/>
                <a:cs typeface="Times New Roman" charset="0"/>
              </a:rPr>
              <a:t>.</a:t>
            </a:r>
          </a:p>
          <a:p>
            <a:pPr lvl="2" eaLnBrk="1" hangingPunct="1"/>
            <a:r>
              <a:rPr lang="en-US" altLang="en-US" sz="2200" dirty="0" smtClean="0">
                <a:latin typeface="Times New Roman" charset="0"/>
                <a:ea typeface="ＭＳ Ｐゴシック" charset="-128"/>
                <a:cs typeface="Times New Roman" charset="0"/>
              </a:rPr>
              <a:t>The brain stem is the part of the brain with the longest ancestry</a:t>
            </a:r>
          </a:p>
          <a:p>
            <a:pPr lvl="2" eaLnBrk="1" hangingPunct="1"/>
            <a:r>
              <a:rPr lang="en-US" altLang="en-US" sz="2200" dirty="0" smtClean="0">
                <a:latin typeface="Times New Roman" charset="0"/>
                <a:ea typeface="ＭＳ Ｐゴシック" charset="-128"/>
                <a:cs typeface="Times New Roman" charset="0"/>
              </a:rPr>
              <a:t> Even the most simple creatures have this part of the brain</a:t>
            </a:r>
          </a:p>
          <a:p>
            <a:pPr eaLnBrk="1" hangingPunct="1"/>
            <a:endParaRPr lang="en-US" altLang="en-US" sz="2800" dirty="0" smtClean="0">
              <a:latin typeface="Times New Roman" charset="0"/>
              <a:ea typeface="ＭＳ Ｐゴシック" charset="-128"/>
              <a:cs typeface="Times New Roman" charset="0"/>
            </a:endParaRPr>
          </a:p>
          <a:p>
            <a:pPr eaLnBrk="1" hangingPunct="1"/>
            <a:r>
              <a:rPr lang="en-US" altLang="en-US" sz="2800" dirty="0" smtClean="0">
                <a:latin typeface="Times New Roman" charset="0"/>
                <a:ea typeface="ＭＳ Ｐゴシック" charset="-128"/>
                <a:cs typeface="Times New Roman" charset="0"/>
              </a:rPr>
              <a:t>On top of the brain stem, in more evolved creatures, are the </a:t>
            </a:r>
            <a:r>
              <a:rPr lang="en-US" altLang="en-US" sz="2800" i="1" dirty="0" smtClean="0">
                <a:latin typeface="Times New Roman" charset="0"/>
                <a:ea typeface="ＭＳ Ｐゴシック" charset="-128"/>
                <a:cs typeface="Times New Roman" charset="0"/>
              </a:rPr>
              <a:t>limbic system</a:t>
            </a:r>
            <a:r>
              <a:rPr lang="en-US" altLang="en-US" sz="2800" dirty="0" smtClean="0">
                <a:latin typeface="Times New Roman" charset="0"/>
                <a:ea typeface="ＭＳ Ｐゴシック" charset="-128"/>
                <a:cs typeface="Times New Roman" charset="0"/>
              </a:rPr>
              <a:t> and the </a:t>
            </a:r>
            <a:r>
              <a:rPr lang="en-US" altLang="en-US" sz="2800" i="1" dirty="0" smtClean="0">
                <a:latin typeface="Times New Roman" charset="0"/>
                <a:ea typeface="ＭＳ Ｐゴシック" charset="-128"/>
                <a:cs typeface="Times New Roman" charset="0"/>
              </a:rPr>
              <a:t>cerebral cortex.</a:t>
            </a:r>
            <a:endParaRPr lang="en-US" altLang="en-US" sz="2800" dirty="0" smtClean="0">
              <a:latin typeface="Times New Roman" charset="0"/>
              <a:ea typeface="ＭＳ Ｐゴシック" charset="-128"/>
              <a:cs typeface="Times New Roman" charset="0"/>
            </a:endParaRPr>
          </a:p>
        </p:txBody>
      </p:sp>
      <p:sp>
        <p:nvSpPr>
          <p:cNvPr id="94210" name="Rectangle 2"/>
          <p:cNvSpPr>
            <a:spLocks noGrp="1" noChangeArrowheads="1"/>
          </p:cNvSpPr>
          <p:nvPr>
            <p:ph type="title"/>
          </p:nvPr>
        </p:nvSpPr>
        <p:spPr>
          <a:xfrm>
            <a:off x="457200" y="76200"/>
            <a:ext cx="8229600" cy="1143000"/>
          </a:xfrm>
        </p:spPr>
        <p:txBody>
          <a:bodyPr/>
          <a:lstStyle/>
          <a:p>
            <a:pPr eaLnBrk="1" hangingPunct="1"/>
            <a:r>
              <a:rPr lang="en-US" altLang="en-US" dirty="0" smtClean="0">
                <a:ea typeface="ＭＳ Ｐゴシック" charset="-128"/>
              </a:rPr>
              <a:t>The Brain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457200" y="1493838"/>
            <a:ext cx="8229600" cy="4525962"/>
          </a:xfrm>
        </p:spPr>
        <p:txBody>
          <a:bodyPr/>
          <a:lstStyle/>
          <a:p>
            <a:pPr eaLnBrk="1" hangingPunct="1"/>
            <a:r>
              <a:rPr lang="en-US" altLang="en-US" dirty="0" smtClean="0">
                <a:latin typeface="Times New Roman" charset="0"/>
                <a:ea typeface="ＭＳ Ｐゴシック" charset="-128"/>
                <a:cs typeface="Times New Roman" charset="0"/>
              </a:rPr>
              <a:t>The brain stem is made up of four regions: the </a:t>
            </a:r>
            <a:r>
              <a:rPr lang="en-US" altLang="en-US" i="1" dirty="0" smtClean="0">
                <a:latin typeface="Times New Roman" charset="0"/>
                <a:ea typeface="ＭＳ Ｐゴシック" charset="-128"/>
                <a:cs typeface="Times New Roman" charset="0"/>
              </a:rPr>
              <a:t>medulla</a:t>
            </a:r>
            <a:r>
              <a:rPr lang="en-US" altLang="en-US" dirty="0" smtClean="0">
                <a:latin typeface="Times New Roman" charset="0"/>
                <a:ea typeface="ＭＳ Ｐゴシック" charset="-128"/>
                <a:cs typeface="Times New Roman" charset="0"/>
              </a:rPr>
              <a:t>, the </a:t>
            </a:r>
            <a:r>
              <a:rPr lang="en-US" altLang="en-US" i="1" dirty="0" err="1" smtClean="0">
                <a:latin typeface="Times New Roman" charset="0"/>
                <a:ea typeface="ＭＳ Ｐゴシック" charset="-128"/>
                <a:cs typeface="Times New Roman" charset="0"/>
              </a:rPr>
              <a:t>pons</a:t>
            </a:r>
            <a:r>
              <a:rPr lang="en-US" altLang="en-US" dirty="0" smtClean="0">
                <a:latin typeface="Times New Roman" charset="0"/>
                <a:ea typeface="ＭＳ Ｐゴシック" charset="-128"/>
                <a:cs typeface="Times New Roman" charset="0"/>
              </a:rPr>
              <a:t>, the </a:t>
            </a:r>
            <a:r>
              <a:rPr lang="en-US" altLang="en-US" i="1" dirty="0" smtClean="0">
                <a:latin typeface="Times New Roman" charset="0"/>
                <a:ea typeface="ＭＳ Ｐゴシック" charset="-128"/>
                <a:cs typeface="Times New Roman" charset="0"/>
              </a:rPr>
              <a:t>reticular formation</a:t>
            </a:r>
            <a:r>
              <a:rPr lang="en-US" altLang="en-US" dirty="0" smtClean="0">
                <a:latin typeface="Times New Roman" charset="0"/>
                <a:ea typeface="ＭＳ Ｐゴシック" charset="-128"/>
                <a:cs typeface="Times New Roman" charset="0"/>
              </a:rPr>
              <a:t> and the </a:t>
            </a:r>
            <a:r>
              <a:rPr lang="en-US" altLang="en-US" i="1" dirty="0" smtClean="0">
                <a:latin typeface="Times New Roman" charset="0"/>
                <a:ea typeface="ＭＳ Ｐゴシック" charset="-128"/>
                <a:cs typeface="Times New Roman" charset="0"/>
              </a:rPr>
              <a:t>thalamus</a:t>
            </a:r>
            <a:r>
              <a:rPr lang="en-US" altLang="en-US" dirty="0" smtClean="0">
                <a:latin typeface="Times New Roman" charset="0"/>
                <a:ea typeface="ＭＳ Ｐゴシック" charset="-128"/>
                <a:cs typeface="Times New Roman" charset="0"/>
              </a:rPr>
              <a:t>. </a:t>
            </a:r>
          </a:p>
        </p:txBody>
      </p:sp>
      <p:sp>
        <p:nvSpPr>
          <p:cNvPr id="95234" name="Rectangle 2"/>
          <p:cNvSpPr>
            <a:spLocks noGrp="1" noChangeArrowheads="1"/>
          </p:cNvSpPr>
          <p:nvPr>
            <p:ph type="title"/>
          </p:nvPr>
        </p:nvSpPr>
        <p:spPr>
          <a:xfrm>
            <a:off x="457200" y="0"/>
            <a:ext cx="8229600" cy="1143000"/>
          </a:xfrm>
        </p:spPr>
        <p:txBody>
          <a:bodyPr/>
          <a:lstStyle/>
          <a:p>
            <a:pPr eaLnBrk="1" hangingPunct="1"/>
            <a:r>
              <a:rPr lang="en-US" altLang="en-US" dirty="0" smtClean="0">
                <a:ea typeface="ＭＳ Ｐゴシック" charset="-128"/>
              </a:rPr>
              <a:t>The Brain Stem</a:t>
            </a:r>
          </a:p>
        </p:txBody>
      </p:sp>
      <p:pic>
        <p:nvPicPr>
          <p:cNvPr id="95236" name="Picture 4"/>
          <p:cNvPicPr>
            <a:picLocks noChangeAspect="1" noChangeArrowheads="1"/>
          </p:cNvPicPr>
          <p:nvPr/>
        </p:nvPicPr>
        <p:blipFill>
          <a:blip r:embed="rId2" cstate="print"/>
          <a:srcRect/>
          <a:stretch>
            <a:fillRect/>
          </a:stretch>
        </p:blipFill>
        <p:spPr bwMode="auto">
          <a:xfrm>
            <a:off x="5676900" y="2590800"/>
            <a:ext cx="3314700" cy="3048000"/>
          </a:xfrm>
          <a:prstGeom prst="rect">
            <a:avLst/>
          </a:prstGeom>
          <a:noFill/>
          <a:ln w="9525">
            <a:noFill/>
            <a:miter lim="800000"/>
            <a:headEnd/>
            <a:tailEnd/>
          </a:ln>
        </p:spPr>
      </p:pic>
      <p:sp>
        <p:nvSpPr>
          <p:cNvPr id="95237" name="TextBox 5"/>
          <p:cNvSpPr txBox="1">
            <a:spLocks noChangeArrowheads="1"/>
          </p:cNvSpPr>
          <p:nvPr/>
        </p:nvSpPr>
        <p:spPr bwMode="auto">
          <a:xfrm>
            <a:off x="685800" y="3276600"/>
            <a:ext cx="2743200" cy="1938338"/>
          </a:xfrm>
          <a:prstGeom prst="rect">
            <a:avLst/>
          </a:prstGeom>
          <a:noFill/>
          <a:ln w="9525">
            <a:noFill/>
            <a:miter lim="800000"/>
            <a:headEnd/>
            <a:tailEnd/>
          </a:ln>
        </p:spPr>
        <p:txBody>
          <a:bodyPr>
            <a:spAutoFit/>
          </a:bodyPr>
          <a:lstStyle/>
          <a:p>
            <a:pPr>
              <a:buClr>
                <a:schemeClr val="accent2"/>
              </a:buClr>
              <a:buFont typeface="Wingdings" charset="2"/>
              <a:buChar char=""/>
            </a:pPr>
            <a:r>
              <a:rPr lang="en-US" altLang="en-US" sz="2000">
                <a:latin typeface="Times New Roman" charset="0"/>
                <a:cs typeface="Times New Roman" charset="0"/>
              </a:rPr>
              <a:t>The brainstem is a crossover point, where most nerves to and from each side of the brain connect with the body’s opposite side.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p:txBody>
          <a:bodyPr/>
          <a:lstStyle/>
          <a:p>
            <a:pPr eaLnBrk="1" hangingPunct="1"/>
            <a:r>
              <a:rPr lang="en-US" altLang="en-US" dirty="0" smtClean="0">
                <a:latin typeface="Times New Roman" charset="0"/>
                <a:ea typeface="ＭＳ Ｐゴシック" charset="-128"/>
                <a:cs typeface="Times New Roman" charset="0"/>
              </a:rPr>
              <a:t>The medulla is the bulge low in the brain stem. It regulates basic body functions including breathing, blood pressure and heart rate.</a:t>
            </a:r>
          </a:p>
          <a:p>
            <a:pPr eaLnBrk="1" hangingPunct="1"/>
            <a:endParaRPr lang="en-US" altLang="en-US" dirty="0" smtClean="0">
              <a:latin typeface="Times New Roman" charset="0"/>
              <a:ea typeface="ＭＳ Ｐゴシック" charset="-128"/>
              <a:cs typeface="Times New Roman" charset="0"/>
            </a:endParaRPr>
          </a:p>
          <a:p>
            <a:pPr eaLnBrk="1" hangingPunct="1"/>
            <a:r>
              <a:rPr lang="en-US" altLang="en-US" dirty="0" smtClean="0">
                <a:latin typeface="Times New Roman" charset="0"/>
                <a:ea typeface="ＭＳ Ｐゴシック" charset="-128"/>
                <a:cs typeface="Times New Roman" charset="0"/>
              </a:rPr>
              <a:t>The medulla operates on autopilot without our conscious awareness, like most of </a:t>
            </a:r>
          </a:p>
          <a:p>
            <a:pPr lvl="1" eaLnBrk="1" hangingPunct="1">
              <a:buFont typeface="Wingdings 2" charset="2"/>
              <a:buNone/>
            </a:pPr>
            <a:r>
              <a:rPr lang="en-US" altLang="en-US" dirty="0" smtClean="0">
                <a:latin typeface="Times New Roman" charset="0"/>
                <a:ea typeface="ＭＳ Ｐゴシック" charset="-128"/>
                <a:cs typeface="Times New Roman" charset="0"/>
              </a:rPr>
              <a:t>our brainstem. </a:t>
            </a:r>
          </a:p>
        </p:txBody>
      </p:sp>
      <p:sp>
        <p:nvSpPr>
          <p:cNvPr id="96258" name="Rectangle 2"/>
          <p:cNvSpPr>
            <a:spLocks noGrp="1" noChangeArrowheads="1"/>
          </p:cNvSpPr>
          <p:nvPr>
            <p:ph type="title"/>
          </p:nvPr>
        </p:nvSpPr>
        <p:spPr/>
        <p:txBody>
          <a:bodyPr/>
          <a:lstStyle/>
          <a:p>
            <a:pPr eaLnBrk="1" hangingPunct="1"/>
            <a:r>
              <a:rPr lang="en-US" altLang="en-US" dirty="0" smtClean="0">
                <a:ea typeface="ＭＳ Ｐゴシック" charset="-128"/>
              </a:rPr>
              <a:t>The Medulla</a:t>
            </a:r>
          </a:p>
        </p:txBody>
      </p:sp>
      <p:pic>
        <p:nvPicPr>
          <p:cNvPr id="96260" name="Picture 4"/>
          <p:cNvPicPr>
            <a:picLocks noChangeAspect="1" noChangeArrowheads="1"/>
          </p:cNvPicPr>
          <p:nvPr/>
        </p:nvPicPr>
        <p:blipFill>
          <a:blip r:embed="rId2" cstate="print"/>
          <a:srcRect/>
          <a:stretch>
            <a:fillRect/>
          </a:stretch>
        </p:blipFill>
        <p:spPr bwMode="auto">
          <a:xfrm>
            <a:off x="6132513" y="4089400"/>
            <a:ext cx="3011487" cy="276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4"/>
          <p:cNvPicPr>
            <a:picLocks noChangeAspect="1" noChangeArrowheads="1"/>
          </p:cNvPicPr>
          <p:nvPr/>
        </p:nvPicPr>
        <p:blipFill>
          <a:blip r:embed="rId2" cstate="print"/>
          <a:srcRect r="8064"/>
          <a:stretch>
            <a:fillRect/>
          </a:stretch>
        </p:blipFill>
        <p:spPr bwMode="auto">
          <a:xfrm>
            <a:off x="5486400" y="2590800"/>
            <a:ext cx="3581400" cy="3581400"/>
          </a:xfrm>
          <a:prstGeom prst="rect">
            <a:avLst/>
          </a:prstGeom>
          <a:noFill/>
          <a:ln w="9525">
            <a:noFill/>
            <a:miter lim="800000"/>
            <a:headEnd/>
            <a:tailEnd/>
          </a:ln>
        </p:spPr>
      </p:pic>
      <p:sp>
        <p:nvSpPr>
          <p:cNvPr id="97284" name="Rectangle 3"/>
          <p:cNvSpPr>
            <a:spLocks noGrp="1" noChangeArrowheads="1"/>
          </p:cNvSpPr>
          <p:nvPr>
            <p:ph idx="1"/>
          </p:nvPr>
        </p:nvSpPr>
        <p:spPr>
          <a:xfrm>
            <a:off x="304800" y="1524000"/>
            <a:ext cx="5562600" cy="4724400"/>
          </a:xfrm>
        </p:spPr>
        <p:txBody>
          <a:bodyPr/>
          <a:lstStyle/>
          <a:p>
            <a:pPr eaLnBrk="1" hangingPunct="1">
              <a:lnSpc>
                <a:spcPct val="90000"/>
              </a:lnSpc>
            </a:pPr>
            <a:r>
              <a:rPr lang="en-US" altLang="en-US" sz="2800" dirty="0" smtClean="0">
                <a:latin typeface="Times New Roman" charset="0"/>
                <a:ea typeface="ＭＳ Ｐゴシック" charset="-128"/>
                <a:cs typeface="Times New Roman" charset="0"/>
              </a:rPr>
              <a:t>The </a:t>
            </a:r>
            <a:r>
              <a:rPr lang="en-US" altLang="en-US" sz="2800" dirty="0" err="1" smtClean="0">
                <a:latin typeface="Times New Roman" charset="0"/>
                <a:ea typeface="ＭＳ Ｐゴシック" charset="-128"/>
                <a:cs typeface="Times New Roman" charset="0"/>
              </a:rPr>
              <a:t>pons</a:t>
            </a:r>
            <a:r>
              <a:rPr lang="en-US" altLang="en-US" sz="2800" dirty="0" smtClean="0">
                <a:latin typeface="Times New Roman" charset="0"/>
                <a:ea typeface="ＭＳ Ｐゴシック" charset="-128"/>
                <a:cs typeface="Times New Roman" charset="0"/>
              </a:rPr>
              <a:t> is an even larger bulge that sits just above the medulla.</a:t>
            </a:r>
          </a:p>
          <a:p>
            <a:pPr eaLnBrk="1" hangingPunct="1">
              <a:lnSpc>
                <a:spcPct val="90000"/>
              </a:lnSpc>
            </a:pPr>
            <a:endParaRPr lang="en-US" altLang="en-US" sz="2800" dirty="0" smtClean="0">
              <a:latin typeface="Times New Roman" charset="0"/>
              <a:ea typeface="ＭＳ Ｐゴシック" charset="-128"/>
              <a:cs typeface="Times New Roman" charset="0"/>
            </a:endParaRPr>
          </a:p>
          <a:p>
            <a:pPr eaLnBrk="1" hangingPunct="1">
              <a:lnSpc>
                <a:spcPct val="90000"/>
              </a:lnSpc>
            </a:pPr>
            <a:r>
              <a:rPr lang="en-US" altLang="en-US" sz="2400" dirty="0" smtClean="0">
                <a:latin typeface="Times New Roman" charset="0"/>
                <a:ea typeface="ＭＳ Ｐゴシック" charset="-128"/>
                <a:cs typeface="Times New Roman" charset="0"/>
              </a:rPr>
              <a:t>The </a:t>
            </a:r>
            <a:r>
              <a:rPr lang="en-US" altLang="en-US" sz="2400" dirty="0" err="1" smtClean="0">
                <a:latin typeface="Times New Roman" charset="0"/>
                <a:ea typeface="ＭＳ Ｐゴシック" charset="-128"/>
                <a:cs typeface="Times New Roman" charset="0"/>
              </a:rPr>
              <a:t>pons</a:t>
            </a:r>
            <a:r>
              <a:rPr lang="en-US" altLang="en-US" sz="2400" dirty="0" smtClean="0">
                <a:latin typeface="Times New Roman" charset="0"/>
                <a:ea typeface="ＭＳ Ｐゴシック" charset="-128"/>
                <a:cs typeface="Times New Roman" charset="0"/>
              </a:rPr>
              <a:t> helps relay signals to the cerebellum that deal with movement as well as sleep, respiration, swallowing, bladder control, hearing, equilibrium, taste, eye movement, facial expressions, facial sensation and posture.</a:t>
            </a:r>
          </a:p>
          <a:p>
            <a:pPr lvl="2" eaLnBrk="1" hangingPunct="1">
              <a:lnSpc>
                <a:spcPct val="90000"/>
              </a:lnSpc>
            </a:pPr>
            <a:r>
              <a:rPr lang="en-US" altLang="en-US" sz="2000" dirty="0" smtClean="0">
                <a:latin typeface="Times New Roman" charset="0"/>
                <a:ea typeface="ＭＳ Ｐゴシック" charset="-128"/>
                <a:cs typeface="Times New Roman" charset="0"/>
              </a:rPr>
              <a:t>Pons is Latin for bridge, a fitting name since it acts as a “bridge” which connect the brain stem to the cerebellum.</a:t>
            </a:r>
          </a:p>
        </p:txBody>
      </p:sp>
      <p:sp>
        <p:nvSpPr>
          <p:cNvPr id="97283" name="Rectangle 2"/>
          <p:cNvSpPr>
            <a:spLocks noGrp="1" noChangeArrowheads="1"/>
          </p:cNvSpPr>
          <p:nvPr>
            <p:ph type="title"/>
          </p:nvPr>
        </p:nvSpPr>
        <p:spPr/>
        <p:txBody>
          <a:bodyPr/>
          <a:lstStyle/>
          <a:p>
            <a:pPr eaLnBrk="1" hangingPunct="1"/>
            <a:r>
              <a:rPr lang="en-US" altLang="en-US" dirty="0" smtClean="0">
                <a:ea typeface="ＭＳ Ｐゴシック" charset="-128"/>
              </a:rPr>
              <a:t>The Pons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p:txBody>
          <a:bodyPr/>
          <a:lstStyle/>
          <a:p>
            <a:pPr eaLnBrk="1" hangingPunct="1">
              <a:lnSpc>
                <a:spcPct val="90000"/>
              </a:lnSpc>
            </a:pPr>
            <a:r>
              <a:rPr lang="en-US" altLang="en-US" sz="2800" dirty="0" smtClean="0">
                <a:latin typeface="Times New Roman" charset="0"/>
                <a:ea typeface="ＭＳ Ｐゴシック" charset="-128"/>
                <a:cs typeface="Times New Roman" charset="0"/>
              </a:rPr>
              <a:t>The reticular formation is a pencil shaped bundle of nerve cells that forms the brain stem’s core.</a:t>
            </a:r>
          </a:p>
          <a:p>
            <a:pPr eaLnBrk="1" hangingPunct="1">
              <a:lnSpc>
                <a:spcPct val="90000"/>
              </a:lnSpc>
            </a:pPr>
            <a:endParaRPr lang="en-US" altLang="en-US" sz="2800" dirty="0" smtClean="0">
              <a:latin typeface="Times New Roman" charset="0"/>
              <a:ea typeface="ＭＳ Ｐゴシック" charset="-128"/>
              <a:cs typeface="Times New Roman" charset="0"/>
            </a:endParaRPr>
          </a:p>
          <a:p>
            <a:pPr eaLnBrk="1" hangingPunct="1">
              <a:lnSpc>
                <a:spcPct val="90000"/>
              </a:lnSpc>
            </a:pPr>
            <a:r>
              <a:rPr lang="en-US" altLang="en-US" sz="2800" dirty="0" smtClean="0">
                <a:latin typeface="Times New Roman" charset="0"/>
                <a:ea typeface="ＭＳ Ｐゴシック" charset="-128"/>
                <a:cs typeface="Times New Roman" charset="0"/>
              </a:rPr>
              <a:t>One job of the reticular formation is to keep the brain awake and alert.</a:t>
            </a:r>
          </a:p>
          <a:p>
            <a:pPr lvl="1" eaLnBrk="1" hangingPunct="1">
              <a:lnSpc>
                <a:spcPct val="90000"/>
              </a:lnSpc>
            </a:pPr>
            <a:r>
              <a:rPr lang="en-US" altLang="en-US" sz="2200" dirty="0" smtClean="0">
                <a:latin typeface="Times New Roman" charset="0"/>
                <a:ea typeface="ＭＳ Ｐゴシック" charset="-128"/>
                <a:cs typeface="Times New Roman" charset="0"/>
              </a:rPr>
              <a:t>Also is responsible for monitoring incoming sensory messages.</a:t>
            </a:r>
          </a:p>
        </p:txBody>
      </p:sp>
      <p:sp>
        <p:nvSpPr>
          <p:cNvPr id="98306" name="Rectangle 2"/>
          <p:cNvSpPr>
            <a:spLocks noGrp="1" noChangeArrowheads="1"/>
          </p:cNvSpPr>
          <p:nvPr>
            <p:ph type="title"/>
          </p:nvPr>
        </p:nvSpPr>
        <p:spPr/>
        <p:txBody>
          <a:bodyPr/>
          <a:lstStyle/>
          <a:p>
            <a:pPr eaLnBrk="1" hangingPunct="1"/>
            <a:r>
              <a:rPr lang="en-US" altLang="en-US" dirty="0" smtClean="0">
                <a:ea typeface="ＭＳ Ｐゴシック" charset="-128"/>
              </a:rPr>
              <a:t>The Reticular Formation</a:t>
            </a:r>
          </a:p>
        </p:txBody>
      </p:sp>
      <p:pic>
        <p:nvPicPr>
          <p:cNvPr id="98308" name="Picture 4"/>
          <p:cNvPicPr>
            <a:picLocks noChangeAspect="1" noChangeArrowheads="1"/>
          </p:cNvPicPr>
          <p:nvPr/>
        </p:nvPicPr>
        <p:blipFill>
          <a:blip r:embed="rId2" cstate="print"/>
          <a:srcRect/>
          <a:stretch>
            <a:fillRect/>
          </a:stretch>
        </p:blipFill>
        <p:spPr bwMode="auto">
          <a:xfrm>
            <a:off x="3048000" y="4114800"/>
            <a:ext cx="2927350" cy="269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p:txBody>
          <a:bodyPr/>
          <a:lstStyle/>
          <a:p>
            <a:pPr eaLnBrk="1" hangingPunct="1"/>
            <a:r>
              <a:rPr lang="en-US" altLang="en-US" sz="2800" dirty="0" smtClean="0">
                <a:latin typeface="Times New Roman" charset="0"/>
                <a:ea typeface="ＭＳ Ｐゴシック" charset="-128"/>
                <a:cs typeface="Times New Roman" charset="0"/>
              </a:rPr>
              <a:t>A pair of egg shaped structures at the very top of the brain stem near the center of the brain. </a:t>
            </a:r>
          </a:p>
          <a:p>
            <a:pPr eaLnBrk="1" hangingPunct="1"/>
            <a:endParaRPr lang="en-US" altLang="en-US" sz="2800" dirty="0" smtClean="0">
              <a:latin typeface="Times New Roman" charset="0"/>
              <a:ea typeface="ＭＳ Ｐゴシック" charset="-128"/>
              <a:cs typeface="Times New Roman" charset="0"/>
            </a:endParaRPr>
          </a:p>
          <a:p>
            <a:pPr eaLnBrk="1" hangingPunct="1"/>
            <a:r>
              <a:rPr lang="en-US" altLang="en-US" sz="2800" dirty="0" smtClean="0">
                <a:latin typeface="Times New Roman" charset="0"/>
                <a:ea typeface="ＭＳ Ｐゴシック" charset="-128"/>
                <a:cs typeface="Times New Roman" charset="0"/>
              </a:rPr>
              <a:t>The thalamus is like the central processing chip of a computer and directs all incoming and outgoing sensory and motor traffic.</a:t>
            </a:r>
          </a:p>
          <a:p>
            <a:pPr lvl="2" eaLnBrk="1" hangingPunct="1"/>
            <a:r>
              <a:rPr lang="en-US" altLang="en-US" sz="2200" dirty="0" smtClean="0">
                <a:latin typeface="Times New Roman" charset="0"/>
                <a:ea typeface="ＭＳ Ｐゴシック" charset="-128"/>
                <a:cs typeface="Times New Roman" charset="0"/>
              </a:rPr>
              <a:t>With the exception of smell</a:t>
            </a:r>
          </a:p>
        </p:txBody>
      </p:sp>
      <p:sp>
        <p:nvSpPr>
          <p:cNvPr id="99330" name="Rectangle 2"/>
          <p:cNvSpPr>
            <a:spLocks noGrp="1" noChangeArrowheads="1"/>
          </p:cNvSpPr>
          <p:nvPr>
            <p:ph type="title"/>
          </p:nvPr>
        </p:nvSpPr>
        <p:spPr/>
        <p:txBody>
          <a:bodyPr/>
          <a:lstStyle/>
          <a:p>
            <a:pPr eaLnBrk="1" hangingPunct="1"/>
            <a:r>
              <a:rPr lang="en-US" altLang="en-US" dirty="0" smtClean="0">
                <a:ea typeface="ＭＳ Ｐゴシック" charset="-128"/>
              </a:rPr>
              <a:t>The Thalamus</a:t>
            </a:r>
          </a:p>
        </p:txBody>
      </p:sp>
      <p:pic>
        <p:nvPicPr>
          <p:cNvPr id="99332" name="Picture 4"/>
          <p:cNvPicPr>
            <a:picLocks noChangeAspect="1" noChangeArrowheads="1"/>
          </p:cNvPicPr>
          <p:nvPr/>
        </p:nvPicPr>
        <p:blipFill>
          <a:blip r:embed="rId2" cstate="print"/>
          <a:srcRect/>
          <a:stretch>
            <a:fillRect/>
          </a:stretch>
        </p:blipFill>
        <p:spPr bwMode="auto">
          <a:xfrm>
            <a:off x="5334000" y="4144963"/>
            <a:ext cx="2895600" cy="2662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612775" y="1600200"/>
            <a:ext cx="5178425" cy="4876800"/>
          </a:xfrm>
        </p:spPr>
        <p:txBody>
          <a:bodyPr/>
          <a:lstStyle/>
          <a:p>
            <a:pPr eaLnBrk="1" hangingPunct="1"/>
            <a:r>
              <a:rPr lang="en-US" altLang="en-US" sz="2400" dirty="0" smtClean="0">
                <a:latin typeface="Times New Roman" charset="0"/>
                <a:ea typeface="ＭＳ Ｐゴシック" charset="-128"/>
                <a:cs typeface="Times New Roman" charset="0"/>
              </a:rPr>
              <a:t>Sometimes called the “little brain,” the cerebellum sits at the back of the brain stem and looks like a miniature version of our brain.</a:t>
            </a:r>
          </a:p>
          <a:p>
            <a:pPr eaLnBrk="1" hangingPunct="1"/>
            <a:endParaRPr lang="en-US" altLang="en-US" sz="2000" dirty="0" smtClean="0">
              <a:latin typeface="Times New Roman" charset="0"/>
              <a:ea typeface="ＭＳ Ｐゴシック" charset="-128"/>
              <a:cs typeface="Times New Roman" charset="0"/>
            </a:endParaRPr>
          </a:p>
          <a:p>
            <a:pPr eaLnBrk="1" hangingPunct="1"/>
            <a:r>
              <a:rPr lang="en-US" altLang="en-US" sz="2400" dirty="0" smtClean="0">
                <a:latin typeface="Times New Roman" charset="0"/>
                <a:ea typeface="ＭＳ Ｐゴシック" charset="-128"/>
                <a:cs typeface="Times New Roman" charset="0"/>
              </a:rPr>
              <a:t>The cerebellum enables one type of nonverbal learning and memory. It helps judge time, regulate our emotions and discriminate sounds and textures.</a:t>
            </a:r>
          </a:p>
          <a:p>
            <a:pPr lvl="1" eaLnBrk="1" hangingPunct="1"/>
            <a:r>
              <a:rPr lang="en-US" altLang="en-US" sz="2000" dirty="0" smtClean="0">
                <a:latin typeface="Times New Roman" charset="0"/>
                <a:ea typeface="ＭＳ Ｐゴシック" charset="-128"/>
                <a:cs typeface="Times New Roman" charset="0"/>
              </a:rPr>
              <a:t>Actions we perform without consciously thinking about-walking, dancing, or drinking from a cup.</a:t>
            </a:r>
          </a:p>
        </p:txBody>
      </p:sp>
      <p:sp>
        <p:nvSpPr>
          <p:cNvPr id="100354" name="Rectangle 2"/>
          <p:cNvSpPr>
            <a:spLocks noGrp="1" noChangeArrowheads="1"/>
          </p:cNvSpPr>
          <p:nvPr>
            <p:ph type="title"/>
          </p:nvPr>
        </p:nvSpPr>
        <p:spPr/>
        <p:txBody>
          <a:bodyPr/>
          <a:lstStyle/>
          <a:p>
            <a:pPr eaLnBrk="1" hangingPunct="1"/>
            <a:r>
              <a:rPr lang="en-US" altLang="en-US" dirty="0" smtClean="0">
                <a:ea typeface="ＭＳ Ｐゴシック" charset="-128"/>
              </a:rPr>
              <a:t>The Cerebellum</a:t>
            </a:r>
          </a:p>
        </p:txBody>
      </p:sp>
      <p:pic>
        <p:nvPicPr>
          <p:cNvPr id="100356" name="Picture 4"/>
          <p:cNvPicPr>
            <a:picLocks noChangeAspect="1" noChangeArrowheads="1"/>
          </p:cNvPicPr>
          <p:nvPr/>
        </p:nvPicPr>
        <p:blipFill>
          <a:blip r:embed="rId2" cstate="print"/>
          <a:srcRect/>
          <a:stretch>
            <a:fillRect/>
          </a:stretch>
        </p:blipFill>
        <p:spPr bwMode="auto">
          <a:xfrm>
            <a:off x="5507038" y="2705100"/>
            <a:ext cx="3789362" cy="293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1" name="Content Placeholder 2"/>
          <p:cNvSpPr>
            <a:spLocks noGrp="1"/>
          </p:cNvSpPr>
          <p:nvPr>
            <p:ph sz="half" idx="1"/>
          </p:nvPr>
        </p:nvSpPr>
        <p:spPr>
          <a:xfrm>
            <a:off x="609600" y="3200400"/>
            <a:ext cx="6629400" cy="2667000"/>
          </a:xfrm>
        </p:spPr>
        <p:txBody>
          <a:bodyPr>
            <a:normAutofit lnSpcReduction="10000"/>
          </a:bodyPr>
          <a:lstStyle/>
          <a:p>
            <a:pPr lvl="1">
              <a:buClr>
                <a:schemeClr val="accent2"/>
              </a:buClr>
            </a:pPr>
            <a:r>
              <a:rPr lang="en-US" altLang="en-US" sz="2800" b="1" dirty="0" smtClean="0">
                <a:ea typeface="ＭＳ Ｐゴシック" charset="-128"/>
              </a:rPr>
              <a:t>If….then</a:t>
            </a:r>
          </a:p>
          <a:p>
            <a:pPr lvl="1">
              <a:buClr>
                <a:schemeClr val="accent2"/>
              </a:buClr>
            </a:pPr>
            <a:r>
              <a:rPr lang="en-US" altLang="en-US" sz="2800" b="1" dirty="0" smtClean="0">
                <a:ea typeface="ＭＳ Ｐゴシック" charset="-128"/>
              </a:rPr>
              <a:t>As a result of…</a:t>
            </a:r>
          </a:p>
          <a:p>
            <a:pPr lvl="1">
              <a:buClr>
                <a:schemeClr val="accent2"/>
              </a:buClr>
            </a:pPr>
            <a:r>
              <a:rPr lang="en-US" altLang="en-US" sz="2800" b="1" dirty="0" smtClean="0">
                <a:ea typeface="ＭＳ Ｐゴシック" charset="-128"/>
              </a:rPr>
              <a:t>One reason for…</a:t>
            </a:r>
          </a:p>
          <a:p>
            <a:pPr lvl="1">
              <a:buClr>
                <a:schemeClr val="accent2"/>
              </a:buClr>
            </a:pPr>
            <a:r>
              <a:rPr lang="en-US" altLang="en-US" sz="2800" b="1" dirty="0" smtClean="0">
                <a:ea typeface="ＭＳ Ｐゴシック" charset="-128"/>
              </a:rPr>
              <a:t>Which in turn…</a:t>
            </a:r>
          </a:p>
          <a:p>
            <a:pPr lvl="1">
              <a:buClr>
                <a:schemeClr val="accent2"/>
              </a:buClr>
            </a:pPr>
            <a:r>
              <a:rPr lang="en-US" altLang="en-US" sz="2800" b="1" dirty="0" smtClean="0">
                <a:ea typeface="ＭＳ Ｐゴシック" charset="-128"/>
              </a:rPr>
              <a:t>Accordingly…</a:t>
            </a:r>
            <a:endParaRPr lang="en-US" altLang="en-US" sz="2800" dirty="0" smtClean="0">
              <a:ea typeface="ＭＳ Ｐゴシック" charset="-128"/>
            </a:endParaRPr>
          </a:p>
          <a:p>
            <a:pPr>
              <a:buFont typeface="Wingdings" charset="2"/>
              <a:buNone/>
            </a:pPr>
            <a:r>
              <a:rPr lang="en-US" altLang="en-US" sz="1200" b="1" dirty="0" smtClean="0">
                <a:ea typeface="ＭＳ Ｐゴシック" charset="-128"/>
              </a:rPr>
              <a:t/>
            </a:r>
            <a:br>
              <a:rPr lang="en-US" altLang="en-US" sz="1200" b="1" dirty="0" smtClean="0">
                <a:ea typeface="ＭＳ Ｐゴシック" charset="-128"/>
              </a:rPr>
            </a:br>
            <a:endParaRPr lang="en-US" altLang="en-US" sz="1200" dirty="0" smtClean="0">
              <a:ea typeface="ＭＳ Ｐゴシック" charset="-128"/>
            </a:endParaRPr>
          </a:p>
          <a:p>
            <a:endParaRPr lang="en-US" altLang="en-US" sz="1200" dirty="0" smtClean="0">
              <a:ea typeface="ＭＳ Ｐゴシック" charset="-128"/>
            </a:endParaRPr>
          </a:p>
          <a:p>
            <a:endParaRPr lang="en-US" altLang="en-US" sz="1200" dirty="0" smtClean="0">
              <a:ea typeface="ＭＳ Ｐゴシック" charset="-128"/>
            </a:endParaRPr>
          </a:p>
        </p:txBody>
      </p:sp>
      <p:sp>
        <p:nvSpPr>
          <p:cNvPr id="73730" name="Title 1"/>
          <p:cNvSpPr>
            <a:spLocks noGrp="1"/>
          </p:cNvSpPr>
          <p:nvPr>
            <p:ph type="title"/>
          </p:nvPr>
        </p:nvSpPr>
        <p:spPr/>
        <p:txBody>
          <a:bodyPr/>
          <a:lstStyle/>
          <a:p>
            <a:r>
              <a:rPr lang="en-US" altLang="en-US" dirty="0" smtClean="0">
                <a:ea typeface="ＭＳ Ｐゴシック" charset="-128"/>
              </a:rPr>
              <a:t>Language Objective</a:t>
            </a:r>
          </a:p>
        </p:txBody>
      </p:sp>
      <p:sp>
        <p:nvSpPr>
          <p:cNvPr id="73732" name="TextBox 4"/>
          <p:cNvSpPr txBox="1">
            <a:spLocks noChangeArrowheads="1"/>
          </p:cNvSpPr>
          <p:nvPr/>
        </p:nvSpPr>
        <p:spPr bwMode="auto">
          <a:xfrm>
            <a:off x="609600" y="1676400"/>
            <a:ext cx="7848600" cy="1662113"/>
          </a:xfrm>
          <a:prstGeom prst="rect">
            <a:avLst/>
          </a:prstGeom>
          <a:noFill/>
          <a:ln w="9525">
            <a:noFill/>
            <a:miter lim="800000"/>
            <a:headEnd/>
            <a:tailEnd/>
          </a:ln>
        </p:spPr>
        <p:txBody>
          <a:bodyPr>
            <a:spAutoFit/>
          </a:bodyPr>
          <a:lstStyle/>
          <a:p>
            <a:pPr>
              <a:buClr>
                <a:schemeClr val="accent2"/>
              </a:buClr>
              <a:buFont typeface="Wingdings" charset="2"/>
              <a:buChar char="q"/>
            </a:pPr>
            <a:r>
              <a:rPr lang="en-US" altLang="en-US" sz="2800" b="1"/>
              <a:t>Students will be able to identify the cause and effects of injuring different regions of the brain, using correlation words such as:</a:t>
            </a:r>
            <a:endParaRPr lang="en-US" altLang="en-US" sz="2800"/>
          </a:p>
          <a:p>
            <a:endParaRPr lang="en-US" alt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Content Placeholder 2"/>
          <p:cNvSpPr>
            <a:spLocks noGrp="1"/>
          </p:cNvSpPr>
          <p:nvPr>
            <p:ph idx="1"/>
          </p:nvPr>
        </p:nvSpPr>
        <p:spPr/>
        <p:txBody>
          <a:bodyPr/>
          <a:lstStyle/>
          <a:p>
            <a:pPr eaLnBrk="1" hangingPunct="1"/>
            <a:r>
              <a:rPr lang="en-US" altLang="en-US" dirty="0" smtClean="0">
                <a:latin typeface="Times New Roman" charset="0"/>
                <a:ea typeface="ＭＳ Ｐゴシック" charset="-128"/>
                <a:cs typeface="Times New Roman" charset="0"/>
              </a:rPr>
              <a:t>The limbic system is the middle layer of brain that wraps around the thalamus. Together, the limbic system and the thalamus give humans/mammals the capability for emotions and memory</a:t>
            </a:r>
          </a:p>
        </p:txBody>
      </p:sp>
      <p:sp>
        <p:nvSpPr>
          <p:cNvPr id="101378" name="Title 1"/>
          <p:cNvSpPr>
            <a:spLocks noGrp="1"/>
          </p:cNvSpPr>
          <p:nvPr>
            <p:ph type="title"/>
          </p:nvPr>
        </p:nvSpPr>
        <p:spPr/>
        <p:txBody>
          <a:bodyPr/>
          <a:lstStyle/>
          <a:p>
            <a:pPr eaLnBrk="1" hangingPunct="1"/>
            <a:r>
              <a:rPr lang="en-US" altLang="en-US" dirty="0" smtClean="0">
                <a:ea typeface="ＭＳ Ｐゴシック" charset="-128"/>
              </a:rPr>
              <a:t>Limbic System</a:t>
            </a:r>
          </a:p>
        </p:txBody>
      </p:sp>
      <p:pic>
        <p:nvPicPr>
          <p:cNvPr id="101380" name="Picture 4"/>
          <p:cNvPicPr>
            <a:picLocks noChangeAspect="1" noChangeArrowheads="1"/>
          </p:cNvPicPr>
          <p:nvPr/>
        </p:nvPicPr>
        <p:blipFill>
          <a:blip r:embed="rId2" cstate="print"/>
          <a:srcRect/>
          <a:stretch>
            <a:fillRect/>
          </a:stretch>
        </p:blipFill>
        <p:spPr bwMode="auto">
          <a:xfrm>
            <a:off x="3898900" y="3581400"/>
            <a:ext cx="41021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Content Placeholder 2"/>
          <p:cNvSpPr>
            <a:spLocks noGrp="1"/>
          </p:cNvSpPr>
          <p:nvPr>
            <p:ph idx="1"/>
          </p:nvPr>
        </p:nvSpPr>
        <p:spPr/>
        <p:txBody>
          <a:bodyPr/>
          <a:lstStyle/>
          <a:p>
            <a:r>
              <a:rPr lang="en-US" altLang="en-US" sz="2600" dirty="0" smtClean="0">
                <a:latin typeface="Times New Roman" charset="0"/>
                <a:ea typeface="ＭＳ Ｐゴシック" charset="-128"/>
                <a:cs typeface="Times New Roman" charset="0"/>
              </a:rPr>
              <a:t>The layers of the limbic system not only processes memories and regulate emotions, it is also involved in feelings of pleasure, pain, </a:t>
            </a:r>
            <a:r>
              <a:rPr lang="en-US" altLang="en-US" sz="2600" u="sng" dirty="0" smtClean="0">
                <a:latin typeface="Times New Roman" charset="0"/>
                <a:ea typeface="ＭＳ Ｐゴシック" charset="-128"/>
                <a:cs typeface="Times New Roman" charset="0"/>
              </a:rPr>
              <a:t>fear</a:t>
            </a:r>
            <a:r>
              <a:rPr lang="en-US" altLang="en-US" sz="2600" dirty="0" smtClean="0">
                <a:latin typeface="Times New Roman" charset="0"/>
                <a:ea typeface="ＭＳ Ｐゴシック" charset="-128"/>
                <a:cs typeface="Times New Roman" charset="0"/>
              </a:rPr>
              <a:t> and </a:t>
            </a:r>
            <a:r>
              <a:rPr lang="en-US" altLang="en-US" sz="2600" u="sng" dirty="0" smtClean="0">
                <a:latin typeface="Times New Roman" charset="0"/>
                <a:ea typeface="ＭＳ Ｐゴシック" charset="-128"/>
                <a:cs typeface="Times New Roman" charset="0"/>
              </a:rPr>
              <a:t>rage</a:t>
            </a:r>
            <a:r>
              <a:rPr lang="en-US" altLang="en-US" sz="2600" dirty="0" smtClean="0">
                <a:latin typeface="Times New Roman" charset="0"/>
                <a:ea typeface="ＭＳ Ｐゴシック" charset="-128"/>
                <a:cs typeface="Times New Roman" charset="0"/>
              </a:rPr>
              <a:t>.</a:t>
            </a:r>
          </a:p>
          <a:p>
            <a:pPr lvl="2"/>
            <a:r>
              <a:rPr lang="en-US" altLang="en-US" sz="2000" dirty="0" smtClean="0">
                <a:latin typeface="Times New Roman" charset="0"/>
                <a:ea typeface="ＭＳ Ｐゴシック" charset="-128"/>
                <a:cs typeface="Times New Roman" charset="0"/>
              </a:rPr>
              <a:t>Cat experiments, brain lesions</a:t>
            </a:r>
            <a:endParaRPr lang="en-US" altLang="en-US" dirty="0" smtClean="0">
              <a:latin typeface="Times New Roman" charset="0"/>
              <a:ea typeface="ＭＳ Ｐゴシック" charset="-128"/>
              <a:cs typeface="Times New Roman" charset="0"/>
            </a:endParaRPr>
          </a:p>
          <a:p>
            <a:pPr lvl="1"/>
            <a:endParaRPr lang="en-US" altLang="en-US" sz="2300" dirty="0" smtClean="0">
              <a:latin typeface="Times New Roman" charset="0"/>
              <a:ea typeface="ＭＳ Ｐゴシック" charset="-128"/>
              <a:cs typeface="Times New Roman" charset="0"/>
            </a:endParaRPr>
          </a:p>
          <a:p>
            <a:pPr lvl="1"/>
            <a:r>
              <a:rPr lang="en-US" altLang="en-US" sz="2300" dirty="0" smtClean="0">
                <a:latin typeface="Times New Roman" charset="0"/>
                <a:ea typeface="ＭＳ Ｐゴシック" charset="-128"/>
                <a:cs typeface="Times New Roman" charset="0"/>
              </a:rPr>
              <a:t>Expands on the more basic functions of the brain stem.</a:t>
            </a:r>
          </a:p>
        </p:txBody>
      </p:sp>
      <p:sp>
        <p:nvSpPr>
          <p:cNvPr id="102402" name="Title 1"/>
          <p:cNvSpPr>
            <a:spLocks noGrp="1"/>
          </p:cNvSpPr>
          <p:nvPr>
            <p:ph type="title"/>
          </p:nvPr>
        </p:nvSpPr>
        <p:spPr/>
        <p:txBody>
          <a:bodyPr/>
          <a:lstStyle/>
          <a:p>
            <a:r>
              <a:rPr lang="en-US" altLang="en-US" dirty="0" smtClean="0">
                <a:ea typeface="ＭＳ Ｐゴシック" charset="-128"/>
              </a:rPr>
              <a:t>Limbic System</a:t>
            </a:r>
          </a:p>
        </p:txBody>
      </p:sp>
      <p:pic>
        <p:nvPicPr>
          <p:cNvPr id="102404" name="Picture 5" descr="http://outernazionalista.files.wordpress.com/2008/06/limbic_sys.gif"/>
          <p:cNvPicPr>
            <a:picLocks noChangeAspect="1" noChangeArrowheads="1"/>
          </p:cNvPicPr>
          <p:nvPr/>
        </p:nvPicPr>
        <p:blipFill>
          <a:blip r:embed="rId2" cstate="print"/>
          <a:srcRect/>
          <a:stretch>
            <a:fillRect/>
          </a:stretch>
        </p:blipFill>
        <p:spPr bwMode="auto">
          <a:xfrm>
            <a:off x="3163888" y="4343400"/>
            <a:ext cx="2627312"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Content Placeholder 2"/>
          <p:cNvSpPr>
            <a:spLocks noGrp="1"/>
          </p:cNvSpPr>
          <p:nvPr>
            <p:ph idx="1"/>
          </p:nvPr>
        </p:nvSpPr>
        <p:spPr/>
        <p:txBody>
          <a:bodyPr/>
          <a:lstStyle/>
          <a:p>
            <a:r>
              <a:rPr lang="en-US" altLang="en-US" sz="2600" dirty="0" smtClean="0">
                <a:latin typeface="Times New Roman" charset="0"/>
                <a:ea typeface="ＭＳ Ｐゴシック" charset="-128"/>
                <a:cs typeface="Times New Roman" charset="0"/>
              </a:rPr>
              <a:t>One of the two most important parts of the limbic system is the hippocampus. </a:t>
            </a:r>
          </a:p>
          <a:p>
            <a:pPr lvl="1"/>
            <a:r>
              <a:rPr lang="en-US" altLang="en-US" sz="2300" dirty="0" smtClean="0">
                <a:latin typeface="Times New Roman" charset="0"/>
                <a:ea typeface="ＭＳ Ｐゴシック" charset="-128"/>
                <a:cs typeface="Times New Roman" charset="0"/>
              </a:rPr>
              <a:t>Technically there are two </a:t>
            </a:r>
            <a:r>
              <a:rPr lang="en-US" altLang="en-US" sz="2300" dirty="0" err="1" smtClean="0">
                <a:latin typeface="Times New Roman" charset="0"/>
                <a:ea typeface="ＭＳ Ｐゴシック" charset="-128"/>
                <a:cs typeface="Times New Roman" charset="0"/>
              </a:rPr>
              <a:t>hippocampi</a:t>
            </a:r>
            <a:r>
              <a:rPr lang="en-US" altLang="en-US" sz="2300" dirty="0" smtClean="0">
                <a:latin typeface="Times New Roman" charset="0"/>
                <a:ea typeface="ＭＳ Ｐゴシック" charset="-128"/>
                <a:cs typeface="Times New Roman" charset="0"/>
              </a:rPr>
              <a:t> and their job is to connect your present with your past memories.</a:t>
            </a:r>
          </a:p>
        </p:txBody>
      </p:sp>
      <p:sp>
        <p:nvSpPr>
          <p:cNvPr id="103426" name="Title 1"/>
          <p:cNvSpPr>
            <a:spLocks noGrp="1"/>
          </p:cNvSpPr>
          <p:nvPr>
            <p:ph type="title"/>
          </p:nvPr>
        </p:nvSpPr>
        <p:spPr/>
        <p:txBody>
          <a:bodyPr/>
          <a:lstStyle/>
          <a:p>
            <a:r>
              <a:rPr lang="en-US" altLang="en-US" dirty="0" smtClean="0">
                <a:ea typeface="ＭＳ Ｐゴシック" charset="-128"/>
              </a:rPr>
              <a:t>Hippocampus</a:t>
            </a:r>
          </a:p>
        </p:txBody>
      </p:sp>
      <p:pic>
        <p:nvPicPr>
          <p:cNvPr id="103428" name="Picture 2"/>
          <p:cNvPicPr>
            <a:picLocks noChangeAspect="1" noChangeArrowheads="1"/>
          </p:cNvPicPr>
          <p:nvPr/>
        </p:nvPicPr>
        <p:blipFill>
          <a:blip r:embed="rId2" cstate="print"/>
          <a:srcRect/>
          <a:stretch>
            <a:fillRect/>
          </a:stretch>
        </p:blipFill>
        <p:spPr bwMode="auto">
          <a:xfrm>
            <a:off x="2895600" y="3641725"/>
            <a:ext cx="3048000" cy="298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Content Placeholder 2"/>
          <p:cNvSpPr>
            <a:spLocks noGrp="1"/>
          </p:cNvSpPr>
          <p:nvPr>
            <p:ph idx="1"/>
          </p:nvPr>
        </p:nvSpPr>
        <p:spPr>
          <a:xfrm>
            <a:off x="152400" y="1828800"/>
            <a:ext cx="4876800" cy="4953000"/>
          </a:xfrm>
        </p:spPr>
        <p:txBody>
          <a:bodyPr/>
          <a:lstStyle/>
          <a:p>
            <a:r>
              <a:rPr lang="en-US" altLang="en-US" sz="2600" dirty="0" smtClean="0">
                <a:latin typeface="Times New Roman" charset="0"/>
                <a:ea typeface="ＭＳ Ｐゴシック" charset="-128"/>
                <a:cs typeface="Times New Roman" charset="0"/>
              </a:rPr>
              <a:t>The second part of the limbic system that is important is the </a:t>
            </a:r>
            <a:r>
              <a:rPr lang="en-US" altLang="en-US" sz="2600" dirty="0" err="1" smtClean="0">
                <a:latin typeface="Times New Roman" charset="0"/>
                <a:ea typeface="ＭＳ Ｐゴシック" charset="-128"/>
                <a:cs typeface="Times New Roman" charset="0"/>
              </a:rPr>
              <a:t>amygdala</a:t>
            </a:r>
            <a:r>
              <a:rPr lang="en-US" altLang="en-US" sz="2600" dirty="0" smtClean="0">
                <a:latin typeface="Times New Roman" charset="0"/>
                <a:ea typeface="ＭＳ Ｐゴシック" charset="-128"/>
                <a:cs typeface="Times New Roman" charset="0"/>
              </a:rPr>
              <a:t>. Like the </a:t>
            </a:r>
            <a:r>
              <a:rPr lang="en-US" altLang="en-US" sz="2600" dirty="0" err="1" smtClean="0">
                <a:latin typeface="Times New Roman" charset="0"/>
                <a:ea typeface="ＭＳ Ｐゴシック" charset="-128"/>
                <a:cs typeface="Times New Roman" charset="0"/>
              </a:rPr>
              <a:t>hippocampi</a:t>
            </a:r>
            <a:r>
              <a:rPr lang="en-US" altLang="en-US" sz="2600" dirty="0" smtClean="0">
                <a:latin typeface="Times New Roman" charset="0"/>
                <a:ea typeface="ＭＳ Ｐゴシック" charset="-128"/>
                <a:cs typeface="Times New Roman" charset="0"/>
              </a:rPr>
              <a:t>, the </a:t>
            </a:r>
            <a:r>
              <a:rPr lang="en-US" altLang="en-US" sz="2600" dirty="0" err="1" smtClean="0">
                <a:latin typeface="Times New Roman" charset="0"/>
                <a:ea typeface="ＭＳ Ｐゴシック" charset="-128"/>
                <a:cs typeface="Times New Roman" charset="0"/>
              </a:rPr>
              <a:t>amygdalas</a:t>
            </a:r>
            <a:r>
              <a:rPr lang="en-US" altLang="en-US" sz="2600" dirty="0" smtClean="0">
                <a:latin typeface="Times New Roman" charset="0"/>
                <a:ea typeface="ＭＳ Ｐゴシック" charset="-128"/>
                <a:cs typeface="Times New Roman" charset="0"/>
              </a:rPr>
              <a:t>’ job relates to memory and emotion.</a:t>
            </a:r>
          </a:p>
          <a:p>
            <a:endParaRPr lang="en-US" altLang="en-US" sz="2600" dirty="0" smtClean="0">
              <a:latin typeface="Times New Roman" charset="0"/>
              <a:ea typeface="ＭＳ Ｐゴシック" charset="-128"/>
              <a:cs typeface="Times New Roman" charset="0"/>
            </a:endParaRPr>
          </a:p>
          <a:p>
            <a:r>
              <a:rPr lang="en-US" altLang="en-US" sz="2600" dirty="0" smtClean="0">
                <a:latin typeface="Times New Roman" charset="0"/>
                <a:ea typeface="ＭＳ Ｐゴシック" charset="-128"/>
                <a:cs typeface="Times New Roman" charset="0"/>
              </a:rPr>
              <a:t>It also seems to play the largest role in dealing with feelings of pleasure.</a:t>
            </a:r>
          </a:p>
          <a:p>
            <a:pPr lvl="2">
              <a:buFont typeface="Wingdings" charset="2"/>
              <a:buNone/>
            </a:pPr>
            <a:endParaRPr lang="en-US" altLang="en-US" sz="2000" dirty="0" smtClean="0">
              <a:latin typeface="Times New Roman" charset="0"/>
              <a:ea typeface="ＭＳ Ｐゴシック" charset="-128"/>
              <a:cs typeface="Times New Roman" charset="0"/>
            </a:endParaRPr>
          </a:p>
        </p:txBody>
      </p:sp>
      <p:sp>
        <p:nvSpPr>
          <p:cNvPr id="104450" name="Title 1"/>
          <p:cNvSpPr>
            <a:spLocks noGrp="1"/>
          </p:cNvSpPr>
          <p:nvPr>
            <p:ph type="title"/>
          </p:nvPr>
        </p:nvSpPr>
        <p:spPr/>
        <p:txBody>
          <a:bodyPr/>
          <a:lstStyle/>
          <a:p>
            <a:r>
              <a:rPr lang="en-US" altLang="en-US" dirty="0" err="1" smtClean="0">
                <a:ea typeface="ＭＳ Ｐゴシック" charset="-128"/>
              </a:rPr>
              <a:t>Amygdala</a:t>
            </a:r>
            <a:endParaRPr lang="en-US" altLang="en-US" dirty="0" smtClean="0">
              <a:ea typeface="ＭＳ Ｐゴシック" charset="-128"/>
            </a:endParaRPr>
          </a:p>
        </p:txBody>
      </p:sp>
      <p:pic>
        <p:nvPicPr>
          <p:cNvPr id="104452" name="Picture 2"/>
          <p:cNvPicPr>
            <a:picLocks noChangeAspect="1" noChangeArrowheads="1"/>
          </p:cNvPicPr>
          <p:nvPr/>
        </p:nvPicPr>
        <p:blipFill>
          <a:blip r:embed="rId2" cstate="print"/>
          <a:srcRect/>
          <a:stretch>
            <a:fillRect/>
          </a:stretch>
        </p:blipFill>
        <p:spPr bwMode="auto">
          <a:xfrm>
            <a:off x="4876800" y="2008188"/>
            <a:ext cx="4125913" cy="3630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Content Placeholder 2"/>
          <p:cNvSpPr>
            <a:spLocks noGrp="1"/>
          </p:cNvSpPr>
          <p:nvPr>
            <p:ph idx="1"/>
          </p:nvPr>
        </p:nvSpPr>
        <p:spPr>
          <a:xfrm>
            <a:off x="76200" y="1524000"/>
            <a:ext cx="4568825" cy="5257800"/>
          </a:xfrm>
        </p:spPr>
        <p:txBody>
          <a:bodyPr/>
          <a:lstStyle/>
          <a:p>
            <a:pPr marL="319088" lvl="1" indent="-319088">
              <a:spcBef>
                <a:spcPts val="700"/>
              </a:spcBef>
              <a:buClr>
                <a:schemeClr val="accent2"/>
              </a:buClr>
              <a:buSzPct val="60000"/>
              <a:buFont typeface="Wingdings" charset="2"/>
              <a:buChar char=""/>
            </a:pPr>
            <a:r>
              <a:rPr lang="en-US" altLang="en-US" sz="2400" dirty="0" smtClean="0">
                <a:latin typeface="Times New Roman" charset="0"/>
                <a:ea typeface="ＭＳ Ｐゴシック" charset="-128"/>
                <a:cs typeface="Times New Roman" charset="0"/>
              </a:rPr>
              <a:t>A third part of the limbic system is the hypothalamus.  It’s function is to analyze the blood flow in your body.</a:t>
            </a:r>
          </a:p>
          <a:p>
            <a:pPr marL="593725" lvl="2" indent="-319088">
              <a:spcBef>
                <a:spcPts val="700"/>
              </a:spcBef>
              <a:buSzPct val="60000"/>
              <a:buFont typeface="Wingdings" charset="2"/>
              <a:buChar char=""/>
            </a:pPr>
            <a:r>
              <a:rPr lang="en-US" altLang="en-US" dirty="0" smtClean="0">
                <a:latin typeface="Times New Roman" charset="0"/>
                <a:ea typeface="ＭＳ Ｐゴシック" charset="-128"/>
                <a:cs typeface="Times New Roman" charset="0"/>
              </a:rPr>
              <a:t> </a:t>
            </a:r>
            <a:r>
              <a:rPr lang="en-US" altLang="en-US" sz="2200" dirty="0" smtClean="0">
                <a:latin typeface="Times New Roman" charset="0"/>
                <a:ea typeface="ＭＳ Ｐゴシック" charset="-128"/>
                <a:cs typeface="Times New Roman" charset="0"/>
              </a:rPr>
              <a:t>Specifically regulates body temperature, fluid levels and nutrients.</a:t>
            </a:r>
          </a:p>
          <a:p>
            <a:pPr marL="319088" lvl="1" indent="-319088">
              <a:spcBef>
                <a:spcPts val="700"/>
              </a:spcBef>
              <a:buClr>
                <a:schemeClr val="accent2"/>
              </a:buClr>
              <a:buSzPct val="60000"/>
              <a:buFont typeface="Wingdings" charset="2"/>
              <a:buChar char=""/>
            </a:pPr>
            <a:endParaRPr lang="en-US" altLang="en-US" dirty="0" smtClean="0">
              <a:latin typeface="Times New Roman" charset="0"/>
              <a:ea typeface="ＭＳ Ｐゴシック" charset="-128"/>
              <a:cs typeface="Times New Roman" charset="0"/>
            </a:endParaRPr>
          </a:p>
          <a:p>
            <a:pPr marL="319088" lvl="1" indent="-319088">
              <a:spcBef>
                <a:spcPts val="700"/>
              </a:spcBef>
              <a:buClr>
                <a:schemeClr val="accent2"/>
              </a:buClr>
              <a:buSzPct val="60000"/>
              <a:buFont typeface="Wingdings" charset="2"/>
              <a:buChar char=""/>
            </a:pPr>
            <a:r>
              <a:rPr lang="en-US" altLang="en-US" sz="2400" dirty="0" smtClean="0">
                <a:latin typeface="Times New Roman" charset="0"/>
                <a:ea typeface="ＭＳ Ｐゴシック" charset="-128"/>
                <a:cs typeface="Times New Roman" charset="0"/>
              </a:rPr>
              <a:t>When it detects an imbalance, it tells the body how to respond.</a:t>
            </a:r>
          </a:p>
          <a:p>
            <a:pPr marL="593725" lvl="2" indent="-319088">
              <a:spcBef>
                <a:spcPts val="700"/>
              </a:spcBef>
              <a:buSzPct val="60000"/>
              <a:buFont typeface="Wingdings" charset="2"/>
              <a:buChar char=""/>
            </a:pPr>
            <a:r>
              <a:rPr lang="en-US" altLang="en-US" dirty="0" smtClean="0">
                <a:latin typeface="Times New Roman" charset="0"/>
                <a:ea typeface="ＭＳ Ｐゴシック" charset="-128"/>
                <a:cs typeface="Times New Roman" charset="0"/>
              </a:rPr>
              <a:t> </a:t>
            </a:r>
            <a:r>
              <a:rPr lang="en-US" altLang="en-US" sz="2200" dirty="0" smtClean="0">
                <a:latin typeface="Times New Roman" charset="0"/>
                <a:ea typeface="ＭＳ Ｐゴシック" charset="-128"/>
                <a:cs typeface="Times New Roman" charset="0"/>
              </a:rPr>
              <a:t>Feeling thirsty or hungry.</a:t>
            </a:r>
          </a:p>
        </p:txBody>
      </p:sp>
      <p:sp>
        <p:nvSpPr>
          <p:cNvPr id="105474" name="Title 1"/>
          <p:cNvSpPr>
            <a:spLocks noGrp="1"/>
          </p:cNvSpPr>
          <p:nvPr>
            <p:ph type="title"/>
          </p:nvPr>
        </p:nvSpPr>
        <p:spPr/>
        <p:txBody>
          <a:bodyPr/>
          <a:lstStyle/>
          <a:p>
            <a:r>
              <a:rPr lang="en-US" altLang="en-US" dirty="0" smtClean="0">
                <a:ea typeface="ＭＳ Ｐゴシック" charset="-128"/>
              </a:rPr>
              <a:t>Hypothalamus</a:t>
            </a:r>
          </a:p>
        </p:txBody>
      </p:sp>
      <p:pic>
        <p:nvPicPr>
          <p:cNvPr id="105476" name="Picture 2"/>
          <p:cNvPicPr>
            <a:picLocks noChangeAspect="1" noChangeArrowheads="1"/>
          </p:cNvPicPr>
          <p:nvPr/>
        </p:nvPicPr>
        <p:blipFill>
          <a:blip r:embed="rId2" cstate="print"/>
          <a:srcRect/>
          <a:stretch>
            <a:fillRect/>
          </a:stretch>
        </p:blipFill>
        <p:spPr bwMode="auto">
          <a:xfrm>
            <a:off x="4527550" y="2133600"/>
            <a:ext cx="454025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Content Placeholder 2"/>
          <p:cNvSpPr>
            <a:spLocks noGrp="1"/>
          </p:cNvSpPr>
          <p:nvPr>
            <p:ph idx="1"/>
          </p:nvPr>
        </p:nvSpPr>
        <p:spPr/>
        <p:txBody>
          <a:bodyPr>
            <a:normAutofit fontScale="92500" lnSpcReduction="10000"/>
          </a:bodyPr>
          <a:lstStyle/>
          <a:p>
            <a:r>
              <a:rPr lang="en-US" altLang="en-US" sz="2400" dirty="0" smtClean="0">
                <a:ea typeface="ＭＳ Ｐゴシック" charset="-128"/>
              </a:rPr>
              <a:t>The hypothalamus is organized into neural clusters that influence different things: hunger, thirst, body temperature and sexual behavior.</a:t>
            </a:r>
          </a:p>
          <a:p>
            <a:endParaRPr lang="en-US" altLang="en-US" sz="2400" dirty="0" smtClean="0">
              <a:ea typeface="ＭＳ Ｐゴシック" charset="-128"/>
            </a:endParaRPr>
          </a:p>
          <a:p>
            <a:r>
              <a:rPr lang="en-US" altLang="en-US" sz="2400" dirty="0" smtClean="0">
                <a:ea typeface="ＭＳ Ｐゴシック" charset="-128"/>
              </a:rPr>
              <a:t>The hypothalamus has “reward centers.” </a:t>
            </a:r>
          </a:p>
          <a:p>
            <a:pPr lvl="1"/>
            <a:r>
              <a:rPr lang="en-US" altLang="en-US" sz="2000" dirty="0" smtClean="0">
                <a:ea typeface="ＭＳ Ｐゴシック" charset="-128"/>
              </a:rPr>
              <a:t>In a series of experiments with rats they inserted electrodes on these reward centers. Rats were given access to a pedal that would stimulate their own reward centers. Rats would hit the pedal up to 7,000 times per year until they passed out. They would even cross an electrified floor to hit the pedal that a starving rat would not cross to reach food.  </a:t>
            </a:r>
          </a:p>
          <a:p>
            <a:pPr lvl="1"/>
            <a:endParaRPr lang="en-US" altLang="en-US" sz="2000" dirty="0" smtClean="0">
              <a:ea typeface="ＭＳ Ｐゴシック" charset="-128"/>
            </a:endParaRPr>
          </a:p>
          <a:p>
            <a:pPr lvl="1"/>
            <a:r>
              <a:rPr lang="en-US" altLang="en-US" sz="2000" dirty="0" smtClean="0">
                <a:ea typeface="ＭＳ Ｐゴシック" charset="-128"/>
              </a:rPr>
              <a:t>Addictive disorders could stem from </a:t>
            </a:r>
            <a:r>
              <a:rPr lang="en-US" altLang="en-US" sz="2000" i="1" dirty="0" smtClean="0">
                <a:ea typeface="ＭＳ Ｐゴシック" charset="-128"/>
              </a:rPr>
              <a:t>reward deficiency syndrome</a:t>
            </a:r>
            <a:r>
              <a:rPr lang="en-US" altLang="en-US" sz="2000" dirty="0" smtClean="0">
                <a:ea typeface="ＭＳ Ｐゴシック" charset="-128"/>
              </a:rPr>
              <a:t>-leads people to crave whatever provides that missing pleasure re relieves negative feelings.</a:t>
            </a:r>
          </a:p>
        </p:txBody>
      </p:sp>
      <p:sp>
        <p:nvSpPr>
          <p:cNvPr id="106498" name="Title 1"/>
          <p:cNvSpPr>
            <a:spLocks noGrp="1"/>
          </p:cNvSpPr>
          <p:nvPr>
            <p:ph type="title"/>
          </p:nvPr>
        </p:nvSpPr>
        <p:spPr/>
        <p:txBody>
          <a:bodyPr/>
          <a:lstStyle/>
          <a:p>
            <a:r>
              <a:rPr lang="en-US" altLang="en-US" dirty="0" smtClean="0">
                <a:ea typeface="ＭＳ Ｐゴシック" charset="-128"/>
              </a:rPr>
              <a:t>Hypothalamus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6"/>
          <p:cNvPicPr>
            <a:picLocks noChangeAspect="1" noChangeArrowheads="1"/>
          </p:cNvPicPr>
          <p:nvPr/>
        </p:nvPicPr>
        <p:blipFill>
          <a:blip r:embed="rId2" cstate="print"/>
          <a:srcRect/>
          <a:stretch>
            <a:fillRect/>
          </a:stretch>
        </p:blipFill>
        <p:spPr bwMode="auto">
          <a:xfrm>
            <a:off x="209550" y="4491038"/>
            <a:ext cx="8858250" cy="2205037"/>
          </a:xfrm>
          <a:prstGeom prst="rect">
            <a:avLst/>
          </a:prstGeom>
          <a:noFill/>
          <a:ln w="9525">
            <a:noFill/>
            <a:miter lim="800000"/>
            <a:headEnd/>
            <a:tailEnd/>
          </a:ln>
        </p:spPr>
      </p:pic>
      <p:sp>
        <p:nvSpPr>
          <p:cNvPr id="107524" name="Content Placeholder 2"/>
          <p:cNvSpPr>
            <a:spLocks noGrp="1"/>
          </p:cNvSpPr>
          <p:nvPr>
            <p:ph idx="1"/>
          </p:nvPr>
        </p:nvSpPr>
        <p:spPr>
          <a:xfrm>
            <a:off x="228600" y="1600200"/>
            <a:ext cx="4114800" cy="3352800"/>
          </a:xfrm>
        </p:spPr>
        <p:txBody>
          <a:bodyPr/>
          <a:lstStyle/>
          <a:p>
            <a:r>
              <a:rPr lang="en-US" altLang="en-US" dirty="0" smtClean="0">
                <a:latin typeface="Times New Roman" charset="0"/>
                <a:ea typeface="ＭＳ Ｐゴシック" charset="-128"/>
                <a:cs typeface="Times New Roman" charset="0"/>
              </a:rPr>
              <a:t>When you look at a human brain, the majority of what you see is the cerebral cortex. </a:t>
            </a:r>
          </a:p>
        </p:txBody>
      </p:sp>
      <p:sp>
        <p:nvSpPr>
          <p:cNvPr id="107523" name="Title 1"/>
          <p:cNvSpPr>
            <a:spLocks noGrp="1"/>
          </p:cNvSpPr>
          <p:nvPr>
            <p:ph type="title"/>
          </p:nvPr>
        </p:nvSpPr>
        <p:spPr/>
        <p:txBody>
          <a:bodyPr/>
          <a:lstStyle/>
          <a:p>
            <a:r>
              <a:rPr lang="en-US" altLang="en-US" dirty="0" smtClean="0">
                <a:ea typeface="ＭＳ Ｐゴシック" charset="-128"/>
              </a:rPr>
              <a:t>Cerebral Cortex</a:t>
            </a:r>
          </a:p>
        </p:txBody>
      </p:sp>
      <p:pic>
        <p:nvPicPr>
          <p:cNvPr id="107525" name="Picture 4"/>
          <p:cNvPicPr>
            <a:picLocks noChangeAspect="1" noChangeArrowheads="1"/>
          </p:cNvPicPr>
          <p:nvPr/>
        </p:nvPicPr>
        <p:blipFill>
          <a:blip r:embed="rId3" cstate="print"/>
          <a:srcRect/>
          <a:stretch>
            <a:fillRect/>
          </a:stretch>
        </p:blipFill>
        <p:spPr bwMode="auto">
          <a:xfrm>
            <a:off x="6324600" y="1524000"/>
            <a:ext cx="2743200" cy="2952750"/>
          </a:xfrm>
          <a:prstGeom prst="rect">
            <a:avLst/>
          </a:prstGeom>
          <a:noFill/>
          <a:ln w="9525">
            <a:noFill/>
            <a:miter lim="800000"/>
            <a:headEnd/>
            <a:tailEnd/>
          </a:ln>
        </p:spPr>
      </p:pic>
      <p:sp>
        <p:nvSpPr>
          <p:cNvPr id="107526" name="TextBox 4"/>
          <p:cNvSpPr txBox="1">
            <a:spLocks noChangeArrowheads="1"/>
          </p:cNvSpPr>
          <p:nvPr/>
        </p:nvSpPr>
        <p:spPr bwMode="auto">
          <a:xfrm>
            <a:off x="4800600" y="1530350"/>
            <a:ext cx="4038600" cy="369888"/>
          </a:xfrm>
          <a:prstGeom prst="rect">
            <a:avLst/>
          </a:prstGeom>
          <a:noFill/>
          <a:ln w="9525">
            <a:noFill/>
            <a:miter lim="800000"/>
            <a:headEnd/>
            <a:tailEnd/>
          </a:ln>
        </p:spPr>
        <p:txBody>
          <a:bodyPr>
            <a:spAutoFit/>
          </a:bodyPr>
          <a:lstStyle/>
          <a:p>
            <a:r>
              <a:rPr lang="en-US" altLang="en-US" b="1"/>
              <a:t>Major Lobes of the Brain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Content Placeholder 2"/>
          <p:cNvSpPr>
            <a:spLocks noGrp="1"/>
          </p:cNvSpPr>
          <p:nvPr>
            <p:ph idx="1"/>
          </p:nvPr>
        </p:nvSpPr>
        <p:spPr/>
        <p:txBody>
          <a:bodyPr/>
          <a:lstStyle/>
          <a:p>
            <a:r>
              <a:rPr lang="en-US" altLang="en-US" dirty="0" smtClean="0">
                <a:ea typeface="ＭＳ Ｐゴシック" charset="-128"/>
              </a:rPr>
              <a:t>The cerebral cortex is a thin layer of interconnected neural cells. It is the brains ultimate control and information-processing center.</a:t>
            </a:r>
          </a:p>
          <a:p>
            <a:pPr lvl="1"/>
            <a:r>
              <a:rPr lang="en-US" altLang="en-US" dirty="0" smtClean="0">
                <a:ea typeface="ＭＳ Ｐゴシック" charset="-128"/>
              </a:rPr>
              <a:t>The larger cortex of mammals offers increased capacities for learning and thinking, enabling them to be more adaptable. </a:t>
            </a:r>
          </a:p>
          <a:p>
            <a:pPr lvl="1"/>
            <a:r>
              <a:rPr lang="en-US" altLang="en-US" dirty="0" smtClean="0">
                <a:ea typeface="ＭＳ Ｐゴシック" charset="-128"/>
              </a:rPr>
              <a:t>The wrinkles of the brain are made by fissures and folds called </a:t>
            </a:r>
            <a:r>
              <a:rPr lang="en-US" altLang="en-US" dirty="0" err="1" smtClean="0">
                <a:ea typeface="ＭＳ Ｐゴシック" charset="-128"/>
              </a:rPr>
              <a:t>Gyri</a:t>
            </a:r>
            <a:r>
              <a:rPr lang="en-US" altLang="en-US" dirty="0" smtClean="0">
                <a:ea typeface="ＭＳ Ｐゴシック" charset="-128"/>
              </a:rPr>
              <a:t>.</a:t>
            </a:r>
          </a:p>
        </p:txBody>
      </p:sp>
      <p:sp>
        <p:nvSpPr>
          <p:cNvPr id="108546" name="Title 1"/>
          <p:cNvSpPr>
            <a:spLocks noGrp="1"/>
          </p:cNvSpPr>
          <p:nvPr>
            <p:ph type="title"/>
          </p:nvPr>
        </p:nvSpPr>
        <p:spPr/>
        <p:txBody>
          <a:bodyPr/>
          <a:lstStyle/>
          <a:p>
            <a:r>
              <a:rPr lang="en-US" altLang="en-US" dirty="0" smtClean="0">
                <a:ea typeface="ＭＳ Ｐゴシック" charset="-128"/>
              </a:rPr>
              <a:t>Cerebral Cortex</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p:txBody>
          <a:bodyPr/>
          <a:lstStyle/>
          <a:p>
            <a:r>
              <a:rPr lang="en-US" altLang="en-US" b="1" u="sng" dirty="0" smtClean="0">
                <a:latin typeface="Times New Roman" charset="0"/>
                <a:ea typeface="ＭＳ Ｐゴシック" charset="-128"/>
              </a:rPr>
              <a:t>Frontal Lobes:</a:t>
            </a:r>
            <a:r>
              <a:rPr lang="en-US" altLang="en-US" dirty="0" smtClean="0">
                <a:latin typeface="Times New Roman" charset="0"/>
                <a:ea typeface="ＭＳ Ｐゴシック" charset="-128"/>
              </a:rPr>
              <a:t> Portion of the cerebral cortex just behind the forehead.</a:t>
            </a:r>
          </a:p>
          <a:p>
            <a:pPr lvl="1"/>
            <a:r>
              <a:rPr lang="en-US" altLang="en-US" dirty="0" smtClean="0">
                <a:latin typeface="Times New Roman" charset="0"/>
                <a:ea typeface="ＭＳ Ｐゴシック" charset="-128"/>
              </a:rPr>
              <a:t>Involves the motor cortex.</a:t>
            </a:r>
          </a:p>
          <a:p>
            <a:pPr lvl="1"/>
            <a:r>
              <a:rPr lang="en-US" altLang="en-US" dirty="0" smtClean="0">
                <a:latin typeface="Times New Roman" charset="0"/>
                <a:ea typeface="ＭＳ Ｐゴシック" charset="-128"/>
              </a:rPr>
              <a:t>Involved in making plans and judgment.</a:t>
            </a:r>
            <a:endParaRPr lang="en-US" altLang="en-US" u="sng" dirty="0" smtClean="0">
              <a:latin typeface="Times New Roman" charset="0"/>
              <a:ea typeface="ＭＳ Ｐゴシック" charset="-128"/>
            </a:endParaRPr>
          </a:p>
          <a:p>
            <a:endParaRPr lang="en-US" altLang="en-US" b="1" u="sng" dirty="0" smtClean="0">
              <a:latin typeface="Times New Roman" charset="0"/>
              <a:ea typeface="ＭＳ Ｐゴシック" charset="-128"/>
            </a:endParaRPr>
          </a:p>
          <a:p>
            <a:r>
              <a:rPr lang="en-US" altLang="en-US" b="1" u="sng" dirty="0" smtClean="0">
                <a:latin typeface="Times New Roman" charset="0"/>
                <a:ea typeface="ＭＳ Ｐゴシック" charset="-128"/>
              </a:rPr>
              <a:t>Parietal Lobes:</a:t>
            </a:r>
            <a:r>
              <a:rPr lang="en-US" altLang="en-US" dirty="0" smtClean="0">
                <a:latin typeface="Times New Roman" charset="0"/>
                <a:ea typeface="ＭＳ Ｐゴシック" charset="-128"/>
              </a:rPr>
              <a:t> Portion of the cerebral cortex at the top of the head.</a:t>
            </a:r>
          </a:p>
          <a:p>
            <a:pPr lvl="1"/>
            <a:r>
              <a:rPr lang="en-US" altLang="en-US" dirty="0" smtClean="0">
                <a:latin typeface="Times New Roman" charset="0"/>
                <a:ea typeface="ＭＳ Ｐゴシック" charset="-128"/>
              </a:rPr>
              <a:t>Used for general processing, especially mathematical reasoning.</a:t>
            </a:r>
          </a:p>
        </p:txBody>
      </p:sp>
      <p:sp>
        <p:nvSpPr>
          <p:cNvPr id="109570" name="Rectangle 2"/>
          <p:cNvSpPr>
            <a:spLocks noGrp="1" noChangeArrowheads="1"/>
          </p:cNvSpPr>
          <p:nvPr>
            <p:ph type="title"/>
          </p:nvPr>
        </p:nvSpPr>
        <p:spPr/>
        <p:txBody>
          <a:bodyPr/>
          <a:lstStyle/>
          <a:p>
            <a:r>
              <a:rPr lang="en-US" altLang="en-US" dirty="0" smtClean="0">
                <a:ea typeface="ＭＳ Ｐゴシック" charset="-128"/>
              </a:rPr>
              <a:t>Frontal and Parietal Lobes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a:xfrm>
            <a:off x="457200" y="1524000"/>
            <a:ext cx="8229600" cy="5105400"/>
          </a:xfrm>
        </p:spPr>
        <p:txBody>
          <a:bodyPr/>
          <a:lstStyle/>
          <a:p>
            <a:pPr>
              <a:lnSpc>
                <a:spcPct val="90000"/>
              </a:lnSpc>
            </a:pPr>
            <a:r>
              <a:rPr lang="en-US" altLang="en-US" sz="2400" b="1" i="1" dirty="0" smtClean="0">
                <a:latin typeface="Times New Roman" charset="0"/>
                <a:ea typeface="ＭＳ Ｐゴシック" charset="-128"/>
              </a:rPr>
              <a:t>Motor Cortex: </a:t>
            </a:r>
            <a:r>
              <a:rPr lang="en-US" altLang="en-US" sz="2400" dirty="0" smtClean="0">
                <a:latin typeface="Times New Roman" charset="0"/>
                <a:ea typeface="ＭＳ Ｐゴシック" charset="-128"/>
              </a:rPr>
              <a:t>Area of the brain at the back of the frontal lobe.</a:t>
            </a:r>
          </a:p>
          <a:p>
            <a:pPr lvl="1">
              <a:lnSpc>
                <a:spcPct val="90000"/>
              </a:lnSpc>
            </a:pPr>
            <a:r>
              <a:rPr lang="en-US" altLang="en-US" sz="2000" dirty="0" smtClean="0">
                <a:latin typeface="Times New Roman" charset="0"/>
                <a:ea typeface="ＭＳ Ｐゴシック" charset="-128"/>
              </a:rPr>
              <a:t>In charge of the movement of your body parts.</a:t>
            </a:r>
          </a:p>
          <a:p>
            <a:pPr lvl="1">
              <a:lnSpc>
                <a:spcPct val="90000"/>
              </a:lnSpc>
            </a:pPr>
            <a:r>
              <a:rPr lang="en-US" altLang="en-US" sz="2000" dirty="0" smtClean="0">
                <a:latin typeface="Times New Roman" charset="0"/>
                <a:ea typeface="ＭＳ Ｐゴシック" charset="-128"/>
              </a:rPr>
              <a:t>The motor cortex on the right side of your brain controls the movement of the left side of your body, and vice versa. </a:t>
            </a:r>
          </a:p>
          <a:p>
            <a:pPr lvl="1">
              <a:lnSpc>
                <a:spcPct val="90000"/>
              </a:lnSpc>
            </a:pPr>
            <a:endParaRPr lang="en-US" altLang="en-US" sz="1000" dirty="0" smtClean="0">
              <a:latin typeface="Times New Roman" charset="0"/>
              <a:ea typeface="ＭＳ Ｐゴシック" charset="-128"/>
            </a:endParaRPr>
          </a:p>
          <a:p>
            <a:pPr lvl="1">
              <a:lnSpc>
                <a:spcPct val="90000"/>
              </a:lnSpc>
            </a:pPr>
            <a:r>
              <a:rPr lang="en-US" altLang="en-US" sz="2000" b="1" i="1" dirty="0" smtClean="0">
                <a:latin typeface="Times New Roman" charset="0"/>
                <a:ea typeface="ＭＳ Ｐゴシック" charset="-128"/>
              </a:rPr>
              <a:t>Demo: move your right hand in a circular motion. Now move your foot in the same direction. Easy?</a:t>
            </a:r>
          </a:p>
          <a:p>
            <a:pPr lvl="2">
              <a:lnSpc>
                <a:spcPct val="90000"/>
              </a:lnSpc>
            </a:pPr>
            <a:r>
              <a:rPr lang="en-US" altLang="en-US" sz="2000" b="1" i="1" dirty="0" smtClean="0">
                <a:latin typeface="Times New Roman" charset="0"/>
                <a:ea typeface="ＭＳ Ｐゴシック" charset="-128"/>
              </a:rPr>
              <a:t>Try moving your foot in the opposite direction. Much harder.</a:t>
            </a:r>
          </a:p>
          <a:p>
            <a:pPr lvl="2">
              <a:lnSpc>
                <a:spcPct val="90000"/>
              </a:lnSpc>
            </a:pPr>
            <a:r>
              <a:rPr lang="en-US" altLang="en-US" sz="2000" b="1" i="1" dirty="0" smtClean="0">
                <a:latin typeface="Times New Roman" charset="0"/>
                <a:ea typeface="ＭＳ Ｐゴシック" charset="-128"/>
              </a:rPr>
              <a:t>Try moving your left foot in the opposite direction. Why is it easier?</a:t>
            </a:r>
          </a:p>
          <a:p>
            <a:pPr lvl="2">
              <a:lnSpc>
                <a:spcPct val="90000"/>
              </a:lnSpc>
            </a:pPr>
            <a:endParaRPr lang="en-US" altLang="en-US" sz="1000" b="1" i="1" dirty="0" smtClean="0">
              <a:latin typeface="Times New Roman" charset="0"/>
              <a:ea typeface="ＭＳ Ｐゴシック" charset="-128"/>
            </a:endParaRPr>
          </a:p>
          <a:p>
            <a:pPr>
              <a:lnSpc>
                <a:spcPct val="90000"/>
              </a:lnSpc>
            </a:pPr>
            <a:r>
              <a:rPr lang="en-US" altLang="en-US" sz="2400" b="1" i="1" dirty="0" smtClean="0">
                <a:latin typeface="Times New Roman" charset="0"/>
                <a:ea typeface="ＭＳ Ｐゴシック" charset="-128"/>
              </a:rPr>
              <a:t>Sensory Cortex: </a:t>
            </a:r>
            <a:r>
              <a:rPr lang="en-US" altLang="en-US" sz="2400" dirty="0" smtClean="0">
                <a:latin typeface="Times New Roman" charset="0"/>
                <a:ea typeface="ＭＳ Ｐゴシック" charset="-128"/>
              </a:rPr>
              <a:t>At the front of the parietal lobe.</a:t>
            </a:r>
          </a:p>
          <a:p>
            <a:pPr lvl="1">
              <a:lnSpc>
                <a:spcPct val="90000"/>
              </a:lnSpc>
            </a:pPr>
            <a:r>
              <a:rPr lang="en-US" altLang="en-US" sz="2000" dirty="0" smtClean="0">
                <a:latin typeface="Times New Roman" charset="0"/>
                <a:ea typeface="ＭＳ Ｐゴシック" charset="-128"/>
              </a:rPr>
              <a:t>Experiences and processes body touch and movement sensations.</a:t>
            </a:r>
          </a:p>
          <a:p>
            <a:pPr lvl="1">
              <a:lnSpc>
                <a:spcPct val="90000"/>
              </a:lnSpc>
            </a:pPr>
            <a:r>
              <a:rPr lang="en-US" altLang="en-US" sz="2000" dirty="0" smtClean="0">
                <a:latin typeface="Times New Roman" charset="0"/>
                <a:ea typeface="ＭＳ Ｐゴシック" charset="-128"/>
              </a:rPr>
              <a:t>The </a:t>
            </a:r>
            <a:r>
              <a:rPr lang="en-US" altLang="en-US" sz="2000" dirty="0" err="1" smtClean="0">
                <a:latin typeface="Times New Roman" charset="0"/>
                <a:ea typeface="ＭＳ Ｐゴシック" charset="-128"/>
              </a:rPr>
              <a:t>sensorycortex</a:t>
            </a:r>
            <a:r>
              <a:rPr lang="en-US" altLang="en-US" sz="2000" dirty="0" smtClean="0">
                <a:latin typeface="Times New Roman" charset="0"/>
                <a:ea typeface="ＭＳ Ｐゴシック" charset="-128"/>
              </a:rPr>
              <a:t> on the right side of your brain controls the sensation of the left side of your body, and vice versa. </a:t>
            </a:r>
          </a:p>
          <a:p>
            <a:pPr lvl="1">
              <a:lnSpc>
                <a:spcPct val="90000"/>
              </a:lnSpc>
            </a:pPr>
            <a:endParaRPr lang="en-US" altLang="en-US" sz="2000" dirty="0" smtClean="0">
              <a:latin typeface="Times New Roman" charset="0"/>
              <a:ea typeface="ＭＳ Ｐゴシック" charset="-128"/>
            </a:endParaRPr>
          </a:p>
        </p:txBody>
      </p:sp>
      <p:sp>
        <p:nvSpPr>
          <p:cNvPr id="110594" name="Rectangle 2"/>
          <p:cNvSpPr>
            <a:spLocks noGrp="1" noChangeArrowheads="1"/>
          </p:cNvSpPr>
          <p:nvPr>
            <p:ph type="title"/>
          </p:nvPr>
        </p:nvSpPr>
        <p:spPr>
          <a:xfrm>
            <a:off x="457200" y="76200"/>
            <a:ext cx="8229600" cy="1143000"/>
          </a:xfrm>
        </p:spPr>
        <p:txBody>
          <a:bodyPr/>
          <a:lstStyle/>
          <a:p>
            <a:r>
              <a:rPr lang="en-US" altLang="en-US" dirty="0" smtClean="0">
                <a:ea typeface="ＭＳ Ｐゴシック" charset="-128"/>
              </a:rPr>
              <a:t>Motor Cortex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25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25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25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257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257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257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257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25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dirty="0" smtClean="0">
                <a:ea typeface="ＭＳ Ｐゴシック" charset="-128"/>
              </a:rPr>
              <a:t>How Does a Neuron Work?</a:t>
            </a:r>
          </a:p>
        </p:txBody>
      </p:sp>
      <p:pic>
        <p:nvPicPr>
          <p:cNvPr id="75779" name="Picture 4"/>
          <p:cNvPicPr>
            <a:picLocks noChangeAspect="1" noChangeArrowheads="1"/>
          </p:cNvPicPr>
          <p:nvPr/>
        </p:nvPicPr>
        <p:blipFill>
          <a:blip r:embed="rId2" cstate="print"/>
          <a:srcRect/>
          <a:stretch>
            <a:fillRect/>
          </a:stretch>
        </p:blipFill>
        <p:spPr bwMode="auto">
          <a:xfrm>
            <a:off x="762000" y="1517650"/>
            <a:ext cx="7696200" cy="5253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457200" y="152400"/>
            <a:ext cx="8229600" cy="1143000"/>
          </a:xfrm>
        </p:spPr>
        <p:txBody>
          <a:bodyPr>
            <a:normAutofit fontScale="90000"/>
          </a:bodyPr>
          <a:lstStyle/>
          <a:p>
            <a:r>
              <a:rPr lang="en-US" altLang="en-US" sz="4000" dirty="0" smtClean="0">
                <a:ea typeface="ＭＳ Ｐゴシック" charset="-128"/>
              </a:rPr>
              <a:t>The Motor Cortex and the </a:t>
            </a:r>
            <a:r>
              <a:rPr lang="en-US" altLang="en-US" sz="4000" dirty="0" err="1" smtClean="0">
                <a:ea typeface="ＭＳ Ｐゴシック" charset="-128"/>
              </a:rPr>
              <a:t>Somatosensory</a:t>
            </a:r>
            <a:r>
              <a:rPr lang="en-US" altLang="en-US" sz="4000" dirty="0" smtClean="0">
                <a:ea typeface="ＭＳ Ｐゴシック" charset="-128"/>
              </a:rPr>
              <a:t> Cortex</a:t>
            </a:r>
          </a:p>
        </p:txBody>
      </p:sp>
      <p:pic>
        <p:nvPicPr>
          <p:cNvPr id="111619" name="Picture 2"/>
          <p:cNvPicPr>
            <a:picLocks noChangeAspect="1" noChangeArrowheads="1"/>
          </p:cNvPicPr>
          <p:nvPr/>
        </p:nvPicPr>
        <p:blipFill>
          <a:blip r:embed="rId2" cstate="print"/>
          <a:srcRect/>
          <a:stretch>
            <a:fillRect/>
          </a:stretch>
        </p:blipFill>
        <p:spPr bwMode="auto">
          <a:xfrm>
            <a:off x="1600200" y="1524000"/>
            <a:ext cx="6172200" cy="5227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5"/>
          <p:cNvPicPr>
            <a:picLocks noChangeAspect="1" noChangeArrowheads="1"/>
          </p:cNvPicPr>
          <p:nvPr/>
        </p:nvPicPr>
        <p:blipFill>
          <a:blip r:embed="rId2" cstate="print"/>
          <a:srcRect/>
          <a:stretch>
            <a:fillRect/>
          </a:stretch>
        </p:blipFill>
        <p:spPr bwMode="auto">
          <a:xfrm>
            <a:off x="3541713" y="379413"/>
            <a:ext cx="5373687" cy="6097587"/>
          </a:xfrm>
          <a:prstGeom prst="rect">
            <a:avLst/>
          </a:prstGeom>
          <a:noFill/>
          <a:ln w="9525">
            <a:noFill/>
            <a:miter lim="800000"/>
            <a:headEnd/>
            <a:tailEnd/>
          </a:ln>
        </p:spPr>
      </p:pic>
      <p:sp>
        <p:nvSpPr>
          <p:cNvPr id="112643" name="Rectangle 3"/>
          <p:cNvSpPr>
            <a:spLocks noGrp="1" noChangeArrowheads="1"/>
          </p:cNvSpPr>
          <p:nvPr>
            <p:ph idx="1"/>
          </p:nvPr>
        </p:nvSpPr>
        <p:spPr>
          <a:xfrm>
            <a:off x="0" y="2209800"/>
            <a:ext cx="3962400" cy="2667000"/>
          </a:xfrm>
        </p:spPr>
        <p:txBody>
          <a:bodyPr/>
          <a:lstStyle/>
          <a:p>
            <a:pPr eaLnBrk="1" hangingPunct="1"/>
            <a:r>
              <a:rPr lang="en-US" altLang="en-US" b="1" dirty="0" smtClean="0">
                <a:latin typeface="Times New Roman" charset="0"/>
                <a:ea typeface="ＭＳ Ｐゴシック" charset="-128"/>
              </a:rPr>
              <a:t>The Motor Cortex</a:t>
            </a:r>
          </a:p>
          <a:p>
            <a:pPr eaLnBrk="1" hangingPunct="1">
              <a:buFontTx/>
              <a:buNone/>
            </a:pPr>
            <a:r>
              <a:rPr lang="en-US" altLang="en-US" b="1" dirty="0" smtClean="0">
                <a:latin typeface="Times New Roman" charset="0"/>
                <a:ea typeface="ＭＳ Ｐゴシック" charset="-128"/>
              </a:rPr>
              <a:t>	</a:t>
            </a:r>
            <a:r>
              <a:rPr lang="en-US" altLang="en-US" sz="2000" b="1" dirty="0" smtClean="0">
                <a:latin typeface="Times New Roman" charset="0"/>
                <a:ea typeface="ＭＳ Ｐゴシック" charset="-128"/>
              </a:rPr>
              <a:t>The areas requiring precise control occupy the greatest amount of cortical space.</a:t>
            </a:r>
          </a:p>
        </p:txBody>
      </p:sp>
      <p:sp>
        <p:nvSpPr>
          <p:cNvPr id="112644" name="Text Box 6"/>
          <p:cNvSpPr txBox="1">
            <a:spLocks noChangeArrowheads="1"/>
          </p:cNvSpPr>
          <p:nvPr/>
        </p:nvSpPr>
        <p:spPr bwMode="auto">
          <a:xfrm>
            <a:off x="6076950" y="306388"/>
            <a:ext cx="2717800" cy="336550"/>
          </a:xfrm>
          <a:prstGeom prst="rect">
            <a:avLst/>
          </a:prstGeom>
          <a:noFill/>
          <a:ln w="9525">
            <a:noFill/>
            <a:miter lim="800000"/>
            <a:headEnd/>
            <a:tailEnd/>
          </a:ln>
        </p:spPr>
        <p:txBody>
          <a:bodyPr wrap="none">
            <a:spAutoFit/>
          </a:bodyPr>
          <a:lstStyle/>
          <a:p>
            <a:pPr eaLnBrk="0" hangingPunct="0"/>
            <a:r>
              <a:rPr lang="en-US" altLang="en-US" sz="1600" b="1">
                <a:latin typeface="Helvetica" charset="0"/>
              </a:rPr>
              <a:t>Primary motor cortex (M1)</a:t>
            </a:r>
          </a:p>
        </p:txBody>
      </p:sp>
      <p:sp>
        <p:nvSpPr>
          <p:cNvPr id="112645" name="Line 7"/>
          <p:cNvSpPr>
            <a:spLocks noChangeShapeType="1"/>
          </p:cNvSpPr>
          <p:nvPr/>
        </p:nvSpPr>
        <p:spPr bwMode="auto">
          <a:xfrm flipV="1">
            <a:off x="6153150" y="609600"/>
            <a:ext cx="304800" cy="609600"/>
          </a:xfrm>
          <a:prstGeom prst="line">
            <a:avLst/>
          </a:prstGeom>
          <a:noFill/>
          <a:ln w="19050">
            <a:solidFill>
              <a:schemeClr val="tx1"/>
            </a:solidFill>
            <a:round/>
            <a:headEnd/>
            <a:tailEnd/>
          </a:ln>
        </p:spPr>
        <p:txBody>
          <a:bodyPr wrap="none" anchor="ctr"/>
          <a:lstStyle/>
          <a:p>
            <a:endParaRPr lang="en-CA"/>
          </a:p>
        </p:txBody>
      </p:sp>
      <p:sp>
        <p:nvSpPr>
          <p:cNvPr id="112646" name="Text Box 8"/>
          <p:cNvSpPr txBox="1">
            <a:spLocks noChangeArrowheads="1"/>
          </p:cNvSpPr>
          <p:nvPr/>
        </p:nvSpPr>
        <p:spPr bwMode="auto">
          <a:xfrm>
            <a:off x="4003675" y="3038475"/>
            <a:ext cx="623888" cy="336550"/>
          </a:xfrm>
          <a:prstGeom prst="rect">
            <a:avLst/>
          </a:prstGeom>
          <a:noFill/>
          <a:ln w="9525">
            <a:noFill/>
            <a:miter lim="800000"/>
            <a:headEnd/>
            <a:tailEnd/>
          </a:ln>
        </p:spPr>
        <p:txBody>
          <a:bodyPr wrap="none">
            <a:spAutoFit/>
          </a:bodyPr>
          <a:lstStyle/>
          <a:p>
            <a:pPr eaLnBrk="0" hangingPunct="0"/>
            <a:r>
              <a:rPr lang="en-US" altLang="en-US" sz="1600" b="1">
                <a:latin typeface="Helvetica" charset="0"/>
              </a:rPr>
              <a:t>Foot</a:t>
            </a:r>
          </a:p>
        </p:txBody>
      </p:sp>
      <p:sp>
        <p:nvSpPr>
          <p:cNvPr id="112647" name="Text Box 9"/>
          <p:cNvSpPr txBox="1">
            <a:spLocks noChangeArrowheads="1"/>
          </p:cNvSpPr>
          <p:nvPr/>
        </p:nvSpPr>
        <p:spPr bwMode="auto">
          <a:xfrm>
            <a:off x="4003675" y="1057275"/>
            <a:ext cx="511175" cy="336550"/>
          </a:xfrm>
          <a:prstGeom prst="rect">
            <a:avLst/>
          </a:prstGeom>
          <a:noFill/>
          <a:ln w="9525">
            <a:noFill/>
            <a:miter lim="800000"/>
            <a:headEnd/>
            <a:tailEnd/>
          </a:ln>
        </p:spPr>
        <p:txBody>
          <a:bodyPr wrap="none">
            <a:spAutoFit/>
          </a:bodyPr>
          <a:lstStyle/>
          <a:p>
            <a:pPr eaLnBrk="0" hangingPunct="0"/>
            <a:r>
              <a:rPr lang="en-US" altLang="en-US" sz="1600" b="1">
                <a:latin typeface="Helvetica" charset="0"/>
              </a:rPr>
              <a:t>Hip</a:t>
            </a:r>
          </a:p>
        </p:txBody>
      </p:sp>
      <p:sp>
        <p:nvSpPr>
          <p:cNvPr id="112648" name="Text Box 10"/>
          <p:cNvSpPr txBox="1">
            <a:spLocks noChangeArrowheads="1"/>
          </p:cNvSpPr>
          <p:nvPr/>
        </p:nvSpPr>
        <p:spPr bwMode="auto">
          <a:xfrm>
            <a:off x="4841875" y="1285875"/>
            <a:ext cx="747713" cy="336550"/>
          </a:xfrm>
          <a:prstGeom prst="rect">
            <a:avLst/>
          </a:prstGeom>
          <a:noFill/>
          <a:ln w="9525">
            <a:noFill/>
            <a:miter lim="800000"/>
            <a:headEnd/>
            <a:tailEnd/>
          </a:ln>
        </p:spPr>
        <p:txBody>
          <a:bodyPr wrap="none">
            <a:spAutoFit/>
          </a:bodyPr>
          <a:lstStyle/>
          <a:p>
            <a:pPr eaLnBrk="0" hangingPunct="0"/>
            <a:r>
              <a:rPr lang="en-US" altLang="en-US" sz="1600" b="1">
                <a:latin typeface="Helvetica" charset="0"/>
              </a:rPr>
              <a:t>Trunk</a:t>
            </a:r>
          </a:p>
        </p:txBody>
      </p:sp>
      <p:sp>
        <p:nvSpPr>
          <p:cNvPr id="112649" name="Text Box 11"/>
          <p:cNvSpPr txBox="1">
            <a:spLocks noChangeArrowheads="1"/>
          </p:cNvSpPr>
          <p:nvPr/>
        </p:nvSpPr>
        <p:spPr bwMode="auto">
          <a:xfrm>
            <a:off x="5680075" y="1895475"/>
            <a:ext cx="590550" cy="336550"/>
          </a:xfrm>
          <a:prstGeom prst="rect">
            <a:avLst/>
          </a:prstGeom>
          <a:noFill/>
          <a:ln w="9525">
            <a:noFill/>
            <a:miter lim="800000"/>
            <a:headEnd/>
            <a:tailEnd/>
          </a:ln>
        </p:spPr>
        <p:txBody>
          <a:bodyPr wrap="none">
            <a:spAutoFit/>
          </a:bodyPr>
          <a:lstStyle/>
          <a:p>
            <a:pPr eaLnBrk="0" hangingPunct="0"/>
            <a:r>
              <a:rPr lang="en-US" altLang="en-US" sz="1600" b="1">
                <a:latin typeface="Helvetica" charset="0"/>
              </a:rPr>
              <a:t>Arm</a:t>
            </a:r>
          </a:p>
        </p:txBody>
      </p:sp>
      <p:sp>
        <p:nvSpPr>
          <p:cNvPr id="112650" name="Text Box 12"/>
          <p:cNvSpPr txBox="1">
            <a:spLocks noChangeArrowheads="1"/>
          </p:cNvSpPr>
          <p:nvPr/>
        </p:nvSpPr>
        <p:spPr bwMode="auto">
          <a:xfrm>
            <a:off x="6365875" y="2428875"/>
            <a:ext cx="690563" cy="336550"/>
          </a:xfrm>
          <a:prstGeom prst="rect">
            <a:avLst/>
          </a:prstGeom>
          <a:noFill/>
          <a:ln w="9525">
            <a:noFill/>
            <a:miter lim="800000"/>
            <a:headEnd/>
            <a:tailEnd/>
          </a:ln>
        </p:spPr>
        <p:txBody>
          <a:bodyPr wrap="none">
            <a:spAutoFit/>
          </a:bodyPr>
          <a:lstStyle/>
          <a:p>
            <a:pPr eaLnBrk="0" hangingPunct="0"/>
            <a:r>
              <a:rPr lang="en-US" altLang="en-US" sz="1600" b="1">
                <a:latin typeface="Helvetica" charset="0"/>
              </a:rPr>
              <a:t>Hand</a:t>
            </a:r>
          </a:p>
        </p:txBody>
      </p:sp>
      <p:sp>
        <p:nvSpPr>
          <p:cNvPr id="112651" name="Text Box 13"/>
          <p:cNvSpPr txBox="1">
            <a:spLocks noChangeArrowheads="1"/>
          </p:cNvSpPr>
          <p:nvPr/>
        </p:nvSpPr>
        <p:spPr bwMode="auto">
          <a:xfrm>
            <a:off x="7053263" y="3800475"/>
            <a:ext cx="646112" cy="336550"/>
          </a:xfrm>
          <a:prstGeom prst="rect">
            <a:avLst/>
          </a:prstGeom>
          <a:noFill/>
          <a:ln w="9525">
            <a:noFill/>
            <a:miter lim="800000"/>
            <a:headEnd/>
            <a:tailEnd/>
          </a:ln>
        </p:spPr>
        <p:txBody>
          <a:bodyPr wrap="none">
            <a:spAutoFit/>
          </a:bodyPr>
          <a:lstStyle/>
          <a:p>
            <a:pPr eaLnBrk="0" hangingPunct="0"/>
            <a:r>
              <a:rPr lang="en-US" altLang="en-US" sz="1600" b="1">
                <a:latin typeface="Helvetica" charset="0"/>
              </a:rPr>
              <a:t>Face</a:t>
            </a:r>
          </a:p>
        </p:txBody>
      </p:sp>
      <p:sp>
        <p:nvSpPr>
          <p:cNvPr id="112652" name="Text Box 14"/>
          <p:cNvSpPr txBox="1">
            <a:spLocks noChangeArrowheads="1"/>
          </p:cNvSpPr>
          <p:nvPr/>
        </p:nvSpPr>
        <p:spPr bwMode="auto">
          <a:xfrm>
            <a:off x="7143750" y="4943475"/>
            <a:ext cx="915988" cy="336550"/>
          </a:xfrm>
          <a:prstGeom prst="rect">
            <a:avLst/>
          </a:prstGeom>
          <a:noFill/>
          <a:ln w="9525">
            <a:noFill/>
            <a:miter lim="800000"/>
            <a:headEnd/>
            <a:tailEnd/>
          </a:ln>
        </p:spPr>
        <p:txBody>
          <a:bodyPr wrap="none">
            <a:spAutoFit/>
          </a:bodyPr>
          <a:lstStyle/>
          <a:p>
            <a:pPr eaLnBrk="0" hangingPunct="0"/>
            <a:r>
              <a:rPr lang="en-US" altLang="en-US" sz="1600" b="1">
                <a:latin typeface="Helvetica" charset="0"/>
              </a:rPr>
              <a:t>Tongue</a:t>
            </a:r>
          </a:p>
        </p:txBody>
      </p:sp>
      <p:sp>
        <p:nvSpPr>
          <p:cNvPr id="112653" name="Text Box 15"/>
          <p:cNvSpPr txBox="1">
            <a:spLocks noChangeArrowheads="1"/>
          </p:cNvSpPr>
          <p:nvPr/>
        </p:nvSpPr>
        <p:spPr bwMode="auto">
          <a:xfrm>
            <a:off x="7372350" y="5929313"/>
            <a:ext cx="849313" cy="336550"/>
          </a:xfrm>
          <a:prstGeom prst="rect">
            <a:avLst/>
          </a:prstGeom>
          <a:noFill/>
          <a:ln w="9525">
            <a:noFill/>
            <a:miter lim="800000"/>
            <a:headEnd/>
            <a:tailEnd/>
          </a:ln>
        </p:spPr>
        <p:txBody>
          <a:bodyPr wrap="none">
            <a:spAutoFit/>
          </a:bodyPr>
          <a:lstStyle/>
          <a:p>
            <a:pPr eaLnBrk="0" hangingPunct="0"/>
            <a:r>
              <a:rPr lang="en-US" altLang="en-US" sz="1600" b="1">
                <a:latin typeface="Helvetica" charset="0"/>
              </a:rPr>
              <a:t>Larynx</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idx="1"/>
          </p:nvPr>
        </p:nvSpPr>
        <p:spPr/>
        <p:txBody>
          <a:bodyPr/>
          <a:lstStyle/>
          <a:p>
            <a:r>
              <a:rPr lang="en-US" altLang="en-US" u="sng" dirty="0" smtClean="0">
                <a:latin typeface="Times New Roman" charset="0"/>
                <a:ea typeface="ＭＳ Ｐゴシック" charset="-128"/>
              </a:rPr>
              <a:t>Temporal Lobes: </a:t>
            </a:r>
            <a:r>
              <a:rPr lang="en-US" altLang="en-US" sz="2800" dirty="0" smtClean="0">
                <a:latin typeface="Times New Roman" charset="0"/>
                <a:ea typeface="ＭＳ Ｐゴシック" charset="-128"/>
              </a:rPr>
              <a:t>The temporal lobe is involved in auditory processing. </a:t>
            </a:r>
          </a:p>
          <a:p>
            <a:pPr lvl="1"/>
            <a:r>
              <a:rPr lang="en-US" altLang="en-US" sz="2000" dirty="0" smtClean="0">
                <a:latin typeface="Times New Roman" charset="0"/>
                <a:ea typeface="ＭＳ Ｐゴシック" charset="-128"/>
              </a:rPr>
              <a:t>It is also heavily involved in semantics both in speech and vision. </a:t>
            </a:r>
          </a:p>
          <a:p>
            <a:pPr lvl="1"/>
            <a:r>
              <a:rPr lang="en-US" altLang="en-US" sz="2000" dirty="0" smtClean="0">
                <a:latin typeface="Times New Roman" charset="0"/>
                <a:ea typeface="ＭＳ Ｐゴシック" charset="-128"/>
              </a:rPr>
              <a:t>The temporal lobe contains the hippocampus and is therefore involved in memory formation as well. </a:t>
            </a:r>
          </a:p>
          <a:p>
            <a:endParaRPr lang="en-US" altLang="en-US" u="sng" dirty="0" smtClean="0">
              <a:latin typeface="Times New Roman" charset="0"/>
              <a:ea typeface="ＭＳ Ｐゴシック" charset="-128"/>
            </a:endParaRPr>
          </a:p>
          <a:p>
            <a:r>
              <a:rPr lang="en-US" altLang="en-US" u="sng" dirty="0" smtClean="0">
                <a:latin typeface="Times New Roman" charset="0"/>
                <a:ea typeface="ＭＳ Ｐゴシック" charset="-128"/>
              </a:rPr>
              <a:t>Occipital Lobes:</a:t>
            </a:r>
            <a:r>
              <a:rPr lang="en-US" altLang="en-US" dirty="0" smtClean="0">
                <a:latin typeface="Times New Roman" charset="0"/>
                <a:ea typeface="ＭＳ Ｐゴシック" charset="-128"/>
              </a:rPr>
              <a:t> </a:t>
            </a:r>
            <a:r>
              <a:rPr lang="en-US" altLang="en-US" sz="2800" dirty="0" smtClean="0">
                <a:latin typeface="Times New Roman" charset="0"/>
                <a:ea typeface="ＭＳ Ｐゴシック" charset="-128"/>
              </a:rPr>
              <a:t>Portion of the cerebral cortex just at the back the brain</a:t>
            </a:r>
            <a:endParaRPr lang="en-US" altLang="en-US" dirty="0" smtClean="0">
              <a:latin typeface="Times New Roman" charset="0"/>
              <a:ea typeface="ＭＳ Ｐゴシック" charset="-128"/>
            </a:endParaRPr>
          </a:p>
          <a:p>
            <a:pPr lvl="1"/>
            <a:r>
              <a:rPr lang="en-US" altLang="en-US" sz="2000" dirty="0" smtClean="0">
                <a:latin typeface="Times New Roman" charset="0"/>
                <a:ea typeface="ＭＳ Ｐゴシック" charset="-128"/>
              </a:rPr>
              <a:t>Responsible for visual functions</a:t>
            </a:r>
          </a:p>
        </p:txBody>
      </p:sp>
      <p:sp>
        <p:nvSpPr>
          <p:cNvPr id="113666" name="Rectangle 2"/>
          <p:cNvSpPr>
            <a:spLocks noGrp="1" noChangeArrowheads="1"/>
          </p:cNvSpPr>
          <p:nvPr>
            <p:ph type="title"/>
          </p:nvPr>
        </p:nvSpPr>
        <p:spPr/>
        <p:txBody>
          <a:bodyPr/>
          <a:lstStyle/>
          <a:p>
            <a:r>
              <a:rPr lang="en-US" altLang="en-US" dirty="0" smtClean="0">
                <a:latin typeface="Times New Roman" charset="0"/>
                <a:ea typeface="ＭＳ Ｐゴシック" charset="-128"/>
              </a:rPr>
              <a:t>Temporal and Occipital Lobes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Content Placeholder 2"/>
          <p:cNvSpPr>
            <a:spLocks noGrp="1"/>
          </p:cNvSpPr>
          <p:nvPr>
            <p:ph idx="1"/>
          </p:nvPr>
        </p:nvSpPr>
        <p:spPr>
          <a:xfrm>
            <a:off x="228600" y="1600200"/>
            <a:ext cx="6778625" cy="4267200"/>
          </a:xfrm>
        </p:spPr>
        <p:txBody>
          <a:bodyPr>
            <a:normAutofit fontScale="85000" lnSpcReduction="10000"/>
          </a:bodyPr>
          <a:lstStyle/>
          <a:p>
            <a:r>
              <a:rPr lang="en-US" altLang="en-US" sz="2400" dirty="0" smtClean="0">
                <a:ea typeface="ＭＳ Ｐゴシック" charset="-128"/>
              </a:rPr>
              <a:t>These are areas of the cerebral cortex that are not involved in primary motor/sensory functions but are involved in higher level mental functioning: learning, thinking, memory and speaking.</a:t>
            </a:r>
          </a:p>
          <a:p>
            <a:endParaRPr lang="en-US" altLang="en-US" sz="2400" dirty="0" smtClean="0">
              <a:ea typeface="ＭＳ Ｐゴシック" charset="-128"/>
            </a:endParaRPr>
          </a:p>
          <a:p>
            <a:pPr lvl="1"/>
            <a:r>
              <a:rPr lang="en-US" altLang="en-US" sz="2000" dirty="0" smtClean="0">
                <a:ea typeface="ＭＳ Ｐゴシック" charset="-128"/>
              </a:rPr>
              <a:t>Damage to an association area can have a wide range of consequences from changes in personality, to removing a person’s inhibitions.</a:t>
            </a:r>
          </a:p>
          <a:p>
            <a:pPr lvl="2"/>
            <a:r>
              <a:rPr lang="en-US" altLang="en-US" sz="1800" dirty="0" err="1" smtClean="0">
                <a:ea typeface="ＭＳ Ｐゴシック" charset="-128"/>
              </a:rPr>
              <a:t>Phineas</a:t>
            </a:r>
            <a:r>
              <a:rPr lang="en-US" altLang="en-US" sz="1800" dirty="0" smtClean="0">
                <a:ea typeface="ＭＳ Ｐゴシック" charset="-128"/>
              </a:rPr>
              <a:t> Gage was a railroad worker in the mid 1800s. After a work accident blew a steel rod through Gage’s head, entering the left cheek and exiting the top of his skull, people were amazed that he was immediately able to sit up and speak, eventually returning to work. The once affable, soft spoken Gage, however, had become irritable, profane and dishonest. While his mental abilities and memories were intact, his personality was greatly changed. </a:t>
            </a:r>
          </a:p>
        </p:txBody>
      </p:sp>
      <p:sp>
        <p:nvSpPr>
          <p:cNvPr id="114690" name="Title 1"/>
          <p:cNvSpPr>
            <a:spLocks noGrp="1"/>
          </p:cNvSpPr>
          <p:nvPr>
            <p:ph type="title"/>
          </p:nvPr>
        </p:nvSpPr>
        <p:spPr/>
        <p:txBody>
          <a:bodyPr/>
          <a:lstStyle/>
          <a:p>
            <a:r>
              <a:rPr lang="en-US" altLang="en-US" dirty="0" smtClean="0">
                <a:ea typeface="ＭＳ Ｐゴシック" charset="-128"/>
              </a:rPr>
              <a:t>Association Areas</a:t>
            </a:r>
          </a:p>
        </p:txBody>
      </p:sp>
      <p:pic>
        <p:nvPicPr>
          <p:cNvPr id="114692" name="Picture 4"/>
          <p:cNvPicPr>
            <a:picLocks noChangeAspect="1" noChangeArrowheads="1"/>
          </p:cNvPicPr>
          <p:nvPr/>
        </p:nvPicPr>
        <p:blipFill>
          <a:blip r:embed="rId2" cstate="print"/>
          <a:srcRect/>
          <a:stretch>
            <a:fillRect/>
          </a:stretch>
        </p:blipFill>
        <p:spPr bwMode="auto">
          <a:xfrm>
            <a:off x="7429500" y="5143500"/>
            <a:ext cx="1714500" cy="1714500"/>
          </a:xfrm>
          <a:prstGeom prst="rect">
            <a:avLst/>
          </a:prstGeom>
          <a:noFill/>
          <a:ln w="9525">
            <a:noFill/>
            <a:miter lim="800000"/>
            <a:headEnd/>
            <a:tailEnd/>
          </a:ln>
        </p:spPr>
      </p:pic>
      <p:pic>
        <p:nvPicPr>
          <p:cNvPr id="114693" name="Picture 5"/>
          <p:cNvPicPr>
            <a:picLocks noChangeAspect="1" noChangeArrowheads="1"/>
          </p:cNvPicPr>
          <p:nvPr/>
        </p:nvPicPr>
        <p:blipFill>
          <a:blip r:embed="rId3" cstate="print"/>
          <a:srcRect/>
          <a:stretch>
            <a:fillRect/>
          </a:stretch>
        </p:blipFill>
        <p:spPr bwMode="auto">
          <a:xfrm>
            <a:off x="7466013" y="2667000"/>
            <a:ext cx="1677987" cy="2476500"/>
          </a:xfrm>
          <a:prstGeom prst="rect">
            <a:avLst/>
          </a:prstGeom>
          <a:noFill/>
          <a:ln w="9525">
            <a:noFill/>
            <a:miter lim="800000"/>
            <a:headEnd/>
            <a:tailEnd/>
          </a:ln>
        </p:spPr>
      </p:pic>
      <p:pic>
        <p:nvPicPr>
          <p:cNvPr id="114694" name="Picture 6"/>
          <p:cNvPicPr>
            <a:picLocks noChangeAspect="1" noChangeArrowheads="1"/>
          </p:cNvPicPr>
          <p:nvPr/>
        </p:nvPicPr>
        <p:blipFill>
          <a:blip r:embed="rId4" cstate="print"/>
          <a:srcRect/>
          <a:stretch>
            <a:fillRect/>
          </a:stretch>
        </p:blipFill>
        <p:spPr bwMode="auto">
          <a:xfrm>
            <a:off x="7437438" y="960438"/>
            <a:ext cx="1706562" cy="1706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Content Placeholder 2"/>
          <p:cNvSpPr>
            <a:spLocks noGrp="1"/>
          </p:cNvSpPr>
          <p:nvPr>
            <p:ph idx="1"/>
          </p:nvPr>
        </p:nvSpPr>
        <p:spPr/>
        <p:txBody>
          <a:bodyPr/>
          <a:lstStyle/>
          <a:p>
            <a:r>
              <a:rPr lang="en-US" altLang="en-US" sz="2400" dirty="0" smtClean="0">
                <a:ea typeface="ＭＳ Ｐゴシック" charset="-128"/>
              </a:rPr>
              <a:t>Damage to any one of several cortical areas can cause </a:t>
            </a:r>
            <a:r>
              <a:rPr lang="en-US" altLang="en-US" sz="2400" i="1" dirty="0" smtClean="0">
                <a:ea typeface="ＭＳ Ｐゴシック" charset="-128"/>
              </a:rPr>
              <a:t>aphasia</a:t>
            </a:r>
            <a:r>
              <a:rPr lang="en-US" altLang="en-US" sz="2400" dirty="0" smtClean="0">
                <a:ea typeface="ＭＳ Ｐゴシック" charset="-128"/>
              </a:rPr>
              <a:t>, or an impaired use of language.</a:t>
            </a:r>
          </a:p>
          <a:p>
            <a:pPr lvl="1"/>
            <a:r>
              <a:rPr lang="en-US" altLang="en-US" sz="1800" dirty="0" smtClean="0">
                <a:ea typeface="ＭＳ Ｐゴシック" charset="-128"/>
              </a:rPr>
              <a:t>When you read words aloud, the words (1) register in the visual area, (2) are relayed to a second area, the angular </a:t>
            </a:r>
            <a:r>
              <a:rPr lang="en-US" altLang="en-US" sz="1800" dirty="0" err="1" smtClean="0">
                <a:ea typeface="ＭＳ Ｐゴシック" charset="-128"/>
              </a:rPr>
              <a:t>gyrus</a:t>
            </a:r>
            <a:r>
              <a:rPr lang="en-US" altLang="en-US" sz="1800" dirty="0" smtClean="0">
                <a:ea typeface="ＭＳ Ｐゴシック" charset="-128"/>
              </a:rPr>
              <a:t>, which transforms them into an auditory code that is (3) received and understood in </a:t>
            </a:r>
            <a:r>
              <a:rPr lang="en-US" altLang="en-US" sz="1800" dirty="0" err="1" smtClean="0">
                <a:ea typeface="ＭＳ Ｐゴシック" charset="-128"/>
              </a:rPr>
              <a:t>Werneicke’s</a:t>
            </a:r>
            <a:r>
              <a:rPr lang="en-US" altLang="en-US" sz="1800" dirty="0" smtClean="0">
                <a:ea typeface="ＭＳ Ｐゴシック" charset="-128"/>
              </a:rPr>
              <a:t> area and (4) sent to </a:t>
            </a:r>
            <a:r>
              <a:rPr lang="en-US" altLang="en-US" sz="1800" dirty="0" err="1" smtClean="0">
                <a:ea typeface="ＭＳ Ｐゴシック" charset="-128"/>
              </a:rPr>
              <a:t>Broca’s</a:t>
            </a:r>
            <a:r>
              <a:rPr lang="en-US" altLang="en-US" sz="1800" dirty="0" smtClean="0">
                <a:ea typeface="ＭＳ Ｐゴシック" charset="-128"/>
              </a:rPr>
              <a:t> area, which (5) controls the motor cortex as it creates the pronounced word. Depending on which link in the chain is damaged, a different form of aphasia occurs.</a:t>
            </a:r>
          </a:p>
          <a:p>
            <a:pPr lvl="1"/>
            <a:endParaRPr lang="en-US" altLang="en-US" sz="2000" dirty="0" smtClean="0">
              <a:ea typeface="ＭＳ Ｐゴシック" charset="-128"/>
            </a:endParaRPr>
          </a:p>
        </p:txBody>
      </p:sp>
      <p:sp>
        <p:nvSpPr>
          <p:cNvPr id="115714" name="Title 1"/>
          <p:cNvSpPr>
            <a:spLocks noGrp="1"/>
          </p:cNvSpPr>
          <p:nvPr>
            <p:ph type="title"/>
          </p:nvPr>
        </p:nvSpPr>
        <p:spPr/>
        <p:txBody>
          <a:bodyPr/>
          <a:lstStyle/>
          <a:p>
            <a:r>
              <a:rPr lang="en-US" altLang="en-US" dirty="0" smtClean="0">
                <a:ea typeface="ＭＳ Ｐゴシック" charset="-128"/>
              </a:rPr>
              <a:t>Aphasia</a:t>
            </a:r>
          </a:p>
        </p:txBody>
      </p:sp>
      <p:pic>
        <p:nvPicPr>
          <p:cNvPr id="115716" name="Picture 4" descr="D:\Art\ch02\jpg\figure 02-23.JPG"/>
          <p:cNvPicPr>
            <a:picLocks noChangeAspect="1" noChangeArrowheads="1"/>
          </p:cNvPicPr>
          <p:nvPr/>
        </p:nvPicPr>
        <p:blipFill>
          <a:blip r:embed="rId2" cstate="print"/>
          <a:srcRect/>
          <a:stretch>
            <a:fillRect/>
          </a:stretch>
        </p:blipFill>
        <p:spPr bwMode="auto">
          <a:xfrm>
            <a:off x="4314825" y="4191000"/>
            <a:ext cx="4371975"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5"/>
          <p:cNvSpPr>
            <a:spLocks noGrp="1" noChangeArrowheads="1"/>
          </p:cNvSpPr>
          <p:nvPr>
            <p:ph idx="1"/>
          </p:nvPr>
        </p:nvSpPr>
        <p:spPr/>
        <p:txBody>
          <a:bodyPr>
            <a:normAutofit lnSpcReduction="10000"/>
          </a:bodyPr>
          <a:lstStyle/>
          <a:p>
            <a:pPr eaLnBrk="1" hangingPunct="1"/>
            <a:r>
              <a:rPr lang="en-US" altLang="en-US" sz="2800" dirty="0" smtClean="0">
                <a:latin typeface="Times New Roman" charset="0"/>
                <a:ea typeface="ＭＳ Ｐゴシック" charset="-128"/>
                <a:cs typeface="Times New Roman" charset="0"/>
              </a:rPr>
              <a:t>Your brain has the ability to modify itself after some types of damage. This usually takes the form of reorganization.</a:t>
            </a:r>
          </a:p>
          <a:p>
            <a:pPr lvl="1" eaLnBrk="1" hangingPunct="1"/>
            <a:r>
              <a:rPr lang="en-US" altLang="en-US" sz="2400" dirty="0" smtClean="0">
                <a:latin typeface="Times New Roman" charset="0"/>
                <a:ea typeface="ＭＳ Ｐゴシック" charset="-128"/>
                <a:cs typeface="Times New Roman" charset="0"/>
              </a:rPr>
              <a:t>Blindness or deafness leaves areas of the brain free to be used for other cognitive tasks.</a:t>
            </a:r>
          </a:p>
          <a:p>
            <a:pPr lvl="1" eaLnBrk="1" hangingPunct="1"/>
            <a:endParaRPr lang="en-US" altLang="en-US" sz="2400" dirty="0" smtClean="0">
              <a:latin typeface="Times New Roman" charset="0"/>
              <a:ea typeface="ＭＳ Ｐゴシック" charset="-128"/>
              <a:cs typeface="Times New Roman" charset="0"/>
            </a:endParaRPr>
          </a:p>
          <a:p>
            <a:pPr eaLnBrk="1" hangingPunct="1"/>
            <a:r>
              <a:rPr lang="en-US" altLang="en-US" sz="2800" dirty="0" smtClean="0">
                <a:latin typeface="Times New Roman" charset="0"/>
                <a:ea typeface="ＭＳ Ｐゴシック" charset="-128"/>
                <a:cs typeface="Times New Roman" charset="0"/>
              </a:rPr>
              <a:t>Plasticity means the nervous system, and especially the brain, has the ability to adapt or modify itself as the result of </a:t>
            </a:r>
            <a:r>
              <a:rPr lang="en-US" altLang="en-US" sz="2800" i="1" dirty="0" smtClean="0">
                <a:latin typeface="Times New Roman" charset="0"/>
                <a:ea typeface="ＭＳ Ｐゴシック" charset="-128"/>
                <a:cs typeface="Times New Roman" charset="0"/>
              </a:rPr>
              <a:t>experience</a:t>
            </a:r>
            <a:r>
              <a:rPr lang="en-US" altLang="en-US" sz="2800" dirty="0" smtClean="0">
                <a:latin typeface="Times New Roman" charset="0"/>
                <a:ea typeface="ＭＳ Ｐゴシック" charset="-128"/>
                <a:cs typeface="Times New Roman" charset="0"/>
              </a:rPr>
              <a:t>.</a:t>
            </a:r>
          </a:p>
          <a:p>
            <a:pPr lvl="1" eaLnBrk="1" hangingPunct="1"/>
            <a:r>
              <a:rPr lang="en-US" altLang="en-US" sz="2400" dirty="0" smtClean="0">
                <a:latin typeface="Times New Roman" charset="0"/>
                <a:ea typeface="ＭＳ Ｐゴシック" charset="-128"/>
                <a:cs typeface="Times New Roman" charset="0"/>
              </a:rPr>
              <a:t>While </a:t>
            </a:r>
            <a:r>
              <a:rPr lang="en-US" altLang="en-US" sz="2400" i="1" dirty="0" err="1" smtClean="0">
                <a:latin typeface="Times New Roman" charset="0"/>
                <a:ea typeface="ＭＳ Ｐゴシック" charset="-128"/>
                <a:cs typeface="Times New Roman" charset="0"/>
              </a:rPr>
              <a:t>neurogenesis</a:t>
            </a:r>
            <a:r>
              <a:rPr lang="en-US" altLang="en-US" sz="2400" dirty="0" smtClean="0">
                <a:latin typeface="Times New Roman" charset="0"/>
                <a:ea typeface="ＭＳ Ｐゴシック" charset="-128"/>
                <a:cs typeface="Times New Roman" charset="0"/>
              </a:rPr>
              <a:t>, forming of new neurons each day, does happen, your brain cells do not usually regenerate.</a:t>
            </a:r>
          </a:p>
        </p:txBody>
      </p:sp>
      <p:sp>
        <p:nvSpPr>
          <p:cNvPr id="116738" name="Rectangle 2"/>
          <p:cNvSpPr>
            <a:spLocks noGrp="1" noChangeArrowheads="1"/>
          </p:cNvSpPr>
          <p:nvPr>
            <p:ph type="title"/>
          </p:nvPr>
        </p:nvSpPr>
        <p:spPr/>
        <p:txBody>
          <a:bodyPr/>
          <a:lstStyle/>
          <a:p>
            <a:pPr eaLnBrk="1" hangingPunct="1"/>
            <a:r>
              <a:rPr lang="en-US" altLang="en-US" dirty="0" smtClean="0">
                <a:ea typeface="ＭＳ Ｐゴシック" charset="-128"/>
              </a:rPr>
              <a:t>Plasticity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57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95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5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Content Placeholder 2"/>
          <p:cNvSpPr>
            <a:spLocks noGrp="1"/>
          </p:cNvSpPr>
          <p:nvPr>
            <p:ph idx="1"/>
          </p:nvPr>
        </p:nvSpPr>
        <p:spPr/>
        <p:txBody>
          <a:bodyPr/>
          <a:lstStyle/>
          <a:p>
            <a:r>
              <a:rPr lang="en-US" altLang="en-US" dirty="0" smtClean="0">
                <a:ea typeface="ＭＳ Ｐゴシック" charset="-128"/>
                <a:hlinkClick r:id="rId2"/>
              </a:rPr>
              <a:t>http://www.learner.org/vod/vod_window.html?pid=2380</a:t>
            </a:r>
            <a:endParaRPr lang="en-US" altLang="en-US" dirty="0" smtClean="0">
              <a:ea typeface="ＭＳ Ｐゴシック" charset="-128"/>
            </a:endParaRPr>
          </a:p>
          <a:p>
            <a:endParaRPr lang="en-US" altLang="en-US" dirty="0" smtClean="0">
              <a:ea typeface="ＭＳ Ｐゴシック" charset="-128"/>
            </a:endParaRPr>
          </a:p>
          <a:p>
            <a:r>
              <a:rPr lang="en-US" altLang="en-US" dirty="0" smtClean="0">
                <a:ea typeface="ＭＳ Ｐゴシック" charset="-128"/>
                <a:hlinkClick r:id="rId3"/>
              </a:rPr>
              <a:t>http://www.youtube.com/watch?v=TSu9HGnlMV0</a:t>
            </a:r>
            <a:endParaRPr lang="en-US" altLang="en-US" dirty="0" smtClean="0">
              <a:ea typeface="ＭＳ Ｐゴシック" charset="-128"/>
            </a:endParaRPr>
          </a:p>
          <a:p>
            <a:endParaRPr lang="en-US" altLang="en-US" dirty="0" smtClean="0">
              <a:ea typeface="ＭＳ Ｐゴシック" charset="-128"/>
            </a:endParaRPr>
          </a:p>
          <a:p>
            <a:endParaRPr lang="en-US" altLang="en-US" dirty="0" smtClean="0">
              <a:ea typeface="ＭＳ Ｐゴシック" charset="-128"/>
            </a:endParaRPr>
          </a:p>
        </p:txBody>
      </p:sp>
      <p:sp>
        <p:nvSpPr>
          <p:cNvPr id="117762" name="Title 1"/>
          <p:cNvSpPr>
            <a:spLocks noGrp="1"/>
          </p:cNvSpPr>
          <p:nvPr>
            <p:ph type="title"/>
          </p:nvPr>
        </p:nvSpPr>
        <p:spPr/>
        <p:txBody>
          <a:bodyPr/>
          <a:lstStyle/>
          <a:p>
            <a:r>
              <a:rPr lang="en-US" altLang="en-US" dirty="0" smtClean="0">
                <a:ea typeface="ＭＳ Ｐゴシック" charset="-128"/>
              </a:rPr>
              <a:t>Plasticity Video</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idx="1"/>
          </p:nvPr>
        </p:nvSpPr>
        <p:spPr>
          <a:xfrm>
            <a:off x="0" y="76200"/>
            <a:ext cx="9144000" cy="1295400"/>
          </a:xfrm>
        </p:spPr>
        <p:txBody>
          <a:bodyPr/>
          <a:lstStyle/>
          <a:p>
            <a:pPr>
              <a:buFontTx/>
              <a:buNone/>
            </a:pPr>
            <a:r>
              <a:rPr lang="en-US" altLang="en-US" sz="4400" b="1" dirty="0" smtClean="0">
                <a:latin typeface="Times New Roman" charset="0"/>
                <a:ea typeface="ＭＳ Ｐゴシック" charset="-128"/>
              </a:rPr>
              <a:t>	</a:t>
            </a:r>
            <a:r>
              <a:rPr lang="en-US" altLang="en-US" sz="4400" b="1" dirty="0" err="1" smtClean="0">
                <a:latin typeface="Times New Roman" charset="0"/>
                <a:ea typeface="ＭＳ Ｐゴシック" charset="-128"/>
              </a:rPr>
              <a:t>Broca’s</a:t>
            </a:r>
            <a:r>
              <a:rPr lang="en-US" altLang="en-US" sz="4400" b="1" dirty="0" smtClean="0">
                <a:latin typeface="Times New Roman" charset="0"/>
                <a:ea typeface="ＭＳ Ｐゴシック" charset="-128"/>
              </a:rPr>
              <a:t> area and </a:t>
            </a:r>
            <a:r>
              <a:rPr lang="en-US" altLang="en-US" sz="4400" b="1" dirty="0" err="1" smtClean="0">
                <a:latin typeface="Times New Roman" charset="0"/>
                <a:ea typeface="ＭＳ Ｐゴシック" charset="-128"/>
              </a:rPr>
              <a:t>Wernicke’s</a:t>
            </a:r>
            <a:r>
              <a:rPr lang="en-US" altLang="en-US" sz="4400" b="1" dirty="0" smtClean="0">
                <a:latin typeface="Times New Roman" charset="0"/>
                <a:ea typeface="ＭＳ Ｐゴシック" charset="-128"/>
              </a:rPr>
              <a:t> area</a:t>
            </a:r>
          </a:p>
        </p:txBody>
      </p:sp>
      <p:pic>
        <p:nvPicPr>
          <p:cNvPr id="118787" name="Picture 4"/>
          <p:cNvPicPr>
            <a:picLocks noChangeAspect="1" noChangeArrowheads="1"/>
          </p:cNvPicPr>
          <p:nvPr/>
        </p:nvPicPr>
        <p:blipFill>
          <a:blip r:embed="rId2" cstate="print"/>
          <a:srcRect/>
          <a:stretch>
            <a:fillRect/>
          </a:stretch>
        </p:blipFill>
        <p:spPr bwMode="auto">
          <a:xfrm>
            <a:off x="2220913" y="868363"/>
            <a:ext cx="6846887" cy="5837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p:txBody>
          <a:bodyPr/>
          <a:lstStyle/>
          <a:p>
            <a:r>
              <a:rPr lang="en-US" altLang="en-US" sz="2800" b="1" u="sng" dirty="0" err="1" smtClean="0">
                <a:latin typeface="Times New Roman" charset="0"/>
                <a:ea typeface="ＭＳ Ｐゴシック" charset="-128"/>
              </a:rPr>
              <a:t>Broca’s</a:t>
            </a:r>
            <a:r>
              <a:rPr lang="en-US" altLang="en-US" sz="2800" b="1" u="sng" dirty="0" smtClean="0">
                <a:latin typeface="Times New Roman" charset="0"/>
                <a:ea typeface="ＭＳ Ｐゴシック" charset="-128"/>
              </a:rPr>
              <a:t> Area:</a:t>
            </a:r>
            <a:r>
              <a:rPr lang="en-US" altLang="en-US" sz="2800" dirty="0" smtClean="0">
                <a:latin typeface="Times New Roman" charset="0"/>
                <a:ea typeface="ＭＳ Ｐゴシック" charset="-128"/>
              </a:rPr>
              <a:t> Located in the left frontal lobe.</a:t>
            </a:r>
          </a:p>
          <a:p>
            <a:pPr lvl="1"/>
            <a:r>
              <a:rPr lang="en-US" altLang="en-US" sz="2400" dirty="0" smtClean="0">
                <a:latin typeface="Times New Roman" charset="0"/>
                <a:ea typeface="ＭＳ Ｐゴシック" charset="-128"/>
              </a:rPr>
              <a:t>Is involved with expressive language.</a:t>
            </a:r>
          </a:p>
          <a:p>
            <a:pPr lvl="1"/>
            <a:r>
              <a:rPr lang="en-US" altLang="en-US" sz="2400" dirty="0" smtClean="0">
                <a:latin typeface="Times New Roman" charset="0"/>
                <a:ea typeface="ＭＳ Ｐゴシック" charset="-128"/>
              </a:rPr>
              <a:t>Damage to this area results in difficulty with spoken language.</a:t>
            </a:r>
          </a:p>
          <a:p>
            <a:pPr lvl="1"/>
            <a:r>
              <a:rPr lang="en-US" altLang="en-US" sz="2400" dirty="0" smtClean="0">
                <a:latin typeface="Times New Roman" charset="0"/>
                <a:ea typeface="ＭＳ Ｐゴシック" charset="-128"/>
              </a:rPr>
              <a:t>Area directs muscle movements important to speech production.</a:t>
            </a:r>
            <a:endParaRPr lang="en-US" altLang="en-US" sz="2400" u="sng" dirty="0" smtClean="0">
              <a:latin typeface="Times New Roman" charset="0"/>
              <a:ea typeface="ＭＳ Ｐゴシック" charset="-128"/>
            </a:endParaRPr>
          </a:p>
          <a:p>
            <a:endParaRPr lang="en-US" altLang="en-US" sz="2800" b="1" u="sng" dirty="0" smtClean="0">
              <a:latin typeface="Times New Roman" charset="0"/>
              <a:ea typeface="ＭＳ Ｐゴシック" charset="-128"/>
            </a:endParaRPr>
          </a:p>
          <a:p>
            <a:r>
              <a:rPr lang="en-US" altLang="en-US" sz="2800" b="1" u="sng" dirty="0" err="1" smtClean="0">
                <a:latin typeface="Times New Roman" charset="0"/>
                <a:ea typeface="ＭＳ Ｐゴシック" charset="-128"/>
              </a:rPr>
              <a:t>Wernicke’s</a:t>
            </a:r>
            <a:r>
              <a:rPr lang="en-US" altLang="en-US" sz="2800" b="1" u="sng" dirty="0" smtClean="0">
                <a:latin typeface="Times New Roman" charset="0"/>
                <a:ea typeface="ＭＳ Ｐゴシック" charset="-128"/>
              </a:rPr>
              <a:t> Area:</a:t>
            </a:r>
            <a:r>
              <a:rPr lang="en-US" altLang="en-US" sz="2800" dirty="0" smtClean="0">
                <a:latin typeface="Times New Roman" charset="0"/>
                <a:ea typeface="ＭＳ Ｐゴシック" charset="-128"/>
              </a:rPr>
              <a:t> Located in the temporal lobe.</a:t>
            </a:r>
          </a:p>
          <a:p>
            <a:pPr lvl="1"/>
            <a:r>
              <a:rPr lang="en-US" altLang="en-US" sz="2400" dirty="0" smtClean="0">
                <a:latin typeface="Times New Roman" charset="0"/>
                <a:ea typeface="ＭＳ Ｐゴシック" charset="-128"/>
              </a:rPr>
              <a:t>Controls receptive language (understands what someone else says.)</a:t>
            </a:r>
          </a:p>
        </p:txBody>
      </p:sp>
      <p:sp>
        <p:nvSpPr>
          <p:cNvPr id="119810" name="Rectangle 2"/>
          <p:cNvSpPr>
            <a:spLocks noGrp="1" noChangeArrowheads="1"/>
          </p:cNvSpPr>
          <p:nvPr>
            <p:ph type="title"/>
          </p:nvPr>
        </p:nvSpPr>
        <p:spPr/>
        <p:txBody>
          <a:bodyPr/>
          <a:lstStyle/>
          <a:p>
            <a:r>
              <a:rPr lang="en-US" altLang="en-US" b="1" dirty="0" err="1" smtClean="0">
                <a:latin typeface="Times New Roman" charset="0"/>
                <a:ea typeface="ＭＳ Ｐゴシック" charset="-128"/>
              </a:rPr>
              <a:t>Broca</a:t>
            </a:r>
            <a:r>
              <a:rPr lang="en-US" altLang="en-US" b="1" dirty="0" smtClean="0">
                <a:latin typeface="Times New Roman" charset="0"/>
                <a:ea typeface="ＭＳ Ｐゴシック" charset="-128"/>
              </a:rPr>
              <a:t> and </a:t>
            </a:r>
            <a:r>
              <a:rPr lang="en-US" altLang="en-US" b="1" dirty="0" err="1" smtClean="0">
                <a:latin typeface="Times New Roman" charset="0"/>
                <a:ea typeface="ＭＳ Ｐゴシック" charset="-128"/>
              </a:rPr>
              <a:t>Wernicke</a:t>
            </a:r>
            <a:endParaRPr lang="en-US" altLang="en-US" b="1" dirty="0" smtClean="0">
              <a:latin typeface="Times New Roman" charset="0"/>
              <a:ea typeface="ＭＳ Ｐゴシック"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Content Placeholder 2"/>
          <p:cNvSpPr>
            <a:spLocks noGrp="1"/>
          </p:cNvSpPr>
          <p:nvPr>
            <p:ph idx="1"/>
          </p:nvPr>
        </p:nvSpPr>
        <p:spPr/>
        <p:txBody>
          <a:bodyPr/>
          <a:lstStyle/>
          <a:p>
            <a:r>
              <a:rPr lang="en-US" altLang="en-US" dirty="0" smtClean="0">
                <a:ea typeface="ＭＳ Ｐゴシック" charset="-128"/>
              </a:rPr>
              <a:t>When a person experiences brain damage in </a:t>
            </a:r>
            <a:r>
              <a:rPr lang="en-US" altLang="en-US" dirty="0" err="1" smtClean="0">
                <a:ea typeface="ＭＳ Ｐゴシック" charset="-128"/>
              </a:rPr>
              <a:t>Broca’s</a:t>
            </a:r>
            <a:r>
              <a:rPr lang="en-US" altLang="en-US" dirty="0" smtClean="0">
                <a:ea typeface="ＭＳ Ｐゴシック" charset="-128"/>
              </a:rPr>
              <a:t> area, the result is often times expressed in difficulty with speech. </a:t>
            </a:r>
          </a:p>
          <a:p>
            <a:pPr lvl="1"/>
            <a:endParaRPr lang="en-US" altLang="en-US" sz="2400" dirty="0" smtClean="0">
              <a:ea typeface="ＭＳ Ｐゴシック" charset="-128"/>
            </a:endParaRPr>
          </a:p>
          <a:p>
            <a:pPr lvl="1"/>
            <a:r>
              <a:rPr lang="en-US" altLang="en-US" sz="2400" dirty="0" smtClean="0">
                <a:ea typeface="ＭＳ Ｐゴシック" charset="-128"/>
              </a:rPr>
              <a:t>Common in stroke patients</a:t>
            </a:r>
          </a:p>
          <a:p>
            <a:endParaRPr lang="en-US" altLang="en-US" dirty="0" smtClean="0">
              <a:ea typeface="ＭＳ Ｐゴシック" charset="-128"/>
            </a:endParaRPr>
          </a:p>
          <a:p>
            <a:endParaRPr lang="en-US" altLang="en-US" dirty="0" smtClean="0">
              <a:ea typeface="ＭＳ Ｐゴシック" charset="-128"/>
            </a:endParaRPr>
          </a:p>
          <a:p>
            <a:endParaRPr lang="en-US" altLang="en-US" dirty="0" smtClean="0">
              <a:ea typeface="ＭＳ Ｐゴシック" charset="-128"/>
            </a:endParaRPr>
          </a:p>
        </p:txBody>
      </p:sp>
      <p:sp>
        <p:nvSpPr>
          <p:cNvPr id="120834" name="Title 1"/>
          <p:cNvSpPr>
            <a:spLocks noGrp="1"/>
          </p:cNvSpPr>
          <p:nvPr>
            <p:ph type="title"/>
          </p:nvPr>
        </p:nvSpPr>
        <p:spPr/>
        <p:txBody>
          <a:bodyPr/>
          <a:lstStyle/>
          <a:p>
            <a:r>
              <a:rPr lang="en-US" altLang="en-US" dirty="0" smtClean="0">
                <a:ea typeface="ＭＳ Ｐゴシック" charset="-128"/>
              </a:rPr>
              <a:t>Damage to </a:t>
            </a:r>
            <a:r>
              <a:rPr lang="en-US" altLang="en-US" dirty="0" err="1" smtClean="0">
                <a:ea typeface="ＭＳ Ｐゴシック" charset="-128"/>
              </a:rPr>
              <a:t>Broca’s</a:t>
            </a:r>
            <a:r>
              <a:rPr lang="en-US" altLang="en-US" dirty="0" smtClean="0">
                <a:ea typeface="ＭＳ Ｐゴシック" charset="-128"/>
              </a:rPr>
              <a:t> Area</a:t>
            </a:r>
          </a:p>
        </p:txBody>
      </p:sp>
      <p:pic>
        <p:nvPicPr>
          <p:cNvPr id="120836" name="Picture 3"/>
          <p:cNvPicPr>
            <a:picLocks noChangeAspect="1"/>
          </p:cNvPicPr>
          <p:nvPr/>
        </p:nvPicPr>
        <p:blipFill>
          <a:blip r:embed="rId2" cstate="print"/>
          <a:srcRect/>
          <a:stretch>
            <a:fillRect/>
          </a:stretch>
        </p:blipFill>
        <p:spPr bwMode="auto">
          <a:xfrm>
            <a:off x="4648200" y="2971800"/>
            <a:ext cx="1587500" cy="1981200"/>
          </a:xfrm>
          <a:prstGeom prst="rect">
            <a:avLst/>
          </a:prstGeom>
          <a:noFill/>
          <a:ln w="9525">
            <a:noFill/>
            <a:miter lim="800000"/>
            <a:headEnd/>
            <a:tailEnd/>
          </a:ln>
        </p:spPr>
      </p:pic>
      <p:sp>
        <p:nvSpPr>
          <p:cNvPr id="5" name="TextBox 4"/>
          <p:cNvSpPr txBox="1"/>
          <p:nvPr/>
        </p:nvSpPr>
        <p:spPr>
          <a:xfrm>
            <a:off x="1600200" y="5418138"/>
            <a:ext cx="5334000" cy="830262"/>
          </a:xfrm>
          <a:prstGeom prst="rect">
            <a:avLst/>
          </a:prstGeom>
          <a:noFill/>
        </p:spPr>
        <p:txBody>
          <a:bodyPr>
            <a:spAutoFit/>
          </a:bodyPr>
          <a:lstStyle/>
          <a:p>
            <a:pPr>
              <a:buClr>
                <a:srgbClr val="3366FF"/>
              </a:buClr>
              <a:buSzPct val="75000"/>
              <a:buFont typeface="Wingdings" charset="2"/>
              <a:buChar char=""/>
              <a:defRPr/>
            </a:pPr>
            <a:r>
              <a:rPr lang="en-US" sz="2400" dirty="0">
                <a:latin typeface="+mn-lt"/>
                <a:ea typeface="ＭＳ Ｐゴシック" pitchFamily="-107" charset="-128"/>
                <a:cs typeface="ＭＳ Ｐゴシック" pitchFamily="-107" charset="-128"/>
              </a:rPr>
              <a:t>Another example of this could be Foreign Accent Syndrome, or FAS.</a:t>
            </a:r>
          </a:p>
        </p:txBody>
      </p:sp>
      <p:pic>
        <p:nvPicPr>
          <p:cNvPr id="120838" name="Picture 5">
            <a:hlinkClick r:id="rId3"/>
          </p:cNvPr>
          <p:cNvPicPr>
            <a:picLocks noChangeAspect="1"/>
          </p:cNvPicPr>
          <p:nvPr/>
        </p:nvPicPr>
        <p:blipFill>
          <a:blip r:embed="rId4" cstate="print"/>
          <a:srcRect t="1701" b="1701"/>
          <a:stretch>
            <a:fillRect/>
          </a:stretch>
        </p:blipFill>
        <p:spPr bwMode="auto">
          <a:xfrm>
            <a:off x="7069138" y="4554538"/>
            <a:ext cx="1541462" cy="2227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381000" y="1676400"/>
            <a:ext cx="8305800" cy="4876800"/>
          </a:xfrm>
        </p:spPr>
        <p:txBody>
          <a:bodyPr/>
          <a:lstStyle/>
          <a:p>
            <a:pPr>
              <a:lnSpc>
                <a:spcPct val="90000"/>
              </a:lnSpc>
            </a:pPr>
            <a:r>
              <a:rPr lang="en-US" altLang="en-US" dirty="0" err="1" smtClean="0">
                <a:latin typeface="Times New Roman" charset="0"/>
                <a:ea typeface="ＭＳ Ｐゴシック" charset="-128"/>
                <a:cs typeface="Times New Roman" charset="0"/>
              </a:rPr>
              <a:t>Interneurons</a:t>
            </a:r>
            <a:r>
              <a:rPr lang="en-US" altLang="en-US" dirty="0" smtClean="0">
                <a:latin typeface="Times New Roman" charset="0"/>
                <a:ea typeface="ＭＳ Ｐゴシック" charset="-128"/>
                <a:cs typeface="Times New Roman" charset="0"/>
              </a:rPr>
              <a:t> </a:t>
            </a:r>
          </a:p>
          <a:p>
            <a:pPr lvl="1">
              <a:lnSpc>
                <a:spcPct val="90000"/>
              </a:lnSpc>
              <a:buFont typeface="Wingdings" charset="2"/>
              <a:buChar char=""/>
            </a:pPr>
            <a:r>
              <a:rPr lang="en-US" altLang="en-US" sz="2200" dirty="0" smtClean="0">
                <a:latin typeface="Times New Roman" charset="0"/>
                <a:ea typeface="ＭＳ Ｐゴシック" charset="-128"/>
                <a:cs typeface="Times New Roman" charset="0"/>
              </a:rPr>
              <a:t>CNS neurons that internally communicate and intervene between the sensory inputs and motor outputs.</a:t>
            </a:r>
          </a:p>
          <a:p>
            <a:pPr>
              <a:lnSpc>
                <a:spcPct val="90000"/>
              </a:lnSpc>
              <a:buFont typeface="Wingdings" charset="2"/>
              <a:buNone/>
            </a:pPr>
            <a:endParaRPr lang="en-US" altLang="en-US" dirty="0" smtClean="0">
              <a:latin typeface="Times New Roman" charset="0"/>
              <a:ea typeface="ＭＳ Ｐゴシック" charset="-128"/>
              <a:cs typeface="Times New Roman" charset="0"/>
            </a:endParaRPr>
          </a:p>
          <a:p>
            <a:pPr>
              <a:lnSpc>
                <a:spcPct val="90000"/>
              </a:lnSpc>
            </a:pPr>
            <a:r>
              <a:rPr lang="en-US" altLang="en-US" dirty="0" smtClean="0">
                <a:latin typeface="Times New Roman" charset="0"/>
                <a:ea typeface="ＭＳ Ｐゴシック" charset="-128"/>
                <a:cs typeface="Times New Roman" charset="0"/>
              </a:rPr>
              <a:t>Sensory Neurons-</a:t>
            </a:r>
            <a:r>
              <a:rPr lang="en-US" altLang="en-US" i="1" dirty="0" smtClean="0">
                <a:latin typeface="Times New Roman" charset="0"/>
                <a:ea typeface="ＭＳ Ｐゴシック" charset="-128"/>
                <a:cs typeface="Times New Roman" charset="0"/>
              </a:rPr>
              <a:t> afferent neurons</a:t>
            </a:r>
            <a:endParaRPr lang="en-US" altLang="en-US" dirty="0" smtClean="0">
              <a:latin typeface="Times New Roman" charset="0"/>
              <a:ea typeface="ＭＳ Ｐゴシック" charset="-128"/>
              <a:cs typeface="Times New Roman" charset="0"/>
            </a:endParaRPr>
          </a:p>
          <a:p>
            <a:pPr lvl="1">
              <a:lnSpc>
                <a:spcPct val="90000"/>
              </a:lnSpc>
              <a:buFont typeface="Wingdings 2" charset="2"/>
              <a:buChar char=""/>
            </a:pPr>
            <a:r>
              <a:rPr lang="en-US" altLang="en-US" sz="2200" dirty="0" smtClean="0">
                <a:latin typeface="Times New Roman" charset="0"/>
                <a:ea typeface="ＭＳ Ｐゴシック" charset="-128"/>
                <a:cs typeface="Times New Roman" charset="0"/>
              </a:rPr>
              <a:t>Neurons that carry incoming information from the PNS to the central nervous system and the brain. Also known as afferent neurons.</a:t>
            </a:r>
          </a:p>
          <a:p>
            <a:pPr lvl="1">
              <a:lnSpc>
                <a:spcPct val="90000"/>
              </a:lnSpc>
              <a:buFont typeface="Wingdings 2" charset="2"/>
              <a:buChar char=""/>
            </a:pPr>
            <a:endParaRPr lang="en-US" altLang="en-US" sz="2200" dirty="0" smtClean="0">
              <a:latin typeface="Times New Roman" charset="0"/>
              <a:ea typeface="ＭＳ Ｐゴシック" charset="-128"/>
              <a:cs typeface="Times New Roman" charset="0"/>
            </a:endParaRPr>
          </a:p>
          <a:p>
            <a:pPr>
              <a:lnSpc>
                <a:spcPct val="90000"/>
              </a:lnSpc>
            </a:pPr>
            <a:r>
              <a:rPr lang="en-US" altLang="en-US" dirty="0" smtClean="0">
                <a:latin typeface="Times New Roman" charset="0"/>
                <a:ea typeface="ＭＳ Ｐゴシック" charset="-128"/>
                <a:cs typeface="Times New Roman" charset="0"/>
              </a:rPr>
              <a:t>Motor Neurons-</a:t>
            </a:r>
            <a:r>
              <a:rPr lang="en-US" altLang="en-US" i="1" dirty="0" smtClean="0">
                <a:latin typeface="Times New Roman" charset="0"/>
                <a:ea typeface="ＭＳ Ｐゴシック" charset="-128"/>
                <a:cs typeface="Times New Roman" charset="0"/>
              </a:rPr>
              <a:t> efferent neurons</a:t>
            </a:r>
            <a:endParaRPr lang="en-US" altLang="en-US" dirty="0" smtClean="0">
              <a:latin typeface="Times New Roman" charset="0"/>
              <a:ea typeface="ＭＳ Ｐゴシック" charset="-128"/>
              <a:cs typeface="Times New Roman" charset="0"/>
            </a:endParaRPr>
          </a:p>
          <a:p>
            <a:pPr lvl="1">
              <a:lnSpc>
                <a:spcPct val="90000"/>
              </a:lnSpc>
              <a:buFont typeface="Wingdings" charset="2"/>
              <a:buChar char=""/>
            </a:pPr>
            <a:r>
              <a:rPr lang="en-US" altLang="en-US" sz="2200" dirty="0" smtClean="0">
                <a:latin typeface="Times New Roman" charset="0"/>
                <a:ea typeface="ＭＳ Ｐゴシック" charset="-128"/>
                <a:cs typeface="Times New Roman" charset="0"/>
              </a:rPr>
              <a:t>Neurons that carry outgoing information from the CNS to muscles and glands. Also known as efferent neurons.</a:t>
            </a:r>
          </a:p>
          <a:p>
            <a:pPr>
              <a:lnSpc>
                <a:spcPct val="90000"/>
              </a:lnSpc>
            </a:pPr>
            <a:endParaRPr lang="en-US" altLang="en-US" dirty="0" smtClean="0">
              <a:latin typeface="Times New Roman" charset="0"/>
              <a:ea typeface="ＭＳ Ｐゴシック" charset="-128"/>
              <a:cs typeface="Times New Roman" charset="0"/>
            </a:endParaRPr>
          </a:p>
        </p:txBody>
      </p:sp>
      <p:sp>
        <p:nvSpPr>
          <p:cNvPr id="76802" name="Rectangle 2"/>
          <p:cNvSpPr>
            <a:spLocks noGrp="1" noChangeArrowheads="1"/>
          </p:cNvSpPr>
          <p:nvPr>
            <p:ph type="title"/>
          </p:nvPr>
        </p:nvSpPr>
        <p:spPr>
          <a:xfrm>
            <a:off x="381000" y="228600"/>
            <a:ext cx="6985000" cy="1143000"/>
          </a:xfrm>
        </p:spPr>
        <p:txBody>
          <a:bodyPr/>
          <a:lstStyle/>
          <a:p>
            <a:r>
              <a:rPr lang="en-US" altLang="en-US" dirty="0" smtClean="0">
                <a:solidFill>
                  <a:srgbClr val="775F55"/>
                </a:solidFill>
                <a:ea typeface="ＭＳ Ｐゴシック" charset="-128"/>
              </a:rPr>
              <a:t>The Nervous System</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Content Placeholder 2"/>
          <p:cNvSpPr>
            <a:spLocks noGrp="1"/>
          </p:cNvSpPr>
          <p:nvPr>
            <p:ph idx="1"/>
          </p:nvPr>
        </p:nvSpPr>
        <p:spPr/>
        <p:txBody>
          <a:bodyPr/>
          <a:lstStyle/>
          <a:p>
            <a:r>
              <a:rPr lang="en-US" altLang="en-US" sz="2400" dirty="0" smtClean="0">
                <a:ea typeface="ＭＳ Ｐゴシック" charset="-128"/>
              </a:rPr>
              <a:t>Evidence has suggested that each hemisphere of the brain serves different functions. This </a:t>
            </a:r>
            <a:r>
              <a:rPr lang="en-US" altLang="en-US" sz="2400" i="1" dirty="0" smtClean="0">
                <a:ea typeface="ＭＳ Ｐゴシック" charset="-128"/>
              </a:rPr>
              <a:t>lateralization</a:t>
            </a:r>
            <a:r>
              <a:rPr lang="en-US" altLang="en-US" sz="2400" dirty="0" smtClean="0">
                <a:ea typeface="ＭＳ Ｐゴシック" charset="-128"/>
              </a:rPr>
              <a:t>, is apparent after brain damage.</a:t>
            </a:r>
          </a:p>
          <a:p>
            <a:r>
              <a:rPr lang="en-US" altLang="en-US" sz="2400" dirty="0" smtClean="0">
                <a:ea typeface="ＭＳ Ｐゴシック" charset="-128"/>
              </a:rPr>
              <a:t>In the recent past, patients who had severe cases of epilepsy would sometimes be treated with a procedure they called the “split brain.”</a:t>
            </a:r>
          </a:p>
        </p:txBody>
      </p:sp>
      <p:sp>
        <p:nvSpPr>
          <p:cNvPr id="121858" name="Title 1"/>
          <p:cNvSpPr>
            <a:spLocks noGrp="1"/>
          </p:cNvSpPr>
          <p:nvPr>
            <p:ph type="title"/>
          </p:nvPr>
        </p:nvSpPr>
        <p:spPr/>
        <p:txBody>
          <a:bodyPr/>
          <a:lstStyle/>
          <a:p>
            <a:r>
              <a:rPr lang="en-US" altLang="en-US" dirty="0" smtClean="0">
                <a:ea typeface="ＭＳ Ｐゴシック" charset="-128"/>
              </a:rPr>
              <a:t>Divided Brains</a:t>
            </a:r>
          </a:p>
        </p:txBody>
      </p:sp>
      <p:pic>
        <p:nvPicPr>
          <p:cNvPr id="121860" name="Picture 3"/>
          <p:cNvPicPr>
            <a:picLocks noChangeAspect="1" noChangeArrowheads="1"/>
          </p:cNvPicPr>
          <p:nvPr/>
        </p:nvPicPr>
        <p:blipFill>
          <a:blip r:embed="rId2" cstate="print"/>
          <a:srcRect/>
          <a:stretch>
            <a:fillRect/>
          </a:stretch>
        </p:blipFill>
        <p:spPr bwMode="auto">
          <a:xfrm>
            <a:off x="3657600" y="3681413"/>
            <a:ext cx="5105400" cy="3024187"/>
          </a:xfrm>
          <a:prstGeom prst="rect">
            <a:avLst/>
          </a:prstGeom>
          <a:solidFill>
            <a:schemeClr val="bg1"/>
          </a:solidFill>
          <a:ln w="9525">
            <a:noFill/>
            <a:miter lim="800000"/>
            <a:headEnd/>
            <a:tailEnd/>
          </a:ln>
        </p:spPr>
      </p:pic>
      <p:sp>
        <p:nvSpPr>
          <p:cNvPr id="121861" name="TextBox 5"/>
          <p:cNvSpPr txBox="1">
            <a:spLocks noChangeArrowheads="1"/>
          </p:cNvSpPr>
          <p:nvPr/>
        </p:nvSpPr>
        <p:spPr bwMode="auto">
          <a:xfrm>
            <a:off x="838200" y="4494213"/>
            <a:ext cx="2438400" cy="1754187"/>
          </a:xfrm>
          <a:prstGeom prst="rect">
            <a:avLst/>
          </a:prstGeom>
          <a:noFill/>
          <a:ln w="9525">
            <a:noFill/>
            <a:miter lim="800000"/>
            <a:headEnd/>
            <a:tailEnd/>
          </a:ln>
        </p:spPr>
        <p:txBody>
          <a:bodyPr>
            <a:spAutoFit/>
          </a:bodyPr>
          <a:lstStyle/>
          <a:p>
            <a:pPr marL="0" lvl="1">
              <a:buClr>
                <a:schemeClr val="accent2"/>
              </a:buClr>
              <a:buFont typeface="Wingdings" charset="2"/>
              <a:buChar char=""/>
            </a:pPr>
            <a:r>
              <a:rPr lang="en-US" altLang="en-US"/>
              <a:t>  In this procedure they would literally cut the brain in two by cutting the corpus collosum.</a:t>
            </a:r>
          </a:p>
          <a:p>
            <a:endParaRPr lang="en-US"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Content Placeholder 3"/>
          <p:cNvSpPr>
            <a:spLocks noGrp="1"/>
          </p:cNvSpPr>
          <p:nvPr>
            <p:ph idx="1"/>
          </p:nvPr>
        </p:nvSpPr>
        <p:spPr/>
        <p:txBody>
          <a:bodyPr/>
          <a:lstStyle/>
          <a:p>
            <a:r>
              <a:rPr lang="en-US" altLang="en-US" sz="2800" dirty="0" smtClean="0">
                <a:ea typeface="ＭＳ Ｐゴシック" charset="-128"/>
              </a:rPr>
              <a:t>For these patients, life changed very little on the service, with the exception of far fewer seizures. Put under certain circumstances, however, the side effects were very clear.</a:t>
            </a:r>
          </a:p>
        </p:txBody>
      </p:sp>
      <p:sp>
        <p:nvSpPr>
          <p:cNvPr id="122882" name="Title 1"/>
          <p:cNvSpPr>
            <a:spLocks noGrp="1"/>
          </p:cNvSpPr>
          <p:nvPr>
            <p:ph type="title"/>
          </p:nvPr>
        </p:nvSpPr>
        <p:spPr/>
        <p:txBody>
          <a:bodyPr/>
          <a:lstStyle/>
          <a:p>
            <a:r>
              <a:rPr lang="en-US" altLang="en-US" dirty="0" smtClean="0">
                <a:ea typeface="ＭＳ Ｐゴシック" charset="-128"/>
              </a:rPr>
              <a:t>The Split Brain Procedure</a:t>
            </a:r>
          </a:p>
        </p:txBody>
      </p:sp>
      <p:pic>
        <p:nvPicPr>
          <p:cNvPr id="122884" name="Picture 4"/>
          <p:cNvPicPr>
            <a:picLocks noChangeAspect="1" noChangeArrowheads="1"/>
          </p:cNvPicPr>
          <p:nvPr/>
        </p:nvPicPr>
        <p:blipFill>
          <a:blip r:embed="rId2" cstate="print"/>
          <a:srcRect/>
          <a:stretch>
            <a:fillRect/>
          </a:stretch>
        </p:blipFill>
        <p:spPr bwMode="auto">
          <a:xfrm>
            <a:off x="4864100" y="3438525"/>
            <a:ext cx="3975100" cy="3267075"/>
          </a:xfrm>
          <a:prstGeom prst="rect">
            <a:avLst/>
          </a:prstGeom>
          <a:noFill/>
          <a:ln w="9525">
            <a:noFill/>
            <a:miter lim="800000"/>
            <a:headEnd/>
            <a:tailEnd/>
          </a:ln>
        </p:spPr>
      </p:pic>
      <p:sp>
        <p:nvSpPr>
          <p:cNvPr id="122885" name="TextBox 5"/>
          <p:cNvSpPr txBox="1">
            <a:spLocks noChangeArrowheads="1"/>
          </p:cNvSpPr>
          <p:nvPr/>
        </p:nvSpPr>
        <p:spPr bwMode="auto">
          <a:xfrm>
            <a:off x="1600200" y="5029200"/>
            <a:ext cx="2825750" cy="369888"/>
          </a:xfrm>
          <a:prstGeom prst="rect">
            <a:avLst/>
          </a:prstGeom>
          <a:noFill/>
          <a:ln w="9525">
            <a:noFill/>
            <a:miter lim="800000"/>
            <a:headEnd/>
            <a:tailEnd/>
          </a:ln>
        </p:spPr>
        <p:txBody>
          <a:bodyPr wrap="none">
            <a:spAutoFit/>
          </a:bodyPr>
          <a:lstStyle/>
          <a:p>
            <a:r>
              <a:rPr lang="en-US" altLang="en-US">
                <a:hlinkClick r:id="rId3" action="ppaction://hlinkfile"/>
              </a:rPr>
              <a:t>The Split Brain Procedure</a:t>
            </a:r>
            <a:endParaRPr lang="en-US"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Content Placeholder 2"/>
          <p:cNvSpPr>
            <a:spLocks noGrp="1"/>
          </p:cNvSpPr>
          <p:nvPr>
            <p:ph idx="1"/>
          </p:nvPr>
        </p:nvSpPr>
        <p:spPr/>
        <p:txBody>
          <a:bodyPr/>
          <a:lstStyle/>
          <a:p>
            <a:r>
              <a:rPr lang="en-US" altLang="en-US" dirty="0" smtClean="0">
                <a:ea typeface="ＭＳ Ｐゴシック" charset="-128"/>
              </a:rPr>
              <a:t>There is no activity to which only one hemisphere makes a contribution.</a:t>
            </a:r>
          </a:p>
          <a:p>
            <a:r>
              <a:rPr lang="en-US" altLang="en-US" dirty="0" smtClean="0">
                <a:ea typeface="ＭＳ Ｐゴシック" charset="-128"/>
              </a:rPr>
              <a:t>Logic is not confined to the left hemisphere.</a:t>
            </a:r>
          </a:p>
          <a:p>
            <a:r>
              <a:rPr lang="en-US" altLang="en-US" dirty="0" smtClean="0">
                <a:ea typeface="ＭＳ Ｐゴシック" charset="-128"/>
              </a:rPr>
              <a:t>There is no evidence that either creativity or intuition is an exclusive property of the right hemisphere.</a:t>
            </a:r>
          </a:p>
          <a:p>
            <a:r>
              <a:rPr lang="en-US" altLang="en-US" dirty="0" smtClean="0">
                <a:ea typeface="ＭＳ Ｐゴシック" charset="-128"/>
              </a:rPr>
              <a:t>It is impossible to educate one hemisphere at a time.</a:t>
            </a:r>
          </a:p>
          <a:p>
            <a:r>
              <a:rPr lang="en-US" altLang="en-US" dirty="0" smtClean="0">
                <a:ea typeface="ＭＳ Ｐゴシック" charset="-128"/>
              </a:rPr>
              <a:t>There is no evidence that people are “right brained” or “left brained.”</a:t>
            </a:r>
          </a:p>
        </p:txBody>
      </p:sp>
      <p:sp>
        <p:nvSpPr>
          <p:cNvPr id="123906" name="Title 1"/>
          <p:cNvSpPr>
            <a:spLocks noGrp="1"/>
          </p:cNvSpPr>
          <p:nvPr>
            <p:ph type="title"/>
          </p:nvPr>
        </p:nvSpPr>
        <p:spPr/>
        <p:txBody>
          <a:bodyPr/>
          <a:lstStyle/>
          <a:p>
            <a:r>
              <a:rPr lang="en-US" altLang="en-US" dirty="0" smtClean="0">
                <a:ea typeface="ＭＳ Ｐゴシック" charset="-128"/>
              </a:rPr>
              <a:t>Myth of the “Two Brains”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Content Placeholder 2"/>
          <p:cNvSpPr>
            <a:spLocks noGrp="1"/>
          </p:cNvSpPr>
          <p:nvPr>
            <p:ph idx="1"/>
          </p:nvPr>
        </p:nvSpPr>
        <p:spPr/>
        <p:txBody>
          <a:bodyPr/>
          <a:lstStyle/>
          <a:p>
            <a:r>
              <a:rPr lang="en-US" altLang="en-US" sz="2400" dirty="0" smtClean="0">
                <a:ea typeface="ＭＳ Ｐゴシック" charset="-128"/>
              </a:rPr>
              <a:t>What studies about the brain do reveal is that the left hemisphere is more active when a person deliberates over decisions.</a:t>
            </a:r>
          </a:p>
          <a:p>
            <a:endParaRPr lang="en-US" altLang="en-US" sz="2400" dirty="0" smtClean="0">
              <a:ea typeface="ＭＳ Ｐゴシック" charset="-128"/>
            </a:endParaRPr>
          </a:p>
          <a:p>
            <a:r>
              <a:rPr lang="en-US" altLang="en-US" sz="2400" dirty="0" smtClean="0">
                <a:ea typeface="ＭＳ Ｐゴシック" charset="-128"/>
              </a:rPr>
              <a:t>The right hemisphere understand simple requests, easily perceives objects and is more engaged when quick, intuitive responses are needed. </a:t>
            </a:r>
          </a:p>
          <a:p>
            <a:endParaRPr lang="en-US" altLang="en-US" sz="2400" dirty="0" smtClean="0">
              <a:ea typeface="ＭＳ Ｐゴシック" charset="-128"/>
            </a:endParaRPr>
          </a:p>
          <a:p>
            <a:r>
              <a:rPr lang="en-US" altLang="en-US" sz="2400" dirty="0" smtClean="0">
                <a:ea typeface="ＭＳ Ｐゴシック" charset="-128"/>
              </a:rPr>
              <a:t>The right hemisphere is </a:t>
            </a:r>
            <a:r>
              <a:rPr lang="en-US" altLang="en-US" sz="2400" dirty="0" err="1" smtClean="0">
                <a:ea typeface="ＭＳ Ｐゴシック" charset="-128"/>
              </a:rPr>
              <a:t>is</a:t>
            </a:r>
            <a:r>
              <a:rPr lang="en-US" altLang="en-US" sz="2400" dirty="0" smtClean="0">
                <a:ea typeface="ＭＳ Ｐゴシック" charset="-128"/>
              </a:rPr>
              <a:t> also more active when copying drawings, recognizing faces and perceiving emotions. </a:t>
            </a:r>
          </a:p>
        </p:txBody>
      </p:sp>
      <p:sp>
        <p:nvSpPr>
          <p:cNvPr id="124930" name="Title 1"/>
          <p:cNvSpPr>
            <a:spLocks noGrp="1"/>
          </p:cNvSpPr>
          <p:nvPr>
            <p:ph type="title"/>
          </p:nvPr>
        </p:nvSpPr>
        <p:spPr/>
        <p:txBody>
          <a:bodyPr/>
          <a:lstStyle/>
          <a:p>
            <a:r>
              <a:rPr lang="en-US" altLang="en-US" dirty="0" smtClean="0">
                <a:ea typeface="ＭＳ Ｐゴシック" charset="-128"/>
              </a:rPr>
              <a:t>Differences in the Hemispheres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altLang="en-US" dirty="0" smtClean="0">
                <a:ea typeface="ＭＳ Ｐゴシック" charset="-128"/>
              </a:rPr>
              <a:t>Stare at the center of one face, then the other. Does one appear happier?</a:t>
            </a:r>
          </a:p>
          <a:p>
            <a:endParaRPr lang="en-US" altLang="en-US" dirty="0" smtClean="0">
              <a:ea typeface="ＭＳ Ｐゴシック" charset="-128"/>
            </a:endParaRPr>
          </a:p>
          <a:p>
            <a:endParaRPr lang="en-US" altLang="en-US" dirty="0" smtClean="0">
              <a:ea typeface="ＭＳ Ｐゴシック" charset="-128"/>
            </a:endParaRPr>
          </a:p>
          <a:p>
            <a:endParaRPr lang="en-US" altLang="en-US" dirty="0" smtClean="0">
              <a:ea typeface="ＭＳ Ｐゴシック" charset="-128"/>
            </a:endParaRPr>
          </a:p>
          <a:p>
            <a:endParaRPr lang="en-US" altLang="en-US" dirty="0" smtClean="0">
              <a:ea typeface="ＭＳ Ｐゴシック" charset="-128"/>
            </a:endParaRPr>
          </a:p>
          <a:p>
            <a:endParaRPr lang="en-US" altLang="en-US" sz="2000" dirty="0" smtClean="0">
              <a:ea typeface="ＭＳ Ｐゴシック" charset="-128"/>
            </a:endParaRPr>
          </a:p>
          <a:p>
            <a:endParaRPr lang="en-US" altLang="en-US" sz="2000" dirty="0" smtClean="0">
              <a:ea typeface="ＭＳ Ｐゴシック" charset="-128"/>
            </a:endParaRPr>
          </a:p>
          <a:p>
            <a:endParaRPr lang="en-US" altLang="en-US" sz="2000" dirty="0" smtClean="0">
              <a:ea typeface="ＭＳ Ｐゴシック" charset="-128"/>
            </a:endParaRPr>
          </a:p>
          <a:p>
            <a:endParaRPr lang="en-US" altLang="en-US" sz="2000" dirty="0" smtClean="0">
              <a:ea typeface="ＭＳ Ｐゴシック" charset="-128"/>
            </a:endParaRPr>
          </a:p>
          <a:p>
            <a:r>
              <a:rPr lang="en-US" altLang="en-US" sz="2000" dirty="0" smtClean="0">
                <a:ea typeface="ＭＳ Ｐゴシック" charset="-128"/>
              </a:rPr>
              <a:t>Most people say the face on the right does. Researchers think this is because the right hemisphere, more skilled at emotion, receives information from the left half of each face.</a:t>
            </a:r>
          </a:p>
        </p:txBody>
      </p:sp>
      <p:sp>
        <p:nvSpPr>
          <p:cNvPr id="125954" name="Title 1"/>
          <p:cNvSpPr>
            <a:spLocks noGrp="1"/>
          </p:cNvSpPr>
          <p:nvPr>
            <p:ph type="title"/>
          </p:nvPr>
        </p:nvSpPr>
        <p:spPr/>
        <p:txBody>
          <a:bodyPr/>
          <a:lstStyle/>
          <a:p>
            <a:r>
              <a:rPr lang="en-US" altLang="en-US" dirty="0" smtClean="0">
                <a:ea typeface="ＭＳ Ｐゴシック" charset="-128"/>
              </a:rPr>
              <a:t>Which one is happier?</a:t>
            </a:r>
          </a:p>
        </p:txBody>
      </p:sp>
      <p:pic>
        <p:nvPicPr>
          <p:cNvPr id="125956" name="Picture 4" descr="C:\Users\ttusow\Downloads\photo 5.JPG"/>
          <p:cNvPicPr>
            <a:picLocks noChangeAspect="1" noChangeArrowheads="1"/>
          </p:cNvPicPr>
          <p:nvPr/>
        </p:nvPicPr>
        <p:blipFill>
          <a:blip r:embed="rId2" cstate="print"/>
          <a:srcRect/>
          <a:stretch>
            <a:fillRect/>
          </a:stretch>
        </p:blipFill>
        <p:spPr bwMode="auto">
          <a:xfrm>
            <a:off x="2209800" y="2286000"/>
            <a:ext cx="3962400" cy="273653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title"/>
          </p:nvPr>
        </p:nvSpPr>
        <p:spPr>
          <a:xfrm>
            <a:off x="228600" y="228600"/>
            <a:ext cx="8458200" cy="990600"/>
          </a:xfrm>
        </p:spPr>
        <p:txBody>
          <a:bodyPr>
            <a:normAutofit fontScale="90000"/>
          </a:bodyPr>
          <a:lstStyle/>
          <a:p>
            <a:r>
              <a:rPr lang="en-US" altLang="en-US" dirty="0" smtClean="0">
                <a:ea typeface="ＭＳ Ｐゴシック" charset="-128"/>
              </a:rPr>
              <a:t>Brain Structures and their Functions</a:t>
            </a:r>
            <a:endParaRPr lang="en-US" altLang="en-US" sz="3600" dirty="0" smtClean="0">
              <a:ea typeface="ＭＳ Ｐゴシック" charset="-128"/>
            </a:endParaRPr>
          </a:p>
        </p:txBody>
      </p:sp>
      <p:pic>
        <p:nvPicPr>
          <p:cNvPr id="126979" name="Picture 4" descr="D:\Art\ch02\jpg\figure 02-29.JPG"/>
          <p:cNvPicPr>
            <a:picLocks noChangeAspect="1" noChangeArrowheads="1"/>
          </p:cNvPicPr>
          <p:nvPr/>
        </p:nvPicPr>
        <p:blipFill>
          <a:blip r:embed="rId2" cstate="print"/>
          <a:srcRect/>
          <a:stretch>
            <a:fillRect/>
          </a:stretch>
        </p:blipFill>
        <p:spPr bwMode="auto">
          <a:xfrm>
            <a:off x="0" y="1752600"/>
            <a:ext cx="9144000" cy="490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8"/>
          <p:cNvSpPr>
            <a:spLocks noGrp="1" noChangeArrowheads="1"/>
          </p:cNvSpPr>
          <p:nvPr>
            <p:ph type="title"/>
          </p:nvPr>
        </p:nvSpPr>
        <p:spPr>
          <a:xfrm>
            <a:off x="533400" y="2286000"/>
            <a:ext cx="7772400" cy="1143000"/>
          </a:xfrm>
        </p:spPr>
        <p:txBody>
          <a:bodyPr>
            <a:normAutofit fontScale="90000"/>
          </a:bodyPr>
          <a:lstStyle/>
          <a:p>
            <a:pPr eaLnBrk="1" hangingPunct="1"/>
            <a:r>
              <a:rPr lang="en-US" altLang="en-US" dirty="0" smtClean="0">
                <a:ea typeface="ＭＳ Ｐゴシック" charset="-128"/>
              </a:rPr>
              <a:t>Techniques for Studying Human Brain Function and Structure</a:t>
            </a: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1" name="Rectangle 11"/>
          <p:cNvSpPr>
            <a:spLocks noGrp="1" noChangeArrowheads="1"/>
          </p:cNvSpPr>
          <p:nvPr>
            <p:ph idx="1"/>
          </p:nvPr>
        </p:nvSpPr>
        <p:spPr/>
        <p:txBody>
          <a:bodyPr/>
          <a:lstStyle/>
          <a:p>
            <a:pPr eaLnBrk="1" hangingPunct="1">
              <a:spcBef>
                <a:spcPct val="50000"/>
              </a:spcBef>
            </a:pPr>
            <a:r>
              <a:rPr lang="en-US" altLang="en-US" b="1" dirty="0" smtClean="0">
                <a:ea typeface="ＭＳ Ｐゴシック" charset="-128"/>
              </a:rPr>
              <a:t>Technique:</a:t>
            </a:r>
            <a:r>
              <a:rPr lang="en-US" altLang="en-US" dirty="0" smtClean="0">
                <a:ea typeface="ＭＳ Ｐゴシック" charset="-128"/>
              </a:rPr>
              <a:t> Multiple electrodes are pasted to outside of head</a:t>
            </a:r>
          </a:p>
          <a:p>
            <a:pPr eaLnBrk="1" hangingPunct="1">
              <a:spcBef>
                <a:spcPct val="50000"/>
              </a:spcBef>
            </a:pPr>
            <a:r>
              <a:rPr lang="en-US" altLang="en-US" b="1" dirty="0" smtClean="0">
                <a:ea typeface="ＭＳ Ｐゴシック" charset="-128"/>
              </a:rPr>
              <a:t>What it shows:</a:t>
            </a:r>
            <a:r>
              <a:rPr lang="en-US" altLang="en-US" dirty="0" smtClean="0">
                <a:ea typeface="ＭＳ Ｐゴシック" charset="-128"/>
              </a:rPr>
              <a:t> A single line that charts the summated electrical fields resulting from the activity of billions of neurons</a:t>
            </a:r>
          </a:p>
        </p:txBody>
      </p:sp>
      <p:sp>
        <p:nvSpPr>
          <p:cNvPr id="130050" name="Rectangle 10"/>
          <p:cNvSpPr>
            <a:spLocks noGrp="1" noChangeArrowheads="1"/>
          </p:cNvSpPr>
          <p:nvPr>
            <p:ph type="title"/>
          </p:nvPr>
        </p:nvSpPr>
        <p:spPr/>
        <p:txBody>
          <a:bodyPr/>
          <a:lstStyle/>
          <a:p>
            <a:pPr eaLnBrk="1" hangingPunct="1"/>
            <a:r>
              <a:rPr lang="en-US" altLang="en-US" dirty="0" smtClean="0">
                <a:ea typeface="ＭＳ Ｐゴシック" charset="-128"/>
              </a:rPr>
              <a:t>EEG (</a:t>
            </a:r>
            <a:r>
              <a:rPr lang="en-US" altLang="en-US" i="1" dirty="0" smtClean="0">
                <a:ea typeface="ＭＳ Ｐゴシック" charset="-128"/>
              </a:rPr>
              <a:t>Electroencephalography</a:t>
            </a:r>
            <a:r>
              <a:rPr lang="en-US" altLang="en-US" dirty="0" smtClean="0">
                <a:ea typeface="ＭＳ Ｐゴシック" charset="-128"/>
              </a:rPr>
              <a:t>)</a:t>
            </a:r>
            <a:endParaRPr lang="en-US" altLang="en-US" i="1" dirty="0" smtClean="0">
              <a:ea typeface="ＭＳ Ｐゴシック" charset="-12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71">
                                            <p:txEl>
                                              <p:pRg st="0" end="0"/>
                                            </p:txEl>
                                          </p:spTgt>
                                        </p:tgtEl>
                                        <p:attrNameLst>
                                          <p:attrName>style.visibility</p:attrName>
                                        </p:attrNameLst>
                                      </p:cBhvr>
                                      <p:to>
                                        <p:strVal val="visible"/>
                                      </p:to>
                                    </p:set>
                                    <p:animEffect transition="in" filter="wipe(left)">
                                      <p:cBhvr>
                                        <p:cTn id="7" dur="500"/>
                                        <p:tgtEl>
                                          <p:spTgt spid="40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71">
                                            <p:txEl>
                                              <p:pRg st="1" end="1"/>
                                            </p:txEl>
                                          </p:spTgt>
                                        </p:tgtEl>
                                        <p:attrNameLst>
                                          <p:attrName>style.visibility</p:attrName>
                                        </p:attrNameLst>
                                      </p:cBhvr>
                                      <p:to>
                                        <p:strVal val="visible"/>
                                      </p:to>
                                    </p:set>
                                    <p:animEffect transition="in" filter="wipe(left)">
                                      <p:cBhvr>
                                        <p:cTn id="12" dur="500"/>
                                        <p:tgtEl>
                                          <p:spTgt spid="409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1"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9" name="Rectangle 13"/>
          <p:cNvSpPr>
            <a:spLocks noGrp="1" noChangeArrowheads="1"/>
          </p:cNvSpPr>
          <p:nvPr>
            <p:ph idx="1"/>
          </p:nvPr>
        </p:nvSpPr>
        <p:spPr/>
        <p:txBody>
          <a:bodyPr/>
          <a:lstStyle/>
          <a:p>
            <a:pPr eaLnBrk="1" hangingPunct="1"/>
            <a:r>
              <a:rPr lang="en-US" altLang="en-US" b="1" dirty="0" smtClean="0">
                <a:ea typeface="ＭＳ Ｐゴシック" charset="-128"/>
              </a:rPr>
              <a:t>Advantages</a:t>
            </a:r>
          </a:p>
          <a:p>
            <a:pPr lvl="1" eaLnBrk="1" hangingPunct="1"/>
            <a:r>
              <a:rPr lang="en-US" altLang="en-US" dirty="0" smtClean="0">
                <a:ea typeface="ＭＳ Ｐゴシック" charset="-128"/>
              </a:rPr>
              <a:t>Detects very rapid changes in electrical activity, allowing analysis of stages of cognitive activity</a:t>
            </a:r>
          </a:p>
          <a:p>
            <a:pPr eaLnBrk="1" hangingPunct="1">
              <a:spcBef>
                <a:spcPct val="50000"/>
              </a:spcBef>
            </a:pPr>
            <a:r>
              <a:rPr lang="en-US" altLang="en-US" b="1" dirty="0" smtClean="0">
                <a:ea typeface="ＭＳ Ｐゴシック" charset="-128"/>
              </a:rPr>
              <a:t>Disadvantages</a:t>
            </a:r>
          </a:p>
          <a:p>
            <a:pPr lvl="1" eaLnBrk="1" hangingPunct="1"/>
            <a:r>
              <a:rPr lang="en-US" altLang="en-US" dirty="0" smtClean="0">
                <a:ea typeface="ＭＳ Ｐゴシック" charset="-128"/>
              </a:rPr>
              <a:t>Provides poor spatial resolution of source of electrical activity</a:t>
            </a:r>
          </a:p>
        </p:txBody>
      </p:sp>
      <p:sp>
        <p:nvSpPr>
          <p:cNvPr id="131074" name="Rectangle 12"/>
          <p:cNvSpPr>
            <a:spLocks noGrp="1" noChangeArrowheads="1"/>
          </p:cNvSpPr>
          <p:nvPr>
            <p:ph type="title"/>
          </p:nvPr>
        </p:nvSpPr>
        <p:spPr/>
        <p:txBody>
          <a:bodyPr/>
          <a:lstStyle/>
          <a:p>
            <a:pPr eaLnBrk="1" hangingPunct="1"/>
            <a:r>
              <a:rPr lang="en-US" altLang="en-US" dirty="0" smtClean="0">
                <a:ea typeface="ＭＳ Ｐゴシック" charset="-128"/>
              </a:rPr>
              <a:t>EEG (</a:t>
            </a:r>
            <a:r>
              <a:rPr lang="en-US" altLang="en-US" i="1" dirty="0" smtClean="0">
                <a:ea typeface="ＭＳ Ｐゴシック" charset="-128"/>
              </a:rPr>
              <a:t>Electroencephalogram</a:t>
            </a:r>
            <a:r>
              <a:rPr lang="en-US" altLang="en-US" dirty="0" smtClean="0">
                <a:ea typeface="ＭＳ Ｐゴシック" charset="-128"/>
              </a:rPr>
              <a:t>)</a:t>
            </a:r>
            <a:endParaRPr lang="en-US" altLang="en-US" i="1" dirty="0" smtClean="0">
              <a:ea typeface="ＭＳ Ｐゴシック" charset="-12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49">
                                            <p:txEl>
                                              <p:pRg st="0" end="0"/>
                                            </p:txEl>
                                          </p:spTgt>
                                        </p:tgtEl>
                                        <p:attrNameLst>
                                          <p:attrName>style.visibility</p:attrName>
                                        </p:attrNameLst>
                                      </p:cBhvr>
                                      <p:to>
                                        <p:strVal val="visible"/>
                                      </p:to>
                                    </p:set>
                                    <p:animEffect transition="in" filter="wipe(left)">
                                      <p:cBhvr>
                                        <p:cTn id="7" dur="500"/>
                                        <p:tgtEl>
                                          <p:spTgt spid="399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49">
                                            <p:txEl>
                                              <p:pRg st="1" end="1"/>
                                            </p:txEl>
                                          </p:spTgt>
                                        </p:tgtEl>
                                        <p:attrNameLst>
                                          <p:attrName>style.visibility</p:attrName>
                                        </p:attrNameLst>
                                      </p:cBhvr>
                                      <p:to>
                                        <p:strVal val="visible"/>
                                      </p:to>
                                    </p:set>
                                    <p:animEffect transition="in" filter="wipe(left)">
                                      <p:cBhvr>
                                        <p:cTn id="12" dur="500"/>
                                        <p:tgtEl>
                                          <p:spTgt spid="3994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949">
                                            <p:txEl>
                                              <p:pRg st="2" end="2"/>
                                            </p:txEl>
                                          </p:spTgt>
                                        </p:tgtEl>
                                        <p:attrNameLst>
                                          <p:attrName>style.visibility</p:attrName>
                                        </p:attrNameLst>
                                      </p:cBhvr>
                                      <p:to>
                                        <p:strVal val="visible"/>
                                      </p:to>
                                    </p:set>
                                    <p:animEffect transition="in" filter="wipe(left)">
                                      <p:cBhvr>
                                        <p:cTn id="17" dur="500"/>
                                        <p:tgtEl>
                                          <p:spTgt spid="3994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949">
                                            <p:txEl>
                                              <p:pRg st="3" end="3"/>
                                            </p:txEl>
                                          </p:spTgt>
                                        </p:tgtEl>
                                        <p:attrNameLst>
                                          <p:attrName>style.visibility</p:attrName>
                                        </p:attrNameLst>
                                      </p:cBhvr>
                                      <p:to>
                                        <p:strVal val="visible"/>
                                      </p:to>
                                    </p:set>
                                    <p:animEffect transition="in" filter="wipe(left)">
                                      <p:cBhvr>
                                        <p:cTn id="22" dur="500"/>
                                        <p:tgtEl>
                                          <p:spTgt spid="399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9" grpId="0" build="p" bldLvl="2"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11"/>
          <p:cNvSpPr>
            <a:spLocks noGrp="1" noChangeArrowheads="1"/>
          </p:cNvSpPr>
          <p:nvPr>
            <p:ph type="title"/>
          </p:nvPr>
        </p:nvSpPr>
        <p:spPr/>
        <p:txBody>
          <a:bodyPr>
            <a:normAutofit fontScale="90000"/>
          </a:bodyPr>
          <a:lstStyle/>
          <a:p>
            <a:pPr eaLnBrk="1" hangingPunct="1"/>
            <a:r>
              <a:rPr lang="en-US" altLang="en-US" sz="3600" dirty="0" smtClean="0">
                <a:ea typeface="ＭＳ Ｐゴシック" charset="-128"/>
              </a:rPr>
              <a:t>PET</a:t>
            </a:r>
            <a:r>
              <a:rPr lang="en-US" altLang="en-US" sz="2400" dirty="0" smtClean="0">
                <a:ea typeface="ＭＳ Ｐゴシック" charset="-128"/>
              </a:rPr>
              <a:t> </a:t>
            </a:r>
            <a:r>
              <a:rPr lang="en-US" altLang="en-US" sz="2000" dirty="0" smtClean="0">
                <a:ea typeface="ＭＳ Ｐゴシック" charset="-128"/>
              </a:rPr>
              <a:t>(</a:t>
            </a:r>
            <a:r>
              <a:rPr lang="en-US" altLang="en-US" sz="2000" i="1" dirty="0" smtClean="0">
                <a:ea typeface="ＭＳ Ｐゴシック" charset="-128"/>
              </a:rPr>
              <a:t>Positron Emission Tomography</a:t>
            </a:r>
            <a:r>
              <a:rPr lang="en-US" altLang="en-US" sz="2000" dirty="0" smtClean="0">
                <a:ea typeface="ＭＳ Ｐゴシック" charset="-128"/>
              </a:rPr>
              <a:t>)</a:t>
            </a:r>
            <a:br>
              <a:rPr lang="en-US" altLang="en-US" sz="2000" dirty="0" smtClean="0">
                <a:ea typeface="ＭＳ Ｐゴシック" charset="-128"/>
              </a:rPr>
            </a:br>
            <a:r>
              <a:rPr lang="en-US" altLang="en-US" sz="3600" dirty="0" smtClean="0">
                <a:ea typeface="ＭＳ Ｐゴシック" charset="-128"/>
              </a:rPr>
              <a:t>SPECT</a:t>
            </a:r>
            <a:r>
              <a:rPr lang="en-US" altLang="en-US" sz="2400" dirty="0" smtClean="0">
                <a:ea typeface="ＭＳ Ｐゴシック" charset="-128"/>
              </a:rPr>
              <a:t> </a:t>
            </a:r>
            <a:r>
              <a:rPr lang="en-US" altLang="en-US" sz="2000" dirty="0" smtClean="0">
                <a:ea typeface="ＭＳ Ｐゴシック" charset="-128"/>
              </a:rPr>
              <a:t>(</a:t>
            </a:r>
            <a:r>
              <a:rPr lang="en-US" altLang="en-US" sz="2000" i="1" dirty="0" smtClean="0">
                <a:ea typeface="ＭＳ Ｐゴシック" charset="-128"/>
              </a:rPr>
              <a:t>Single Photon Emission Computed Tomography</a:t>
            </a:r>
            <a:r>
              <a:rPr lang="en-US" altLang="en-US" sz="2000" dirty="0" smtClean="0">
                <a:ea typeface="ＭＳ Ｐゴシック" charset="-128"/>
              </a:rPr>
              <a:t>)</a:t>
            </a:r>
          </a:p>
        </p:txBody>
      </p:sp>
      <p:sp>
        <p:nvSpPr>
          <p:cNvPr id="38924" name="Rectangle 12"/>
          <p:cNvSpPr>
            <a:spLocks noGrp="1" noChangeArrowheads="1"/>
          </p:cNvSpPr>
          <p:nvPr>
            <p:ph type="body" sz="half" idx="1"/>
          </p:nvPr>
        </p:nvSpPr>
        <p:spPr/>
        <p:txBody>
          <a:bodyPr>
            <a:normAutofit fontScale="92500" lnSpcReduction="20000"/>
          </a:bodyPr>
          <a:lstStyle/>
          <a:p>
            <a:pPr eaLnBrk="1" hangingPunct="1">
              <a:spcBef>
                <a:spcPct val="90000"/>
              </a:spcBef>
            </a:pPr>
            <a:r>
              <a:rPr lang="en-US" altLang="en-US" sz="2000" b="1" dirty="0" smtClean="0">
                <a:ea typeface="ＭＳ Ｐゴシック" charset="-128"/>
              </a:rPr>
              <a:t>Technique:</a:t>
            </a:r>
            <a:r>
              <a:rPr lang="en-US" altLang="en-US" sz="2000" dirty="0" smtClean="0">
                <a:ea typeface="ＭＳ Ｐゴシック" charset="-128"/>
              </a:rPr>
              <a:t> Positrons and photons are emissions from radioactive substances</a:t>
            </a:r>
          </a:p>
          <a:p>
            <a:pPr eaLnBrk="1" hangingPunct="1">
              <a:spcBef>
                <a:spcPct val="90000"/>
              </a:spcBef>
            </a:pPr>
            <a:r>
              <a:rPr lang="en-US" altLang="en-US" sz="2000" b="1" dirty="0" smtClean="0">
                <a:ea typeface="ＭＳ Ｐゴシック" charset="-128"/>
              </a:rPr>
              <a:t>What it shows:</a:t>
            </a:r>
            <a:r>
              <a:rPr lang="en-US" altLang="en-US" sz="2000" dirty="0" smtClean="0">
                <a:ea typeface="ＭＳ Ｐゴシック" charset="-128"/>
              </a:rPr>
              <a:t> An image of the amount and localization of any molecules that can be injected in radioactive form, such as neurotransmitters, drugs, tracers for blood flow or glucose use (which indicates specific changes in neuronal activity)</a:t>
            </a:r>
          </a:p>
        </p:txBody>
      </p:sp>
      <p:sp>
        <p:nvSpPr>
          <p:cNvPr id="132100" name="Text Box 4"/>
          <p:cNvSpPr txBox="1">
            <a:spLocks noChangeArrowheads="1"/>
          </p:cNvSpPr>
          <p:nvPr/>
        </p:nvSpPr>
        <p:spPr bwMode="auto">
          <a:xfrm>
            <a:off x="4648200" y="5867400"/>
            <a:ext cx="1676400" cy="457200"/>
          </a:xfrm>
          <a:prstGeom prst="rect">
            <a:avLst/>
          </a:prstGeom>
          <a:noFill/>
          <a:ln w="9525">
            <a:noFill/>
            <a:miter lim="800000"/>
            <a:headEnd/>
            <a:tailEnd/>
          </a:ln>
        </p:spPr>
        <p:txBody>
          <a:bodyPr>
            <a:spAutoFit/>
          </a:bodyPr>
          <a:lstStyle/>
          <a:p>
            <a:pPr algn="ctr" eaLnBrk="0" hangingPunct="0">
              <a:spcBef>
                <a:spcPct val="50000"/>
              </a:spcBef>
            </a:pPr>
            <a:r>
              <a:rPr lang="en-US" altLang="en-US" dirty="0">
                <a:solidFill>
                  <a:schemeClr val="bg1"/>
                </a:solidFill>
              </a:rPr>
              <a:t>PET Scan</a:t>
            </a:r>
          </a:p>
        </p:txBody>
      </p:sp>
      <p:pic>
        <p:nvPicPr>
          <p:cNvPr id="132101" name="Picture 6" descr="C:\PPT'S\Bernstein\art\bernscans\Fig 14pet.jpg"/>
          <p:cNvPicPr>
            <a:picLocks noChangeAspect="1" noChangeArrowheads="1"/>
          </p:cNvPicPr>
          <p:nvPr/>
        </p:nvPicPr>
        <p:blipFill>
          <a:blip r:embed="rId2" cstate="print"/>
          <a:srcRect/>
          <a:stretch>
            <a:fillRect/>
          </a:stretch>
        </p:blipFill>
        <p:spPr bwMode="auto">
          <a:xfrm>
            <a:off x="4800600" y="1676400"/>
            <a:ext cx="4151313" cy="4114800"/>
          </a:xfrm>
          <a:prstGeom prst="rect">
            <a:avLst/>
          </a:prstGeom>
          <a:noFill/>
          <a:ln w="28575">
            <a:solidFill>
              <a:schemeClr val="tx1"/>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24">
                                            <p:txEl>
                                              <p:pRg st="0" end="0"/>
                                            </p:txEl>
                                          </p:spTgt>
                                        </p:tgtEl>
                                        <p:attrNameLst>
                                          <p:attrName>style.visibility</p:attrName>
                                        </p:attrNameLst>
                                      </p:cBhvr>
                                      <p:to>
                                        <p:strVal val="visible"/>
                                      </p:to>
                                    </p:set>
                                    <p:animEffect transition="in" filter="wipe(left)">
                                      <p:cBhvr>
                                        <p:cTn id="7" dur="500"/>
                                        <p:tgtEl>
                                          <p:spTgt spid="389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24">
                                            <p:txEl>
                                              <p:pRg st="1" end="1"/>
                                            </p:txEl>
                                          </p:spTgt>
                                        </p:tgtEl>
                                        <p:attrNameLst>
                                          <p:attrName>style.visibility</p:attrName>
                                        </p:attrNameLst>
                                      </p:cBhvr>
                                      <p:to>
                                        <p:strVal val="visible"/>
                                      </p:to>
                                    </p:set>
                                    <p:animEffect transition="in" filter="wipe(left)">
                                      <p:cBhvr>
                                        <p:cTn id="12" dur="500"/>
                                        <p:tgtEl>
                                          <p:spTgt spid="389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4"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a:xfrm>
            <a:off x="457200" y="1600200"/>
            <a:ext cx="4114800" cy="4953000"/>
          </a:xfrm>
        </p:spPr>
        <p:txBody>
          <a:bodyPr/>
          <a:lstStyle/>
          <a:p>
            <a:pPr eaLnBrk="1" hangingPunct="1"/>
            <a:r>
              <a:rPr lang="en-US" altLang="en-US" dirty="0" smtClean="0">
                <a:latin typeface="Times New Roman" charset="0"/>
                <a:ea typeface="ＭＳ Ｐゴシック" charset="-128"/>
                <a:cs typeface="Times New Roman" charset="0"/>
              </a:rPr>
              <a:t>The nervous system has 2 major components:</a:t>
            </a:r>
          </a:p>
          <a:p>
            <a:pPr lvl="1" eaLnBrk="1" hangingPunct="1"/>
            <a:r>
              <a:rPr lang="en-US" altLang="en-US" b="1" dirty="0" smtClean="0">
                <a:latin typeface="Times New Roman" charset="0"/>
                <a:ea typeface="ＭＳ Ｐゴシック" charset="-128"/>
                <a:cs typeface="Times New Roman" charset="0"/>
              </a:rPr>
              <a:t>Central Nervous System (CNS)</a:t>
            </a:r>
          </a:p>
          <a:p>
            <a:pPr lvl="1" eaLnBrk="1" hangingPunct="1"/>
            <a:endParaRPr lang="en-US" altLang="en-US" b="1" dirty="0" smtClean="0">
              <a:latin typeface="Times New Roman" charset="0"/>
              <a:ea typeface="ＭＳ Ｐゴシック" charset="-128"/>
              <a:cs typeface="Times New Roman" charset="0"/>
            </a:endParaRPr>
          </a:p>
          <a:p>
            <a:pPr lvl="1" eaLnBrk="1" hangingPunct="1"/>
            <a:r>
              <a:rPr lang="en-US" altLang="en-US" b="1" dirty="0" smtClean="0">
                <a:latin typeface="Times New Roman" charset="0"/>
                <a:ea typeface="ＭＳ Ｐゴシック" charset="-128"/>
                <a:cs typeface="Times New Roman" charset="0"/>
              </a:rPr>
              <a:t>Peripheral Nervous System (PNS).</a:t>
            </a:r>
          </a:p>
        </p:txBody>
      </p:sp>
      <p:sp>
        <p:nvSpPr>
          <p:cNvPr id="77826" name="Rectangle 2"/>
          <p:cNvSpPr>
            <a:spLocks noGrp="1" noChangeArrowheads="1"/>
          </p:cNvSpPr>
          <p:nvPr>
            <p:ph type="title"/>
          </p:nvPr>
        </p:nvSpPr>
        <p:spPr/>
        <p:txBody>
          <a:bodyPr>
            <a:normAutofit fontScale="90000"/>
          </a:bodyPr>
          <a:lstStyle/>
          <a:p>
            <a:pPr eaLnBrk="1" hangingPunct="1"/>
            <a:r>
              <a:rPr lang="en-US" altLang="en-US" sz="4000" dirty="0" smtClean="0">
                <a:ea typeface="ＭＳ Ｐゴシック" charset="-128"/>
              </a:rPr>
              <a:t>Structures of the Nervous System</a:t>
            </a:r>
          </a:p>
        </p:txBody>
      </p:sp>
      <p:pic>
        <p:nvPicPr>
          <p:cNvPr id="77828" name="Picture 4"/>
          <p:cNvPicPr>
            <a:picLocks noChangeAspect="1" noChangeArrowheads="1"/>
          </p:cNvPicPr>
          <p:nvPr/>
        </p:nvPicPr>
        <p:blipFill>
          <a:blip r:embed="rId2" cstate="print"/>
          <a:srcRect/>
          <a:stretch>
            <a:fillRect/>
          </a:stretch>
        </p:blipFill>
        <p:spPr bwMode="auto">
          <a:xfrm>
            <a:off x="4572000" y="1524000"/>
            <a:ext cx="4033838"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PET Scan</a:t>
            </a:r>
            <a:endParaRPr lang="en-CA" dirty="0"/>
          </a:p>
        </p:txBody>
      </p:sp>
      <p:sp>
        <p:nvSpPr>
          <p:cNvPr id="3" name="Text Placeholder 2"/>
          <p:cNvSpPr>
            <a:spLocks noGrp="1"/>
          </p:cNvSpPr>
          <p:nvPr>
            <p:ph type="body" sz="half" idx="1"/>
          </p:nvPr>
        </p:nvSpPr>
        <p:spPr/>
        <p:txBody>
          <a:bodyPr/>
          <a:lstStyle/>
          <a:p>
            <a:endParaRPr lang="en-CA" dirty="0"/>
          </a:p>
        </p:txBody>
      </p:sp>
      <p:pic>
        <p:nvPicPr>
          <p:cNvPr id="5" name="Chart Placeholder 4" descr="pet.png"/>
          <p:cNvPicPr>
            <a:picLocks noGrp="1" noChangeAspect="1"/>
          </p:cNvPicPr>
          <p:nvPr>
            <p:ph type="chart" sz="half" idx="2"/>
          </p:nvPr>
        </p:nvPicPr>
        <p:blipFill>
          <a:blip r:embed="rId2" cstate="print"/>
          <a:stretch>
            <a:fillRect/>
          </a:stretch>
        </p:blipFill>
        <p:spPr>
          <a:xfrm>
            <a:off x="685800" y="1295400"/>
            <a:ext cx="7848600" cy="4958068"/>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01" name="Rectangle 13"/>
          <p:cNvSpPr>
            <a:spLocks noGrp="1" noChangeArrowheads="1"/>
          </p:cNvSpPr>
          <p:nvPr>
            <p:ph idx="1"/>
          </p:nvPr>
        </p:nvSpPr>
        <p:spPr/>
        <p:txBody>
          <a:bodyPr/>
          <a:lstStyle/>
          <a:p>
            <a:pPr eaLnBrk="1" hangingPunct="1"/>
            <a:r>
              <a:rPr lang="en-US" altLang="en-US" sz="2800" b="1" dirty="0" smtClean="0">
                <a:ea typeface="ＭＳ Ｐゴシック" charset="-128"/>
              </a:rPr>
              <a:t>Advantages</a:t>
            </a:r>
          </a:p>
          <a:p>
            <a:pPr lvl="1" eaLnBrk="1" hangingPunct="1"/>
            <a:r>
              <a:rPr lang="en-US" altLang="en-US" sz="2400" dirty="0" smtClean="0">
                <a:ea typeface="ＭＳ Ｐゴシック" charset="-128"/>
              </a:rPr>
              <a:t>Allows functional and biochemical studies</a:t>
            </a:r>
          </a:p>
          <a:p>
            <a:pPr lvl="1" eaLnBrk="1" hangingPunct="1"/>
            <a:r>
              <a:rPr lang="en-US" altLang="en-US" sz="2400" dirty="0" smtClean="0">
                <a:ea typeface="ＭＳ Ｐゴシック" charset="-128"/>
              </a:rPr>
              <a:t>Provides visual image corresponding to anatomy</a:t>
            </a:r>
          </a:p>
          <a:p>
            <a:pPr eaLnBrk="1" hangingPunct="1">
              <a:spcBef>
                <a:spcPct val="50000"/>
              </a:spcBef>
            </a:pPr>
            <a:r>
              <a:rPr lang="en-US" altLang="en-US" sz="2800" b="1" dirty="0" smtClean="0">
                <a:ea typeface="ＭＳ Ｐゴシック" charset="-128"/>
              </a:rPr>
              <a:t>Disadvantages</a:t>
            </a:r>
          </a:p>
          <a:p>
            <a:pPr lvl="1" eaLnBrk="1" hangingPunct="1"/>
            <a:r>
              <a:rPr lang="en-US" altLang="en-US" sz="2400" dirty="0" smtClean="0">
                <a:ea typeface="ＭＳ Ｐゴシック" charset="-128"/>
              </a:rPr>
              <a:t>Requires exposure to low levels of radioactivity</a:t>
            </a:r>
          </a:p>
          <a:p>
            <a:pPr lvl="1" eaLnBrk="1" hangingPunct="1"/>
            <a:r>
              <a:rPr lang="en-US" altLang="en-US" sz="2400" dirty="0" smtClean="0">
                <a:ea typeface="ＭＳ Ｐゴシック" charset="-128"/>
              </a:rPr>
              <a:t>Provides spatial resolution better than that of EEG, but poorer than that of MRI</a:t>
            </a:r>
          </a:p>
          <a:p>
            <a:pPr lvl="1" eaLnBrk="1" hangingPunct="1"/>
            <a:r>
              <a:rPr lang="en-US" altLang="en-US" sz="2400" dirty="0" smtClean="0">
                <a:ea typeface="ＭＳ Ｐゴシック" charset="-128"/>
              </a:rPr>
              <a:t>Cannot follow rapid changes (faster than 30 seconds)</a:t>
            </a:r>
          </a:p>
        </p:txBody>
      </p:sp>
      <p:sp>
        <p:nvSpPr>
          <p:cNvPr id="133122" name="Rectangle 12"/>
          <p:cNvSpPr>
            <a:spLocks noGrp="1" noChangeArrowheads="1"/>
          </p:cNvSpPr>
          <p:nvPr>
            <p:ph type="title"/>
          </p:nvPr>
        </p:nvSpPr>
        <p:spPr/>
        <p:txBody>
          <a:bodyPr>
            <a:normAutofit fontScale="90000"/>
          </a:bodyPr>
          <a:lstStyle/>
          <a:p>
            <a:pPr eaLnBrk="1" hangingPunct="1"/>
            <a:r>
              <a:rPr lang="en-US" altLang="en-US" sz="3600" dirty="0" smtClean="0">
                <a:ea typeface="ＭＳ Ｐゴシック" charset="-128"/>
              </a:rPr>
              <a:t>PET</a:t>
            </a:r>
            <a:r>
              <a:rPr lang="en-US" altLang="en-US" sz="2400" dirty="0" smtClean="0">
                <a:ea typeface="ＭＳ Ｐゴシック" charset="-128"/>
              </a:rPr>
              <a:t> </a:t>
            </a:r>
            <a:r>
              <a:rPr lang="en-US" altLang="en-US" sz="2000" dirty="0" smtClean="0">
                <a:ea typeface="ＭＳ Ｐゴシック" charset="-128"/>
              </a:rPr>
              <a:t>(</a:t>
            </a:r>
            <a:r>
              <a:rPr lang="en-US" altLang="en-US" sz="2000" i="1" dirty="0" smtClean="0">
                <a:ea typeface="ＭＳ Ｐゴシック" charset="-128"/>
              </a:rPr>
              <a:t>Positron Emission Tomography</a:t>
            </a:r>
            <a:r>
              <a:rPr lang="en-US" altLang="en-US" sz="2000" dirty="0" smtClean="0">
                <a:ea typeface="ＭＳ Ｐゴシック" charset="-128"/>
              </a:rPr>
              <a:t>)</a:t>
            </a:r>
            <a:br>
              <a:rPr lang="en-US" altLang="en-US" sz="2000" dirty="0" smtClean="0">
                <a:ea typeface="ＭＳ Ｐゴシック" charset="-128"/>
              </a:rPr>
            </a:br>
            <a:r>
              <a:rPr lang="en-US" altLang="en-US" sz="3600" dirty="0" smtClean="0">
                <a:ea typeface="ＭＳ Ｐゴシック" charset="-128"/>
              </a:rPr>
              <a:t>SPECT</a:t>
            </a:r>
            <a:r>
              <a:rPr lang="en-US" altLang="en-US" sz="2400" dirty="0" smtClean="0">
                <a:ea typeface="ＭＳ Ｐゴシック" charset="-128"/>
              </a:rPr>
              <a:t> </a:t>
            </a:r>
            <a:r>
              <a:rPr lang="en-US" altLang="en-US" sz="2000" dirty="0" smtClean="0">
                <a:ea typeface="ＭＳ Ｐゴシック" charset="-128"/>
              </a:rPr>
              <a:t>(</a:t>
            </a:r>
            <a:r>
              <a:rPr lang="en-US" altLang="en-US" sz="2000" i="1" dirty="0" smtClean="0">
                <a:ea typeface="ＭＳ Ｐゴシック" charset="-128"/>
              </a:rPr>
              <a:t>Single Photon Emission Computed Tomography</a:t>
            </a:r>
            <a:r>
              <a:rPr lang="en-US" altLang="en-US" sz="2000" dirty="0" smtClean="0">
                <a:ea typeface="ＭＳ Ｐゴシック" charset="-128"/>
              </a:rPr>
              <a:t>)</a:t>
            </a:r>
            <a:endParaRPr lang="en-US" altLang="en-US" sz="2000" i="1" dirty="0" smtClean="0">
              <a:ea typeface="ＭＳ Ｐゴシック" charset="-12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901">
                                            <p:txEl>
                                              <p:pRg st="0" end="0"/>
                                            </p:txEl>
                                          </p:spTgt>
                                        </p:tgtEl>
                                        <p:attrNameLst>
                                          <p:attrName>style.visibility</p:attrName>
                                        </p:attrNameLst>
                                      </p:cBhvr>
                                      <p:to>
                                        <p:strVal val="visible"/>
                                      </p:to>
                                    </p:set>
                                    <p:animEffect transition="in" filter="wipe(left)">
                                      <p:cBhvr>
                                        <p:cTn id="7" dur="500"/>
                                        <p:tgtEl>
                                          <p:spTgt spid="379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901">
                                            <p:txEl>
                                              <p:pRg st="1" end="1"/>
                                            </p:txEl>
                                          </p:spTgt>
                                        </p:tgtEl>
                                        <p:attrNameLst>
                                          <p:attrName>style.visibility</p:attrName>
                                        </p:attrNameLst>
                                      </p:cBhvr>
                                      <p:to>
                                        <p:strVal val="visible"/>
                                      </p:to>
                                    </p:set>
                                    <p:animEffect transition="in" filter="wipe(left)">
                                      <p:cBhvr>
                                        <p:cTn id="12" dur="500"/>
                                        <p:tgtEl>
                                          <p:spTgt spid="3790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901">
                                            <p:txEl>
                                              <p:pRg st="2" end="2"/>
                                            </p:txEl>
                                          </p:spTgt>
                                        </p:tgtEl>
                                        <p:attrNameLst>
                                          <p:attrName>style.visibility</p:attrName>
                                        </p:attrNameLst>
                                      </p:cBhvr>
                                      <p:to>
                                        <p:strVal val="visible"/>
                                      </p:to>
                                    </p:set>
                                    <p:animEffect transition="in" filter="wipe(left)">
                                      <p:cBhvr>
                                        <p:cTn id="17" dur="500"/>
                                        <p:tgtEl>
                                          <p:spTgt spid="3790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901">
                                            <p:txEl>
                                              <p:pRg st="3" end="3"/>
                                            </p:txEl>
                                          </p:spTgt>
                                        </p:tgtEl>
                                        <p:attrNameLst>
                                          <p:attrName>style.visibility</p:attrName>
                                        </p:attrNameLst>
                                      </p:cBhvr>
                                      <p:to>
                                        <p:strVal val="visible"/>
                                      </p:to>
                                    </p:set>
                                    <p:animEffect transition="in" filter="wipe(left)">
                                      <p:cBhvr>
                                        <p:cTn id="22" dur="500"/>
                                        <p:tgtEl>
                                          <p:spTgt spid="3790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901">
                                            <p:txEl>
                                              <p:pRg st="4" end="4"/>
                                            </p:txEl>
                                          </p:spTgt>
                                        </p:tgtEl>
                                        <p:attrNameLst>
                                          <p:attrName>style.visibility</p:attrName>
                                        </p:attrNameLst>
                                      </p:cBhvr>
                                      <p:to>
                                        <p:strVal val="visible"/>
                                      </p:to>
                                    </p:set>
                                    <p:animEffect transition="in" filter="wipe(left)">
                                      <p:cBhvr>
                                        <p:cTn id="27" dur="500"/>
                                        <p:tgtEl>
                                          <p:spTgt spid="3790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901">
                                            <p:txEl>
                                              <p:pRg st="5" end="5"/>
                                            </p:txEl>
                                          </p:spTgt>
                                        </p:tgtEl>
                                        <p:attrNameLst>
                                          <p:attrName>style.visibility</p:attrName>
                                        </p:attrNameLst>
                                      </p:cBhvr>
                                      <p:to>
                                        <p:strVal val="visible"/>
                                      </p:to>
                                    </p:set>
                                    <p:animEffect transition="in" filter="wipe(left)">
                                      <p:cBhvr>
                                        <p:cTn id="32" dur="500"/>
                                        <p:tgtEl>
                                          <p:spTgt spid="3790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7901">
                                            <p:txEl>
                                              <p:pRg st="6" end="6"/>
                                            </p:txEl>
                                          </p:spTgt>
                                        </p:tgtEl>
                                        <p:attrNameLst>
                                          <p:attrName>style.visibility</p:attrName>
                                        </p:attrNameLst>
                                      </p:cBhvr>
                                      <p:to>
                                        <p:strVal val="visible"/>
                                      </p:to>
                                    </p:set>
                                    <p:animEffect transition="in" filter="wipe(left)">
                                      <p:cBhvr>
                                        <p:cTn id="37" dur="500"/>
                                        <p:tgtEl>
                                          <p:spTgt spid="379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1" grpId="0" build="p" bldLvl="2"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9"/>
          <p:cNvSpPr>
            <a:spLocks noGrp="1" noChangeArrowheads="1"/>
          </p:cNvSpPr>
          <p:nvPr>
            <p:ph type="title"/>
          </p:nvPr>
        </p:nvSpPr>
        <p:spPr/>
        <p:txBody>
          <a:bodyPr>
            <a:normAutofit fontScale="90000"/>
          </a:bodyPr>
          <a:lstStyle/>
          <a:p>
            <a:pPr eaLnBrk="1" hangingPunct="1"/>
            <a:r>
              <a:rPr lang="en-US" altLang="en-US" sz="3600" dirty="0" smtClean="0">
                <a:ea typeface="ＭＳ Ｐゴシック" charset="-128"/>
              </a:rPr>
              <a:t>MRI (</a:t>
            </a:r>
            <a:r>
              <a:rPr lang="en-US" altLang="en-US" sz="3600" i="1" dirty="0" smtClean="0">
                <a:ea typeface="ＭＳ Ｐゴシック" charset="-128"/>
              </a:rPr>
              <a:t>Magnetic Resonance Imaging</a:t>
            </a:r>
            <a:r>
              <a:rPr lang="en-US" altLang="en-US" sz="3600" dirty="0" smtClean="0">
                <a:ea typeface="ＭＳ Ｐゴシック" charset="-128"/>
              </a:rPr>
              <a:t>)</a:t>
            </a:r>
            <a:endParaRPr lang="en-US" altLang="en-US" sz="3600" i="1" dirty="0" smtClean="0">
              <a:ea typeface="ＭＳ Ｐゴシック" charset="-128"/>
            </a:endParaRPr>
          </a:p>
        </p:txBody>
      </p:sp>
      <p:sp>
        <p:nvSpPr>
          <p:cNvPr id="36874" name="Rectangle 10"/>
          <p:cNvSpPr>
            <a:spLocks noGrp="1" noChangeArrowheads="1"/>
          </p:cNvSpPr>
          <p:nvPr>
            <p:ph type="body" sz="half" idx="1"/>
          </p:nvPr>
        </p:nvSpPr>
        <p:spPr/>
        <p:txBody>
          <a:bodyPr>
            <a:normAutofit lnSpcReduction="10000"/>
          </a:bodyPr>
          <a:lstStyle/>
          <a:p>
            <a:pPr eaLnBrk="1" hangingPunct="1">
              <a:spcBef>
                <a:spcPct val="90000"/>
              </a:spcBef>
            </a:pPr>
            <a:r>
              <a:rPr lang="en-US" altLang="en-US" sz="2000" b="1" dirty="0" smtClean="0">
                <a:ea typeface="ＭＳ Ｐゴシック" charset="-128"/>
              </a:rPr>
              <a:t>Technique:</a:t>
            </a:r>
            <a:r>
              <a:rPr lang="en-US" altLang="en-US" sz="2000" dirty="0" smtClean="0">
                <a:ea typeface="ＭＳ Ｐゴシック" charset="-128"/>
              </a:rPr>
              <a:t> Exposes the brain to magnetic field and measures radio </a:t>
            </a:r>
            <a:br>
              <a:rPr lang="en-US" altLang="en-US" sz="2000" dirty="0" smtClean="0">
                <a:ea typeface="ＭＳ Ｐゴシック" charset="-128"/>
              </a:rPr>
            </a:br>
            <a:r>
              <a:rPr lang="en-US" altLang="en-US" sz="2000" dirty="0" smtClean="0">
                <a:ea typeface="ＭＳ Ｐゴシック" charset="-128"/>
              </a:rPr>
              <a:t>frequency waves</a:t>
            </a:r>
          </a:p>
          <a:p>
            <a:pPr eaLnBrk="1" hangingPunct="1">
              <a:spcBef>
                <a:spcPct val="90000"/>
              </a:spcBef>
            </a:pPr>
            <a:r>
              <a:rPr lang="en-US" altLang="en-US" sz="2000" b="1" dirty="0" smtClean="0">
                <a:ea typeface="ＭＳ Ｐゴシック" charset="-128"/>
              </a:rPr>
              <a:t>What it shows:</a:t>
            </a:r>
            <a:r>
              <a:rPr lang="en-US" altLang="en-US" sz="2000" dirty="0" smtClean="0">
                <a:ea typeface="ＭＳ Ｐゴシック" charset="-128"/>
              </a:rPr>
              <a:t> Traditional MRI provides high resolution image of brain anatomy, and newer functional images of changes in blood flow (which indicate specific changes in neuronal activity)</a:t>
            </a:r>
          </a:p>
        </p:txBody>
      </p:sp>
      <p:pic>
        <p:nvPicPr>
          <p:cNvPr id="134148" name="Picture 5" descr="C:\PPT'S\Bernstein\art\bernscans\Fig 13.jpg"/>
          <p:cNvPicPr>
            <a:picLocks noChangeAspect="1" noChangeArrowheads="1"/>
          </p:cNvPicPr>
          <p:nvPr/>
        </p:nvPicPr>
        <p:blipFill>
          <a:blip r:embed="rId2" cstate="print"/>
          <a:srcRect/>
          <a:stretch>
            <a:fillRect/>
          </a:stretch>
        </p:blipFill>
        <p:spPr bwMode="auto">
          <a:xfrm>
            <a:off x="4648200" y="1600200"/>
            <a:ext cx="4038600" cy="4202113"/>
          </a:xfrm>
          <a:prstGeom prst="rect">
            <a:avLst/>
          </a:prstGeom>
          <a:noFill/>
          <a:ln w="28575">
            <a:solidFill>
              <a:srgbClr val="000000"/>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74">
                                            <p:txEl>
                                              <p:pRg st="0" end="0"/>
                                            </p:txEl>
                                          </p:spTgt>
                                        </p:tgtEl>
                                        <p:attrNameLst>
                                          <p:attrName>style.visibility</p:attrName>
                                        </p:attrNameLst>
                                      </p:cBhvr>
                                      <p:to>
                                        <p:strVal val="visible"/>
                                      </p:to>
                                    </p:set>
                                    <p:animEffect transition="in" filter="wipe(left)">
                                      <p:cBhvr>
                                        <p:cTn id="7" dur="500"/>
                                        <p:tgtEl>
                                          <p:spTgt spid="368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74">
                                            <p:txEl>
                                              <p:pRg st="1" end="1"/>
                                            </p:txEl>
                                          </p:spTgt>
                                        </p:tgtEl>
                                        <p:attrNameLst>
                                          <p:attrName>style.visibility</p:attrName>
                                        </p:attrNameLst>
                                      </p:cBhvr>
                                      <p:to>
                                        <p:strVal val="visible"/>
                                      </p:to>
                                    </p:set>
                                    <p:animEffect transition="in" filter="wipe(left)">
                                      <p:cBhvr>
                                        <p:cTn id="12" dur="500"/>
                                        <p:tgtEl>
                                          <p:spTgt spid="368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51" name="Rectangle 11"/>
          <p:cNvSpPr>
            <a:spLocks noGrp="1" noChangeArrowheads="1"/>
          </p:cNvSpPr>
          <p:nvPr>
            <p:ph idx="1"/>
          </p:nvPr>
        </p:nvSpPr>
        <p:spPr/>
        <p:txBody>
          <a:bodyPr/>
          <a:lstStyle/>
          <a:p>
            <a:pPr eaLnBrk="1" hangingPunct="1">
              <a:spcBef>
                <a:spcPct val="50000"/>
              </a:spcBef>
            </a:pPr>
            <a:r>
              <a:rPr lang="en-US" altLang="en-US" dirty="0" smtClean="0">
                <a:ea typeface="ＭＳ Ｐゴシック" charset="-128"/>
              </a:rPr>
              <a:t>Requires no exposure to radioactivity</a:t>
            </a:r>
          </a:p>
          <a:p>
            <a:pPr eaLnBrk="1" hangingPunct="1">
              <a:spcBef>
                <a:spcPct val="50000"/>
              </a:spcBef>
            </a:pPr>
            <a:r>
              <a:rPr lang="en-US" altLang="en-US" dirty="0" smtClean="0">
                <a:ea typeface="ＭＳ Ｐゴシック" charset="-128"/>
              </a:rPr>
              <a:t>Provides high spatial resolution of anatomical details (&lt;1 mm)</a:t>
            </a:r>
          </a:p>
          <a:p>
            <a:pPr eaLnBrk="1" hangingPunct="1">
              <a:spcBef>
                <a:spcPct val="50000"/>
              </a:spcBef>
            </a:pPr>
            <a:r>
              <a:rPr lang="en-US" altLang="en-US" dirty="0" smtClean="0">
                <a:ea typeface="ＭＳ Ｐゴシック" charset="-128"/>
              </a:rPr>
              <a:t>Provides high temporal resolution (&lt;1/10 of a second)</a:t>
            </a:r>
          </a:p>
        </p:txBody>
      </p:sp>
      <p:sp>
        <p:nvSpPr>
          <p:cNvPr id="135170" name="Rectangle 10"/>
          <p:cNvSpPr>
            <a:spLocks noGrp="1" noChangeArrowheads="1"/>
          </p:cNvSpPr>
          <p:nvPr>
            <p:ph type="title"/>
          </p:nvPr>
        </p:nvSpPr>
        <p:spPr/>
        <p:txBody>
          <a:bodyPr/>
          <a:lstStyle/>
          <a:p>
            <a:pPr eaLnBrk="1" hangingPunct="1"/>
            <a:r>
              <a:rPr lang="en-US" altLang="en-US" dirty="0" smtClean="0">
                <a:ea typeface="ＭＳ Ｐゴシック" charset="-128"/>
              </a:rPr>
              <a:t>Advantages of MRI</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51">
                                            <p:txEl>
                                              <p:pRg st="0" end="0"/>
                                            </p:txEl>
                                          </p:spTgt>
                                        </p:tgtEl>
                                        <p:attrNameLst>
                                          <p:attrName>style.visibility</p:attrName>
                                        </p:attrNameLst>
                                      </p:cBhvr>
                                      <p:to>
                                        <p:strVal val="visible"/>
                                      </p:to>
                                    </p:set>
                                    <p:animEffect transition="in" filter="wipe(left)">
                                      <p:cBhvr>
                                        <p:cTn id="7" dur="500"/>
                                        <p:tgtEl>
                                          <p:spTgt spid="35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51">
                                            <p:txEl>
                                              <p:pRg st="1" end="1"/>
                                            </p:txEl>
                                          </p:spTgt>
                                        </p:tgtEl>
                                        <p:attrNameLst>
                                          <p:attrName>style.visibility</p:attrName>
                                        </p:attrNameLst>
                                      </p:cBhvr>
                                      <p:to>
                                        <p:strVal val="visible"/>
                                      </p:to>
                                    </p:set>
                                    <p:animEffect transition="in" filter="wipe(left)">
                                      <p:cBhvr>
                                        <p:cTn id="12" dur="500"/>
                                        <p:tgtEl>
                                          <p:spTgt spid="35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51">
                                            <p:txEl>
                                              <p:pRg st="2" end="2"/>
                                            </p:txEl>
                                          </p:spTgt>
                                        </p:tgtEl>
                                        <p:attrNameLst>
                                          <p:attrName>style.visibility</p:attrName>
                                        </p:attrNameLst>
                                      </p:cBhvr>
                                      <p:to>
                                        <p:strVal val="visible"/>
                                      </p:to>
                                    </p:set>
                                    <p:animEffect transition="in" filter="wipe(left)">
                                      <p:cBhvr>
                                        <p:cTn id="17" dur="500"/>
                                        <p:tgtEl>
                                          <p:spTgt spid="358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Content Placeholder 2"/>
          <p:cNvSpPr>
            <a:spLocks noGrp="1"/>
          </p:cNvSpPr>
          <p:nvPr>
            <p:ph idx="1"/>
          </p:nvPr>
        </p:nvSpPr>
        <p:spPr/>
        <p:txBody>
          <a:bodyPr>
            <a:normAutofit fontScale="92500"/>
          </a:bodyPr>
          <a:lstStyle/>
          <a:p>
            <a:r>
              <a:rPr lang="en-US" altLang="en-US" dirty="0" err="1" smtClean="0">
                <a:ea typeface="ＭＳ Ｐゴシック" charset="-128"/>
              </a:rPr>
              <a:t>fMRI</a:t>
            </a:r>
            <a:r>
              <a:rPr lang="en-US" altLang="en-US" dirty="0" smtClean="0">
                <a:ea typeface="ＭＳ Ｐゴシック" charset="-128"/>
              </a:rPr>
              <a:t> stands for functional MRI.</a:t>
            </a:r>
          </a:p>
          <a:p>
            <a:r>
              <a:rPr lang="en-US" altLang="en-US" dirty="0" smtClean="0">
                <a:ea typeface="ＭＳ Ｐゴシック" charset="-128"/>
              </a:rPr>
              <a:t>It can reveal the brain’s functioning as well as structure.</a:t>
            </a:r>
          </a:p>
          <a:p>
            <a:r>
              <a:rPr lang="en-CA" altLang="en-US" dirty="0" smtClean="0">
                <a:ea typeface="ＭＳ Ｐゴシック" charset="-128"/>
              </a:rPr>
              <a:t>a technique for determining which parts of the brain are activated by different types of physical sensation or activity, such as sight, sound or the movement of a subject's fingers. </a:t>
            </a:r>
          </a:p>
          <a:p>
            <a:r>
              <a:rPr lang="en-CA" altLang="en-US" dirty="0" smtClean="0">
                <a:ea typeface="ＭＳ Ｐゴシック" charset="-128"/>
              </a:rPr>
              <a:t> This "brain mapping" is achieved by setting up an advanced MRI scanner in a special way so that the increased blood flow to the activated areas of the brain shows up on Functional MRI scans.</a:t>
            </a:r>
            <a:endParaRPr lang="en-US" altLang="en-US" dirty="0" smtClean="0">
              <a:ea typeface="ＭＳ Ｐゴシック" charset="-128"/>
            </a:endParaRPr>
          </a:p>
        </p:txBody>
      </p:sp>
      <p:sp>
        <p:nvSpPr>
          <p:cNvPr id="136194" name="Title 1"/>
          <p:cNvSpPr>
            <a:spLocks noGrp="1"/>
          </p:cNvSpPr>
          <p:nvPr>
            <p:ph type="title"/>
          </p:nvPr>
        </p:nvSpPr>
        <p:spPr/>
        <p:txBody>
          <a:bodyPr/>
          <a:lstStyle/>
          <a:p>
            <a:r>
              <a:rPr lang="en-US" altLang="en-US" dirty="0" err="1" smtClean="0">
                <a:ea typeface="ＭＳ Ｐゴシック" charset="-128"/>
              </a:rPr>
              <a:t>fMRI</a:t>
            </a:r>
            <a:r>
              <a:rPr lang="en-US" altLang="en-US" dirty="0" smtClean="0">
                <a:ea typeface="ＭＳ Ｐゴシック" charset="-128"/>
              </a:rPr>
              <a:t>-Functional MRI</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21" name="Rectangle 13"/>
          <p:cNvSpPr>
            <a:spLocks noGrp="1" noChangeArrowheads="1"/>
          </p:cNvSpPr>
          <p:nvPr>
            <p:ph idx="1"/>
          </p:nvPr>
        </p:nvSpPr>
        <p:spPr/>
        <p:txBody>
          <a:bodyPr/>
          <a:lstStyle/>
          <a:p>
            <a:pPr eaLnBrk="1" hangingPunct="1"/>
            <a:r>
              <a:rPr lang="en-US" altLang="en-US" b="1" dirty="0" smtClean="0">
                <a:ea typeface="ＭＳ Ｐゴシック" charset="-128"/>
              </a:rPr>
              <a:t>What it shows:</a:t>
            </a:r>
            <a:r>
              <a:rPr lang="en-US" altLang="en-US" dirty="0" smtClean="0">
                <a:ea typeface="ＭＳ Ｐゴシック" charset="-128"/>
              </a:rPr>
              <a:t> Detects the magnetic fields produced by electrical currents in neurons</a:t>
            </a:r>
          </a:p>
          <a:p>
            <a:pPr lvl="1" eaLnBrk="1" hangingPunct="1"/>
            <a:r>
              <a:rPr lang="en-US" altLang="en-US" dirty="0" smtClean="0">
                <a:ea typeface="ＭＳ Ｐゴシック" charset="-128"/>
              </a:rPr>
              <a:t>Detects and localizes brain activity, usually combined with structural image from MRI</a:t>
            </a:r>
          </a:p>
          <a:p>
            <a:pPr eaLnBrk="1" hangingPunct="1">
              <a:spcBef>
                <a:spcPct val="50000"/>
              </a:spcBef>
            </a:pPr>
            <a:r>
              <a:rPr lang="en-US" altLang="en-US" b="1" dirty="0" smtClean="0">
                <a:ea typeface="ＭＳ Ｐゴシック" charset="-128"/>
              </a:rPr>
              <a:t>Advantages</a:t>
            </a:r>
          </a:p>
          <a:p>
            <a:pPr lvl="1" eaLnBrk="1" hangingPunct="1"/>
            <a:r>
              <a:rPr lang="en-US" altLang="en-US" dirty="0" smtClean="0">
                <a:ea typeface="ＭＳ Ｐゴシック" charset="-128"/>
              </a:rPr>
              <a:t>Detects very rapid changes in electrical activity, allowing analysis of stages of cognitive activity</a:t>
            </a:r>
          </a:p>
        </p:txBody>
      </p:sp>
      <p:sp>
        <p:nvSpPr>
          <p:cNvPr id="137218" name="Rectangle 12"/>
          <p:cNvSpPr>
            <a:spLocks noGrp="1" noChangeArrowheads="1"/>
          </p:cNvSpPr>
          <p:nvPr>
            <p:ph type="title"/>
          </p:nvPr>
        </p:nvSpPr>
        <p:spPr/>
        <p:txBody>
          <a:bodyPr/>
          <a:lstStyle/>
          <a:p>
            <a:pPr eaLnBrk="1" hangingPunct="1"/>
            <a:r>
              <a:rPr lang="en-US" altLang="en-US" sz="3600" dirty="0" smtClean="0">
                <a:ea typeface="ＭＳ Ｐゴシック" charset="-128"/>
              </a:rPr>
              <a:t>MEG (</a:t>
            </a:r>
            <a:r>
              <a:rPr lang="en-US" altLang="en-US" sz="3600" i="1" dirty="0" err="1" smtClean="0">
                <a:ea typeface="ＭＳ Ｐゴシック" charset="-128"/>
              </a:rPr>
              <a:t>Magnetoencephalography</a:t>
            </a:r>
            <a:r>
              <a:rPr lang="en-US" altLang="en-US" sz="3600" dirty="0" smtClean="0">
                <a:ea typeface="ＭＳ Ｐゴシック" charset="-128"/>
              </a:rPr>
              <a:t>)</a:t>
            </a:r>
            <a:endParaRPr lang="en-US" altLang="en-US" sz="3600" i="1" dirty="0" smtClean="0">
              <a:ea typeface="ＭＳ Ｐゴシック" charset="-12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21">
                                            <p:txEl>
                                              <p:pRg st="0" end="0"/>
                                            </p:txEl>
                                          </p:spTgt>
                                        </p:tgtEl>
                                        <p:attrNameLst>
                                          <p:attrName>style.visibility</p:attrName>
                                        </p:attrNameLst>
                                      </p:cBhvr>
                                      <p:to>
                                        <p:strVal val="visible"/>
                                      </p:to>
                                    </p:set>
                                    <p:animEffect transition="in" filter="wipe(left)">
                                      <p:cBhvr>
                                        <p:cTn id="7" dur="500"/>
                                        <p:tgtEl>
                                          <p:spTgt spid="430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21">
                                            <p:txEl>
                                              <p:pRg st="1" end="1"/>
                                            </p:txEl>
                                          </p:spTgt>
                                        </p:tgtEl>
                                        <p:attrNameLst>
                                          <p:attrName>style.visibility</p:attrName>
                                        </p:attrNameLst>
                                      </p:cBhvr>
                                      <p:to>
                                        <p:strVal val="visible"/>
                                      </p:to>
                                    </p:set>
                                    <p:animEffect transition="in" filter="wipe(left)">
                                      <p:cBhvr>
                                        <p:cTn id="12" dur="500"/>
                                        <p:tgtEl>
                                          <p:spTgt spid="4302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21">
                                            <p:txEl>
                                              <p:pRg st="2" end="2"/>
                                            </p:txEl>
                                          </p:spTgt>
                                        </p:tgtEl>
                                        <p:attrNameLst>
                                          <p:attrName>style.visibility</p:attrName>
                                        </p:attrNameLst>
                                      </p:cBhvr>
                                      <p:to>
                                        <p:strVal val="visible"/>
                                      </p:to>
                                    </p:set>
                                    <p:animEffect transition="in" filter="wipe(left)">
                                      <p:cBhvr>
                                        <p:cTn id="17" dur="500"/>
                                        <p:tgtEl>
                                          <p:spTgt spid="4302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21">
                                            <p:txEl>
                                              <p:pRg st="3" end="3"/>
                                            </p:txEl>
                                          </p:spTgt>
                                        </p:tgtEl>
                                        <p:attrNameLst>
                                          <p:attrName>style.visibility</p:attrName>
                                        </p:attrNameLst>
                                      </p:cBhvr>
                                      <p:to>
                                        <p:strVal val="visible"/>
                                      </p:to>
                                    </p:set>
                                    <p:animEffect transition="in" filter="wipe(left)">
                                      <p:cBhvr>
                                        <p:cTn id="22" dur="500"/>
                                        <p:tgtEl>
                                          <p:spTgt spid="430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1" grpId="0" build="p" bldLvl="2"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43" name="Rectangle 11"/>
          <p:cNvSpPr>
            <a:spLocks noGrp="1" noChangeArrowheads="1"/>
          </p:cNvSpPr>
          <p:nvPr>
            <p:ph idx="1"/>
          </p:nvPr>
        </p:nvSpPr>
        <p:spPr/>
        <p:txBody>
          <a:bodyPr/>
          <a:lstStyle/>
          <a:p>
            <a:pPr eaLnBrk="1" hangingPunct="1"/>
            <a:r>
              <a:rPr lang="en-US" altLang="en-US" b="1" dirty="0" smtClean="0">
                <a:ea typeface="ＭＳ Ｐゴシック" charset="-128"/>
              </a:rPr>
              <a:t>Advantages (cont.)</a:t>
            </a:r>
          </a:p>
          <a:p>
            <a:pPr lvl="1" eaLnBrk="1" hangingPunct="1">
              <a:lnSpc>
                <a:spcPct val="90000"/>
              </a:lnSpc>
            </a:pPr>
            <a:r>
              <a:rPr lang="en-US" altLang="en-US" dirty="0" smtClean="0">
                <a:ea typeface="ＭＳ Ｐゴシック" charset="-128"/>
              </a:rPr>
              <a:t>Allows millimeter resolution of electrical activity for surface sources such as cerebral cortex</a:t>
            </a:r>
          </a:p>
          <a:p>
            <a:pPr eaLnBrk="1" hangingPunct="1">
              <a:spcBef>
                <a:spcPct val="30000"/>
              </a:spcBef>
            </a:pPr>
            <a:r>
              <a:rPr lang="en-US" altLang="en-US" b="1" dirty="0" smtClean="0">
                <a:ea typeface="ＭＳ Ｐゴシック" charset="-128"/>
              </a:rPr>
              <a:t>Disadvantages</a:t>
            </a:r>
          </a:p>
          <a:p>
            <a:pPr lvl="1" eaLnBrk="1" hangingPunct="1">
              <a:lnSpc>
                <a:spcPct val="90000"/>
              </a:lnSpc>
            </a:pPr>
            <a:r>
              <a:rPr lang="en-US" altLang="en-US" dirty="0" smtClean="0">
                <a:ea typeface="ＭＳ Ｐゴシック" charset="-128"/>
              </a:rPr>
              <a:t>Poor spatial resolution of brain activity in structures below cortex</a:t>
            </a:r>
          </a:p>
          <a:p>
            <a:pPr lvl="1" eaLnBrk="1" hangingPunct="1">
              <a:lnSpc>
                <a:spcPct val="90000"/>
              </a:lnSpc>
            </a:pPr>
            <a:r>
              <a:rPr lang="en-US" altLang="en-US" dirty="0" smtClean="0">
                <a:ea typeface="ＭＳ Ｐゴシック" charset="-128"/>
              </a:rPr>
              <a:t>Equipment is very expensive</a:t>
            </a:r>
          </a:p>
        </p:txBody>
      </p:sp>
      <p:sp>
        <p:nvSpPr>
          <p:cNvPr id="138242" name="Rectangle 10"/>
          <p:cNvSpPr>
            <a:spLocks noGrp="1" noChangeArrowheads="1"/>
          </p:cNvSpPr>
          <p:nvPr>
            <p:ph type="title"/>
          </p:nvPr>
        </p:nvSpPr>
        <p:spPr/>
        <p:txBody>
          <a:bodyPr/>
          <a:lstStyle/>
          <a:p>
            <a:pPr eaLnBrk="1" hangingPunct="1"/>
            <a:r>
              <a:rPr lang="en-US" altLang="en-US" sz="3600" dirty="0" smtClean="0">
                <a:ea typeface="ＭＳ Ｐゴシック" charset="-128"/>
              </a:rPr>
              <a:t>MEG (</a:t>
            </a:r>
            <a:r>
              <a:rPr lang="en-US" altLang="en-US" sz="3600" i="1" dirty="0" err="1" smtClean="0">
                <a:ea typeface="ＭＳ Ｐゴシック" charset="-128"/>
              </a:rPr>
              <a:t>Magnetoencephalography</a:t>
            </a:r>
            <a:r>
              <a:rPr lang="en-US" altLang="en-US" sz="3600" dirty="0" smtClean="0">
                <a:ea typeface="ＭＳ Ｐゴシック" charset="-128"/>
              </a:rPr>
              <a:t>)</a:t>
            </a:r>
            <a:endParaRPr lang="en-US" altLang="en-US" sz="3600" i="1" dirty="0" smtClean="0">
              <a:ea typeface="ＭＳ Ｐゴシック" charset="-12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43">
                                            <p:txEl>
                                              <p:pRg st="0" end="0"/>
                                            </p:txEl>
                                          </p:spTgt>
                                        </p:tgtEl>
                                        <p:attrNameLst>
                                          <p:attrName>style.visibility</p:attrName>
                                        </p:attrNameLst>
                                      </p:cBhvr>
                                      <p:to>
                                        <p:strVal val="visible"/>
                                      </p:to>
                                    </p:set>
                                    <p:animEffect transition="in" filter="wipe(left)">
                                      <p:cBhvr>
                                        <p:cTn id="7" dur="500"/>
                                        <p:tgtEl>
                                          <p:spTgt spid="44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43">
                                            <p:txEl>
                                              <p:pRg st="1" end="1"/>
                                            </p:txEl>
                                          </p:spTgt>
                                        </p:tgtEl>
                                        <p:attrNameLst>
                                          <p:attrName>style.visibility</p:attrName>
                                        </p:attrNameLst>
                                      </p:cBhvr>
                                      <p:to>
                                        <p:strVal val="visible"/>
                                      </p:to>
                                    </p:set>
                                    <p:animEffect transition="in" filter="wipe(left)">
                                      <p:cBhvr>
                                        <p:cTn id="12" dur="500"/>
                                        <p:tgtEl>
                                          <p:spTgt spid="440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43">
                                            <p:txEl>
                                              <p:pRg st="2" end="2"/>
                                            </p:txEl>
                                          </p:spTgt>
                                        </p:tgtEl>
                                        <p:attrNameLst>
                                          <p:attrName>style.visibility</p:attrName>
                                        </p:attrNameLst>
                                      </p:cBhvr>
                                      <p:to>
                                        <p:strVal val="visible"/>
                                      </p:to>
                                    </p:set>
                                    <p:animEffect transition="in" filter="wipe(left)">
                                      <p:cBhvr>
                                        <p:cTn id="17" dur="500"/>
                                        <p:tgtEl>
                                          <p:spTgt spid="440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43">
                                            <p:txEl>
                                              <p:pRg st="3" end="3"/>
                                            </p:txEl>
                                          </p:spTgt>
                                        </p:tgtEl>
                                        <p:attrNameLst>
                                          <p:attrName>style.visibility</p:attrName>
                                        </p:attrNameLst>
                                      </p:cBhvr>
                                      <p:to>
                                        <p:strVal val="visible"/>
                                      </p:to>
                                    </p:set>
                                    <p:animEffect transition="in" filter="wipe(left)">
                                      <p:cBhvr>
                                        <p:cTn id="22" dur="500"/>
                                        <p:tgtEl>
                                          <p:spTgt spid="440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043">
                                            <p:txEl>
                                              <p:pRg st="4" end="4"/>
                                            </p:txEl>
                                          </p:spTgt>
                                        </p:tgtEl>
                                        <p:attrNameLst>
                                          <p:attrName>style.visibility</p:attrName>
                                        </p:attrNameLst>
                                      </p:cBhvr>
                                      <p:to>
                                        <p:strVal val="visible"/>
                                      </p:to>
                                    </p:set>
                                    <p:animEffect transition="in" filter="wipe(left)">
                                      <p:cBhvr>
                                        <p:cTn id="27" dur="500"/>
                                        <p:tgtEl>
                                          <p:spTgt spid="440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build="p" bldLvl="2"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0"/>
          <p:cNvSpPr>
            <a:spLocks noGrp="1" noChangeArrowheads="1"/>
          </p:cNvSpPr>
          <p:nvPr>
            <p:ph type="title"/>
          </p:nvPr>
        </p:nvSpPr>
        <p:spPr/>
        <p:txBody>
          <a:bodyPr>
            <a:normAutofit fontScale="90000"/>
          </a:bodyPr>
          <a:lstStyle/>
          <a:p>
            <a:pPr eaLnBrk="1" hangingPunct="1"/>
            <a:r>
              <a:rPr lang="en-US" altLang="en-US" sz="3600" dirty="0" smtClean="0">
                <a:ea typeface="ＭＳ Ｐゴシック" charset="-128"/>
              </a:rPr>
              <a:t>Combining a PET Scan and an </a:t>
            </a:r>
            <a:br>
              <a:rPr lang="en-US" altLang="en-US" sz="3600" dirty="0" smtClean="0">
                <a:ea typeface="ＭＳ Ｐゴシック" charset="-128"/>
              </a:rPr>
            </a:br>
            <a:r>
              <a:rPr lang="en-US" altLang="en-US" sz="3600" dirty="0" smtClean="0">
                <a:ea typeface="ＭＳ Ｐゴシック" charset="-128"/>
              </a:rPr>
              <a:t>Magnetic Resonance Imaging</a:t>
            </a:r>
          </a:p>
        </p:txBody>
      </p:sp>
      <p:pic>
        <p:nvPicPr>
          <p:cNvPr id="139267" name="Picture 11" descr="&#10;c03f11.gif                                                     00000CB3&#10;Hard Drive                     B92261AF:"/>
          <p:cNvPicPr>
            <a:picLocks noChangeAspect="1" noChangeArrowheads="1"/>
          </p:cNvPicPr>
          <p:nvPr/>
        </p:nvPicPr>
        <p:blipFill>
          <a:blip r:embed="rId2" cstate="print"/>
          <a:srcRect/>
          <a:stretch>
            <a:fillRect/>
          </a:stretch>
        </p:blipFill>
        <p:spPr bwMode="auto">
          <a:xfrm>
            <a:off x="920750" y="1928813"/>
            <a:ext cx="7302500" cy="3884612"/>
          </a:xfrm>
          <a:prstGeom prst="rect">
            <a:avLst/>
          </a:prstGeom>
          <a:noFill/>
          <a:ln w="3175">
            <a:noFill/>
            <a:miter lim="800000"/>
            <a:headEnd/>
            <a:tailEnd/>
          </a:ln>
        </p:spPr>
      </p:pic>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Content Placeholder 2"/>
          <p:cNvSpPr>
            <a:spLocks noGrp="1"/>
          </p:cNvSpPr>
          <p:nvPr>
            <p:ph idx="1"/>
          </p:nvPr>
        </p:nvSpPr>
        <p:spPr/>
        <p:txBody>
          <a:bodyPr/>
          <a:lstStyle/>
          <a:p>
            <a:r>
              <a:rPr lang="en-US" altLang="en-US" dirty="0" smtClean="0">
                <a:ea typeface="ＭＳ Ｐゴシック" charset="-128"/>
              </a:rPr>
              <a:t>Brain Surgery Violinist</a:t>
            </a:r>
          </a:p>
          <a:p>
            <a:pPr lvl="1"/>
            <a:r>
              <a:rPr lang="en-US" altLang="en-US" dirty="0" smtClean="0">
                <a:ea typeface="ＭＳ Ｐゴシック" charset="-128"/>
                <a:hlinkClick r:id="rId2"/>
              </a:rPr>
              <a:t>https://www.youtube.com/watch?v=T3QQOQAILZw#action=share</a:t>
            </a:r>
            <a:endParaRPr lang="en-US" altLang="en-US" dirty="0" smtClean="0">
              <a:ea typeface="ＭＳ Ｐゴシック" charset="-128"/>
            </a:endParaRPr>
          </a:p>
          <a:p>
            <a:pPr lvl="1"/>
            <a:endParaRPr lang="en-US" altLang="en-US" dirty="0" smtClean="0">
              <a:ea typeface="ＭＳ Ｐゴシック" charset="-128"/>
            </a:endParaRPr>
          </a:p>
        </p:txBody>
      </p:sp>
      <p:sp>
        <p:nvSpPr>
          <p:cNvPr id="140290" name="Title 1"/>
          <p:cNvSpPr>
            <a:spLocks noGrp="1"/>
          </p:cNvSpPr>
          <p:nvPr>
            <p:ph type="title"/>
          </p:nvPr>
        </p:nvSpPr>
        <p:spPr/>
        <p:txBody>
          <a:bodyPr/>
          <a:lstStyle/>
          <a:p>
            <a:r>
              <a:rPr lang="en-US" altLang="en-US" dirty="0" smtClean="0">
                <a:ea typeface="ＭＳ Ｐゴシック" charset="-128"/>
              </a:rPr>
              <a:t>Things to Add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rvous sys.png"/>
          <p:cNvPicPr>
            <a:picLocks noGrp="1" noChangeAspect="1"/>
          </p:cNvPicPr>
          <p:nvPr>
            <p:ph idx="1"/>
          </p:nvPr>
        </p:nvPicPr>
        <p:blipFill>
          <a:blip r:embed="rId2" cstate="print"/>
          <a:stretch>
            <a:fillRect/>
          </a:stretch>
        </p:blipFill>
        <p:spPr>
          <a:xfrm>
            <a:off x="75458" y="1481137"/>
            <a:ext cx="8763742" cy="5326373"/>
          </a:xfrm>
        </p:spPr>
      </p:pic>
      <p:sp>
        <p:nvSpPr>
          <p:cNvPr id="3" name="Title 2"/>
          <p:cNvSpPr>
            <a:spLocks noGrp="1"/>
          </p:cNvSpPr>
          <p:nvPr>
            <p:ph type="title"/>
          </p:nvPr>
        </p:nvSpPr>
        <p:spPr/>
        <p:txBody>
          <a:bodyPr/>
          <a:lstStyle/>
          <a:p>
            <a:r>
              <a:rPr lang="en-CA" dirty="0" smtClean="0"/>
              <a:t>The Nervous System</a:t>
            </a:r>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4648200" y="1600200"/>
            <a:ext cx="4114800" cy="5029200"/>
          </a:xfrm>
        </p:spPr>
        <p:txBody>
          <a:bodyPr/>
          <a:lstStyle/>
          <a:p>
            <a:pPr eaLnBrk="1" hangingPunct="1">
              <a:lnSpc>
                <a:spcPct val="90000"/>
              </a:lnSpc>
            </a:pPr>
            <a:r>
              <a:rPr lang="en-US" altLang="en-US" sz="2800" dirty="0" smtClean="0">
                <a:latin typeface="Times New Roman" charset="0"/>
                <a:ea typeface="ＭＳ Ｐゴシック" charset="-128"/>
                <a:cs typeface="Times New Roman" charset="0"/>
              </a:rPr>
              <a:t>The Central Nervous System includes the brain and the spinal cord. </a:t>
            </a:r>
          </a:p>
          <a:p>
            <a:pPr eaLnBrk="1" hangingPunct="1">
              <a:lnSpc>
                <a:spcPct val="90000"/>
              </a:lnSpc>
              <a:buFont typeface="Wingdings" charset="2"/>
              <a:buNone/>
            </a:pPr>
            <a:r>
              <a:rPr lang="en-US" altLang="en-US" sz="2800" dirty="0" smtClean="0">
                <a:latin typeface="Times New Roman" charset="0"/>
                <a:ea typeface="ＭＳ Ｐゴシック" charset="-128"/>
                <a:cs typeface="Times New Roman" charset="0"/>
              </a:rPr>
              <a:t>	</a:t>
            </a:r>
          </a:p>
          <a:p>
            <a:pPr eaLnBrk="1" hangingPunct="1">
              <a:lnSpc>
                <a:spcPct val="90000"/>
              </a:lnSpc>
            </a:pPr>
            <a:r>
              <a:rPr lang="en-US" altLang="en-US" sz="2800" dirty="0" smtClean="0">
                <a:latin typeface="Times New Roman" charset="0"/>
                <a:ea typeface="ＭＳ Ｐゴシック" charset="-128"/>
                <a:cs typeface="Times New Roman" charset="0"/>
              </a:rPr>
              <a:t>They are so important to the human body that they are encased in bone for protection-</a:t>
            </a:r>
          </a:p>
          <a:p>
            <a:pPr lvl="2" eaLnBrk="1" hangingPunct="1">
              <a:lnSpc>
                <a:spcPct val="90000"/>
              </a:lnSpc>
            </a:pPr>
            <a:r>
              <a:rPr lang="en-US" altLang="en-US" sz="2200" dirty="0" smtClean="0">
                <a:latin typeface="Times New Roman" charset="0"/>
                <a:ea typeface="ＭＳ Ｐゴシック" charset="-128"/>
                <a:cs typeface="Times New Roman" charset="0"/>
              </a:rPr>
              <a:t>Support for evolutionary psychologists</a:t>
            </a:r>
          </a:p>
        </p:txBody>
      </p:sp>
      <p:sp>
        <p:nvSpPr>
          <p:cNvPr id="78850" name="Rectangle 2"/>
          <p:cNvSpPr>
            <a:spLocks noGrp="1" noChangeArrowheads="1"/>
          </p:cNvSpPr>
          <p:nvPr>
            <p:ph type="title"/>
          </p:nvPr>
        </p:nvSpPr>
        <p:spPr>
          <a:xfrm>
            <a:off x="457200" y="152400"/>
            <a:ext cx="8229600" cy="1143000"/>
          </a:xfrm>
        </p:spPr>
        <p:txBody>
          <a:bodyPr/>
          <a:lstStyle/>
          <a:p>
            <a:pPr eaLnBrk="1" hangingPunct="1"/>
            <a:r>
              <a:rPr lang="en-US" altLang="en-US" dirty="0" smtClean="0">
                <a:ea typeface="ＭＳ Ｐゴシック" charset="-128"/>
              </a:rPr>
              <a:t>The CNS</a:t>
            </a:r>
          </a:p>
        </p:txBody>
      </p:sp>
      <p:pic>
        <p:nvPicPr>
          <p:cNvPr id="78852" name="Picture 4"/>
          <p:cNvPicPr>
            <a:picLocks noChangeAspect="1" noChangeArrowheads="1"/>
          </p:cNvPicPr>
          <p:nvPr/>
        </p:nvPicPr>
        <p:blipFill>
          <a:blip r:embed="rId2" cstate="print"/>
          <a:srcRect t="1315" r="3012"/>
          <a:stretch>
            <a:fillRect/>
          </a:stretch>
        </p:blipFill>
        <p:spPr bwMode="auto">
          <a:xfrm>
            <a:off x="0" y="1143000"/>
            <a:ext cx="40386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457200" y="1828800"/>
            <a:ext cx="4191000" cy="3810000"/>
          </a:xfrm>
        </p:spPr>
        <p:txBody>
          <a:bodyPr/>
          <a:lstStyle/>
          <a:p>
            <a:pPr eaLnBrk="1" hangingPunct="1"/>
            <a:r>
              <a:rPr lang="en-US" altLang="en-US" sz="2800" dirty="0" smtClean="0">
                <a:latin typeface="Times New Roman" charset="0"/>
                <a:ea typeface="ＭＳ Ｐゴシック" charset="-128"/>
                <a:cs typeface="Times New Roman" charset="0"/>
              </a:rPr>
              <a:t>The Peripheral Nervous System contains all of the nerves which feed into the brain and spinal cord.</a:t>
            </a:r>
          </a:p>
          <a:p>
            <a:pPr lvl="1" eaLnBrk="1" hangingPunct="1"/>
            <a:r>
              <a:rPr lang="en-US" altLang="en-US" sz="2500" dirty="0" smtClean="0">
                <a:latin typeface="Times New Roman" charset="0"/>
                <a:ea typeface="ＭＳ Ｐゴシック" charset="-128"/>
                <a:cs typeface="Times New Roman" charset="0"/>
              </a:rPr>
              <a:t>Sensory and motor neurons that connect the CNS with the rest of the body</a:t>
            </a:r>
          </a:p>
        </p:txBody>
      </p:sp>
      <p:sp>
        <p:nvSpPr>
          <p:cNvPr id="79874" name="Rectangle 2"/>
          <p:cNvSpPr>
            <a:spLocks noGrp="1" noChangeArrowheads="1"/>
          </p:cNvSpPr>
          <p:nvPr>
            <p:ph type="title"/>
          </p:nvPr>
        </p:nvSpPr>
        <p:spPr>
          <a:xfrm>
            <a:off x="457200" y="152400"/>
            <a:ext cx="8229600" cy="1143000"/>
          </a:xfrm>
        </p:spPr>
        <p:txBody>
          <a:bodyPr/>
          <a:lstStyle/>
          <a:p>
            <a:pPr eaLnBrk="1" hangingPunct="1"/>
            <a:r>
              <a:rPr lang="en-US" altLang="en-US" sz="4000" dirty="0" smtClean="0">
                <a:ea typeface="ＭＳ Ｐゴシック" charset="-128"/>
              </a:rPr>
              <a:t>The Peripheral Nervous System</a:t>
            </a:r>
          </a:p>
        </p:txBody>
      </p:sp>
      <p:pic>
        <p:nvPicPr>
          <p:cNvPr id="79876" name="Picture 4"/>
          <p:cNvPicPr>
            <a:picLocks noChangeAspect="1" noChangeArrowheads="1"/>
          </p:cNvPicPr>
          <p:nvPr/>
        </p:nvPicPr>
        <p:blipFill>
          <a:blip r:embed="rId2" cstate="print"/>
          <a:srcRect/>
          <a:stretch>
            <a:fillRect/>
          </a:stretch>
        </p:blipFill>
        <p:spPr bwMode="auto">
          <a:xfrm>
            <a:off x="5334000" y="1238250"/>
            <a:ext cx="3810000" cy="539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3188</Words>
  <Application>Microsoft Office PowerPoint</Application>
  <PresentationFormat>On-screen Show (4:3)</PresentationFormat>
  <Paragraphs>347</Paragraphs>
  <Slides>68</Slides>
  <Notes>0</Notes>
  <HiddenSlides>3</HiddenSlides>
  <MMClips>0</MMClips>
  <ScaleCrop>false</ScaleCrop>
  <HeadingPairs>
    <vt:vector size="4" baseType="variant">
      <vt:variant>
        <vt:lpstr>Theme</vt:lpstr>
      </vt:variant>
      <vt:variant>
        <vt:i4>2</vt:i4>
      </vt:variant>
      <vt:variant>
        <vt:lpstr>Slide Titles</vt:lpstr>
      </vt:variant>
      <vt:variant>
        <vt:i4>68</vt:i4>
      </vt:variant>
    </vt:vector>
  </HeadingPairs>
  <TitlesOfParts>
    <vt:vector size="70" baseType="lpstr">
      <vt:lpstr>Office Theme</vt:lpstr>
      <vt:lpstr>Concourse</vt:lpstr>
      <vt:lpstr>Slide 1</vt:lpstr>
      <vt:lpstr>Content Objective</vt:lpstr>
      <vt:lpstr>Language Objective</vt:lpstr>
      <vt:lpstr>How Does a Neuron Work?</vt:lpstr>
      <vt:lpstr>The Nervous System</vt:lpstr>
      <vt:lpstr>Structures of the Nervous System</vt:lpstr>
      <vt:lpstr>The Nervous System</vt:lpstr>
      <vt:lpstr>The CNS</vt:lpstr>
      <vt:lpstr>The Peripheral Nervous System</vt:lpstr>
      <vt:lpstr>The Peripheral Nervous System</vt:lpstr>
      <vt:lpstr>The Nervous System</vt:lpstr>
      <vt:lpstr>The Nervous System</vt:lpstr>
      <vt:lpstr>Sympathetic and Parasympathetic</vt:lpstr>
      <vt:lpstr>Reflexes</vt:lpstr>
      <vt:lpstr>Slide 15</vt:lpstr>
      <vt:lpstr>The Endocrine System</vt:lpstr>
      <vt:lpstr>The Endocrine System</vt:lpstr>
      <vt:lpstr>Working with Other Systems</vt:lpstr>
      <vt:lpstr>The Master Gland</vt:lpstr>
      <vt:lpstr>Slide 20</vt:lpstr>
      <vt:lpstr>The Brain</vt:lpstr>
      <vt:lpstr>The Brain</vt:lpstr>
      <vt:lpstr>The Brain</vt:lpstr>
      <vt:lpstr>The Brain Stem</vt:lpstr>
      <vt:lpstr>The Medulla</vt:lpstr>
      <vt:lpstr>The Pons</vt:lpstr>
      <vt:lpstr>The Reticular Formation</vt:lpstr>
      <vt:lpstr>The Thalamus</vt:lpstr>
      <vt:lpstr>The Cerebellum</vt:lpstr>
      <vt:lpstr>Limbic System</vt:lpstr>
      <vt:lpstr>Limbic System</vt:lpstr>
      <vt:lpstr>Hippocampus</vt:lpstr>
      <vt:lpstr>Amygdala</vt:lpstr>
      <vt:lpstr>Hypothalamus</vt:lpstr>
      <vt:lpstr>Hypothalamus</vt:lpstr>
      <vt:lpstr>Cerebral Cortex</vt:lpstr>
      <vt:lpstr>Cerebral Cortex</vt:lpstr>
      <vt:lpstr>Frontal and Parietal Lobes</vt:lpstr>
      <vt:lpstr>Motor Cortex</vt:lpstr>
      <vt:lpstr>The Motor Cortex and the Somatosensory Cortex</vt:lpstr>
      <vt:lpstr>Slide 41</vt:lpstr>
      <vt:lpstr>Temporal and Occipital Lobes</vt:lpstr>
      <vt:lpstr>Association Areas</vt:lpstr>
      <vt:lpstr>Aphasia</vt:lpstr>
      <vt:lpstr>Plasticity</vt:lpstr>
      <vt:lpstr>Plasticity Video</vt:lpstr>
      <vt:lpstr>Slide 47</vt:lpstr>
      <vt:lpstr>Broca and Wernicke</vt:lpstr>
      <vt:lpstr>Damage to Broca’s Area</vt:lpstr>
      <vt:lpstr>Divided Brains</vt:lpstr>
      <vt:lpstr>The Split Brain Procedure</vt:lpstr>
      <vt:lpstr>Myth of the “Two Brains”</vt:lpstr>
      <vt:lpstr>Differences in the Hemispheres</vt:lpstr>
      <vt:lpstr>Which one is happier?</vt:lpstr>
      <vt:lpstr>Brain Structures and their Functions</vt:lpstr>
      <vt:lpstr>Techniques for Studying Human Brain Function and Structure</vt:lpstr>
      <vt:lpstr>EEG (Electroencephalography)</vt:lpstr>
      <vt:lpstr>EEG (Electroencephalogram)</vt:lpstr>
      <vt:lpstr>PET (Positron Emission Tomography) SPECT (Single Photon Emission Computed Tomography)</vt:lpstr>
      <vt:lpstr>PET Scan</vt:lpstr>
      <vt:lpstr>PET (Positron Emission Tomography) SPECT (Single Photon Emission Computed Tomography)</vt:lpstr>
      <vt:lpstr>MRI (Magnetic Resonance Imaging)</vt:lpstr>
      <vt:lpstr>Advantages of MRI</vt:lpstr>
      <vt:lpstr>fMRI-Functional MRI</vt:lpstr>
      <vt:lpstr>MEG (Magnetoencephalography)</vt:lpstr>
      <vt:lpstr>MEG (Magnetoencephalography)</vt:lpstr>
      <vt:lpstr>Combining a PET Scan and an  Magnetic Resonance Imaging</vt:lpstr>
      <vt:lpstr>Things to Add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Corrina Fahey</dc:creator>
  <cp:lastModifiedBy>Corrina Fahey</cp:lastModifiedBy>
  <cp:revision>1</cp:revision>
  <dcterms:created xsi:type="dcterms:W3CDTF">2014-09-23T04:04:16Z</dcterms:created>
  <dcterms:modified xsi:type="dcterms:W3CDTF">2014-09-23T04:05:25Z</dcterms:modified>
</cp:coreProperties>
</file>