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6127" r:id="rId2"/>
  </p:sldMasterIdLst>
  <p:handoutMasterIdLst>
    <p:handoutMasterId r:id="rId67"/>
  </p:handoutMasterIdLst>
  <p:sldIdLst>
    <p:sldId id="256" r:id="rId3"/>
    <p:sldId id="375" r:id="rId4"/>
    <p:sldId id="257" r:id="rId5"/>
    <p:sldId id="258" r:id="rId6"/>
    <p:sldId id="259" r:id="rId7"/>
    <p:sldId id="401" r:id="rId8"/>
    <p:sldId id="260" r:id="rId9"/>
    <p:sldId id="263" r:id="rId10"/>
    <p:sldId id="395" r:id="rId11"/>
    <p:sldId id="264" r:id="rId12"/>
    <p:sldId id="265" r:id="rId13"/>
    <p:sldId id="266" r:id="rId14"/>
    <p:sldId id="267" r:id="rId15"/>
    <p:sldId id="268" r:id="rId16"/>
    <p:sldId id="269" r:id="rId17"/>
    <p:sldId id="398" r:id="rId18"/>
    <p:sldId id="270" r:id="rId19"/>
    <p:sldId id="271" r:id="rId20"/>
    <p:sldId id="272" r:id="rId21"/>
    <p:sldId id="273" r:id="rId22"/>
    <p:sldId id="396" r:id="rId23"/>
    <p:sldId id="274" r:id="rId24"/>
    <p:sldId id="276" r:id="rId25"/>
    <p:sldId id="387" r:id="rId26"/>
    <p:sldId id="388" r:id="rId27"/>
    <p:sldId id="277" r:id="rId28"/>
    <p:sldId id="278" r:id="rId29"/>
    <p:sldId id="279" r:id="rId30"/>
    <p:sldId id="280" r:id="rId31"/>
    <p:sldId id="300" r:id="rId32"/>
    <p:sldId id="281" r:id="rId33"/>
    <p:sldId id="282" r:id="rId34"/>
    <p:sldId id="283" r:id="rId35"/>
    <p:sldId id="284" r:id="rId36"/>
    <p:sldId id="285" r:id="rId37"/>
    <p:sldId id="286" r:id="rId38"/>
    <p:sldId id="288" r:id="rId39"/>
    <p:sldId id="301" r:id="rId40"/>
    <p:sldId id="289" r:id="rId41"/>
    <p:sldId id="376" r:id="rId42"/>
    <p:sldId id="402" r:id="rId43"/>
    <p:sldId id="290" r:id="rId44"/>
    <p:sldId id="377" r:id="rId45"/>
    <p:sldId id="318" r:id="rId46"/>
    <p:sldId id="291" r:id="rId47"/>
    <p:sldId id="302" r:id="rId48"/>
    <p:sldId id="378" r:id="rId49"/>
    <p:sldId id="292" r:id="rId50"/>
    <p:sldId id="294" r:id="rId51"/>
    <p:sldId id="295" r:id="rId52"/>
    <p:sldId id="380" r:id="rId53"/>
    <p:sldId id="421" r:id="rId54"/>
    <p:sldId id="403" r:id="rId55"/>
    <p:sldId id="404" r:id="rId56"/>
    <p:sldId id="423" r:id="rId57"/>
    <p:sldId id="422" r:id="rId58"/>
    <p:sldId id="424" r:id="rId59"/>
    <p:sldId id="425" r:id="rId60"/>
    <p:sldId id="426" r:id="rId61"/>
    <p:sldId id="399" r:id="rId62"/>
    <p:sldId id="381" r:id="rId63"/>
    <p:sldId id="353" r:id="rId64"/>
    <p:sldId id="427" r:id="rId65"/>
    <p:sldId id="298" r:id="rId6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847B4B"/>
    <a:srgbClr val="FF0000"/>
    <a:srgbClr val="33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380" autoAdjust="0"/>
  </p:normalViewPr>
  <p:slideViewPr>
    <p:cSldViewPr>
      <p:cViewPr>
        <p:scale>
          <a:sx n="70" d="100"/>
          <a:sy n="70" d="100"/>
        </p:scale>
        <p:origin x="-114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D00E617-E6D5-4CB8-BF08-6C5932A4F0F1}" type="datetime1">
              <a:rPr lang="en-US" altLang="en-US"/>
              <a:pPr>
                <a:defRPr/>
              </a:pPr>
              <a:t>9/23/2014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2E0B339-9FBB-4EF7-AC07-7D307CD3A8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04580-9260-440A-9A2C-90C8AF9CB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7F8B1-AA96-4329-A01F-6EABD181A7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1CD81-2040-484A-BFE1-E1775EF777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F8323F9-9A65-45D9-886D-813DCFDF10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9FD8F1B-E3CA-4043-8B3F-01F83CF8C7E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AF4FEDC-50BC-4DC3-8E8D-4405CAFC450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67D752-AB1B-493E-87A9-CA58A577277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B1427AD-8F21-409D-A4B5-13CD31EDFA4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35B9AA-1785-40CD-AB24-4ACDE765501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BF8D957-3625-4456-A7F4-61A8DF36158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831B728-B3C7-495D-B5B7-20BE5086DDA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5A36B-F607-4927-8938-9551DEFF89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CF434C4-8DB5-431C-B669-780A0A92A3A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3A5F8C-238C-4401-8F8E-E549D1FD4EC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5C77FF8-23B3-41ED-8D76-E841D2B9B3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6EE00-268C-4F41-B3A0-7AA9184B2C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C0AA2-DDD1-44BB-9900-7E6F16E12C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28C11-00CB-4B34-8D05-48743BA79D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A315D-E8B8-4AC4-8326-3DB9229CC0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D9A12-ADDE-4649-AB4E-16BA75802B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2723F-BF90-41E6-B6BE-8ED970D118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0692F-A696-4DEE-A357-994B957FB2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A607A06-1133-478C-99B0-91B06ED5CD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6" r:id="rId1"/>
    <p:sldLayoutId id="2147486097" r:id="rId2"/>
    <p:sldLayoutId id="2147486098" r:id="rId3"/>
    <p:sldLayoutId id="2147486099" r:id="rId4"/>
    <p:sldLayoutId id="2147486100" r:id="rId5"/>
    <p:sldLayoutId id="2147486101" r:id="rId6"/>
    <p:sldLayoutId id="2147486102" r:id="rId7"/>
    <p:sldLayoutId id="2147486103" r:id="rId8"/>
    <p:sldLayoutId id="2147486104" r:id="rId9"/>
    <p:sldLayoutId id="2147486105" r:id="rId10"/>
    <p:sldLayoutId id="21474861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A607A06-1133-478C-99B0-91B06ED5CD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28" r:id="rId1"/>
    <p:sldLayoutId id="2147486129" r:id="rId2"/>
    <p:sldLayoutId id="2147486130" r:id="rId3"/>
    <p:sldLayoutId id="2147486131" r:id="rId4"/>
    <p:sldLayoutId id="2147486132" r:id="rId5"/>
    <p:sldLayoutId id="2147486133" r:id="rId6"/>
    <p:sldLayoutId id="2147486134" r:id="rId7"/>
    <p:sldLayoutId id="2147486135" r:id="rId8"/>
    <p:sldLayoutId id="2147486136" r:id="rId9"/>
    <p:sldLayoutId id="2147486137" r:id="rId10"/>
    <p:sldLayoutId id="214748613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hanacademy.org/video/dna?playlist=Biology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dR_BFmDMRaI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82775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cap="none" dirty="0" smtClean="0">
                <a:ea typeface="ＭＳ Ｐゴシック" charset="-128"/>
              </a:rPr>
              <a:t>Neural and Hormonal Systems</a:t>
            </a:r>
            <a:r>
              <a:rPr lang="en-US" altLang="en-US" sz="2100" cap="none" dirty="0" smtClean="0">
                <a:ea typeface="ＭＳ Ｐゴシック" charset="-128"/>
              </a:rPr>
              <a:t/>
            </a:r>
            <a:br>
              <a:rPr lang="en-US" altLang="en-US" sz="2100" cap="none" dirty="0" smtClean="0">
                <a:ea typeface="ＭＳ Ｐゴシック" charset="-128"/>
              </a:rPr>
            </a:br>
            <a:r>
              <a:rPr lang="en-US" altLang="en-US" sz="3200" cap="none" dirty="0" smtClean="0">
                <a:ea typeface="ＭＳ Ｐゴシック" charset="-128"/>
              </a:rPr>
              <a:t/>
            </a:r>
            <a:br>
              <a:rPr lang="en-US" altLang="en-US" sz="3200" cap="none" dirty="0" smtClean="0">
                <a:ea typeface="ＭＳ Ｐゴシック" charset="-128"/>
              </a:rPr>
            </a:br>
            <a:r>
              <a:rPr lang="en-US" altLang="en-US" sz="3200" cap="none" smtClean="0">
                <a:ea typeface="ＭＳ Ｐゴシック" charset="-128"/>
              </a:rPr>
              <a:t>	</a:t>
            </a:r>
            <a:r>
              <a:rPr lang="en-US" altLang="en-US" sz="3200" cap="none" smtClean="0">
                <a:ea typeface="ＭＳ Ｐゴシック" charset="-128"/>
              </a:rPr>
              <a:t>Module 3</a:t>
            </a:r>
            <a:endParaRPr lang="en-US" altLang="en-US" sz="3200" cap="none" dirty="0" smtClean="0">
              <a:ea typeface="ＭＳ Ｐゴシック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953000"/>
            <a:ext cx="6705600" cy="685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30000"/>
              </a:lnSpc>
            </a:pPr>
            <a:r>
              <a:rPr lang="en-US" altLang="en-US" sz="2400" dirty="0" smtClean="0">
                <a:ea typeface="ＭＳ Ｐゴシック" charset="-128"/>
              </a:rPr>
              <a:t>Ms. C Fahey</a:t>
            </a:r>
          </a:p>
          <a:p>
            <a:pPr eaLnBrk="1" hangingPunct="1">
              <a:lnSpc>
                <a:spcPct val="30000"/>
              </a:lnSpc>
            </a:pPr>
            <a:endParaRPr lang="en-US" altLang="en-US" sz="2400" dirty="0" smtClean="0">
              <a:ea typeface="ＭＳ Ｐゴシック" charset="-128"/>
            </a:endParaRPr>
          </a:p>
          <a:p>
            <a:pPr eaLnBrk="1" hangingPunct="1">
              <a:lnSpc>
                <a:spcPct val="30000"/>
              </a:lnSpc>
            </a:pPr>
            <a:r>
              <a:rPr lang="en-US" altLang="en-US" sz="2400" dirty="0" smtClean="0">
                <a:ea typeface="ＭＳ Ｐゴシック" charset="-128"/>
              </a:rPr>
              <a:t>					</a:t>
            </a:r>
          </a:p>
          <a:p>
            <a:pPr eaLnBrk="1" hangingPunct="1">
              <a:lnSpc>
                <a:spcPct val="30000"/>
              </a:lnSpc>
            </a:pPr>
            <a:endParaRPr lang="en-US" altLang="en-US" sz="2400" dirty="0" smtClean="0">
              <a:ea typeface="ＭＳ Ｐゴシック" charset="-128"/>
            </a:endParaRPr>
          </a:p>
          <a:p>
            <a:pPr eaLnBrk="1" hangingPunct="1">
              <a:lnSpc>
                <a:spcPct val="30000"/>
              </a:lnSpc>
            </a:pPr>
            <a:endParaRPr lang="en-US" altLang="en-US" sz="2400" dirty="0" smtClean="0">
              <a:ea typeface="ＭＳ Ｐゴシック" charset="-128"/>
            </a:endParaRPr>
          </a:p>
          <a:p>
            <a:pPr eaLnBrk="1" hangingPunct="1">
              <a:lnSpc>
                <a:spcPct val="30000"/>
              </a:lnSpc>
            </a:pPr>
            <a:r>
              <a:rPr lang="en-US" altLang="en-US" sz="1400" dirty="0" smtClean="0">
                <a:ea typeface="ＭＳ Ｐゴシック" charset="-128"/>
              </a:rPr>
              <a:t>Adapted from </a:t>
            </a:r>
            <a:r>
              <a:rPr lang="en-US" altLang="en-US" sz="1400" dirty="0" err="1" smtClean="0">
                <a:ea typeface="ＭＳ Ｐゴシック" charset="-128"/>
              </a:rPr>
              <a:t>Tusow</a:t>
            </a:r>
            <a:endParaRPr lang="en-US" altLang="en-US" sz="1400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latin typeface="Times New Roman" charset="0"/>
                <a:ea typeface="ＭＳ Ｐゴシック" charset="-128"/>
                <a:cs typeface="Times New Roman" charset="0"/>
              </a:rPr>
              <a:t>There are two main misconceptions about evolution and evolutionary psychology.</a:t>
            </a:r>
          </a:p>
          <a:p>
            <a:pPr eaLnBrk="1" hangingPunct="1">
              <a:buFont typeface="Wingdings" charset="2"/>
              <a:buNone/>
            </a:pPr>
            <a:endParaRPr lang="en-US" altLang="en-US" sz="2400" dirty="0" smtClean="0">
              <a:latin typeface="Times New Roman" charset="0"/>
              <a:ea typeface="ＭＳ Ｐゴシック" charset="-128"/>
              <a:cs typeface="Times New Roman" charset="0"/>
            </a:endParaRPr>
          </a:p>
          <a:p>
            <a:pPr eaLnBrk="1" hangingPunct="1">
              <a:buFont typeface="Wingdings" charset="2"/>
              <a:buNone/>
            </a:pPr>
            <a:r>
              <a:rPr lang="en-US" altLang="en-US" sz="2400" b="1" dirty="0" smtClean="0">
                <a:latin typeface="Times New Roman" charset="0"/>
                <a:ea typeface="ＭＳ Ｐゴシック" charset="-128"/>
                <a:cs typeface="Times New Roman" charset="0"/>
              </a:rPr>
              <a:t>	1. Darwin said humans come from monkeys.</a:t>
            </a:r>
          </a:p>
          <a:p>
            <a:pPr lvl="1" eaLnBrk="1" hangingPunct="1"/>
            <a:r>
              <a:rPr lang="en-US" altLang="en-US" sz="2100" dirty="0" smtClean="0">
                <a:latin typeface="Times New Roman" charset="0"/>
                <a:ea typeface="ＭＳ Ｐゴシック" charset="-128"/>
                <a:cs typeface="Times New Roman" charset="0"/>
              </a:rPr>
              <a:t>In reality he suggests that we had a common ancestor millions of years ago.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 sz="2400" dirty="0" smtClean="0">
                <a:latin typeface="Times New Roman" charset="0"/>
                <a:ea typeface="ＭＳ Ｐゴシック" charset="-128"/>
                <a:cs typeface="Times New Roman" charset="0"/>
              </a:rPr>
              <a:t>	</a:t>
            </a:r>
            <a:r>
              <a:rPr lang="en-US" altLang="en-US" sz="2400" b="1" dirty="0" smtClean="0">
                <a:latin typeface="Times New Roman" charset="0"/>
                <a:ea typeface="ＭＳ Ｐゴシック" charset="-128"/>
                <a:cs typeface="Times New Roman" charset="0"/>
              </a:rPr>
              <a:t>2. Behavior can alter heredity.</a:t>
            </a:r>
          </a:p>
          <a:p>
            <a:pPr lvl="1" eaLnBrk="1" hangingPunct="1"/>
            <a:r>
              <a:rPr lang="en-US" altLang="en-US" sz="2100" dirty="0" smtClean="0">
                <a:latin typeface="Times New Roman" charset="0"/>
                <a:ea typeface="ＭＳ Ｐゴシック" charset="-128"/>
                <a:cs typeface="Times New Roman" charset="0"/>
              </a:rPr>
              <a:t>People didn’t start growing bigger brains so they could communicate with language, but people who had bigger brains and could communicate had an easier time surviving. </a:t>
            </a:r>
          </a:p>
          <a:p>
            <a:pPr lvl="2" eaLnBrk="1" hangingPunct="1"/>
            <a:r>
              <a:rPr lang="en-US" altLang="en-US" sz="1800" dirty="0" smtClean="0">
                <a:latin typeface="Times New Roman" charset="0"/>
                <a:ea typeface="ＭＳ Ｐゴシック" charset="-128"/>
                <a:cs typeface="Times New Roman" charset="0"/>
              </a:rPr>
              <a:t>As a result, a bigger brain became a dominate trait in humans.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Misconceptions About Evolution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Times New Roman" charset="0"/>
                <a:ea typeface="ＭＳ Ｐゴシック" charset="-128"/>
                <a:cs typeface="Times New Roman" charset="0"/>
              </a:rPr>
              <a:t>The majority of sciences recognize evolution as a valid theory for more than a century.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>
              <a:latin typeface="Times New Roman" charset="0"/>
              <a:ea typeface="ＭＳ Ｐゴシック" charset="-128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Times New Roman" charset="0"/>
                <a:ea typeface="ＭＳ Ｐゴシック" charset="-128"/>
                <a:cs typeface="Times New Roman" charset="0"/>
              </a:rPr>
              <a:t>Psychology has been slow to accept evolutionary psychology as a psychological theory.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>
              <a:latin typeface="Times New Roman" charset="0"/>
              <a:ea typeface="ＭＳ Ｐゴシック" charset="-128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Times New Roman" charset="0"/>
                <a:ea typeface="ＭＳ Ｐゴシック" charset="-128"/>
                <a:cs typeface="Times New Roman" charset="0"/>
              </a:rPr>
              <a:t>Some psychologists say it puts too much emphasis on </a:t>
            </a:r>
            <a:r>
              <a:rPr lang="en-US" altLang="en-US" sz="2800" i="1" dirty="0" smtClean="0">
                <a:latin typeface="Times New Roman" charset="0"/>
                <a:ea typeface="ＭＳ Ｐゴシック" charset="-128"/>
                <a:cs typeface="Times New Roman" charset="0"/>
              </a:rPr>
              <a:t>nature </a:t>
            </a:r>
            <a:r>
              <a:rPr lang="en-US" altLang="en-US" sz="2800" dirty="0" smtClean="0">
                <a:latin typeface="Times New Roman" charset="0"/>
                <a:ea typeface="ＭＳ Ｐゴシック" charset="-128"/>
                <a:cs typeface="Times New Roman" charset="0"/>
              </a:rPr>
              <a:t>(biological) and not enough on </a:t>
            </a:r>
            <a:r>
              <a:rPr lang="en-US" altLang="en-US" sz="2800" i="1" dirty="0" smtClean="0">
                <a:latin typeface="Times New Roman" charset="0"/>
                <a:ea typeface="ＭＳ Ｐゴシック" charset="-128"/>
                <a:cs typeface="Times New Roman" charset="0"/>
              </a:rPr>
              <a:t>nurture</a:t>
            </a:r>
            <a:r>
              <a:rPr lang="en-US" altLang="en-US" sz="2800" dirty="0" smtClean="0">
                <a:latin typeface="Times New Roman" charset="0"/>
                <a:ea typeface="ＭＳ Ｐゴシック" charset="-128"/>
                <a:cs typeface="Times New Roman" charset="0"/>
              </a:rPr>
              <a:t> (learning).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>
                <a:ea typeface="ＭＳ Ｐゴシック" charset="-128"/>
              </a:rPr>
              <a:t>Evolution as an Accepted Theory…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12775" y="16764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Times New Roman" charset="0"/>
                <a:ea typeface="ＭＳ Ｐゴシック" charset="-128"/>
                <a:cs typeface="Times New Roman" charset="0"/>
              </a:rPr>
              <a:t>Psychologists agree that genetics play a role in our basic makeup including our temperament, tendency for fears and certain behavior patterns.</a:t>
            </a:r>
          </a:p>
          <a:p>
            <a:pPr eaLnBrk="1" hangingPunct="1"/>
            <a:endParaRPr lang="en-US" altLang="en-US" sz="2800" dirty="0" smtClean="0">
              <a:latin typeface="Times New Roman" charset="0"/>
              <a:ea typeface="ＭＳ Ｐゴシック" charset="-128"/>
              <a:cs typeface="Times New Roman" charset="0"/>
            </a:endParaRPr>
          </a:p>
          <a:p>
            <a:pPr eaLnBrk="1" hangingPunct="1"/>
            <a:r>
              <a:rPr lang="en-US" altLang="en-US" sz="2800" dirty="0" smtClean="0">
                <a:latin typeface="Times New Roman" charset="0"/>
                <a:ea typeface="ＭＳ Ｐゴシック" charset="-128"/>
                <a:cs typeface="Times New Roman" charset="0"/>
              </a:rPr>
              <a:t>Our genetic inheritance is broken into two categories: </a:t>
            </a:r>
            <a:r>
              <a:rPr lang="en-US" altLang="en-US" sz="2800" i="1" dirty="0" smtClean="0">
                <a:latin typeface="Times New Roman" charset="0"/>
                <a:ea typeface="ＭＳ Ｐゴシック" charset="-128"/>
                <a:cs typeface="Times New Roman" charset="0"/>
              </a:rPr>
              <a:t>genotype</a:t>
            </a:r>
            <a:r>
              <a:rPr lang="en-US" altLang="en-US" sz="2800" dirty="0" smtClean="0">
                <a:latin typeface="Times New Roman" charset="0"/>
                <a:ea typeface="ＭＳ Ｐゴシック" charset="-128"/>
                <a:cs typeface="Times New Roman" charset="0"/>
              </a:rPr>
              <a:t> and </a:t>
            </a:r>
            <a:r>
              <a:rPr lang="en-US" altLang="en-US" sz="2800" i="1" dirty="0" smtClean="0">
                <a:latin typeface="Times New Roman" charset="0"/>
                <a:ea typeface="ＭＳ Ｐゴシック" charset="-128"/>
                <a:cs typeface="Times New Roman" charset="0"/>
              </a:rPr>
              <a:t>phenotype</a:t>
            </a:r>
            <a:r>
              <a:rPr lang="en-US" altLang="en-US" sz="2800" dirty="0" smtClean="0">
                <a:latin typeface="Times New Roman" charset="0"/>
                <a:ea typeface="ＭＳ Ｐゴシック" charset="-128"/>
                <a:cs typeface="Times New Roman" charset="0"/>
              </a:rPr>
              <a:t>.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Genetics and Inheritance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b="1" dirty="0" smtClean="0">
                <a:latin typeface="Times New Roman" charset="0"/>
                <a:ea typeface="ＭＳ Ｐゴシック" charset="-128"/>
                <a:cs typeface="Times New Roman" charset="0"/>
              </a:rPr>
              <a:t>Genotype:</a:t>
            </a:r>
            <a:r>
              <a:rPr lang="en-US" altLang="en-US" sz="2400" dirty="0" smtClean="0">
                <a:latin typeface="Times New Roman" charset="0"/>
                <a:ea typeface="ＭＳ Ｐゴシック" charset="-128"/>
                <a:cs typeface="Times New Roman" charset="0"/>
              </a:rPr>
              <a:t> An organism’s genetic makeup.</a:t>
            </a:r>
          </a:p>
          <a:p>
            <a:pPr lvl="1" eaLnBrk="1" hangingPunct="1"/>
            <a:r>
              <a:rPr lang="en-US" altLang="en-US" sz="2100" dirty="0" smtClean="0">
                <a:latin typeface="Times New Roman" charset="0"/>
                <a:ea typeface="ＭＳ Ｐゴシック" charset="-128"/>
                <a:cs typeface="Times New Roman" charset="0"/>
              </a:rPr>
              <a:t>The blueprint for what an organism is.</a:t>
            </a:r>
          </a:p>
          <a:p>
            <a:pPr eaLnBrk="1" hangingPunct="1"/>
            <a:endParaRPr lang="en-US" altLang="en-US" sz="2400" dirty="0" smtClean="0">
              <a:latin typeface="Times New Roman" charset="0"/>
              <a:ea typeface="ＭＳ Ｐゴシック" charset="-128"/>
              <a:cs typeface="Times New Roman" charset="0"/>
            </a:endParaRPr>
          </a:p>
          <a:p>
            <a:pPr eaLnBrk="1" hangingPunct="1"/>
            <a:r>
              <a:rPr lang="en-US" altLang="en-US" sz="2400" b="1" dirty="0" smtClean="0">
                <a:latin typeface="Times New Roman" charset="0"/>
                <a:ea typeface="ＭＳ Ｐゴシック" charset="-128"/>
                <a:cs typeface="Times New Roman" charset="0"/>
              </a:rPr>
              <a:t>Phenotype:</a:t>
            </a:r>
            <a:r>
              <a:rPr lang="en-US" altLang="en-US" sz="2400" dirty="0" smtClean="0">
                <a:latin typeface="Times New Roman" charset="0"/>
                <a:ea typeface="ＭＳ Ｐゴシック" charset="-128"/>
                <a:cs typeface="Times New Roman" charset="0"/>
              </a:rPr>
              <a:t> An organism’s physical characteristics.</a:t>
            </a:r>
          </a:p>
          <a:p>
            <a:pPr lvl="1" eaLnBrk="1" hangingPunct="1"/>
            <a:r>
              <a:rPr lang="en-US" altLang="en-US" sz="2100" dirty="0" smtClean="0">
                <a:latin typeface="Times New Roman" charset="0"/>
                <a:ea typeface="ＭＳ Ｐゴシック" charset="-128"/>
                <a:cs typeface="Times New Roman" charset="0"/>
              </a:rPr>
              <a:t>This includes the chemistry and “wiring” in our brains.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Genotype and Phenotype</a:t>
            </a:r>
          </a:p>
        </p:txBody>
      </p:sp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4663" y="4183063"/>
            <a:ext cx="2598737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1148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latin typeface="Times New Roman" charset="0"/>
                <a:ea typeface="ＭＳ Ｐゴシック" charset="-128"/>
                <a:cs typeface="Times New Roman" charset="0"/>
              </a:rPr>
              <a:t>One important thing to remember about heredity is that it never acts alone.</a:t>
            </a:r>
          </a:p>
          <a:p>
            <a:pPr eaLnBrk="1" hangingPunct="1"/>
            <a:endParaRPr lang="en-US" altLang="en-US" sz="2400" dirty="0" smtClean="0">
              <a:latin typeface="Times New Roman" charset="0"/>
              <a:ea typeface="ＭＳ Ｐゴシック" charset="-128"/>
              <a:cs typeface="Times New Roman" charset="0"/>
            </a:endParaRPr>
          </a:p>
          <a:p>
            <a:pPr eaLnBrk="1" hangingPunct="1"/>
            <a:r>
              <a:rPr lang="en-US" altLang="en-US" sz="2400" dirty="0" smtClean="0">
                <a:latin typeface="Times New Roman" charset="0"/>
                <a:ea typeface="ＭＳ Ｐゴシック" charset="-128"/>
                <a:cs typeface="Times New Roman" charset="0"/>
              </a:rPr>
              <a:t>Heredity always acts in a partnership with the environment, which includes biological influences like nutrition, disease, and stress. 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Heredity and the Environment</a:t>
            </a: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114800"/>
            <a:ext cx="23622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222750"/>
            <a:ext cx="304800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lus 6"/>
          <p:cNvSpPr/>
          <p:nvPr/>
        </p:nvSpPr>
        <p:spPr>
          <a:xfrm>
            <a:off x="3962400" y="5029200"/>
            <a:ext cx="762000" cy="7620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ea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07975" y="1600200"/>
            <a:ext cx="4721225" cy="4953000"/>
          </a:xfrm>
        </p:spPr>
        <p:txBody>
          <a:bodyPr/>
          <a:lstStyle/>
          <a:p>
            <a:pPr eaLnBrk="1" hangingPunct="1"/>
            <a:r>
              <a:rPr lang="en-US" altLang="en-US" sz="2700" dirty="0" smtClean="0">
                <a:latin typeface="Times New Roman" charset="0"/>
                <a:ea typeface="ＭＳ Ｐゴシック" charset="-128"/>
                <a:cs typeface="Times New Roman" charset="0"/>
              </a:rPr>
              <a:t>Every cell in the body carries a complete set of biological instructions for building the organism. We have 23 pairs of chromosomes.</a:t>
            </a:r>
          </a:p>
          <a:p>
            <a:pPr eaLnBrk="1" hangingPunct="1"/>
            <a:endParaRPr lang="en-US" altLang="en-US" sz="2700" dirty="0" smtClean="0">
              <a:latin typeface="Times New Roman" charset="0"/>
              <a:ea typeface="ＭＳ Ｐゴシック" charset="-128"/>
              <a:cs typeface="Times New Roman" charset="0"/>
            </a:endParaRPr>
          </a:p>
          <a:p>
            <a:pPr lvl="1" eaLnBrk="1" hangingPunct="1"/>
            <a:r>
              <a:rPr lang="en-US" altLang="en-US" sz="2400" dirty="0" smtClean="0">
                <a:latin typeface="Times New Roman" charset="0"/>
                <a:ea typeface="ＭＳ Ｐゴシック" charset="-128"/>
                <a:cs typeface="Times New Roman" charset="0"/>
              </a:rPr>
              <a:t>Each chromosome consists of a long tightly coiled chain of DNA. This DNA holds our unique genetic characteristics.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Chromosomes, Genes and DNA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590675"/>
            <a:ext cx="37528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>
              <a:ea typeface="ＭＳ Ｐゴシック" charset="-128"/>
            </a:endParaRPr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 smtClean="0">
              <a:ea typeface="ＭＳ Ｐゴシック" charset="-128"/>
            </a:endParaRP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2" cstate="print"/>
          <a:srcRect l="19878" t="22195" r="17168" b="18616"/>
          <a:stretch>
            <a:fillRect/>
          </a:stretch>
        </p:blipFill>
        <p:spPr bwMode="auto">
          <a:xfrm>
            <a:off x="609600" y="838200"/>
            <a:ext cx="8229600" cy="578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charset="0"/>
                <a:ea typeface="ＭＳ Ｐゴシック" charset="-128"/>
                <a:cs typeface="Times New Roman" charset="0"/>
              </a:rPr>
              <a:t>Genes:</a:t>
            </a:r>
            <a:r>
              <a:rPr lang="en-US" altLang="en-US" dirty="0" smtClean="0">
                <a:latin typeface="Times New Roman" charset="0"/>
                <a:ea typeface="ＭＳ Ｐゴシック" charset="-128"/>
                <a:cs typeface="Times New Roman" charset="0"/>
              </a:rPr>
              <a:t> A segment of chromosome that encodes the directions for the inherited physical and mental characteristics of an organism.</a:t>
            </a:r>
          </a:p>
          <a:p>
            <a:pPr lvl="1" eaLnBrk="1" hangingPunct="1"/>
            <a:r>
              <a:rPr lang="en-US" altLang="en-US" sz="2100" dirty="0" smtClean="0">
                <a:latin typeface="Times New Roman" charset="0"/>
                <a:ea typeface="ＭＳ Ｐゴシック" charset="-128"/>
                <a:cs typeface="Times New Roman" charset="0"/>
              </a:rPr>
              <a:t>Genes are the “words” that make up the organism’s instruction manual.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Genes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 b="7500"/>
          <a:stretch>
            <a:fillRect/>
          </a:stretch>
        </p:blipFill>
        <p:spPr bwMode="auto">
          <a:xfrm>
            <a:off x="2895600" y="373380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12775" y="1600200"/>
            <a:ext cx="4645025" cy="5029200"/>
          </a:xfrm>
        </p:spPr>
        <p:txBody>
          <a:bodyPr/>
          <a:lstStyle/>
          <a:p>
            <a:pPr eaLnBrk="1" hangingPunct="1"/>
            <a:r>
              <a:rPr lang="en-US" altLang="en-US" sz="2600" b="1" i="1" dirty="0" smtClean="0">
                <a:latin typeface="Times New Roman" charset="0"/>
                <a:ea typeface="ＭＳ Ｐゴシック" charset="-128"/>
                <a:cs typeface="Times New Roman" charset="0"/>
              </a:rPr>
              <a:t>Chromosomes: </a:t>
            </a:r>
            <a:r>
              <a:rPr lang="en-US" altLang="en-US" sz="2600" dirty="0" smtClean="0">
                <a:latin typeface="Times New Roman" charset="0"/>
                <a:ea typeface="ＭＳ Ｐゴシック" charset="-128"/>
                <a:cs typeface="Times New Roman" charset="0"/>
              </a:rPr>
              <a:t>Threadlike structures consisting mostly of DNA, along which the genes are organized.</a:t>
            </a:r>
          </a:p>
          <a:p>
            <a:pPr eaLnBrk="1" hangingPunct="1"/>
            <a:endParaRPr lang="en-US" altLang="en-US" sz="2600" dirty="0" smtClean="0">
              <a:latin typeface="Times New Roman" charset="0"/>
              <a:ea typeface="ＭＳ Ｐゴシック" charset="-128"/>
              <a:cs typeface="Times New Roman" charset="0"/>
            </a:endParaRPr>
          </a:p>
          <a:p>
            <a:pPr eaLnBrk="1" hangingPunct="1"/>
            <a:r>
              <a:rPr lang="en-US" altLang="en-US" sz="2600" dirty="0" smtClean="0">
                <a:latin typeface="Times New Roman" charset="0"/>
                <a:ea typeface="ＭＳ Ｐゴシック" charset="-128"/>
                <a:cs typeface="Times New Roman" charset="0"/>
              </a:rPr>
              <a:t>Chromosomes are like a string of words in a coded sentence. They also act as “punctuation,” detailing how and when each gene is to be expressed. 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Chromosomes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5425" y="2057400"/>
            <a:ext cx="37623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12775" y="1600200"/>
            <a:ext cx="4111625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 dirty="0" smtClean="0">
                <a:latin typeface="Times New Roman" charset="0"/>
                <a:ea typeface="ＭＳ Ｐゴシック" charset="-128"/>
                <a:cs typeface="Times New Roman" charset="0"/>
              </a:rPr>
              <a:t>The two chromosomes responsible for determining a person’s biological sex are represented as either “XX” for femaleness or “XY” for maleness.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dirty="0" smtClean="0">
              <a:latin typeface="Times New Roman" charset="0"/>
              <a:ea typeface="ＭＳ Ｐゴシック" charset="-128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>
                <a:latin typeface="Times New Roman" charset="0"/>
                <a:ea typeface="ＭＳ Ｐゴシック" charset="-128"/>
                <a:cs typeface="Times New Roman" charset="0"/>
              </a:rPr>
              <a:t>From your mother, you inherit an “X,” essentially leaving your father’s contribution to determine your biological sex, depending on if you inherit and “X” or a “Y.”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Sex Chromosomes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00200"/>
            <a:ext cx="3429000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4949825" cy="5029200"/>
          </a:xfrm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Everything psychological is simultaneously biological. 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To think, feel or act without a body would be like running without legs.</a:t>
            </a:r>
          </a:p>
          <a:p>
            <a:pPr lvl="2"/>
            <a:r>
              <a:rPr lang="en-US" altLang="en-US" dirty="0" smtClean="0">
                <a:ea typeface="ＭＳ Ｐゴシック" charset="-128"/>
              </a:rPr>
              <a:t>We are bio-psycho-social systems. To understand our behavior, we need to study how biological, psychological and social systems interact. </a:t>
            </a: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Psychology and Biology</a:t>
            </a:r>
          </a:p>
        </p:txBody>
      </p:sp>
      <p:pic>
        <p:nvPicPr>
          <p:cNvPr id="1024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828800"/>
            <a:ext cx="31384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dirty="0" smtClean="0">
                <a:latin typeface="Times New Roman" charset="0"/>
                <a:ea typeface="ＭＳ Ｐゴシック" charset="-128"/>
                <a:cs typeface="Times New Roman" charset="0"/>
              </a:rPr>
              <a:t>It is important to remember that you are not exact replicas of your parents.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 smtClean="0">
                <a:latin typeface="Times New Roman" charset="0"/>
                <a:ea typeface="ＭＳ Ｐゴシック" charset="-128"/>
                <a:cs typeface="Times New Roman" charset="0"/>
              </a:rPr>
              <a:t>You and your siblings probably look similar, but not exactly the same. This is because what you inherit from your parents is a random shuffling of genes.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900" dirty="0" smtClean="0">
              <a:latin typeface="Times New Roman" charset="0"/>
              <a:ea typeface="ＭＳ Ｐゴシック" charset="-128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dirty="0" smtClean="0">
                <a:latin typeface="Times New Roman" charset="0"/>
                <a:ea typeface="ＭＳ Ｐゴシック" charset="-128"/>
                <a:cs typeface="Times New Roman" charset="0"/>
              </a:rPr>
              <a:t>This random shuffling and variation is 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altLang="en-US" sz="1900" dirty="0" smtClean="0">
                <a:latin typeface="Times New Roman" charset="0"/>
                <a:ea typeface="ＭＳ Ｐゴシック" charset="-128"/>
                <a:cs typeface="Times New Roman" charset="0"/>
              </a:rPr>
              <a:t>what Darwin viewed as the raw material 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altLang="en-US" sz="1900" dirty="0" smtClean="0">
                <a:latin typeface="Times New Roman" charset="0"/>
                <a:ea typeface="ＭＳ Ｐゴシック" charset="-128"/>
                <a:cs typeface="Times New Roman" charset="0"/>
              </a:rPr>
              <a:t>for evolution and genetic differences.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ea typeface="ＭＳ Ｐゴシック" charset="-128"/>
              </a:rPr>
              <a:t>Why You Don’t Look Exactly Like Your Siblings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657600"/>
            <a:ext cx="38862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charset="-128"/>
                <a:hlinkClick r:id="rId2"/>
              </a:rPr>
              <a:t>http://www.khanacademy.org/video/dna?playlist=Biology</a:t>
            </a:r>
            <a:endParaRPr lang="en-US" altLang="en-US" dirty="0" smtClean="0">
              <a:ea typeface="ＭＳ Ｐゴシック" charset="-128"/>
            </a:endParaRPr>
          </a:p>
          <a:p>
            <a:endParaRPr lang="en-US" altLang="en-US" dirty="0" smtClean="0">
              <a:ea typeface="ＭＳ Ｐゴシック" charset="-128"/>
            </a:endParaRPr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DNA Re-explained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Times New Roman" charset="0"/>
                <a:ea typeface="ＭＳ Ｐゴシック" charset="-128"/>
                <a:cs typeface="Times New Roman" charset="0"/>
              </a:rPr>
              <a:t>This could be a touchy subject, so do not take any arguments personal!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>
              <a:latin typeface="Times New Roman" charset="0"/>
              <a:ea typeface="ＭＳ Ｐゴシック" charset="-128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Times New Roman" charset="0"/>
                <a:ea typeface="ＭＳ Ｐゴシック" charset="-128"/>
                <a:cs typeface="Times New Roman" charset="0"/>
              </a:rPr>
              <a:t>With some degree of certainty, parents can pick the sex of their child. Within the next 25-30 years, it is expected that parents will be able to pick the components of their child like a Subway sandwich line, adding and deleting certain physical and mental characteristics.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500" dirty="0" smtClean="0">
              <a:latin typeface="Times New Roman" charset="0"/>
              <a:ea typeface="ＭＳ Ｐゴシック" charset="-128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500" dirty="0" smtClean="0">
                <a:latin typeface="Times New Roman" charset="0"/>
                <a:ea typeface="ＭＳ Ｐゴシック" charset="-128"/>
                <a:cs typeface="Times New Roman" charset="0"/>
              </a:rPr>
              <a:t>Is this a good idea?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>
              <a:latin typeface="Times New Roman" charset="0"/>
              <a:ea typeface="ＭＳ Ｐゴシック" charset="-128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>
              <a:latin typeface="Times New Roman" charset="0"/>
              <a:ea typeface="ＭＳ Ｐゴシック" charset="-128"/>
              <a:cs typeface="Times New Roman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A Debate for the Future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dirty="0" smtClean="0">
                <a:solidFill>
                  <a:srgbClr val="847B4B"/>
                </a:solidFill>
                <a:ea typeface="ＭＳ Ｐゴシック" charset="-128"/>
              </a:rPr>
              <a:t>How Your Body Communicates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eaLnBrk="1" hangingPunct="1">
              <a:buClr>
                <a:srgbClr val="F79646"/>
              </a:buClr>
              <a:buSzPct val="60000"/>
              <a:buFont typeface="Wingdings" charset="2"/>
              <a:buChar char=""/>
            </a:pPr>
            <a:r>
              <a:rPr lang="en-US" altLang="en-US" sz="2400" dirty="0" smtClean="0">
                <a:latin typeface="Times New Roman" charset="0"/>
                <a:ea typeface="ＭＳ Ｐゴシック" charset="-128"/>
                <a:cs typeface="Times New Roman" charset="0"/>
              </a:rPr>
              <a:t>Internally, your body has two communication systems. One works quickly, your nervous system, and one works slowly, your endocrine system.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90800"/>
            <a:ext cx="42672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2971800"/>
            <a:ext cx="4524375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572000" y="2590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/>
              <a:t>Endocrine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200400"/>
            <a:ext cx="3886200" cy="2655888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200" b="1" dirty="0" smtClean="0">
                <a:ea typeface="ＭＳ Ｐゴシック" charset="-128"/>
              </a:rPr>
              <a:t>Neuron</a:t>
            </a:r>
            <a:endParaRPr lang="en-US" altLang="en-US" sz="2200" dirty="0" smtClean="0">
              <a:ea typeface="ＭＳ Ｐゴシック" charset="-128"/>
            </a:endParaRPr>
          </a:p>
          <a:p>
            <a:r>
              <a:rPr lang="en-US" altLang="en-US" sz="2200" b="1" dirty="0" smtClean="0">
                <a:ea typeface="ＭＳ Ｐゴシック" charset="-128"/>
              </a:rPr>
              <a:t>Dendrite</a:t>
            </a:r>
            <a:endParaRPr lang="en-US" altLang="en-US" sz="2200" dirty="0" smtClean="0">
              <a:ea typeface="ＭＳ Ｐゴシック" charset="-128"/>
            </a:endParaRPr>
          </a:p>
          <a:p>
            <a:r>
              <a:rPr lang="en-US" altLang="en-US" sz="2200" b="1" dirty="0" smtClean="0">
                <a:ea typeface="ＭＳ Ｐゴシック" charset="-128"/>
              </a:rPr>
              <a:t>Axon</a:t>
            </a:r>
            <a:endParaRPr lang="en-US" altLang="en-US" sz="2200" dirty="0" smtClean="0">
              <a:ea typeface="ＭＳ Ｐゴシック" charset="-128"/>
            </a:endParaRPr>
          </a:p>
          <a:p>
            <a:r>
              <a:rPr lang="en-US" altLang="en-US" sz="2200" b="1" dirty="0" smtClean="0">
                <a:ea typeface="ＭＳ Ｐゴシック" charset="-128"/>
              </a:rPr>
              <a:t>Synapse</a:t>
            </a:r>
            <a:endParaRPr lang="en-US" altLang="en-US" sz="2200" dirty="0" smtClean="0">
              <a:ea typeface="ＭＳ Ｐゴシック" charset="-128"/>
            </a:endParaRPr>
          </a:p>
          <a:p>
            <a:r>
              <a:rPr lang="en-US" altLang="en-US" sz="2200" b="1" dirty="0" smtClean="0">
                <a:ea typeface="ＭＳ Ｐゴシック" charset="-128"/>
              </a:rPr>
              <a:t>Myelin Sheath</a:t>
            </a:r>
            <a:endParaRPr lang="en-US" altLang="en-US" sz="2200" dirty="0" smtClean="0">
              <a:ea typeface="ＭＳ Ｐゴシック" charset="-128"/>
            </a:endParaRPr>
          </a:p>
          <a:p>
            <a:r>
              <a:rPr lang="en-US" altLang="en-US" sz="2200" b="1" dirty="0" smtClean="0">
                <a:ea typeface="ＭＳ Ｐゴシック" charset="-128"/>
              </a:rPr>
              <a:t>Terminal Buttons</a:t>
            </a:r>
            <a:endParaRPr lang="en-US" altLang="en-US" sz="2200" dirty="0" smtClean="0">
              <a:ea typeface="ＭＳ Ｐゴシック" charset="-128"/>
            </a:endParaRPr>
          </a:p>
          <a:p>
            <a:r>
              <a:rPr lang="en-US" altLang="en-US" sz="2200" b="1" dirty="0" smtClean="0">
                <a:ea typeface="ＭＳ Ｐゴシック" charset="-128"/>
              </a:rPr>
              <a:t>Neurotransmitter</a:t>
            </a:r>
            <a:endParaRPr lang="en-US" altLang="en-US" sz="2200" dirty="0" smtClean="0">
              <a:ea typeface="ＭＳ Ｐゴシック" charset="-128"/>
            </a:endParaRPr>
          </a:p>
          <a:p>
            <a:r>
              <a:rPr lang="en-US" altLang="en-US" sz="2200" b="1" dirty="0" smtClean="0">
                <a:ea typeface="ＭＳ Ｐゴシック" charset="-128"/>
              </a:rPr>
              <a:t>Absolute threshold</a:t>
            </a:r>
            <a:endParaRPr lang="en-US" altLang="en-US" sz="2200" dirty="0" smtClean="0">
              <a:ea typeface="ＭＳ Ｐゴシック" charset="-128"/>
            </a:endParaRPr>
          </a:p>
          <a:p>
            <a:pPr>
              <a:buFont typeface="Wingdings" charset="2"/>
              <a:buNone/>
            </a:pPr>
            <a:r>
              <a:rPr lang="en-US" altLang="en-US" sz="1200" b="1" dirty="0" smtClean="0">
                <a:ea typeface="ＭＳ Ｐゴシック" charset="-128"/>
              </a:rPr>
              <a:t/>
            </a:r>
            <a:br>
              <a:rPr lang="en-US" altLang="en-US" sz="1200" b="1" dirty="0" smtClean="0">
                <a:ea typeface="ＭＳ Ｐゴシック" charset="-128"/>
              </a:rPr>
            </a:br>
            <a:endParaRPr lang="en-US" altLang="en-US" sz="1200" dirty="0" smtClean="0">
              <a:ea typeface="ＭＳ Ｐゴシック" charset="-128"/>
            </a:endParaRPr>
          </a:p>
          <a:p>
            <a:endParaRPr lang="en-US" altLang="en-US" sz="1200" dirty="0" smtClean="0">
              <a:ea typeface="ＭＳ Ｐゴシック" charset="-128"/>
            </a:endParaRPr>
          </a:p>
          <a:p>
            <a:endParaRPr lang="en-US" altLang="en-US" sz="1200" dirty="0" smtClean="0">
              <a:ea typeface="ＭＳ Ｐゴシック" charset="-128"/>
            </a:endParaRPr>
          </a:p>
        </p:txBody>
      </p:sp>
      <p:sp>
        <p:nvSpPr>
          <p:cNvPr id="34820" name="Content Placeholder 3"/>
          <p:cNvSpPr>
            <a:spLocks noGrp="1"/>
          </p:cNvSpPr>
          <p:nvPr>
            <p:ph sz="half" idx="2"/>
          </p:nvPr>
        </p:nvSpPr>
        <p:spPr>
          <a:xfrm>
            <a:off x="4845050" y="3200400"/>
            <a:ext cx="3886200" cy="2655888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200" b="1" dirty="0" smtClean="0">
                <a:ea typeface="ＭＳ Ｐゴシック" charset="-128"/>
              </a:rPr>
              <a:t>Action potential</a:t>
            </a:r>
            <a:endParaRPr lang="en-US" altLang="en-US" sz="2200" dirty="0" smtClean="0">
              <a:ea typeface="ＭＳ Ｐゴシック" charset="-128"/>
            </a:endParaRPr>
          </a:p>
          <a:p>
            <a:r>
              <a:rPr lang="en-US" altLang="en-US" sz="2200" b="1" dirty="0" smtClean="0">
                <a:ea typeface="ＭＳ Ｐゴシック" charset="-128"/>
              </a:rPr>
              <a:t>All-or-none principle</a:t>
            </a:r>
            <a:endParaRPr lang="en-US" altLang="en-US" sz="2200" dirty="0" smtClean="0">
              <a:ea typeface="ＭＳ Ｐゴシック" charset="-128"/>
            </a:endParaRPr>
          </a:p>
          <a:p>
            <a:r>
              <a:rPr lang="en-US" altLang="en-US" sz="2200" b="1" dirty="0" smtClean="0">
                <a:ea typeface="ＭＳ Ｐゴシック" charset="-128"/>
              </a:rPr>
              <a:t>Plasticity</a:t>
            </a:r>
            <a:endParaRPr lang="en-US" altLang="en-US" sz="2200" dirty="0" smtClean="0">
              <a:ea typeface="ＭＳ Ｐゴシック" charset="-128"/>
            </a:endParaRPr>
          </a:p>
          <a:p>
            <a:r>
              <a:rPr lang="en-US" altLang="en-US" sz="2200" b="1" dirty="0" smtClean="0">
                <a:ea typeface="ＭＳ Ｐゴシック" charset="-128"/>
              </a:rPr>
              <a:t>Reflex</a:t>
            </a:r>
            <a:endParaRPr lang="en-US" altLang="en-US" sz="2200" dirty="0" smtClean="0">
              <a:ea typeface="ＭＳ Ｐゴシック" charset="-128"/>
            </a:endParaRPr>
          </a:p>
          <a:p>
            <a:r>
              <a:rPr lang="en-US" altLang="en-US" sz="2200" b="1" dirty="0" smtClean="0">
                <a:ea typeface="ＭＳ Ｐゴシック" charset="-128"/>
              </a:rPr>
              <a:t>Neural pathway</a:t>
            </a:r>
            <a:endParaRPr lang="en-US" altLang="en-US" sz="2200" dirty="0" smtClean="0">
              <a:ea typeface="ＭＳ Ｐゴシック" charset="-128"/>
            </a:endParaRPr>
          </a:p>
          <a:p>
            <a:r>
              <a:rPr lang="en-US" altLang="en-US" sz="2200" b="1" dirty="0" smtClean="0">
                <a:ea typeface="ＭＳ Ｐゴシック" charset="-128"/>
              </a:rPr>
              <a:t>Agonist</a:t>
            </a:r>
            <a:endParaRPr lang="en-US" altLang="en-US" sz="2200" dirty="0" smtClean="0">
              <a:ea typeface="ＭＳ Ｐゴシック" charset="-128"/>
            </a:endParaRPr>
          </a:p>
          <a:p>
            <a:r>
              <a:rPr lang="en-US" altLang="en-US" sz="2200" b="1" dirty="0" smtClean="0">
                <a:ea typeface="ＭＳ Ｐゴシック" charset="-128"/>
              </a:rPr>
              <a:t>Antagonist</a:t>
            </a:r>
            <a:endParaRPr lang="en-US" altLang="en-US" sz="2200" dirty="0" smtClean="0">
              <a:ea typeface="ＭＳ Ｐゴシック" charset="-128"/>
            </a:endParaRPr>
          </a:p>
          <a:p>
            <a:endParaRPr lang="en-US" altLang="en-US" dirty="0" smtClean="0">
              <a:ea typeface="ＭＳ Ｐゴシック" charset="-128"/>
            </a:endParaRPr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Content Objective</a:t>
            </a:r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609600" y="1676400"/>
            <a:ext cx="78486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Wingdings" charset="2"/>
              <a:buChar char="q"/>
            </a:pPr>
            <a:r>
              <a:rPr lang="en-US" altLang="en-US" sz="2800" b="1"/>
              <a:t>Students will be able to identify the major parts and functions of neurons and the brain, using vocabulary words such as:</a:t>
            </a:r>
            <a:endParaRPr lang="en-US" altLang="en-US" sz="2800"/>
          </a:p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200400"/>
            <a:ext cx="6629400" cy="2667000"/>
          </a:xfrm>
        </p:spPr>
        <p:txBody>
          <a:bodyPr/>
          <a:lstStyle/>
          <a:p>
            <a:pPr lvl="1">
              <a:buClr>
                <a:schemeClr val="accent2"/>
              </a:buClr>
            </a:pPr>
            <a:r>
              <a:rPr lang="en-US" altLang="en-US" sz="2800" b="1" dirty="0" smtClean="0">
                <a:ea typeface="ＭＳ Ｐゴシック" charset="-128"/>
              </a:rPr>
              <a:t>First, second, then, next</a:t>
            </a:r>
            <a:endParaRPr lang="en-US" altLang="en-US" sz="2800" dirty="0" smtClean="0">
              <a:ea typeface="ＭＳ Ｐゴシック" charset="-128"/>
            </a:endParaRPr>
          </a:p>
          <a:p>
            <a:pPr lvl="1">
              <a:buClr>
                <a:schemeClr val="accent2"/>
              </a:buClr>
            </a:pPr>
            <a:r>
              <a:rPr lang="en-US" altLang="en-US" sz="2800" b="1" dirty="0" smtClean="0">
                <a:ea typeface="ＭＳ Ｐゴシック" charset="-128"/>
              </a:rPr>
              <a:t>Initially</a:t>
            </a:r>
            <a:endParaRPr lang="en-US" altLang="en-US" sz="2800" dirty="0" smtClean="0">
              <a:ea typeface="ＭＳ Ｐゴシック" charset="-128"/>
            </a:endParaRPr>
          </a:p>
          <a:p>
            <a:pPr lvl="1">
              <a:buClr>
                <a:schemeClr val="accent2"/>
              </a:buClr>
            </a:pPr>
            <a:r>
              <a:rPr lang="en-US" altLang="en-US" sz="2800" b="1" dirty="0" smtClean="0">
                <a:ea typeface="ＭＳ Ｐゴシック" charset="-128"/>
              </a:rPr>
              <a:t>Subsequently</a:t>
            </a:r>
            <a:endParaRPr lang="en-US" altLang="en-US" sz="2800" dirty="0" smtClean="0">
              <a:ea typeface="ＭＳ Ｐゴシック" charset="-128"/>
            </a:endParaRPr>
          </a:p>
          <a:p>
            <a:pPr lvl="1">
              <a:buClr>
                <a:schemeClr val="accent2"/>
              </a:buClr>
            </a:pPr>
            <a:r>
              <a:rPr lang="en-US" altLang="en-US" sz="2800" b="1" dirty="0" smtClean="0">
                <a:ea typeface="ＭＳ Ｐゴシック" charset="-128"/>
              </a:rPr>
              <a:t>Simultaneously</a:t>
            </a:r>
            <a:endParaRPr lang="en-US" altLang="en-US" sz="2800" dirty="0" smtClean="0">
              <a:ea typeface="ＭＳ Ｐゴシック" charset="-128"/>
            </a:endParaRPr>
          </a:p>
          <a:p>
            <a:pPr>
              <a:buFont typeface="Wingdings" charset="2"/>
              <a:buNone/>
            </a:pPr>
            <a:r>
              <a:rPr lang="en-US" altLang="en-US" sz="1200" b="1" dirty="0" smtClean="0">
                <a:ea typeface="ＭＳ Ｐゴシック" charset="-128"/>
              </a:rPr>
              <a:t/>
            </a:r>
            <a:br>
              <a:rPr lang="en-US" altLang="en-US" sz="1200" b="1" dirty="0" smtClean="0">
                <a:ea typeface="ＭＳ Ｐゴシック" charset="-128"/>
              </a:rPr>
            </a:br>
            <a:endParaRPr lang="en-US" altLang="en-US" sz="1200" dirty="0" smtClean="0">
              <a:ea typeface="ＭＳ Ｐゴシック" charset="-128"/>
            </a:endParaRPr>
          </a:p>
          <a:p>
            <a:endParaRPr lang="en-US" altLang="en-US" sz="1200" dirty="0" smtClean="0">
              <a:ea typeface="ＭＳ Ｐゴシック" charset="-128"/>
            </a:endParaRPr>
          </a:p>
          <a:p>
            <a:endParaRPr lang="en-US" altLang="en-US" sz="1200" dirty="0" smtClean="0">
              <a:ea typeface="ＭＳ Ｐゴシック" charset="-128"/>
            </a:endParaRPr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Language Objective</a:t>
            </a: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609600" y="1676400"/>
            <a:ext cx="78486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Wingdings" charset="2"/>
              <a:buChar char="q"/>
            </a:pPr>
            <a:r>
              <a:rPr lang="en-US" altLang="en-US" sz="2800" b="1"/>
              <a:t>Students will be able to identify the sequence of a neuron firing using sequencing signal words, such as:</a:t>
            </a:r>
            <a:endParaRPr lang="en-US" altLang="en-US" sz="2800"/>
          </a:p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00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Times New Roman" charset="0"/>
                <a:ea typeface="ＭＳ Ｐゴシック" charset="-128"/>
                <a:cs typeface="Times New Roman" charset="0"/>
              </a:rPr>
              <a:t>These two systems do not just work in cooperation during stressful situations like a car accident, but also in happier situations, such as when you earn an unexpected “A,” or “fall in love.”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Stress and Happiness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0"/>
            <a:ext cx="40386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10000"/>
            <a:ext cx="40386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charset="0"/>
                <a:ea typeface="ＭＳ Ｐゴシック" charset="-128"/>
                <a:cs typeface="Times New Roman" charset="0"/>
              </a:rPr>
              <a:t>These two systems are the biological foundations for all of our thoughts, emotions and behaviors. </a:t>
            </a:r>
          </a:p>
          <a:p>
            <a:pPr eaLnBrk="1" hangingPunct="1"/>
            <a:endParaRPr lang="en-US" altLang="en-US" dirty="0" smtClean="0">
              <a:latin typeface="Times New Roman" charset="0"/>
              <a:ea typeface="ＭＳ Ｐゴシック" charset="-128"/>
              <a:cs typeface="Times New Roman" charset="0"/>
            </a:endParaRPr>
          </a:p>
          <a:p>
            <a:pPr lvl="1" eaLnBrk="1" hangingPunct="1"/>
            <a:r>
              <a:rPr lang="en-US" altLang="en-US" dirty="0" smtClean="0">
                <a:latin typeface="Times New Roman" charset="0"/>
                <a:ea typeface="ＭＳ Ｐゴシック" charset="-128"/>
                <a:cs typeface="Times New Roman" charset="0"/>
              </a:rPr>
              <a:t>When one of these two systems falters, the result can be a multitude of effects on the brain and mental functions, some mild and some life altering.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Why Study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2600" dirty="0" smtClean="0">
                <a:latin typeface="Times New Roman" charset="0"/>
                <a:ea typeface="ＭＳ Ｐゴシック" charset="-128"/>
                <a:cs typeface="Times New Roman" charset="0"/>
              </a:rPr>
              <a:t>Neurons are cells specialized to receive, process and transmit information to other cells.</a:t>
            </a:r>
          </a:p>
          <a:p>
            <a:pPr lvl="2" eaLnBrk="1" hangingPunct="1"/>
            <a:r>
              <a:rPr lang="en-US" altLang="en-US" sz="2000" dirty="0" smtClean="0">
                <a:latin typeface="Times New Roman" charset="0"/>
                <a:ea typeface="ＭＳ Ｐゴシック" charset="-128"/>
                <a:cs typeface="Times New Roman" charset="0"/>
              </a:rPr>
              <a:t>Bundles of neurons are called nerves. 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Neurons: Our Building Blocks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390900"/>
            <a:ext cx="53340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6477000" y="3467100"/>
            <a:ext cx="2362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altLang="en-US" sz="1400" b="1"/>
              <a:t>Axon</a:t>
            </a:r>
            <a:br>
              <a:rPr lang="en-US" altLang="en-US" sz="1400" b="1"/>
            </a:br>
            <a:endParaRPr lang="en-US" altLang="en-US" sz="1400" b="1"/>
          </a:p>
          <a:p>
            <a:pPr marL="342900" indent="-342900">
              <a:buFontTx/>
              <a:buAutoNum type="arabicPeriod"/>
            </a:pPr>
            <a:r>
              <a:rPr lang="en-US" altLang="en-US" sz="1400" b="1"/>
              <a:t>Dendrite</a:t>
            </a:r>
            <a:br>
              <a:rPr lang="en-US" altLang="en-US" sz="1400" b="1"/>
            </a:br>
            <a:endParaRPr lang="en-US" altLang="en-US" sz="1400" b="1"/>
          </a:p>
          <a:p>
            <a:pPr marL="342900" indent="-342900">
              <a:buFontTx/>
              <a:buAutoNum type="arabicPeriod"/>
            </a:pPr>
            <a:r>
              <a:rPr lang="en-US" altLang="en-US" sz="1400" b="1"/>
              <a:t>Motor neuron</a:t>
            </a:r>
            <a:br>
              <a:rPr lang="en-US" altLang="en-US" sz="1400" b="1"/>
            </a:br>
            <a:endParaRPr lang="en-US" altLang="en-US" sz="1400" b="1"/>
          </a:p>
          <a:p>
            <a:pPr marL="342900" indent="-342900">
              <a:buFontTx/>
              <a:buAutoNum type="arabicPeriod"/>
            </a:pPr>
            <a:r>
              <a:rPr lang="en-US" altLang="en-US" sz="1400" b="1"/>
              <a:t>Bundle of neurons</a:t>
            </a:r>
            <a:br>
              <a:rPr lang="en-US" altLang="en-US" sz="1400" b="1"/>
            </a:br>
            <a:endParaRPr lang="en-US" altLang="en-US" sz="1400" b="1"/>
          </a:p>
          <a:p>
            <a:pPr marL="342900" indent="-342900">
              <a:buFontTx/>
              <a:buAutoNum type="arabicPeriod"/>
            </a:pPr>
            <a:r>
              <a:rPr lang="en-US" altLang="en-US" sz="1400" b="1"/>
              <a:t>Outer sheath</a:t>
            </a:r>
            <a:br>
              <a:rPr lang="en-US" altLang="en-US" sz="1400" b="1"/>
            </a:br>
            <a:endParaRPr lang="en-US" altLang="en-US" sz="1400" b="1"/>
          </a:p>
          <a:p>
            <a:pPr marL="342900" indent="-342900">
              <a:buFontTx/>
              <a:buAutoNum type="arabicPeriod"/>
            </a:pPr>
            <a:r>
              <a:rPr lang="en-US" altLang="en-US" sz="1400" b="1"/>
              <a:t>Sensory neurons</a:t>
            </a:r>
            <a:br>
              <a:rPr lang="en-US" altLang="en-US" sz="1400" b="1"/>
            </a:br>
            <a:endParaRPr lang="en-US" altLang="en-US" sz="1400" b="1"/>
          </a:p>
          <a:p>
            <a:pPr marL="342900" indent="-342900">
              <a:buFontTx/>
              <a:buAutoNum type="arabicPeriod"/>
            </a:pPr>
            <a:r>
              <a:rPr lang="en-US" altLang="en-US" sz="1400" b="1"/>
              <a:t>Blood vessels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charset="0"/>
                <a:ea typeface="ＭＳ Ｐゴシック" charset="-128"/>
                <a:cs typeface="Times New Roman" charset="0"/>
              </a:rPr>
              <a:t>While neurons can be different sizes and shapes, they all share a similar structure and function in a similar way.</a:t>
            </a:r>
            <a:endParaRPr lang="en-US" altLang="en-US" sz="1200" dirty="0" smtClean="0">
              <a:latin typeface="Times New Roman" charset="0"/>
              <a:ea typeface="ＭＳ Ｐゴシック" charset="-128"/>
              <a:cs typeface="Times New Roman" charset="0"/>
            </a:endParaRPr>
          </a:p>
          <a:p>
            <a:pPr eaLnBrk="1" hangingPunct="1"/>
            <a:endParaRPr lang="en-US" altLang="en-US" sz="1200" dirty="0" smtClean="0">
              <a:latin typeface="Times New Roman" charset="0"/>
              <a:ea typeface="ＭＳ Ｐゴシック" charset="-128"/>
              <a:cs typeface="Times New Roman" charset="0"/>
            </a:endParaRPr>
          </a:p>
          <a:p>
            <a:pPr lvl="1" eaLnBrk="1" hangingPunct="1"/>
            <a:r>
              <a:rPr lang="en-US" altLang="en-US" dirty="0" smtClean="0">
                <a:latin typeface="Times New Roman" charset="0"/>
                <a:ea typeface="ＭＳ Ｐゴシック" charset="-128"/>
                <a:cs typeface="Times New Roman" charset="0"/>
              </a:rPr>
              <a:t>Neurons are broken into three categories based on their location and function: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 dirty="0" smtClean="0">
                <a:latin typeface="Times New Roman" charset="0"/>
                <a:ea typeface="ＭＳ Ｐゴシック" charset="-128"/>
                <a:cs typeface="Times New Roman" charset="0"/>
              </a:rPr>
              <a:t>			</a:t>
            </a:r>
            <a:r>
              <a:rPr lang="en-US" altLang="en-US" sz="2800" b="1" dirty="0" smtClean="0">
                <a:latin typeface="Times New Roman" charset="0"/>
                <a:ea typeface="ＭＳ Ｐゴシック" charset="-128"/>
                <a:cs typeface="Times New Roman" charset="0"/>
              </a:rPr>
              <a:t>-Sensory Neurons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 sz="2800" b="1" dirty="0" smtClean="0">
                <a:latin typeface="Times New Roman" charset="0"/>
                <a:ea typeface="ＭＳ Ｐゴシック" charset="-128"/>
                <a:cs typeface="Times New Roman" charset="0"/>
              </a:rPr>
              <a:t>			-Motor Neurons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 sz="2800" b="1" dirty="0" smtClean="0">
                <a:latin typeface="Times New Roman" charset="0"/>
                <a:ea typeface="ＭＳ Ｐゴシック" charset="-128"/>
                <a:cs typeface="Times New Roman" charset="0"/>
              </a:rPr>
              <a:t>			-</a:t>
            </a:r>
            <a:r>
              <a:rPr lang="en-US" altLang="en-US" sz="2800" b="1" dirty="0" err="1" smtClean="0">
                <a:latin typeface="Times New Roman" charset="0"/>
                <a:ea typeface="ＭＳ Ｐゴシック" charset="-128"/>
                <a:cs typeface="Times New Roman" charset="0"/>
              </a:rPr>
              <a:t>Interneurons</a:t>
            </a:r>
            <a:r>
              <a:rPr lang="en-US" altLang="en-US" sz="2400" b="1" dirty="0" smtClean="0">
                <a:latin typeface="Times New Roman" charset="0"/>
                <a:ea typeface="ＭＳ Ｐゴシック" charset="-128"/>
                <a:cs typeface="Times New Roman" charset="0"/>
              </a:rPr>
              <a:t> 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3 Types of Neurons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latin typeface="Times New Roman" charset="0"/>
                <a:ea typeface="ＭＳ Ｐゴシック" charset="-128"/>
                <a:cs typeface="Times New Roman" charset="0"/>
              </a:rPr>
              <a:t>The human brain is the most complex system, natural or man made, in the world. </a:t>
            </a:r>
          </a:p>
          <a:p>
            <a:pPr lvl="1" eaLnBrk="1" hangingPunct="1"/>
            <a:r>
              <a:rPr lang="en-US" altLang="en-US" sz="1800" dirty="0" smtClean="0">
                <a:latin typeface="Times New Roman" charset="0"/>
                <a:ea typeface="ＭＳ Ｐゴシック" charset="-128"/>
                <a:cs typeface="Times New Roman" charset="0"/>
              </a:rPr>
              <a:t>About 3 lbs.</a:t>
            </a:r>
          </a:p>
          <a:p>
            <a:pPr lvl="1" eaLnBrk="1" hangingPunct="1"/>
            <a:r>
              <a:rPr lang="en-US" altLang="en-US" sz="1800" dirty="0" smtClean="0">
                <a:latin typeface="Times New Roman" charset="0"/>
                <a:ea typeface="ＭＳ Ｐゴシック" charset="-128"/>
                <a:cs typeface="Times New Roman" charset="0"/>
              </a:rPr>
              <a:t>About the size of a grapefruit</a:t>
            </a:r>
          </a:p>
          <a:p>
            <a:pPr lvl="1" eaLnBrk="1" hangingPunct="1"/>
            <a:r>
              <a:rPr lang="en-US" altLang="en-US" sz="1800" dirty="0" smtClean="0">
                <a:latin typeface="Times New Roman" charset="0"/>
                <a:ea typeface="ＭＳ Ｐゴシック" charset="-128"/>
                <a:cs typeface="Times New Roman" charset="0"/>
              </a:rPr>
              <a:t>Pinkish/gray in color</a:t>
            </a:r>
          </a:p>
          <a:p>
            <a:pPr lvl="1" eaLnBrk="1" hangingPunct="1"/>
            <a:r>
              <a:rPr lang="en-US" altLang="en-US" sz="1800" dirty="0" smtClean="0">
                <a:latin typeface="Times New Roman" charset="0"/>
                <a:ea typeface="ＭＳ Ｐゴシック" charset="-128"/>
                <a:cs typeface="Times New Roman" charset="0"/>
              </a:rPr>
              <a:t>About 100 billion nerve cells</a:t>
            </a:r>
          </a:p>
          <a:p>
            <a:pPr lvl="1" eaLnBrk="1" hangingPunct="1"/>
            <a:r>
              <a:rPr lang="en-US" altLang="en-US" sz="1800" dirty="0" smtClean="0">
                <a:latin typeface="Times New Roman" charset="0"/>
                <a:ea typeface="ＭＳ Ｐゴシック" charset="-128"/>
                <a:cs typeface="Times New Roman" charset="0"/>
              </a:rPr>
              <a:t>At a loss rate of 200,000 per day during our adult lives we still end up with over 98% of or brain cells. 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ea typeface="ＭＳ Ｐゴシック" charset="-128"/>
              </a:rPr>
              <a:t>The Brain, The Mind and Psychology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572000"/>
            <a:ext cx="32702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495800"/>
            <a:ext cx="25908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4419600" y="6172200"/>
            <a:ext cx="1676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/>
              <a:t>Nerve Cells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3048000" y="5343525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/>
              <a:t>Relative Size of Human Brain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033" descr="D:\Art\ch02\jpg\figure 02-01.JPG"/>
          <p:cNvPicPr>
            <a:picLocks noChangeAspect="1" noChangeArrowheads="1"/>
          </p:cNvPicPr>
          <p:nvPr/>
        </p:nvPicPr>
        <p:blipFill>
          <a:blip r:embed="rId2" cstate="print"/>
          <a:srcRect t="2142" b="8571"/>
          <a:stretch>
            <a:fillRect/>
          </a:stretch>
        </p:blipFill>
        <p:spPr bwMode="auto">
          <a:xfrm>
            <a:off x="1074738" y="2895600"/>
            <a:ext cx="806926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charset="0"/>
                <a:ea typeface="ＭＳ Ｐゴシック" charset="-128"/>
                <a:cs typeface="Times New Roman" charset="0"/>
              </a:rPr>
              <a:t>A neuron exists to perform 3 tasks: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 dirty="0" smtClean="0">
                <a:latin typeface="Times New Roman" charset="0"/>
                <a:ea typeface="ＭＳ Ｐゴシック" charset="-128"/>
                <a:cs typeface="Times New Roman" charset="0"/>
              </a:rPr>
              <a:t>	</a:t>
            </a:r>
            <a:r>
              <a:rPr lang="en-US" altLang="en-US" sz="2400" dirty="0" smtClean="0">
                <a:latin typeface="Times New Roman" charset="0"/>
                <a:ea typeface="ＭＳ Ｐゴシック" charset="-128"/>
                <a:cs typeface="Times New Roman" charset="0"/>
              </a:rPr>
              <a:t>1.) Receive information from the neurons that feed it.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 sz="2400" dirty="0" smtClean="0">
                <a:latin typeface="Times New Roman" charset="0"/>
                <a:ea typeface="ＭＳ Ｐゴシック" charset="-128"/>
                <a:cs typeface="Times New Roman" charset="0"/>
              </a:rPr>
              <a:t>	2.) Carry information down its length.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 sz="2400" dirty="0" smtClean="0">
                <a:latin typeface="Times New Roman" charset="0"/>
                <a:ea typeface="ＭＳ Ｐゴシック" charset="-128"/>
                <a:cs typeface="Times New Roman" charset="0"/>
              </a:rPr>
              <a:t>	3.) Pass the information on to the next neuron.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3 main tasks of neurons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i="1" dirty="0" smtClean="0">
                <a:latin typeface="Times New Roman" charset="0"/>
                <a:ea typeface="ＭＳ Ｐゴシック" charset="-128"/>
                <a:cs typeface="Times New Roman" charset="0"/>
              </a:rPr>
              <a:t>Sensory neurons,</a:t>
            </a:r>
            <a:r>
              <a:rPr lang="en-US" altLang="en-US" dirty="0" smtClean="0">
                <a:latin typeface="Times New Roman" charset="0"/>
                <a:ea typeface="ＭＳ Ｐゴシック" charset="-128"/>
                <a:cs typeface="Times New Roman" charset="0"/>
              </a:rPr>
              <a:t> or </a:t>
            </a:r>
            <a:r>
              <a:rPr lang="en-US" altLang="en-US" i="1" dirty="0" smtClean="0">
                <a:latin typeface="Times New Roman" charset="0"/>
                <a:ea typeface="ＭＳ Ｐゴシック" charset="-128"/>
                <a:cs typeface="Times New Roman" charset="0"/>
              </a:rPr>
              <a:t>afferent neurons</a:t>
            </a:r>
            <a:r>
              <a:rPr lang="en-US" altLang="en-US" dirty="0" smtClean="0">
                <a:latin typeface="Times New Roman" charset="0"/>
                <a:ea typeface="ＭＳ Ｐゴシック" charset="-128"/>
                <a:cs typeface="Times New Roman" charset="0"/>
              </a:rPr>
              <a:t>, act like one-way streets that carry traffic from the sense organs </a:t>
            </a:r>
            <a:r>
              <a:rPr lang="en-US" altLang="en-US" b="1" i="1" dirty="0" smtClean="0">
                <a:latin typeface="Times New Roman" charset="0"/>
                <a:ea typeface="ＭＳ Ｐゴシック" charset="-128"/>
                <a:cs typeface="Times New Roman" charset="0"/>
              </a:rPr>
              <a:t>toward</a:t>
            </a:r>
            <a:r>
              <a:rPr lang="en-US" altLang="en-US" dirty="0" smtClean="0">
                <a:latin typeface="Times New Roman" charset="0"/>
                <a:ea typeface="ＭＳ Ｐゴシック" charset="-128"/>
                <a:cs typeface="Times New Roman" charset="0"/>
              </a:rPr>
              <a:t> the brain.</a:t>
            </a:r>
          </a:p>
          <a:p>
            <a:pPr eaLnBrk="1" hangingPunct="1"/>
            <a:endParaRPr lang="en-US" altLang="en-US" dirty="0" smtClean="0">
              <a:latin typeface="Times New Roman" charset="0"/>
              <a:ea typeface="ＭＳ Ｐゴシック" charset="-128"/>
              <a:cs typeface="Times New Roman" charset="0"/>
            </a:endParaRPr>
          </a:p>
          <a:p>
            <a:pPr eaLnBrk="1" hangingPunct="1"/>
            <a:r>
              <a:rPr lang="en-US" altLang="en-US" dirty="0" smtClean="0">
                <a:latin typeface="Times New Roman" charset="0"/>
                <a:ea typeface="ＭＳ Ｐゴシック" charset="-128"/>
                <a:cs typeface="Times New Roman" charset="0"/>
              </a:rPr>
              <a:t>The sensory neurons communicate all of your sensory experience to the brain, including vision, hearing, taste, touch, smell, pain and balance.</a:t>
            </a:r>
            <a:endParaRPr lang="en-US" altLang="en-US" b="1" dirty="0" smtClean="0">
              <a:latin typeface="Times New Roman" charset="0"/>
              <a:ea typeface="ＭＳ Ｐゴシック" charset="-128"/>
              <a:cs typeface="Times New Roman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Sensory Neurons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i="1" dirty="0" smtClean="0">
                <a:latin typeface="Times New Roman" charset="0"/>
                <a:ea typeface="ＭＳ Ｐゴシック" charset="-128"/>
                <a:cs typeface="Times New Roman" charset="0"/>
              </a:rPr>
              <a:t>Motor neurons, </a:t>
            </a:r>
            <a:r>
              <a:rPr lang="en-US" altLang="en-US" dirty="0" smtClean="0">
                <a:latin typeface="Times New Roman" charset="0"/>
                <a:ea typeface="ＭＳ Ｐゴシック" charset="-128"/>
                <a:cs typeface="Times New Roman" charset="0"/>
              </a:rPr>
              <a:t>or</a:t>
            </a:r>
            <a:r>
              <a:rPr lang="en-US" altLang="en-US" i="1" dirty="0" smtClean="0">
                <a:latin typeface="Times New Roman" charset="0"/>
                <a:ea typeface="ＭＳ Ｐゴシック" charset="-128"/>
                <a:cs typeface="Times New Roman" charset="0"/>
              </a:rPr>
              <a:t> efferent neurons</a:t>
            </a:r>
            <a:r>
              <a:rPr lang="en-US" altLang="en-US" dirty="0" smtClean="0">
                <a:latin typeface="Times New Roman" charset="0"/>
                <a:ea typeface="ＭＳ Ｐゴシック" charset="-128"/>
                <a:cs typeface="Times New Roman" charset="0"/>
              </a:rPr>
              <a:t>, form the one-way routes that transport messages </a:t>
            </a:r>
            <a:r>
              <a:rPr lang="en-US" altLang="en-US" b="1" i="1" dirty="0" smtClean="0">
                <a:latin typeface="Times New Roman" charset="0"/>
                <a:ea typeface="ＭＳ Ｐゴシック" charset="-128"/>
                <a:cs typeface="Times New Roman" charset="0"/>
              </a:rPr>
              <a:t>away</a:t>
            </a:r>
            <a:r>
              <a:rPr lang="en-US" altLang="en-US" dirty="0" smtClean="0">
                <a:latin typeface="Times New Roman" charset="0"/>
                <a:ea typeface="ＭＳ Ｐゴシック" charset="-128"/>
                <a:cs typeface="Times New Roman" charset="0"/>
              </a:rPr>
              <a:t> from the brain to the muscles, organs and glands.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Motor Neurons</a:t>
            </a:r>
          </a:p>
        </p:txBody>
      </p:sp>
      <p:pic>
        <p:nvPicPr>
          <p:cNvPr id="43012" name="Picture 8" descr="250px-Gray7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1913" y="1524000"/>
            <a:ext cx="346868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charset="0"/>
                <a:ea typeface="ＭＳ Ｐゴシック" charset="-128"/>
                <a:cs typeface="Times New Roman" charset="0"/>
              </a:rPr>
              <a:t>Sensory and motor neurons do not communicate directly with each other. Instead, they rely on a middle-man. </a:t>
            </a:r>
            <a:endParaRPr lang="en-US" altLang="en-US" sz="1200" dirty="0" smtClean="0">
              <a:latin typeface="Times New Roman" charset="0"/>
              <a:ea typeface="ＭＳ Ｐゴシック" charset="-128"/>
              <a:cs typeface="Times New Roman" charset="0"/>
            </a:endParaRPr>
          </a:p>
          <a:p>
            <a:pPr eaLnBrk="1" hangingPunct="1"/>
            <a:endParaRPr lang="en-US" altLang="en-US" sz="1200" dirty="0" smtClean="0">
              <a:latin typeface="Times New Roman" charset="0"/>
              <a:ea typeface="ＭＳ Ｐゴシック" charset="-128"/>
              <a:cs typeface="Times New Roman" charset="0"/>
            </a:endParaRPr>
          </a:p>
          <a:p>
            <a:pPr lvl="1" eaLnBrk="1" hangingPunct="1"/>
            <a:r>
              <a:rPr lang="en-US" altLang="en-US" i="1" dirty="0" err="1" smtClean="0">
                <a:latin typeface="Times New Roman" charset="0"/>
                <a:ea typeface="ＭＳ Ｐゴシック" charset="-128"/>
                <a:cs typeface="Times New Roman" charset="0"/>
              </a:rPr>
              <a:t>Interneurons</a:t>
            </a:r>
            <a:r>
              <a:rPr lang="en-US" altLang="en-US" dirty="0" smtClean="0">
                <a:latin typeface="Times New Roman" charset="0"/>
                <a:ea typeface="ＭＳ Ｐゴシック" charset="-128"/>
                <a:cs typeface="Times New Roman" charset="0"/>
              </a:rPr>
              <a:t>, which make up the majority of our neurons, relay messages from sensory neurons to other </a:t>
            </a:r>
            <a:r>
              <a:rPr lang="en-US" altLang="en-US" dirty="0" err="1" smtClean="0">
                <a:latin typeface="Times New Roman" charset="0"/>
                <a:ea typeface="ＭＳ Ｐゴシック" charset="-128"/>
                <a:cs typeface="Times New Roman" charset="0"/>
              </a:rPr>
              <a:t>interneurons</a:t>
            </a:r>
            <a:r>
              <a:rPr lang="en-US" altLang="en-US" dirty="0" smtClean="0">
                <a:latin typeface="Times New Roman" charset="0"/>
                <a:ea typeface="ＭＳ Ｐゴシック" charset="-128"/>
                <a:cs typeface="Times New Roman" charset="0"/>
              </a:rPr>
              <a:t> or motor neurons in complex pathways.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>
                <a:ea typeface="ＭＳ Ｐゴシック" charset="-128"/>
              </a:rPr>
              <a:t>Interneurons</a:t>
            </a:r>
            <a:endParaRPr lang="en-US" alt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ea typeface="ＭＳ Ｐゴシック" charset="-128"/>
              </a:rPr>
              <a:t>What a Neuron Looks Like</a:t>
            </a:r>
          </a:p>
        </p:txBody>
      </p:sp>
      <p:pic>
        <p:nvPicPr>
          <p:cNvPr id="4505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60525"/>
            <a:ext cx="87630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charset="0"/>
                <a:ea typeface="ＭＳ Ｐゴシック" charset="-128"/>
                <a:cs typeface="Times New Roman" charset="0"/>
              </a:rPr>
              <a:t>The </a:t>
            </a:r>
            <a:r>
              <a:rPr lang="en-US" altLang="en-US" b="1" dirty="0" smtClean="0">
                <a:latin typeface="Times New Roman" charset="0"/>
                <a:ea typeface="ＭＳ Ｐゴシック" charset="-128"/>
                <a:cs typeface="Times New Roman" charset="0"/>
              </a:rPr>
              <a:t>dendrite</a:t>
            </a:r>
            <a:r>
              <a:rPr lang="en-US" altLang="en-US" dirty="0" smtClean="0">
                <a:latin typeface="Times New Roman" charset="0"/>
                <a:ea typeface="ＭＳ Ｐゴシック" charset="-128"/>
                <a:cs typeface="Times New Roman" charset="0"/>
              </a:rPr>
              <a:t>, or “receiver” part of the neuron, which accepts most of the incoming messages.</a:t>
            </a:r>
          </a:p>
          <a:p>
            <a:pPr lvl="1" eaLnBrk="1" hangingPunct="1"/>
            <a:r>
              <a:rPr lang="en-US" altLang="en-US" dirty="0" smtClean="0">
                <a:latin typeface="Times New Roman" charset="0"/>
                <a:ea typeface="ＭＳ Ｐゴシック" charset="-128"/>
                <a:cs typeface="Times New Roman" charset="0"/>
              </a:rPr>
              <a:t>Consists of finely branched fibers.</a:t>
            </a:r>
          </a:p>
          <a:p>
            <a:pPr lvl="1" eaLnBrk="1" hangingPunct="1"/>
            <a:r>
              <a:rPr lang="en-US" altLang="en-US" dirty="0" smtClean="0">
                <a:latin typeface="Times New Roman" charset="0"/>
                <a:ea typeface="ＭＳ Ｐゴシック" charset="-128"/>
                <a:cs typeface="Times New Roman" charset="0"/>
              </a:rPr>
              <a:t>Selectively permeable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How Neurons Work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548063"/>
            <a:ext cx="5715000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charset="0"/>
                <a:ea typeface="ＭＳ Ｐゴシック" charset="-128"/>
                <a:cs typeface="Times New Roman" charset="0"/>
              </a:rPr>
              <a:t>Dendrites complete their job by passing the incoming message on to the central part of the neuron called the </a:t>
            </a:r>
            <a:r>
              <a:rPr lang="en-US" altLang="en-US" b="1" i="1" dirty="0" smtClean="0">
                <a:latin typeface="Times New Roman" charset="0"/>
                <a:ea typeface="ＭＳ Ｐゴシック" charset="-128"/>
                <a:cs typeface="Times New Roman" charset="0"/>
              </a:rPr>
              <a:t>soma</a:t>
            </a:r>
            <a:r>
              <a:rPr lang="en-US" altLang="en-US" dirty="0" smtClean="0">
                <a:latin typeface="Times New Roman" charset="0"/>
                <a:ea typeface="ＭＳ Ｐゴシック" charset="-128"/>
                <a:cs typeface="Times New Roman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>
              <a:latin typeface="Times New Roman" charset="0"/>
              <a:ea typeface="ＭＳ Ｐゴシック" charset="-128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charset="0"/>
                <a:ea typeface="ＭＳ Ｐゴシック" charset="-128"/>
                <a:cs typeface="Times New Roman" charset="0"/>
              </a:rPr>
              <a:t>The soma, or </a:t>
            </a:r>
            <a:r>
              <a:rPr lang="en-US" altLang="en-US" b="1" i="1" dirty="0" smtClean="0">
                <a:latin typeface="Times New Roman" charset="0"/>
                <a:ea typeface="ＭＳ Ｐゴシック" charset="-128"/>
                <a:cs typeface="Times New Roman" charset="0"/>
              </a:rPr>
              <a:t>cell body</a:t>
            </a:r>
            <a:r>
              <a:rPr lang="en-US" altLang="en-US" dirty="0" smtClean="0">
                <a:latin typeface="Times New Roman" charset="0"/>
                <a:ea typeface="ＭＳ Ｐゴシック" charset="-128"/>
                <a:cs typeface="Times New Roman" charset="0"/>
              </a:rPr>
              <a:t>, contains the cell’s nucleus and life-support machinery.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>
              <a:latin typeface="Times New Roman" charset="0"/>
              <a:ea typeface="ＭＳ Ｐゴシック" charset="-128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charset="0"/>
                <a:ea typeface="ＭＳ Ｐゴシック" charset="-128"/>
                <a:cs typeface="Times New Roman" charset="0"/>
              </a:rPr>
              <a:t>The function of the soma is to assess all messages the cell receives and pass on the appropriate information, at the appropriate time. 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How Neurons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00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Times New Roman" charset="0"/>
                <a:ea typeface="ＭＳ Ｐゴシック" charset="-128"/>
                <a:cs typeface="Times New Roman" charset="0"/>
              </a:rPr>
              <a:t>When the soma decides to pass-on a message, it sends the message down the </a:t>
            </a:r>
            <a:r>
              <a:rPr lang="en-US" altLang="en-US" sz="2800" b="1" dirty="0" smtClean="0">
                <a:latin typeface="Times New Roman" charset="0"/>
                <a:ea typeface="ＭＳ Ｐゴシック" charset="-128"/>
                <a:cs typeface="Times New Roman" charset="0"/>
              </a:rPr>
              <a:t>axon</a:t>
            </a:r>
            <a:r>
              <a:rPr lang="en-US" altLang="en-US" sz="2800" dirty="0" smtClean="0">
                <a:latin typeface="Times New Roman" charset="0"/>
                <a:ea typeface="ＭＳ Ｐゴシック" charset="-128"/>
                <a:cs typeface="Times New Roman" charset="0"/>
              </a:rPr>
              <a:t>. </a:t>
            </a:r>
            <a:endParaRPr lang="en-US" altLang="en-US" sz="1200" dirty="0" smtClean="0">
              <a:latin typeface="Times New Roman" charset="0"/>
              <a:ea typeface="ＭＳ Ｐゴシック" charset="-128"/>
              <a:cs typeface="Times New Roman" charset="0"/>
            </a:endParaRPr>
          </a:p>
          <a:p>
            <a:pPr eaLnBrk="1" hangingPunct="1"/>
            <a:r>
              <a:rPr lang="en-US" altLang="en-US" sz="2800" dirty="0" smtClean="0">
                <a:latin typeface="Times New Roman" charset="0"/>
                <a:ea typeface="ＭＳ Ｐゴシック" charset="-128"/>
                <a:cs typeface="Times New Roman" charset="0"/>
              </a:rPr>
              <a:t>The axon is a single, larger “transmitter” fiber that extends from the soma.</a:t>
            </a:r>
          </a:p>
          <a:p>
            <a:pPr lvl="1" eaLnBrk="1" hangingPunct="1"/>
            <a:r>
              <a:rPr lang="en-US" altLang="en-US" sz="2500" dirty="0" smtClean="0">
                <a:latin typeface="Times New Roman" charset="0"/>
                <a:ea typeface="ＭＳ Ｐゴシック" charset="-128"/>
                <a:cs typeface="Times New Roman" charset="0"/>
              </a:rPr>
              <a:t>This is a one way street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How a Neuron Works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897313"/>
            <a:ext cx="5181600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5518150" y="4259263"/>
            <a:ext cx="1339850" cy="714375"/>
          </a:xfrm>
          <a:custGeom>
            <a:avLst/>
            <a:gdLst/>
            <a:ahLst/>
            <a:cxnLst/>
            <a:rect l="0" t="0" r="0" b="0"/>
            <a:pathLst>
              <a:path w="1339455" h="714376">
                <a:moveTo>
                  <a:pt x="0" y="187523"/>
                </a:move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8930" y="187523"/>
                </a:lnTo>
                <a:lnTo>
                  <a:pt x="8930" y="187523"/>
                </a:lnTo>
                <a:lnTo>
                  <a:pt x="8930" y="187523"/>
                </a:lnTo>
                <a:lnTo>
                  <a:pt x="8930" y="187523"/>
                </a:lnTo>
                <a:lnTo>
                  <a:pt x="8930" y="187523"/>
                </a:lnTo>
                <a:lnTo>
                  <a:pt x="8930" y="187523"/>
                </a:lnTo>
                <a:lnTo>
                  <a:pt x="8930" y="187523"/>
                </a:lnTo>
                <a:lnTo>
                  <a:pt x="8930" y="178594"/>
                </a:lnTo>
                <a:lnTo>
                  <a:pt x="8930" y="178594"/>
                </a:lnTo>
                <a:lnTo>
                  <a:pt x="8930" y="178594"/>
                </a:lnTo>
                <a:lnTo>
                  <a:pt x="8930" y="178594"/>
                </a:lnTo>
                <a:lnTo>
                  <a:pt x="8930" y="178594"/>
                </a:lnTo>
                <a:lnTo>
                  <a:pt x="17860" y="169664"/>
                </a:lnTo>
                <a:lnTo>
                  <a:pt x="17860" y="169664"/>
                </a:lnTo>
                <a:lnTo>
                  <a:pt x="17860" y="169664"/>
                </a:lnTo>
                <a:lnTo>
                  <a:pt x="17860" y="169664"/>
                </a:lnTo>
                <a:lnTo>
                  <a:pt x="17860" y="169664"/>
                </a:lnTo>
                <a:lnTo>
                  <a:pt x="17860" y="169664"/>
                </a:lnTo>
                <a:lnTo>
                  <a:pt x="17860" y="160734"/>
                </a:lnTo>
                <a:lnTo>
                  <a:pt x="17860" y="160734"/>
                </a:lnTo>
                <a:lnTo>
                  <a:pt x="17860" y="160734"/>
                </a:lnTo>
                <a:lnTo>
                  <a:pt x="26789" y="160734"/>
                </a:lnTo>
                <a:lnTo>
                  <a:pt x="26789" y="160734"/>
                </a:lnTo>
                <a:lnTo>
                  <a:pt x="26789" y="151805"/>
                </a:lnTo>
                <a:lnTo>
                  <a:pt x="26789" y="151805"/>
                </a:lnTo>
                <a:lnTo>
                  <a:pt x="35719" y="151805"/>
                </a:lnTo>
                <a:lnTo>
                  <a:pt x="35719" y="142875"/>
                </a:lnTo>
                <a:lnTo>
                  <a:pt x="35719" y="142875"/>
                </a:lnTo>
                <a:lnTo>
                  <a:pt x="44649" y="133945"/>
                </a:lnTo>
                <a:lnTo>
                  <a:pt x="44649" y="133945"/>
                </a:lnTo>
                <a:lnTo>
                  <a:pt x="44649" y="133945"/>
                </a:lnTo>
                <a:lnTo>
                  <a:pt x="53579" y="133945"/>
                </a:lnTo>
                <a:lnTo>
                  <a:pt x="53579" y="125016"/>
                </a:lnTo>
                <a:lnTo>
                  <a:pt x="62508" y="116086"/>
                </a:lnTo>
                <a:lnTo>
                  <a:pt x="62508" y="116086"/>
                </a:lnTo>
                <a:lnTo>
                  <a:pt x="71438" y="116086"/>
                </a:lnTo>
                <a:lnTo>
                  <a:pt x="71438" y="107156"/>
                </a:lnTo>
                <a:lnTo>
                  <a:pt x="80368" y="107156"/>
                </a:lnTo>
                <a:lnTo>
                  <a:pt x="80368" y="107156"/>
                </a:lnTo>
                <a:lnTo>
                  <a:pt x="89297" y="98227"/>
                </a:lnTo>
                <a:lnTo>
                  <a:pt x="98227" y="89297"/>
                </a:lnTo>
                <a:lnTo>
                  <a:pt x="98227" y="89297"/>
                </a:lnTo>
                <a:lnTo>
                  <a:pt x="98227" y="89297"/>
                </a:lnTo>
                <a:lnTo>
                  <a:pt x="107157" y="80367"/>
                </a:lnTo>
                <a:lnTo>
                  <a:pt x="107157" y="80367"/>
                </a:lnTo>
                <a:lnTo>
                  <a:pt x="116086" y="80367"/>
                </a:lnTo>
                <a:lnTo>
                  <a:pt x="116086" y="71438"/>
                </a:lnTo>
                <a:lnTo>
                  <a:pt x="125016" y="71438"/>
                </a:lnTo>
                <a:lnTo>
                  <a:pt x="125016" y="62508"/>
                </a:lnTo>
                <a:lnTo>
                  <a:pt x="133946" y="62508"/>
                </a:lnTo>
                <a:lnTo>
                  <a:pt x="133946" y="53578"/>
                </a:lnTo>
                <a:lnTo>
                  <a:pt x="142875" y="53578"/>
                </a:lnTo>
                <a:lnTo>
                  <a:pt x="142875" y="53578"/>
                </a:lnTo>
                <a:lnTo>
                  <a:pt x="151805" y="44648"/>
                </a:lnTo>
                <a:lnTo>
                  <a:pt x="160735" y="44648"/>
                </a:lnTo>
                <a:lnTo>
                  <a:pt x="169664" y="35719"/>
                </a:lnTo>
                <a:lnTo>
                  <a:pt x="169664" y="35719"/>
                </a:lnTo>
                <a:lnTo>
                  <a:pt x="178594" y="35719"/>
                </a:lnTo>
                <a:lnTo>
                  <a:pt x="187524" y="26789"/>
                </a:lnTo>
                <a:lnTo>
                  <a:pt x="196454" y="26789"/>
                </a:lnTo>
                <a:lnTo>
                  <a:pt x="196454" y="26789"/>
                </a:lnTo>
                <a:lnTo>
                  <a:pt x="205383" y="26789"/>
                </a:lnTo>
                <a:lnTo>
                  <a:pt x="205383" y="17859"/>
                </a:lnTo>
                <a:lnTo>
                  <a:pt x="214313" y="17859"/>
                </a:lnTo>
                <a:lnTo>
                  <a:pt x="223243" y="17859"/>
                </a:lnTo>
                <a:lnTo>
                  <a:pt x="232172" y="17859"/>
                </a:lnTo>
                <a:lnTo>
                  <a:pt x="232172" y="17859"/>
                </a:lnTo>
                <a:lnTo>
                  <a:pt x="241102" y="8930"/>
                </a:lnTo>
                <a:lnTo>
                  <a:pt x="250032" y="8930"/>
                </a:lnTo>
                <a:lnTo>
                  <a:pt x="258961" y="8930"/>
                </a:lnTo>
                <a:lnTo>
                  <a:pt x="258961" y="8930"/>
                </a:lnTo>
                <a:lnTo>
                  <a:pt x="267891" y="8930"/>
                </a:lnTo>
                <a:lnTo>
                  <a:pt x="276821" y="8930"/>
                </a:lnTo>
                <a:lnTo>
                  <a:pt x="276821" y="8930"/>
                </a:lnTo>
                <a:lnTo>
                  <a:pt x="285750" y="8930"/>
                </a:lnTo>
                <a:lnTo>
                  <a:pt x="294680" y="8930"/>
                </a:lnTo>
                <a:lnTo>
                  <a:pt x="294680" y="0"/>
                </a:lnTo>
                <a:lnTo>
                  <a:pt x="303610" y="0"/>
                </a:lnTo>
                <a:lnTo>
                  <a:pt x="312539" y="0"/>
                </a:lnTo>
                <a:lnTo>
                  <a:pt x="312539" y="0"/>
                </a:lnTo>
                <a:lnTo>
                  <a:pt x="321469" y="0"/>
                </a:lnTo>
                <a:lnTo>
                  <a:pt x="330399" y="0"/>
                </a:lnTo>
                <a:lnTo>
                  <a:pt x="330399" y="0"/>
                </a:lnTo>
                <a:lnTo>
                  <a:pt x="339329" y="0"/>
                </a:lnTo>
                <a:lnTo>
                  <a:pt x="339329" y="0"/>
                </a:lnTo>
                <a:lnTo>
                  <a:pt x="348258" y="0"/>
                </a:lnTo>
                <a:lnTo>
                  <a:pt x="348258" y="0"/>
                </a:lnTo>
                <a:lnTo>
                  <a:pt x="357188" y="0"/>
                </a:lnTo>
                <a:lnTo>
                  <a:pt x="366118" y="8930"/>
                </a:lnTo>
                <a:lnTo>
                  <a:pt x="375047" y="8930"/>
                </a:lnTo>
                <a:lnTo>
                  <a:pt x="375047" y="8930"/>
                </a:lnTo>
                <a:lnTo>
                  <a:pt x="383977" y="8930"/>
                </a:lnTo>
                <a:lnTo>
                  <a:pt x="392907" y="8930"/>
                </a:lnTo>
                <a:lnTo>
                  <a:pt x="392907" y="0"/>
                </a:lnTo>
                <a:lnTo>
                  <a:pt x="401836" y="0"/>
                </a:lnTo>
                <a:lnTo>
                  <a:pt x="401836" y="0"/>
                </a:lnTo>
                <a:lnTo>
                  <a:pt x="401836" y="0"/>
                </a:lnTo>
                <a:lnTo>
                  <a:pt x="410766" y="0"/>
                </a:lnTo>
                <a:lnTo>
                  <a:pt x="410766" y="0"/>
                </a:lnTo>
                <a:lnTo>
                  <a:pt x="419696" y="0"/>
                </a:lnTo>
                <a:lnTo>
                  <a:pt x="428625" y="0"/>
                </a:lnTo>
                <a:lnTo>
                  <a:pt x="428625" y="0"/>
                </a:lnTo>
                <a:lnTo>
                  <a:pt x="437555" y="0"/>
                </a:lnTo>
                <a:lnTo>
                  <a:pt x="437555" y="0"/>
                </a:lnTo>
                <a:lnTo>
                  <a:pt x="446485" y="0"/>
                </a:lnTo>
                <a:lnTo>
                  <a:pt x="455414" y="0"/>
                </a:lnTo>
                <a:lnTo>
                  <a:pt x="455414" y="0"/>
                </a:lnTo>
                <a:lnTo>
                  <a:pt x="464344" y="0"/>
                </a:lnTo>
                <a:lnTo>
                  <a:pt x="473274" y="0"/>
                </a:lnTo>
                <a:lnTo>
                  <a:pt x="473274" y="8930"/>
                </a:lnTo>
                <a:lnTo>
                  <a:pt x="482204" y="8930"/>
                </a:lnTo>
                <a:lnTo>
                  <a:pt x="491133" y="8930"/>
                </a:lnTo>
                <a:lnTo>
                  <a:pt x="491133" y="8930"/>
                </a:lnTo>
                <a:lnTo>
                  <a:pt x="500063" y="8930"/>
                </a:lnTo>
                <a:lnTo>
                  <a:pt x="508993" y="8930"/>
                </a:lnTo>
                <a:lnTo>
                  <a:pt x="508993" y="8930"/>
                </a:lnTo>
                <a:lnTo>
                  <a:pt x="517922" y="17859"/>
                </a:lnTo>
                <a:lnTo>
                  <a:pt x="526852" y="17859"/>
                </a:lnTo>
                <a:lnTo>
                  <a:pt x="526852" y="17859"/>
                </a:lnTo>
                <a:lnTo>
                  <a:pt x="535782" y="17859"/>
                </a:lnTo>
                <a:lnTo>
                  <a:pt x="544711" y="17859"/>
                </a:lnTo>
                <a:lnTo>
                  <a:pt x="553641" y="17859"/>
                </a:lnTo>
                <a:lnTo>
                  <a:pt x="562571" y="26789"/>
                </a:lnTo>
                <a:lnTo>
                  <a:pt x="562571" y="26789"/>
                </a:lnTo>
                <a:lnTo>
                  <a:pt x="571500" y="26789"/>
                </a:lnTo>
                <a:lnTo>
                  <a:pt x="580430" y="26789"/>
                </a:lnTo>
                <a:lnTo>
                  <a:pt x="580430" y="26789"/>
                </a:lnTo>
                <a:lnTo>
                  <a:pt x="589360" y="26789"/>
                </a:lnTo>
                <a:lnTo>
                  <a:pt x="598289" y="26789"/>
                </a:lnTo>
                <a:lnTo>
                  <a:pt x="598289" y="35719"/>
                </a:lnTo>
                <a:lnTo>
                  <a:pt x="607219" y="35719"/>
                </a:lnTo>
                <a:lnTo>
                  <a:pt x="616149" y="35719"/>
                </a:lnTo>
                <a:lnTo>
                  <a:pt x="625079" y="44648"/>
                </a:lnTo>
                <a:lnTo>
                  <a:pt x="634008" y="44648"/>
                </a:lnTo>
                <a:lnTo>
                  <a:pt x="634008" y="44648"/>
                </a:lnTo>
                <a:lnTo>
                  <a:pt x="642938" y="44648"/>
                </a:lnTo>
                <a:lnTo>
                  <a:pt x="642938" y="53578"/>
                </a:lnTo>
                <a:lnTo>
                  <a:pt x="651868" y="53578"/>
                </a:lnTo>
                <a:lnTo>
                  <a:pt x="660797" y="53578"/>
                </a:lnTo>
                <a:lnTo>
                  <a:pt x="669727" y="62508"/>
                </a:lnTo>
                <a:lnTo>
                  <a:pt x="669727" y="62508"/>
                </a:lnTo>
                <a:lnTo>
                  <a:pt x="678657" y="71438"/>
                </a:lnTo>
                <a:lnTo>
                  <a:pt x="687586" y="71438"/>
                </a:lnTo>
                <a:lnTo>
                  <a:pt x="696516" y="80367"/>
                </a:lnTo>
                <a:lnTo>
                  <a:pt x="705446" y="80367"/>
                </a:lnTo>
                <a:lnTo>
                  <a:pt x="705446" y="89297"/>
                </a:lnTo>
                <a:lnTo>
                  <a:pt x="714375" y="98227"/>
                </a:lnTo>
                <a:lnTo>
                  <a:pt x="732235" y="98227"/>
                </a:lnTo>
                <a:lnTo>
                  <a:pt x="741164" y="107156"/>
                </a:lnTo>
                <a:lnTo>
                  <a:pt x="750094" y="116086"/>
                </a:lnTo>
                <a:lnTo>
                  <a:pt x="759024" y="125016"/>
                </a:lnTo>
                <a:lnTo>
                  <a:pt x="767954" y="133945"/>
                </a:lnTo>
                <a:lnTo>
                  <a:pt x="785813" y="142875"/>
                </a:lnTo>
                <a:lnTo>
                  <a:pt x="794743" y="142875"/>
                </a:lnTo>
                <a:lnTo>
                  <a:pt x="803672" y="151805"/>
                </a:lnTo>
                <a:lnTo>
                  <a:pt x="812602" y="160734"/>
                </a:lnTo>
                <a:lnTo>
                  <a:pt x="821532" y="169664"/>
                </a:lnTo>
                <a:lnTo>
                  <a:pt x="830461" y="178594"/>
                </a:lnTo>
                <a:lnTo>
                  <a:pt x="839391" y="187523"/>
                </a:lnTo>
                <a:lnTo>
                  <a:pt x="848321" y="196453"/>
                </a:lnTo>
                <a:lnTo>
                  <a:pt x="866180" y="205383"/>
                </a:lnTo>
                <a:lnTo>
                  <a:pt x="875110" y="214313"/>
                </a:lnTo>
                <a:lnTo>
                  <a:pt x="875110" y="214313"/>
                </a:lnTo>
                <a:lnTo>
                  <a:pt x="884039" y="223242"/>
                </a:lnTo>
                <a:lnTo>
                  <a:pt x="892969" y="232172"/>
                </a:lnTo>
                <a:lnTo>
                  <a:pt x="901899" y="241102"/>
                </a:lnTo>
                <a:lnTo>
                  <a:pt x="901899" y="250031"/>
                </a:lnTo>
                <a:lnTo>
                  <a:pt x="910829" y="258961"/>
                </a:lnTo>
                <a:lnTo>
                  <a:pt x="910829" y="267891"/>
                </a:lnTo>
                <a:lnTo>
                  <a:pt x="919758" y="276820"/>
                </a:lnTo>
                <a:lnTo>
                  <a:pt x="928688" y="285750"/>
                </a:lnTo>
                <a:lnTo>
                  <a:pt x="937618" y="285750"/>
                </a:lnTo>
                <a:lnTo>
                  <a:pt x="937618" y="294680"/>
                </a:lnTo>
                <a:lnTo>
                  <a:pt x="946547" y="303609"/>
                </a:lnTo>
                <a:lnTo>
                  <a:pt x="946547" y="312539"/>
                </a:lnTo>
                <a:lnTo>
                  <a:pt x="955477" y="321469"/>
                </a:lnTo>
                <a:lnTo>
                  <a:pt x="964407" y="321469"/>
                </a:lnTo>
                <a:lnTo>
                  <a:pt x="964407" y="330398"/>
                </a:lnTo>
                <a:lnTo>
                  <a:pt x="973336" y="339328"/>
                </a:lnTo>
                <a:lnTo>
                  <a:pt x="982266" y="348258"/>
                </a:lnTo>
                <a:lnTo>
                  <a:pt x="982266" y="357188"/>
                </a:lnTo>
                <a:lnTo>
                  <a:pt x="991196" y="366117"/>
                </a:lnTo>
                <a:lnTo>
                  <a:pt x="1000125" y="375047"/>
                </a:lnTo>
                <a:lnTo>
                  <a:pt x="1009055" y="383977"/>
                </a:lnTo>
                <a:lnTo>
                  <a:pt x="1017985" y="392906"/>
                </a:lnTo>
                <a:lnTo>
                  <a:pt x="1017985" y="401836"/>
                </a:lnTo>
                <a:lnTo>
                  <a:pt x="1026914" y="410766"/>
                </a:lnTo>
                <a:lnTo>
                  <a:pt x="1035844" y="419695"/>
                </a:lnTo>
                <a:lnTo>
                  <a:pt x="1044774" y="428625"/>
                </a:lnTo>
                <a:lnTo>
                  <a:pt x="1044774" y="428625"/>
                </a:lnTo>
                <a:lnTo>
                  <a:pt x="1053704" y="437555"/>
                </a:lnTo>
                <a:lnTo>
                  <a:pt x="1053704" y="455414"/>
                </a:lnTo>
                <a:lnTo>
                  <a:pt x="1062633" y="455414"/>
                </a:lnTo>
                <a:lnTo>
                  <a:pt x="1071563" y="464344"/>
                </a:lnTo>
                <a:lnTo>
                  <a:pt x="1071563" y="473273"/>
                </a:lnTo>
                <a:lnTo>
                  <a:pt x="1080493" y="482203"/>
                </a:lnTo>
                <a:lnTo>
                  <a:pt x="1089422" y="491133"/>
                </a:lnTo>
                <a:lnTo>
                  <a:pt x="1089422" y="500063"/>
                </a:lnTo>
                <a:lnTo>
                  <a:pt x="1098352" y="508992"/>
                </a:lnTo>
                <a:lnTo>
                  <a:pt x="1107282" y="508992"/>
                </a:lnTo>
                <a:lnTo>
                  <a:pt x="1107282" y="517922"/>
                </a:lnTo>
                <a:lnTo>
                  <a:pt x="1116211" y="526852"/>
                </a:lnTo>
                <a:lnTo>
                  <a:pt x="1116211" y="526852"/>
                </a:lnTo>
                <a:lnTo>
                  <a:pt x="1116211" y="535781"/>
                </a:lnTo>
                <a:lnTo>
                  <a:pt x="1125141" y="535781"/>
                </a:lnTo>
                <a:lnTo>
                  <a:pt x="1125141" y="544711"/>
                </a:lnTo>
                <a:lnTo>
                  <a:pt x="1134071" y="553641"/>
                </a:lnTo>
                <a:lnTo>
                  <a:pt x="1143000" y="553641"/>
                </a:lnTo>
                <a:lnTo>
                  <a:pt x="1143000" y="562570"/>
                </a:lnTo>
                <a:lnTo>
                  <a:pt x="1151930" y="562570"/>
                </a:lnTo>
                <a:lnTo>
                  <a:pt x="1151930" y="571500"/>
                </a:lnTo>
                <a:lnTo>
                  <a:pt x="1151930" y="571500"/>
                </a:lnTo>
                <a:lnTo>
                  <a:pt x="1151930" y="580430"/>
                </a:lnTo>
                <a:lnTo>
                  <a:pt x="1160860" y="580430"/>
                </a:lnTo>
                <a:lnTo>
                  <a:pt x="1160860" y="580430"/>
                </a:lnTo>
                <a:lnTo>
                  <a:pt x="1169789" y="589359"/>
                </a:lnTo>
                <a:lnTo>
                  <a:pt x="1169789" y="589359"/>
                </a:lnTo>
                <a:lnTo>
                  <a:pt x="1178719" y="589359"/>
                </a:lnTo>
                <a:lnTo>
                  <a:pt x="1178719" y="598289"/>
                </a:lnTo>
                <a:lnTo>
                  <a:pt x="1187649" y="607219"/>
                </a:lnTo>
                <a:lnTo>
                  <a:pt x="1187649" y="607219"/>
                </a:lnTo>
                <a:lnTo>
                  <a:pt x="1196579" y="616148"/>
                </a:lnTo>
                <a:lnTo>
                  <a:pt x="1196579" y="616148"/>
                </a:lnTo>
                <a:lnTo>
                  <a:pt x="1205508" y="625079"/>
                </a:lnTo>
                <a:lnTo>
                  <a:pt x="1205508" y="634008"/>
                </a:lnTo>
                <a:lnTo>
                  <a:pt x="1214438" y="634008"/>
                </a:lnTo>
                <a:lnTo>
                  <a:pt x="1214438" y="642938"/>
                </a:lnTo>
                <a:lnTo>
                  <a:pt x="1223368" y="642938"/>
                </a:lnTo>
                <a:lnTo>
                  <a:pt x="1232297" y="651868"/>
                </a:lnTo>
                <a:lnTo>
                  <a:pt x="1232297" y="651868"/>
                </a:lnTo>
                <a:lnTo>
                  <a:pt x="1241227" y="660797"/>
                </a:lnTo>
                <a:lnTo>
                  <a:pt x="1250157" y="660797"/>
                </a:lnTo>
                <a:lnTo>
                  <a:pt x="1250157" y="669727"/>
                </a:lnTo>
                <a:lnTo>
                  <a:pt x="1259086" y="669727"/>
                </a:lnTo>
                <a:lnTo>
                  <a:pt x="1259086" y="678657"/>
                </a:lnTo>
                <a:lnTo>
                  <a:pt x="1268016" y="678657"/>
                </a:lnTo>
                <a:lnTo>
                  <a:pt x="1276946" y="687586"/>
                </a:lnTo>
                <a:lnTo>
                  <a:pt x="1276946" y="687586"/>
                </a:lnTo>
                <a:lnTo>
                  <a:pt x="1285875" y="687586"/>
                </a:lnTo>
                <a:lnTo>
                  <a:pt x="1294805" y="687586"/>
                </a:lnTo>
                <a:lnTo>
                  <a:pt x="1294805" y="696516"/>
                </a:lnTo>
                <a:lnTo>
                  <a:pt x="1303735" y="696516"/>
                </a:lnTo>
                <a:lnTo>
                  <a:pt x="1303735" y="696516"/>
                </a:lnTo>
                <a:lnTo>
                  <a:pt x="1312664" y="696516"/>
                </a:lnTo>
                <a:lnTo>
                  <a:pt x="1312664" y="696516"/>
                </a:lnTo>
                <a:lnTo>
                  <a:pt x="1321594" y="705446"/>
                </a:lnTo>
                <a:lnTo>
                  <a:pt x="1321594" y="705446"/>
                </a:lnTo>
                <a:lnTo>
                  <a:pt x="1321594" y="705446"/>
                </a:lnTo>
                <a:lnTo>
                  <a:pt x="1330524" y="705446"/>
                </a:lnTo>
                <a:lnTo>
                  <a:pt x="1330524" y="705446"/>
                </a:lnTo>
                <a:lnTo>
                  <a:pt x="1330524" y="705446"/>
                </a:lnTo>
                <a:lnTo>
                  <a:pt x="1330524" y="705446"/>
                </a:lnTo>
                <a:lnTo>
                  <a:pt x="1339454" y="705446"/>
                </a:lnTo>
                <a:lnTo>
                  <a:pt x="1339454" y="705446"/>
                </a:lnTo>
                <a:lnTo>
                  <a:pt x="1339454" y="705446"/>
                </a:lnTo>
                <a:lnTo>
                  <a:pt x="1339454" y="705446"/>
                </a:lnTo>
                <a:lnTo>
                  <a:pt x="1339454" y="705446"/>
                </a:lnTo>
                <a:lnTo>
                  <a:pt x="1339454" y="705446"/>
                </a:lnTo>
                <a:lnTo>
                  <a:pt x="1339454" y="705446"/>
                </a:lnTo>
                <a:lnTo>
                  <a:pt x="1339454" y="705446"/>
                </a:lnTo>
                <a:lnTo>
                  <a:pt x="1339454" y="705446"/>
                </a:lnTo>
                <a:lnTo>
                  <a:pt x="1339454" y="705446"/>
                </a:lnTo>
                <a:lnTo>
                  <a:pt x="1339454" y="705446"/>
                </a:lnTo>
                <a:lnTo>
                  <a:pt x="1339454" y="705446"/>
                </a:lnTo>
                <a:lnTo>
                  <a:pt x="1339454" y="705446"/>
                </a:lnTo>
                <a:lnTo>
                  <a:pt x="1339454" y="705446"/>
                </a:lnTo>
                <a:lnTo>
                  <a:pt x="1339454" y="705446"/>
                </a:lnTo>
                <a:lnTo>
                  <a:pt x="1339454" y="705446"/>
                </a:lnTo>
                <a:lnTo>
                  <a:pt x="1339454" y="705446"/>
                </a:lnTo>
                <a:lnTo>
                  <a:pt x="1339454" y="705446"/>
                </a:lnTo>
                <a:lnTo>
                  <a:pt x="1339454" y="705446"/>
                </a:lnTo>
                <a:lnTo>
                  <a:pt x="1339454" y="705446"/>
                </a:lnTo>
                <a:lnTo>
                  <a:pt x="1339454" y="705446"/>
                </a:lnTo>
                <a:lnTo>
                  <a:pt x="1339454" y="705446"/>
                </a:lnTo>
                <a:lnTo>
                  <a:pt x="1339454" y="705446"/>
                </a:lnTo>
                <a:lnTo>
                  <a:pt x="1339454" y="705446"/>
                </a:lnTo>
                <a:lnTo>
                  <a:pt x="1339454" y="705446"/>
                </a:lnTo>
                <a:lnTo>
                  <a:pt x="1339454" y="705446"/>
                </a:lnTo>
                <a:lnTo>
                  <a:pt x="1339454" y="705446"/>
                </a:lnTo>
                <a:lnTo>
                  <a:pt x="1339454" y="705446"/>
                </a:lnTo>
                <a:lnTo>
                  <a:pt x="1339454" y="705446"/>
                </a:lnTo>
                <a:lnTo>
                  <a:pt x="1339454" y="705446"/>
                </a:lnTo>
                <a:lnTo>
                  <a:pt x="1339454" y="705446"/>
                </a:lnTo>
                <a:lnTo>
                  <a:pt x="1339454" y="714375"/>
                </a:lnTo>
                <a:lnTo>
                  <a:pt x="1339454" y="714375"/>
                </a:lnTo>
                <a:lnTo>
                  <a:pt x="1339454" y="714375"/>
                </a:lnTo>
                <a:lnTo>
                  <a:pt x="1339454" y="714375"/>
                </a:lnTo>
                <a:lnTo>
                  <a:pt x="1339454" y="714375"/>
                </a:lnTo>
                <a:lnTo>
                  <a:pt x="1339454" y="714375"/>
                </a:lnTo>
                <a:lnTo>
                  <a:pt x="1339454" y="714375"/>
                </a:lnTo>
                <a:lnTo>
                  <a:pt x="1330524" y="714375"/>
                </a:lnTo>
                <a:lnTo>
                  <a:pt x="1330524" y="7143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688138" y="4786313"/>
            <a:ext cx="214312" cy="204787"/>
          </a:xfrm>
          <a:custGeom>
            <a:avLst/>
            <a:gdLst/>
            <a:ahLst/>
            <a:cxnLst/>
            <a:rect l="0" t="0" r="0" b="0"/>
            <a:pathLst>
              <a:path w="214314" h="205384">
                <a:moveTo>
                  <a:pt x="178594" y="169664"/>
                </a:moveTo>
                <a:lnTo>
                  <a:pt x="169665" y="169664"/>
                </a:lnTo>
                <a:lnTo>
                  <a:pt x="169665" y="169664"/>
                </a:lnTo>
                <a:lnTo>
                  <a:pt x="169665" y="169664"/>
                </a:lnTo>
                <a:lnTo>
                  <a:pt x="169665" y="169664"/>
                </a:lnTo>
                <a:lnTo>
                  <a:pt x="169665" y="160734"/>
                </a:lnTo>
                <a:lnTo>
                  <a:pt x="169665" y="160734"/>
                </a:lnTo>
                <a:lnTo>
                  <a:pt x="160735" y="151805"/>
                </a:lnTo>
                <a:lnTo>
                  <a:pt x="160735" y="142875"/>
                </a:lnTo>
                <a:lnTo>
                  <a:pt x="151805" y="133945"/>
                </a:lnTo>
                <a:lnTo>
                  <a:pt x="151805" y="125016"/>
                </a:lnTo>
                <a:lnTo>
                  <a:pt x="142875" y="116086"/>
                </a:lnTo>
                <a:lnTo>
                  <a:pt x="142875" y="107156"/>
                </a:lnTo>
                <a:lnTo>
                  <a:pt x="133946" y="89296"/>
                </a:lnTo>
                <a:lnTo>
                  <a:pt x="125016" y="80367"/>
                </a:lnTo>
                <a:lnTo>
                  <a:pt x="116086" y="71437"/>
                </a:lnTo>
                <a:lnTo>
                  <a:pt x="107157" y="53578"/>
                </a:lnTo>
                <a:lnTo>
                  <a:pt x="98227" y="44648"/>
                </a:lnTo>
                <a:lnTo>
                  <a:pt x="89297" y="35718"/>
                </a:lnTo>
                <a:lnTo>
                  <a:pt x="80368" y="26789"/>
                </a:lnTo>
                <a:lnTo>
                  <a:pt x="80368" y="8929"/>
                </a:lnTo>
                <a:lnTo>
                  <a:pt x="71438" y="8929"/>
                </a:lnTo>
                <a:lnTo>
                  <a:pt x="71438" y="8929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8929"/>
                </a:lnTo>
                <a:lnTo>
                  <a:pt x="80368" y="8929"/>
                </a:lnTo>
                <a:lnTo>
                  <a:pt x="80368" y="17859"/>
                </a:lnTo>
                <a:lnTo>
                  <a:pt x="89297" y="26789"/>
                </a:lnTo>
                <a:lnTo>
                  <a:pt x="98227" y="44648"/>
                </a:lnTo>
                <a:lnTo>
                  <a:pt x="107157" y="53578"/>
                </a:lnTo>
                <a:lnTo>
                  <a:pt x="116086" y="62507"/>
                </a:lnTo>
                <a:lnTo>
                  <a:pt x="125016" y="71437"/>
                </a:lnTo>
                <a:lnTo>
                  <a:pt x="133946" y="80367"/>
                </a:lnTo>
                <a:lnTo>
                  <a:pt x="142875" y="89296"/>
                </a:lnTo>
                <a:lnTo>
                  <a:pt x="142875" y="89296"/>
                </a:lnTo>
                <a:lnTo>
                  <a:pt x="151805" y="98227"/>
                </a:lnTo>
                <a:lnTo>
                  <a:pt x="160735" y="107156"/>
                </a:lnTo>
                <a:lnTo>
                  <a:pt x="169665" y="116086"/>
                </a:lnTo>
                <a:lnTo>
                  <a:pt x="169665" y="116086"/>
                </a:lnTo>
                <a:lnTo>
                  <a:pt x="178594" y="125016"/>
                </a:lnTo>
                <a:lnTo>
                  <a:pt x="178594" y="133945"/>
                </a:lnTo>
                <a:lnTo>
                  <a:pt x="187524" y="133945"/>
                </a:lnTo>
                <a:lnTo>
                  <a:pt x="187524" y="142875"/>
                </a:lnTo>
                <a:lnTo>
                  <a:pt x="196454" y="151805"/>
                </a:lnTo>
                <a:lnTo>
                  <a:pt x="196454" y="151805"/>
                </a:lnTo>
                <a:lnTo>
                  <a:pt x="205383" y="160734"/>
                </a:lnTo>
                <a:lnTo>
                  <a:pt x="205383" y="160734"/>
                </a:lnTo>
                <a:lnTo>
                  <a:pt x="205383" y="169664"/>
                </a:lnTo>
                <a:lnTo>
                  <a:pt x="214313" y="169664"/>
                </a:lnTo>
                <a:lnTo>
                  <a:pt x="214313" y="169664"/>
                </a:lnTo>
                <a:lnTo>
                  <a:pt x="214313" y="169664"/>
                </a:lnTo>
                <a:lnTo>
                  <a:pt x="214313" y="169664"/>
                </a:lnTo>
                <a:lnTo>
                  <a:pt x="214313" y="178594"/>
                </a:lnTo>
                <a:lnTo>
                  <a:pt x="214313" y="178594"/>
                </a:lnTo>
                <a:lnTo>
                  <a:pt x="214313" y="178594"/>
                </a:lnTo>
                <a:lnTo>
                  <a:pt x="214313" y="178594"/>
                </a:lnTo>
                <a:lnTo>
                  <a:pt x="214313" y="178594"/>
                </a:lnTo>
                <a:lnTo>
                  <a:pt x="214313" y="178594"/>
                </a:lnTo>
                <a:lnTo>
                  <a:pt x="214313" y="178594"/>
                </a:lnTo>
                <a:lnTo>
                  <a:pt x="214313" y="178594"/>
                </a:lnTo>
                <a:lnTo>
                  <a:pt x="214313" y="178594"/>
                </a:lnTo>
                <a:lnTo>
                  <a:pt x="205383" y="178594"/>
                </a:lnTo>
                <a:lnTo>
                  <a:pt x="205383" y="178594"/>
                </a:lnTo>
                <a:lnTo>
                  <a:pt x="205383" y="178594"/>
                </a:lnTo>
                <a:lnTo>
                  <a:pt x="205383" y="178594"/>
                </a:lnTo>
                <a:lnTo>
                  <a:pt x="196454" y="178594"/>
                </a:lnTo>
                <a:lnTo>
                  <a:pt x="187524" y="178594"/>
                </a:lnTo>
                <a:lnTo>
                  <a:pt x="178594" y="178594"/>
                </a:lnTo>
                <a:lnTo>
                  <a:pt x="169665" y="178594"/>
                </a:lnTo>
                <a:lnTo>
                  <a:pt x="151805" y="178594"/>
                </a:lnTo>
                <a:lnTo>
                  <a:pt x="142875" y="178594"/>
                </a:lnTo>
                <a:lnTo>
                  <a:pt x="125016" y="187523"/>
                </a:lnTo>
                <a:lnTo>
                  <a:pt x="107157" y="187523"/>
                </a:lnTo>
                <a:lnTo>
                  <a:pt x="89297" y="187523"/>
                </a:lnTo>
                <a:lnTo>
                  <a:pt x="71438" y="196453"/>
                </a:lnTo>
                <a:lnTo>
                  <a:pt x="53579" y="196453"/>
                </a:lnTo>
                <a:lnTo>
                  <a:pt x="44649" y="196453"/>
                </a:lnTo>
                <a:lnTo>
                  <a:pt x="26790" y="205383"/>
                </a:lnTo>
                <a:lnTo>
                  <a:pt x="17860" y="205383"/>
                </a:lnTo>
                <a:lnTo>
                  <a:pt x="8930" y="205383"/>
                </a:lnTo>
                <a:lnTo>
                  <a:pt x="8930" y="205383"/>
                </a:lnTo>
                <a:lnTo>
                  <a:pt x="8930" y="205383"/>
                </a:lnTo>
                <a:lnTo>
                  <a:pt x="0" y="205383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911975" y="4956175"/>
            <a:ext cx="963613" cy="88900"/>
          </a:xfrm>
          <a:custGeom>
            <a:avLst/>
            <a:gdLst/>
            <a:ahLst/>
            <a:cxnLst/>
            <a:rect l="0" t="0" r="0" b="0"/>
            <a:pathLst>
              <a:path w="964407" h="89298">
                <a:moveTo>
                  <a:pt x="0" y="0"/>
                </a:move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8930"/>
                </a:lnTo>
                <a:lnTo>
                  <a:pt x="35718" y="8930"/>
                </a:lnTo>
                <a:lnTo>
                  <a:pt x="44648" y="8930"/>
                </a:lnTo>
                <a:lnTo>
                  <a:pt x="62507" y="8930"/>
                </a:lnTo>
                <a:lnTo>
                  <a:pt x="80367" y="17859"/>
                </a:lnTo>
                <a:lnTo>
                  <a:pt x="89297" y="17859"/>
                </a:lnTo>
                <a:lnTo>
                  <a:pt x="107156" y="17859"/>
                </a:lnTo>
                <a:lnTo>
                  <a:pt x="125015" y="17859"/>
                </a:lnTo>
                <a:lnTo>
                  <a:pt x="142875" y="26789"/>
                </a:lnTo>
                <a:lnTo>
                  <a:pt x="151804" y="26789"/>
                </a:lnTo>
                <a:lnTo>
                  <a:pt x="169664" y="26789"/>
                </a:lnTo>
                <a:lnTo>
                  <a:pt x="187523" y="26789"/>
                </a:lnTo>
                <a:lnTo>
                  <a:pt x="205382" y="35719"/>
                </a:lnTo>
                <a:lnTo>
                  <a:pt x="223242" y="44649"/>
                </a:lnTo>
                <a:lnTo>
                  <a:pt x="241101" y="44649"/>
                </a:lnTo>
                <a:lnTo>
                  <a:pt x="267890" y="53578"/>
                </a:lnTo>
                <a:lnTo>
                  <a:pt x="285750" y="62508"/>
                </a:lnTo>
                <a:lnTo>
                  <a:pt x="312539" y="71438"/>
                </a:lnTo>
                <a:lnTo>
                  <a:pt x="339328" y="80367"/>
                </a:lnTo>
                <a:lnTo>
                  <a:pt x="366117" y="80367"/>
                </a:lnTo>
                <a:lnTo>
                  <a:pt x="392906" y="89297"/>
                </a:lnTo>
                <a:lnTo>
                  <a:pt x="419695" y="89297"/>
                </a:lnTo>
                <a:lnTo>
                  <a:pt x="437554" y="89297"/>
                </a:lnTo>
                <a:lnTo>
                  <a:pt x="464343" y="89297"/>
                </a:lnTo>
                <a:lnTo>
                  <a:pt x="491132" y="89297"/>
                </a:lnTo>
                <a:lnTo>
                  <a:pt x="517922" y="89297"/>
                </a:lnTo>
                <a:lnTo>
                  <a:pt x="544711" y="89297"/>
                </a:lnTo>
                <a:lnTo>
                  <a:pt x="562570" y="89297"/>
                </a:lnTo>
                <a:lnTo>
                  <a:pt x="589359" y="89297"/>
                </a:lnTo>
                <a:lnTo>
                  <a:pt x="616148" y="89297"/>
                </a:lnTo>
                <a:lnTo>
                  <a:pt x="642937" y="89297"/>
                </a:lnTo>
                <a:lnTo>
                  <a:pt x="669726" y="80367"/>
                </a:lnTo>
                <a:lnTo>
                  <a:pt x="696515" y="80367"/>
                </a:lnTo>
                <a:lnTo>
                  <a:pt x="723304" y="80367"/>
                </a:lnTo>
                <a:lnTo>
                  <a:pt x="750093" y="80367"/>
                </a:lnTo>
                <a:lnTo>
                  <a:pt x="776882" y="71438"/>
                </a:lnTo>
                <a:lnTo>
                  <a:pt x="794742" y="71438"/>
                </a:lnTo>
                <a:lnTo>
                  <a:pt x="821531" y="62508"/>
                </a:lnTo>
                <a:lnTo>
                  <a:pt x="848320" y="62508"/>
                </a:lnTo>
                <a:lnTo>
                  <a:pt x="875109" y="62508"/>
                </a:lnTo>
                <a:lnTo>
                  <a:pt x="892968" y="62508"/>
                </a:lnTo>
                <a:lnTo>
                  <a:pt x="910828" y="62508"/>
                </a:lnTo>
                <a:lnTo>
                  <a:pt x="928687" y="62508"/>
                </a:lnTo>
                <a:lnTo>
                  <a:pt x="946547" y="62508"/>
                </a:lnTo>
                <a:lnTo>
                  <a:pt x="955476" y="62508"/>
                </a:lnTo>
                <a:lnTo>
                  <a:pt x="964406" y="62508"/>
                </a:lnTo>
                <a:lnTo>
                  <a:pt x="964406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858000" y="4973638"/>
            <a:ext cx="339725" cy="795337"/>
          </a:xfrm>
          <a:custGeom>
            <a:avLst/>
            <a:gdLst/>
            <a:ahLst/>
            <a:cxnLst/>
            <a:rect l="0" t="0" r="0" b="0"/>
            <a:pathLst>
              <a:path w="339329" h="794743">
                <a:moveTo>
                  <a:pt x="0" y="0"/>
                </a:moveTo>
                <a:lnTo>
                  <a:pt x="0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17859" y="35719"/>
                </a:lnTo>
                <a:lnTo>
                  <a:pt x="35718" y="53579"/>
                </a:lnTo>
                <a:lnTo>
                  <a:pt x="44648" y="62508"/>
                </a:lnTo>
                <a:lnTo>
                  <a:pt x="62507" y="89297"/>
                </a:lnTo>
                <a:lnTo>
                  <a:pt x="71437" y="107157"/>
                </a:lnTo>
                <a:lnTo>
                  <a:pt x="89296" y="125016"/>
                </a:lnTo>
                <a:lnTo>
                  <a:pt x="98226" y="142875"/>
                </a:lnTo>
                <a:lnTo>
                  <a:pt x="107156" y="169665"/>
                </a:lnTo>
                <a:lnTo>
                  <a:pt x="116085" y="187524"/>
                </a:lnTo>
                <a:lnTo>
                  <a:pt x="125015" y="205383"/>
                </a:lnTo>
                <a:lnTo>
                  <a:pt x="133945" y="232172"/>
                </a:lnTo>
                <a:lnTo>
                  <a:pt x="151804" y="250032"/>
                </a:lnTo>
                <a:lnTo>
                  <a:pt x="160734" y="276821"/>
                </a:lnTo>
                <a:lnTo>
                  <a:pt x="169664" y="294680"/>
                </a:lnTo>
                <a:lnTo>
                  <a:pt x="178593" y="312540"/>
                </a:lnTo>
                <a:lnTo>
                  <a:pt x="196453" y="339329"/>
                </a:lnTo>
                <a:lnTo>
                  <a:pt x="205382" y="357188"/>
                </a:lnTo>
                <a:lnTo>
                  <a:pt x="214312" y="383977"/>
                </a:lnTo>
                <a:lnTo>
                  <a:pt x="214312" y="401836"/>
                </a:lnTo>
                <a:lnTo>
                  <a:pt x="223242" y="419696"/>
                </a:lnTo>
                <a:lnTo>
                  <a:pt x="232171" y="437555"/>
                </a:lnTo>
                <a:lnTo>
                  <a:pt x="232171" y="455415"/>
                </a:lnTo>
                <a:lnTo>
                  <a:pt x="241101" y="473274"/>
                </a:lnTo>
                <a:lnTo>
                  <a:pt x="241101" y="491133"/>
                </a:lnTo>
                <a:lnTo>
                  <a:pt x="250031" y="508993"/>
                </a:lnTo>
                <a:lnTo>
                  <a:pt x="250031" y="517922"/>
                </a:lnTo>
                <a:lnTo>
                  <a:pt x="250031" y="535782"/>
                </a:lnTo>
                <a:lnTo>
                  <a:pt x="258960" y="544711"/>
                </a:lnTo>
                <a:lnTo>
                  <a:pt x="258960" y="553641"/>
                </a:lnTo>
                <a:lnTo>
                  <a:pt x="267890" y="562571"/>
                </a:lnTo>
                <a:lnTo>
                  <a:pt x="267890" y="571500"/>
                </a:lnTo>
                <a:lnTo>
                  <a:pt x="267890" y="589360"/>
                </a:lnTo>
                <a:lnTo>
                  <a:pt x="276820" y="598290"/>
                </a:lnTo>
                <a:lnTo>
                  <a:pt x="276820" y="607218"/>
                </a:lnTo>
                <a:lnTo>
                  <a:pt x="276820" y="607218"/>
                </a:lnTo>
                <a:lnTo>
                  <a:pt x="285750" y="616148"/>
                </a:lnTo>
                <a:lnTo>
                  <a:pt x="294679" y="625078"/>
                </a:lnTo>
                <a:lnTo>
                  <a:pt x="294679" y="634007"/>
                </a:lnTo>
                <a:lnTo>
                  <a:pt x="294679" y="642937"/>
                </a:lnTo>
                <a:lnTo>
                  <a:pt x="303609" y="642937"/>
                </a:lnTo>
                <a:lnTo>
                  <a:pt x="312539" y="651867"/>
                </a:lnTo>
                <a:lnTo>
                  <a:pt x="312539" y="660797"/>
                </a:lnTo>
                <a:lnTo>
                  <a:pt x="312539" y="678656"/>
                </a:lnTo>
                <a:lnTo>
                  <a:pt x="312539" y="678656"/>
                </a:lnTo>
                <a:lnTo>
                  <a:pt x="312539" y="687586"/>
                </a:lnTo>
                <a:lnTo>
                  <a:pt x="312539" y="705445"/>
                </a:lnTo>
                <a:lnTo>
                  <a:pt x="321468" y="705445"/>
                </a:lnTo>
                <a:lnTo>
                  <a:pt x="321468" y="723304"/>
                </a:lnTo>
                <a:lnTo>
                  <a:pt x="321468" y="732234"/>
                </a:lnTo>
                <a:lnTo>
                  <a:pt x="321468" y="741164"/>
                </a:lnTo>
                <a:lnTo>
                  <a:pt x="321468" y="750093"/>
                </a:lnTo>
                <a:lnTo>
                  <a:pt x="321468" y="759023"/>
                </a:lnTo>
                <a:lnTo>
                  <a:pt x="330398" y="767953"/>
                </a:lnTo>
                <a:lnTo>
                  <a:pt x="330398" y="767953"/>
                </a:lnTo>
                <a:lnTo>
                  <a:pt x="330398" y="776882"/>
                </a:lnTo>
                <a:lnTo>
                  <a:pt x="330398" y="776882"/>
                </a:lnTo>
                <a:lnTo>
                  <a:pt x="339328" y="785812"/>
                </a:lnTo>
                <a:lnTo>
                  <a:pt x="339328" y="785812"/>
                </a:lnTo>
                <a:lnTo>
                  <a:pt x="339328" y="785812"/>
                </a:lnTo>
                <a:lnTo>
                  <a:pt x="339328" y="785812"/>
                </a:lnTo>
                <a:lnTo>
                  <a:pt x="339328" y="785812"/>
                </a:lnTo>
                <a:lnTo>
                  <a:pt x="339328" y="785812"/>
                </a:lnTo>
                <a:lnTo>
                  <a:pt x="339328" y="794742"/>
                </a:lnTo>
                <a:lnTo>
                  <a:pt x="339328" y="7947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170738" y="5705475"/>
            <a:ext cx="0" cy="0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099300" y="5581650"/>
            <a:ext cx="160338" cy="142875"/>
          </a:xfrm>
          <a:custGeom>
            <a:avLst/>
            <a:gdLst/>
            <a:ahLst/>
            <a:cxnLst/>
            <a:rect l="0" t="0" r="0" b="0"/>
            <a:pathLst>
              <a:path w="160735" h="142876">
                <a:moveTo>
                  <a:pt x="53578" y="98227"/>
                </a:moveTo>
                <a:lnTo>
                  <a:pt x="53578" y="98227"/>
                </a:lnTo>
                <a:lnTo>
                  <a:pt x="53578" y="89297"/>
                </a:lnTo>
                <a:lnTo>
                  <a:pt x="53578" y="89297"/>
                </a:lnTo>
                <a:lnTo>
                  <a:pt x="44649" y="80368"/>
                </a:lnTo>
                <a:lnTo>
                  <a:pt x="44649" y="71438"/>
                </a:lnTo>
                <a:lnTo>
                  <a:pt x="35719" y="71438"/>
                </a:lnTo>
                <a:lnTo>
                  <a:pt x="26789" y="62508"/>
                </a:lnTo>
                <a:lnTo>
                  <a:pt x="17859" y="53579"/>
                </a:lnTo>
                <a:lnTo>
                  <a:pt x="17859" y="44649"/>
                </a:lnTo>
                <a:lnTo>
                  <a:pt x="8930" y="44649"/>
                </a:lnTo>
                <a:lnTo>
                  <a:pt x="893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8930" y="44649"/>
                </a:lnTo>
                <a:lnTo>
                  <a:pt x="8930" y="53579"/>
                </a:lnTo>
                <a:lnTo>
                  <a:pt x="17859" y="62508"/>
                </a:lnTo>
                <a:lnTo>
                  <a:pt x="26789" y="71438"/>
                </a:lnTo>
                <a:lnTo>
                  <a:pt x="35719" y="80368"/>
                </a:lnTo>
                <a:lnTo>
                  <a:pt x="44649" y="89297"/>
                </a:lnTo>
                <a:lnTo>
                  <a:pt x="53578" y="98227"/>
                </a:lnTo>
                <a:lnTo>
                  <a:pt x="62508" y="107157"/>
                </a:lnTo>
                <a:lnTo>
                  <a:pt x="71438" y="116086"/>
                </a:lnTo>
                <a:lnTo>
                  <a:pt x="80367" y="125016"/>
                </a:lnTo>
                <a:lnTo>
                  <a:pt x="89297" y="125016"/>
                </a:lnTo>
                <a:lnTo>
                  <a:pt x="98227" y="133946"/>
                </a:lnTo>
                <a:lnTo>
                  <a:pt x="98227" y="142875"/>
                </a:lnTo>
                <a:lnTo>
                  <a:pt x="107156" y="142875"/>
                </a:lnTo>
                <a:lnTo>
                  <a:pt x="107156" y="142875"/>
                </a:lnTo>
                <a:lnTo>
                  <a:pt x="107156" y="142875"/>
                </a:lnTo>
                <a:lnTo>
                  <a:pt x="107156" y="142875"/>
                </a:lnTo>
                <a:lnTo>
                  <a:pt x="107156" y="142875"/>
                </a:lnTo>
                <a:lnTo>
                  <a:pt x="107156" y="142875"/>
                </a:lnTo>
                <a:lnTo>
                  <a:pt x="107156" y="142875"/>
                </a:lnTo>
                <a:lnTo>
                  <a:pt x="107156" y="142875"/>
                </a:lnTo>
                <a:lnTo>
                  <a:pt x="107156" y="142875"/>
                </a:lnTo>
                <a:lnTo>
                  <a:pt x="107156" y="142875"/>
                </a:lnTo>
                <a:lnTo>
                  <a:pt x="107156" y="142875"/>
                </a:lnTo>
                <a:lnTo>
                  <a:pt x="107156" y="142875"/>
                </a:lnTo>
                <a:lnTo>
                  <a:pt x="107156" y="142875"/>
                </a:lnTo>
                <a:lnTo>
                  <a:pt x="107156" y="133946"/>
                </a:lnTo>
                <a:lnTo>
                  <a:pt x="116086" y="125016"/>
                </a:lnTo>
                <a:lnTo>
                  <a:pt x="116086" y="116086"/>
                </a:lnTo>
                <a:lnTo>
                  <a:pt x="125016" y="107157"/>
                </a:lnTo>
                <a:lnTo>
                  <a:pt x="125016" y="89297"/>
                </a:lnTo>
                <a:lnTo>
                  <a:pt x="133945" y="80368"/>
                </a:lnTo>
                <a:lnTo>
                  <a:pt x="133945" y="62508"/>
                </a:lnTo>
                <a:lnTo>
                  <a:pt x="142875" y="53579"/>
                </a:lnTo>
                <a:lnTo>
                  <a:pt x="142875" y="35719"/>
                </a:lnTo>
                <a:lnTo>
                  <a:pt x="142875" y="26789"/>
                </a:lnTo>
                <a:lnTo>
                  <a:pt x="151805" y="17860"/>
                </a:lnTo>
                <a:lnTo>
                  <a:pt x="151805" y="8930"/>
                </a:lnTo>
                <a:lnTo>
                  <a:pt x="151805" y="893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Times New Roman" charset="0"/>
                <a:ea typeface="ＭＳ Ｐゴシック" charset="-128"/>
                <a:cs typeface="Times New Roman" charset="0"/>
              </a:rPr>
              <a:t>The </a:t>
            </a:r>
            <a:r>
              <a:rPr lang="en-US" altLang="en-US" sz="2800" b="1" dirty="0" smtClean="0">
                <a:latin typeface="Times New Roman" charset="0"/>
                <a:ea typeface="ＭＳ Ｐゴシック" charset="-128"/>
                <a:cs typeface="Times New Roman" charset="0"/>
              </a:rPr>
              <a:t>axon</a:t>
            </a:r>
            <a:r>
              <a:rPr lang="en-US" altLang="en-US" sz="2800" dirty="0" smtClean="0">
                <a:latin typeface="Times New Roman" charset="0"/>
                <a:ea typeface="ＭＳ Ｐゴシック" charset="-128"/>
                <a:cs typeface="Times New Roman" charset="0"/>
              </a:rPr>
              <a:t> is the extension of the neuron through which the neural impulses are sent.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500" dirty="0" smtClean="0">
                <a:latin typeface="Times New Roman" charset="0"/>
                <a:ea typeface="ＭＳ Ｐゴシック" charset="-128"/>
                <a:cs typeface="Times New Roman" charset="0"/>
              </a:rPr>
              <a:t>Axons speak, dendrites listen.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500" dirty="0" smtClean="0">
              <a:latin typeface="Times New Roman" charset="0"/>
              <a:ea typeface="ＭＳ Ｐゴシック" charset="-128"/>
              <a:cs typeface="Times New Roman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dirty="0" smtClean="0">
                <a:latin typeface="Times New Roman" charset="0"/>
                <a:ea typeface="ＭＳ Ｐゴシック" charset="-128"/>
                <a:cs typeface="Times New Roman" charset="0"/>
              </a:rPr>
              <a:t>In some neurons, like those of the brain, the axons are very short. In others, like those in the leg, they can reach 3 feet long.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Axon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7526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200" dirty="0" smtClean="0">
                <a:latin typeface="Times New Roman" charset="0"/>
                <a:ea typeface="ＭＳ Ｐゴシック" charset="-128"/>
                <a:cs typeface="Times New Roman" charset="0"/>
              </a:rPr>
              <a:t>Information travels along the axon in the form of an electrical charge called the </a:t>
            </a:r>
            <a:r>
              <a:rPr lang="en-US" altLang="en-US" sz="2200" b="1" dirty="0" smtClean="0">
                <a:latin typeface="Times New Roman" charset="0"/>
                <a:ea typeface="ＭＳ Ｐゴシック" charset="-128"/>
                <a:cs typeface="Times New Roman" charset="0"/>
              </a:rPr>
              <a:t>action potential</a:t>
            </a:r>
            <a:r>
              <a:rPr lang="en-US" altLang="en-US" sz="2200" dirty="0" smtClean="0">
                <a:latin typeface="Times New Roman" charset="0"/>
                <a:ea typeface="ＭＳ Ｐゴシック" charset="-128"/>
                <a:cs typeface="Times New Roman" charset="0"/>
              </a:rPr>
              <a:t>. </a:t>
            </a:r>
          </a:p>
          <a:p>
            <a:pPr eaLnBrk="1" hangingPunct="1"/>
            <a:endParaRPr lang="en-US" altLang="en-US" sz="2200" dirty="0" smtClean="0">
              <a:latin typeface="Times New Roman" charset="0"/>
              <a:ea typeface="ＭＳ Ｐゴシック" charset="-128"/>
              <a:cs typeface="Times New Roman" charset="0"/>
            </a:endParaRPr>
          </a:p>
          <a:p>
            <a:pPr eaLnBrk="1" hangingPunct="1"/>
            <a:r>
              <a:rPr lang="en-US" altLang="en-US" sz="2200" dirty="0" smtClean="0">
                <a:latin typeface="Times New Roman" charset="0"/>
                <a:ea typeface="ＭＳ Ｐゴシック" charset="-128"/>
                <a:cs typeface="Times New Roman" charset="0"/>
              </a:rPr>
              <a:t>The action potential is the “fire” signal of the neuron and causes neurotransmitters to be released by the terminal buttons.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Action Potential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581400"/>
            <a:ext cx="76200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>
          <a:xfrm>
            <a:off x="4687888" y="6848475"/>
            <a:ext cx="0" cy="0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charset="0"/>
                <a:ea typeface="ＭＳ Ｐゴシック" charset="-128"/>
                <a:cs typeface="Times New Roman" charset="0"/>
              </a:rPr>
              <a:t>Biopsychology:</a:t>
            </a:r>
            <a:r>
              <a:rPr lang="en-US" altLang="en-US" dirty="0" smtClean="0">
                <a:latin typeface="Times New Roman" charset="0"/>
                <a:ea typeface="ＭＳ Ｐゴシック" charset="-128"/>
                <a:cs typeface="Times New Roman" charset="0"/>
              </a:rPr>
              <a:t> The specialty in psychology that studies the interaction of biology, behavior and mental processes.</a:t>
            </a:r>
          </a:p>
          <a:p>
            <a:pPr lvl="1" eaLnBrk="1" hangingPunct="1"/>
            <a:r>
              <a:rPr lang="en-US" altLang="en-US" sz="2400" dirty="0" smtClean="0">
                <a:latin typeface="Times New Roman" charset="0"/>
                <a:ea typeface="ＭＳ Ｐゴシック" charset="-128"/>
                <a:cs typeface="Times New Roman" charset="0"/>
              </a:rPr>
              <a:t>The mind thinking about the mind.</a:t>
            </a:r>
          </a:p>
          <a:p>
            <a:r>
              <a:rPr lang="en-US" altLang="en-US" sz="2400" dirty="0" smtClean="0">
                <a:latin typeface="Times New Roman" charset="0"/>
                <a:ea typeface="ＭＳ Ｐゴシック" charset="-128"/>
                <a:cs typeface="Times New Roman" charset="0"/>
              </a:rPr>
              <a:t>some biological psychologists call themselves behavioral neuroscientists, neuropsychologists, behavior geneticists, physiological psychologists, or </a:t>
            </a:r>
            <a:r>
              <a:rPr lang="en-US" altLang="en-US" sz="2400" dirty="0" err="1" smtClean="0">
                <a:latin typeface="Times New Roman" charset="0"/>
                <a:ea typeface="ＭＳ Ｐゴシック" charset="-128"/>
                <a:cs typeface="Times New Roman" charset="0"/>
              </a:rPr>
              <a:t>biopsychologists</a:t>
            </a:r>
            <a:endParaRPr lang="en-US" altLang="en-US" sz="2400" dirty="0" smtClean="0">
              <a:latin typeface="Times New Roman" charset="0"/>
              <a:ea typeface="ＭＳ Ｐゴシック" charset="-128"/>
              <a:cs typeface="Times New Roman" charset="0"/>
            </a:endParaRPr>
          </a:p>
          <a:p>
            <a:endParaRPr lang="en-US" altLang="en-US" sz="2400" b="1" dirty="0" smtClean="0">
              <a:latin typeface="Times New Roman" charset="0"/>
              <a:ea typeface="ＭＳ Ｐゴシック" charset="-128"/>
              <a:cs typeface="Times New Roman" charset="0"/>
            </a:endParaRPr>
          </a:p>
          <a:p>
            <a:r>
              <a:rPr lang="en-US" altLang="en-US" sz="2500" b="1" dirty="0" smtClean="0">
                <a:latin typeface="Times New Roman" charset="0"/>
                <a:ea typeface="ＭＳ Ｐゴシック" charset="-128"/>
                <a:cs typeface="Times New Roman" charset="0"/>
              </a:rPr>
              <a:t>Neuroscience</a:t>
            </a:r>
            <a:r>
              <a:rPr lang="en-US" altLang="en-US" sz="2500" dirty="0" smtClean="0">
                <a:latin typeface="Times New Roman" charset="0"/>
                <a:ea typeface="ＭＳ Ｐゴシック" charset="-128"/>
                <a:cs typeface="Times New Roman" charset="0"/>
              </a:rPr>
              <a:t> is a newer field of study in psychology focusing on the brain and our behavior.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Biopsychology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4264025" cy="4495800"/>
          </a:xfrm>
        </p:spPr>
        <p:txBody>
          <a:bodyPr>
            <a:normAutofit lnSpcReduction="10000"/>
          </a:bodyPr>
          <a:lstStyle/>
          <a:p>
            <a:r>
              <a:rPr lang="en-US" altLang="en-US" sz="2600" dirty="0" smtClean="0">
                <a:ea typeface="ＭＳ Ｐゴシック" charset="-128"/>
              </a:rPr>
              <a:t>The myelin sheath protects the axon and the electric signal that it is carrying much like the orange plastic coating does on an electrical cord.</a:t>
            </a:r>
          </a:p>
          <a:p>
            <a:pPr lvl="1"/>
            <a:r>
              <a:rPr lang="en-US" altLang="en-US" sz="2400" dirty="0" smtClean="0">
                <a:ea typeface="ＭＳ Ｐゴシック" charset="-128"/>
              </a:rPr>
              <a:t>The myelin sheath is made up of Schwann cells, which is just a specific type of </a:t>
            </a:r>
            <a:r>
              <a:rPr lang="en-US" altLang="en-US" sz="2400" dirty="0" err="1" smtClean="0">
                <a:ea typeface="ＭＳ Ｐゴシック" charset="-128"/>
              </a:rPr>
              <a:t>glial</a:t>
            </a:r>
            <a:r>
              <a:rPr lang="en-US" altLang="en-US" sz="2400" dirty="0" smtClean="0">
                <a:ea typeface="ＭＳ Ｐゴシック" charset="-128"/>
              </a:rPr>
              <a:t> cells</a:t>
            </a:r>
          </a:p>
        </p:txBody>
      </p:sp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Myelin Sheath</a:t>
            </a:r>
          </a:p>
        </p:txBody>
      </p:sp>
      <p:pic>
        <p:nvPicPr>
          <p:cNvPr id="5120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719263"/>
            <a:ext cx="3657600" cy="48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The Nodes of </a:t>
            </a:r>
            <a:r>
              <a:rPr lang="en-US" altLang="en-US" dirty="0" err="1" smtClean="0">
                <a:ea typeface="ＭＳ Ｐゴシック" charset="-128"/>
              </a:rPr>
              <a:t>Ranvier</a:t>
            </a:r>
            <a:r>
              <a:rPr lang="en-US" altLang="en-US" dirty="0" smtClean="0">
                <a:ea typeface="ＭＳ Ｐゴシック" charset="-128"/>
              </a:rPr>
              <a:t> are the microscopic spaces between the myelin cells that cover the axon. These spaces are important because they keep the action potential going through the long axon.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Without the spaces, the charge might lose its intensity before reaching the end of the cell.</a:t>
            </a:r>
          </a:p>
          <a:p>
            <a:pPr lvl="2"/>
            <a:r>
              <a:rPr lang="en-US" altLang="en-US" dirty="0" smtClean="0">
                <a:ea typeface="ＭＳ Ｐゴシック" charset="-128"/>
              </a:rPr>
              <a:t>Think of the nodes as the turbo button in a race car game</a:t>
            </a:r>
          </a:p>
        </p:txBody>
      </p:sp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Nodes of </a:t>
            </a:r>
            <a:r>
              <a:rPr lang="en-US" altLang="en-US" dirty="0" err="1" smtClean="0">
                <a:ea typeface="ＭＳ Ｐゴシック" charset="-128"/>
              </a:rPr>
              <a:t>Ranvier</a:t>
            </a:r>
            <a:endParaRPr lang="en-US" altLang="en-US" dirty="0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Times New Roman" charset="0"/>
                <a:ea typeface="ＭＳ Ｐゴシック" charset="-128"/>
                <a:cs typeface="Times New Roman" charset="0"/>
              </a:rPr>
              <a:t>The axon gets its energy from charged chemicals called ions. In its normal state, the ions have a small negative charge called </a:t>
            </a:r>
            <a:r>
              <a:rPr lang="en-US" altLang="en-US" sz="2800" b="1" dirty="0" smtClean="0">
                <a:latin typeface="Times New Roman" charset="0"/>
                <a:ea typeface="ＭＳ Ｐゴシック" charset="-128"/>
                <a:cs typeface="Times New Roman" charset="0"/>
              </a:rPr>
              <a:t>resting potential</a:t>
            </a:r>
            <a:r>
              <a:rPr lang="en-US" altLang="en-US" sz="2800" dirty="0" smtClean="0">
                <a:latin typeface="Times New Roman" charset="0"/>
                <a:ea typeface="ＭＳ Ｐゴシック" charset="-128"/>
                <a:cs typeface="Times New Roman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>
              <a:latin typeface="Times New Roman" charset="0"/>
              <a:ea typeface="ＭＳ Ｐゴシック" charset="-128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Times New Roman" charset="0"/>
                <a:ea typeface="ＭＳ Ｐゴシック" charset="-128"/>
                <a:cs typeface="Times New Roman" charset="0"/>
              </a:rPr>
              <a:t>This negative balance can be easily upset, however. When the cell becomes excited, it triggers the </a:t>
            </a:r>
            <a:r>
              <a:rPr lang="en-US" altLang="en-US" sz="2800" b="1" dirty="0" smtClean="0">
                <a:latin typeface="Times New Roman" charset="0"/>
                <a:ea typeface="ＭＳ Ｐゴシック" charset="-128"/>
                <a:cs typeface="Times New Roman" charset="0"/>
              </a:rPr>
              <a:t>action potential</a:t>
            </a:r>
            <a:r>
              <a:rPr lang="en-US" altLang="en-US" sz="2800" dirty="0" smtClean="0">
                <a:latin typeface="Times New Roman" charset="0"/>
                <a:ea typeface="ＭＳ Ｐゴシック" charset="-128"/>
                <a:cs typeface="Times New Roman" charset="0"/>
              </a:rPr>
              <a:t>, which reverses the charge and causes the electrical signal to race along the axon. 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200" dirty="0" smtClean="0">
                <a:ea typeface="ＭＳ Ｐゴシック" charset="-128"/>
              </a:rPr>
              <a:t>Action Potential and Resting Potential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>
                <a:ea typeface="ＭＳ Ｐゴシック" charset="-128"/>
              </a:rPr>
              <a:t>The neuron is a mini decision maker. It receives info from thousands of other neurons-some excitatory (like pushing the gas pedal). Others are inhibitory (like pushing the breaks). </a:t>
            </a:r>
          </a:p>
          <a:p>
            <a:r>
              <a:rPr lang="en-US" altLang="en-US" dirty="0" smtClean="0">
                <a:ea typeface="ＭＳ Ｐゴシック" charset="-128"/>
              </a:rPr>
              <a:t>If the excitatory signals, minus the inhibitory signals exceed a minimum intensity, called the </a:t>
            </a:r>
            <a:r>
              <a:rPr lang="en-US" altLang="en-US" b="1" i="1" dirty="0" smtClean="0">
                <a:ea typeface="ＭＳ Ｐゴシック" charset="-128"/>
              </a:rPr>
              <a:t>absolute threshold</a:t>
            </a:r>
            <a:r>
              <a:rPr lang="en-US" altLang="en-US" dirty="0" smtClean="0">
                <a:ea typeface="ＭＳ Ｐゴシック" charset="-128"/>
              </a:rPr>
              <a:t>, then action potential is realized or crossed.</a:t>
            </a:r>
          </a:p>
          <a:p>
            <a:pPr lvl="2"/>
            <a:r>
              <a:rPr lang="en-US" altLang="en-US" sz="1800" dirty="0" smtClean="0">
                <a:ea typeface="ＭＳ Ｐゴシック" charset="-128"/>
              </a:rPr>
              <a:t>Think of it as a class vote: if the excitatory people with their hands up outnumber the inhibitory people with their hands down, the vote passes. </a:t>
            </a:r>
          </a:p>
        </p:txBody>
      </p:sp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Absolute Threshold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latin typeface="Times New Roman" charset="0"/>
                <a:ea typeface="ＭＳ Ｐゴシック" charset="-128"/>
                <a:cs typeface="Times New Roman" charset="0"/>
              </a:rPr>
              <a:t>Each action potential is followed by a brief recharging period known as the refractory period.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latin typeface="Times New Roman" charset="0"/>
                <a:ea typeface="ＭＳ Ｐゴシック" charset="-128"/>
                <a:cs typeface="Times New Roman" charset="0"/>
              </a:rPr>
              <a:t>After the refectory period, the neuron is capable of another action potential.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500" dirty="0" smtClean="0">
                <a:latin typeface="Times New Roman" charset="0"/>
                <a:ea typeface="ＭＳ Ｐゴシック" charset="-128"/>
                <a:cs typeface="Times New Roman" charset="0"/>
              </a:rPr>
              <a:t>Much like waiting for the flash to recharge on a disposable camera before you can take another picture.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Refractory Period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556125"/>
            <a:ext cx="35052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495800"/>
            <a:ext cx="28194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 smtClean="0">
                <a:latin typeface="Times New Roman" charset="0"/>
                <a:ea typeface="ＭＳ Ｐゴシック" charset="-128"/>
                <a:cs typeface="Times New Roman" charset="0"/>
              </a:rPr>
              <a:t>Once the action potential is released, there is no going back. The axon either “fires” or it does not. This process is called the </a:t>
            </a:r>
            <a:r>
              <a:rPr lang="en-US" altLang="en-US" sz="2600" b="1" dirty="0" smtClean="0">
                <a:latin typeface="Times New Roman" charset="0"/>
                <a:ea typeface="ＭＳ Ｐゴシック" charset="-128"/>
                <a:cs typeface="Times New Roman" charset="0"/>
              </a:rPr>
              <a:t>all-or-none principal</a:t>
            </a:r>
            <a:r>
              <a:rPr lang="en-US" altLang="en-US" sz="2600" dirty="0" smtClean="0">
                <a:latin typeface="Times New Roman" charset="0"/>
                <a:ea typeface="ＭＳ Ｐゴシック" charset="-128"/>
                <a:cs typeface="Times New Roman" charset="0"/>
              </a:rPr>
              <a:t>.</a:t>
            </a:r>
          </a:p>
          <a:p>
            <a:pPr lvl="1" eaLnBrk="1" hangingPunct="1"/>
            <a:r>
              <a:rPr lang="en-US" altLang="en-US" sz="2200" dirty="0" smtClean="0">
                <a:latin typeface="Times New Roman" charset="0"/>
                <a:ea typeface="ＭＳ Ｐゴシック" charset="-128"/>
                <a:cs typeface="Times New Roman" charset="0"/>
              </a:rPr>
              <a:t>How do we detect a gentle touch from a slap? A strong stimulus, like a slap, can trigger more neurons to fire, more often, but not any stronger.</a:t>
            </a:r>
          </a:p>
          <a:p>
            <a:pPr lvl="2" eaLnBrk="1" hangingPunct="1"/>
            <a:r>
              <a:rPr lang="en-US" altLang="en-US" sz="2000" dirty="0" smtClean="0">
                <a:latin typeface="Times New Roman" charset="0"/>
                <a:ea typeface="ＭＳ Ｐゴシック" charset="-128"/>
                <a:cs typeface="Times New Roman" charset="0"/>
              </a:rPr>
              <a:t>Squeezing a trigger harder wont make the bullet go faster.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All or Nothing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 cstate="print"/>
          <a:srcRect b="17390"/>
          <a:stretch>
            <a:fillRect/>
          </a:stretch>
        </p:blipFill>
        <p:spPr bwMode="auto">
          <a:xfrm>
            <a:off x="5334000" y="4610100"/>
            <a:ext cx="38100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52600"/>
            <a:ext cx="4114800" cy="4800600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latin typeface="Times New Roman" charset="0"/>
                <a:ea typeface="ＭＳ Ｐゴシック" charset="-128"/>
                <a:cs typeface="Times New Roman" charset="0"/>
              </a:rPr>
              <a:t>Depolarization </a:t>
            </a:r>
            <a:r>
              <a:rPr lang="en-US" altLang="en-US" sz="2800" dirty="0" smtClean="0">
                <a:latin typeface="Times New Roman" charset="0"/>
                <a:ea typeface="ＭＳ Ｐゴシック" charset="-128"/>
                <a:cs typeface="Times New Roman" charset="0"/>
              </a:rPr>
              <a:t>is the initial movement of the action potential where the action passes from the resting potential in the cell body into the action potential in the axon.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41910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Depolarization</a:t>
            </a:r>
          </a:p>
        </p:txBody>
      </p:sp>
      <p:pic>
        <p:nvPicPr>
          <p:cNvPr id="57348" name="Picture 5"/>
          <p:cNvPicPr>
            <a:picLocks noChangeAspect="1" noChangeArrowheads="1"/>
          </p:cNvPicPr>
          <p:nvPr/>
        </p:nvPicPr>
        <p:blipFill>
          <a:blip r:embed="rId2" cstate="print"/>
          <a:srcRect b="6757"/>
          <a:stretch>
            <a:fillRect/>
          </a:stretch>
        </p:blipFill>
        <p:spPr bwMode="auto">
          <a:xfrm>
            <a:off x="4572000" y="1524000"/>
            <a:ext cx="44672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Neural Communication</a:t>
            </a:r>
          </a:p>
        </p:txBody>
      </p:sp>
      <p:grpSp>
        <p:nvGrpSpPr>
          <p:cNvPr id="58371" name="Group 19"/>
          <p:cNvGrpSpPr>
            <a:grpSpLocks/>
          </p:cNvGrpSpPr>
          <p:nvPr/>
        </p:nvGrpSpPr>
        <p:grpSpPr bwMode="auto">
          <a:xfrm>
            <a:off x="0" y="1641475"/>
            <a:ext cx="9144000" cy="4835525"/>
            <a:chOff x="0" y="1140"/>
            <a:chExt cx="5760" cy="3046"/>
          </a:xfrm>
        </p:grpSpPr>
        <p:pic>
          <p:nvPicPr>
            <p:cNvPr id="58372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 t="4527"/>
            <a:stretch>
              <a:fillRect/>
            </a:stretch>
          </p:blipFill>
          <p:spPr bwMode="auto">
            <a:xfrm>
              <a:off x="0" y="1140"/>
              <a:ext cx="5760" cy="3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73" name="Rectangle 11"/>
            <p:cNvSpPr>
              <a:spLocks noChangeArrowheads="1"/>
            </p:cNvSpPr>
            <p:nvPr/>
          </p:nvSpPr>
          <p:spPr bwMode="auto">
            <a:xfrm>
              <a:off x="240" y="3168"/>
              <a:ext cx="1728" cy="8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en-US" b="1"/>
                <a:t>Cell body end </a:t>
              </a:r>
            </a:p>
            <a:p>
              <a:r>
                <a:rPr lang="en-US" altLang="en-US" b="1"/>
                <a:t>of axon</a:t>
              </a:r>
              <a:endParaRPr lang="en-US" altLang="en-US"/>
            </a:p>
          </p:txBody>
        </p:sp>
        <p:sp>
          <p:nvSpPr>
            <p:cNvPr id="58374" name="Rectangle 12"/>
            <p:cNvSpPr>
              <a:spLocks noChangeArrowheads="1"/>
            </p:cNvSpPr>
            <p:nvPr/>
          </p:nvSpPr>
          <p:spPr bwMode="auto">
            <a:xfrm>
              <a:off x="1872" y="1968"/>
              <a:ext cx="2448" cy="62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58375" name="Rectangle 13"/>
            <p:cNvSpPr>
              <a:spLocks noChangeArrowheads="1"/>
            </p:cNvSpPr>
            <p:nvPr/>
          </p:nvSpPr>
          <p:spPr bwMode="auto">
            <a:xfrm>
              <a:off x="3792" y="2496"/>
              <a:ext cx="1968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58376" name="Rectangle 14"/>
            <p:cNvSpPr>
              <a:spLocks noChangeArrowheads="1"/>
            </p:cNvSpPr>
            <p:nvPr/>
          </p:nvSpPr>
          <p:spPr bwMode="auto">
            <a:xfrm>
              <a:off x="1872" y="3696"/>
              <a:ext cx="3072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58377" name="Line 15"/>
            <p:cNvSpPr>
              <a:spLocks noChangeShapeType="1"/>
            </p:cNvSpPr>
            <p:nvPr/>
          </p:nvSpPr>
          <p:spPr bwMode="auto">
            <a:xfrm>
              <a:off x="480" y="2736"/>
              <a:ext cx="24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8378" name="Line 17"/>
            <p:cNvSpPr>
              <a:spLocks noChangeShapeType="1"/>
            </p:cNvSpPr>
            <p:nvPr/>
          </p:nvSpPr>
          <p:spPr bwMode="auto">
            <a:xfrm>
              <a:off x="384" y="4080"/>
              <a:ext cx="4800" cy="0"/>
            </a:xfrm>
            <a:prstGeom prst="line">
              <a:avLst/>
            </a:prstGeom>
            <a:noFill/>
            <a:ln w="304800">
              <a:solidFill>
                <a:srgbClr val="FF99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8379" name="Text Box 18"/>
            <p:cNvSpPr txBox="1">
              <a:spLocks noChangeArrowheads="1"/>
            </p:cNvSpPr>
            <p:nvPr/>
          </p:nvSpPr>
          <p:spPr bwMode="auto">
            <a:xfrm>
              <a:off x="528" y="3936"/>
              <a:ext cx="39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/>
                <a:t>Direction of neural impulse: toward axon terminals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ea typeface="ＭＳ Ｐゴシック" charset="-128"/>
              </a:rPr>
              <a:t>Neurons do not actually touch each other to pass on information. The gap between neurons is called the </a:t>
            </a:r>
            <a:r>
              <a:rPr lang="en-US" altLang="en-US" sz="2400" b="1" dirty="0" smtClean="0">
                <a:ea typeface="ＭＳ Ｐゴシック" charset="-128"/>
              </a:rPr>
              <a:t>synapse</a:t>
            </a:r>
            <a:r>
              <a:rPr lang="en-US" altLang="en-US" sz="2400" dirty="0" smtClean="0">
                <a:ea typeface="ＭＳ Ｐゴシック" charset="-128"/>
              </a:rPr>
              <a:t>.</a:t>
            </a:r>
            <a:endParaRPr lang="en-US" altLang="en-US" sz="1200" dirty="0" smtClean="0">
              <a:ea typeface="ＭＳ Ｐゴシック" charset="-128"/>
            </a:endParaRPr>
          </a:p>
          <a:p>
            <a:pPr eaLnBrk="1" hangingPunct="1"/>
            <a:r>
              <a:rPr lang="en-US" altLang="en-US" sz="2400" dirty="0" smtClean="0">
                <a:ea typeface="ＭＳ Ｐゴシック" charset="-128"/>
              </a:rPr>
              <a:t>The synapse acts as an electrical insulator, preventing an electrical charge from racing to the next cell.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How Cells Connect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562350"/>
            <a:ext cx="43942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Times New Roman" charset="0"/>
                <a:ea typeface="ＭＳ Ｐゴシック" charset="-128"/>
                <a:cs typeface="Times New Roman" charset="0"/>
              </a:rPr>
              <a:t>To pass across the synaptic gap, or synaptic cleft, an electrical message must go through a change in the </a:t>
            </a:r>
            <a:r>
              <a:rPr lang="en-US" altLang="en-US" sz="2400" b="1" dirty="0" smtClean="0">
                <a:latin typeface="Times New Roman" charset="0"/>
                <a:ea typeface="ＭＳ Ｐゴシック" charset="-128"/>
                <a:cs typeface="Times New Roman" charset="0"/>
              </a:rPr>
              <a:t>terminal buttons</a:t>
            </a:r>
            <a:r>
              <a:rPr lang="en-US" altLang="en-US" sz="2400" dirty="0" smtClean="0">
                <a:latin typeface="Times New Roman" charset="0"/>
                <a:ea typeface="ＭＳ Ｐゴシック" charset="-128"/>
                <a:cs typeface="Times New Roman" charset="0"/>
              </a:rPr>
              <a:t>.	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>
              <a:latin typeface="Times New Roman" charset="0"/>
              <a:ea typeface="ＭＳ Ｐゴシック" charset="-128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Times New Roman" charset="0"/>
                <a:ea typeface="ＭＳ Ｐゴシック" charset="-128"/>
                <a:cs typeface="Times New Roman" charset="0"/>
              </a:rPr>
              <a:t>This change is called </a:t>
            </a:r>
            <a:r>
              <a:rPr lang="en-US" altLang="en-US" sz="2400" b="1" dirty="0" smtClean="0">
                <a:latin typeface="Times New Roman" charset="0"/>
                <a:ea typeface="ＭＳ Ｐゴシック" charset="-128"/>
                <a:cs typeface="Times New Roman" charset="0"/>
              </a:rPr>
              <a:t>synaptic transmission</a:t>
            </a:r>
            <a:r>
              <a:rPr lang="en-US" altLang="en-US" sz="2400" dirty="0" smtClean="0">
                <a:latin typeface="Times New Roman" charset="0"/>
                <a:ea typeface="ＭＳ Ｐゴシック" charset="-128"/>
                <a:cs typeface="Times New Roman" charset="0"/>
              </a:rPr>
              <a:t>, and the electrical charge is turned into a chemical message that flows easily across the synaptic cleft.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How Cells Connect</a:t>
            </a:r>
          </a:p>
        </p:txBody>
      </p:sp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0"/>
            <a:ext cx="446563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reeform 14"/>
          <p:cNvSpPr/>
          <p:nvPr/>
        </p:nvSpPr>
        <p:spPr>
          <a:xfrm>
            <a:off x="5456238" y="5732463"/>
            <a:ext cx="0" cy="0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 smtClean="0">
                <a:latin typeface="Times New Roman" charset="0"/>
                <a:ea typeface="ＭＳ Ｐゴシック" charset="-128"/>
                <a:cs typeface="Times New Roman" charset="0"/>
              </a:rPr>
              <a:t>We are born with certain </a:t>
            </a:r>
            <a:r>
              <a:rPr lang="en-US" altLang="en-US" sz="2600" b="1" dirty="0" smtClean="0">
                <a:latin typeface="Times New Roman" charset="0"/>
                <a:ea typeface="ＭＳ Ｐゴシック" charset="-128"/>
                <a:cs typeface="Times New Roman" charset="0"/>
              </a:rPr>
              <a:t>innate</a:t>
            </a:r>
            <a:r>
              <a:rPr lang="en-US" altLang="en-US" sz="2600" dirty="0" smtClean="0">
                <a:latin typeface="Times New Roman" charset="0"/>
                <a:ea typeface="ＭＳ Ｐゴシック" charset="-128"/>
                <a:cs typeface="Times New Roman" charset="0"/>
              </a:rPr>
              <a:t> abilities, or things we are already programmed to do. But, there are things we must learn.</a:t>
            </a:r>
            <a:endParaRPr lang="en-US" altLang="en-US" sz="200" dirty="0" smtClean="0">
              <a:latin typeface="Times New Roman" charset="0"/>
              <a:ea typeface="ＭＳ Ｐゴシック" charset="-128"/>
              <a:cs typeface="Times New Roman" charset="0"/>
            </a:endParaRPr>
          </a:p>
          <a:p>
            <a:pPr lvl="1" eaLnBrk="1" hangingPunct="1"/>
            <a:r>
              <a:rPr lang="en-US" altLang="en-US" sz="2300" b="1" dirty="0" smtClean="0">
                <a:latin typeface="Times New Roman" charset="0"/>
                <a:ea typeface="ＭＳ Ｐゴシック" charset="-128"/>
                <a:cs typeface="Times New Roman" charset="0"/>
              </a:rPr>
              <a:t>Evolution</a:t>
            </a:r>
            <a:r>
              <a:rPr lang="en-US" altLang="en-US" sz="2300" dirty="0" smtClean="0">
                <a:latin typeface="Times New Roman" charset="0"/>
                <a:ea typeface="ＭＳ Ｐゴシック" charset="-128"/>
                <a:cs typeface="Times New Roman" charset="0"/>
              </a:rPr>
              <a:t> is the gradual process of biological change that occurs in a species as it adapts to its environment.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Innate Abilities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5575" y="4343400"/>
            <a:ext cx="20796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152400" y="6019800"/>
            <a:ext cx="137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/>
              <a:t>Polydactyl Disorder</a:t>
            </a:r>
          </a:p>
          <a:p>
            <a:r>
              <a:rPr lang="en-US" altLang="en-US" sz="1200" b="1"/>
              <a:t>(postaxial)</a:t>
            </a:r>
          </a:p>
        </p:txBody>
      </p:sp>
      <p:pic>
        <p:nvPicPr>
          <p:cNvPr id="13318" name="Picture 7" descr="http://upload.wikimedia.org/wikipedia/commons/1/16/6fin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4113" y="4038600"/>
            <a:ext cx="17922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8013" y="4849813"/>
            <a:ext cx="20081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7696200" y="6135688"/>
            <a:ext cx="1371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 dirty="0"/>
              <a:t>Antonio </a:t>
            </a:r>
            <a:r>
              <a:rPr lang="en-US" altLang="en-US" b="1" dirty="0" err="1"/>
              <a:t>Alfonseca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charset="0"/>
                <a:ea typeface="ＭＳ Ｐゴシック" charset="-128"/>
                <a:cs typeface="Times New Roman" charset="0"/>
              </a:rPr>
              <a:t>In the terminal buttons are small sacs called </a:t>
            </a:r>
            <a:r>
              <a:rPr lang="en-US" altLang="en-US" b="1" dirty="0" smtClean="0">
                <a:latin typeface="Times New Roman" charset="0"/>
                <a:ea typeface="ＭＳ Ｐゴシック" charset="-128"/>
                <a:cs typeface="Times New Roman" charset="0"/>
              </a:rPr>
              <a:t>synaptic vesicles</a:t>
            </a:r>
            <a:r>
              <a:rPr lang="en-US" altLang="en-US" dirty="0" smtClean="0">
                <a:latin typeface="Times New Roman" charset="0"/>
                <a:ea typeface="ＭＳ Ｐゴシック" charset="-128"/>
                <a:cs typeface="Times New Roman" charset="0"/>
              </a:rPr>
              <a:t>. These vesicles contain </a:t>
            </a:r>
            <a:r>
              <a:rPr lang="en-US" altLang="en-US" b="1" dirty="0" smtClean="0">
                <a:latin typeface="Times New Roman" charset="0"/>
                <a:ea typeface="ＭＳ Ｐゴシック" charset="-128"/>
                <a:cs typeface="Times New Roman" charset="0"/>
              </a:rPr>
              <a:t>neurotransmitters</a:t>
            </a:r>
            <a:r>
              <a:rPr lang="en-US" altLang="en-US" dirty="0" smtClean="0">
                <a:latin typeface="Times New Roman" charset="0"/>
                <a:ea typeface="ＭＳ Ｐゴシック" charset="-128"/>
                <a:cs typeface="Times New Roman" charset="0"/>
              </a:rPr>
              <a:t> which are chemicals used in neural communication.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>
              <a:latin typeface="Times New Roman" charset="0"/>
              <a:ea typeface="ＭＳ Ｐゴシック" charset="-128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charset="0"/>
                <a:ea typeface="ＭＳ Ｐゴシック" charset="-128"/>
                <a:cs typeface="Times New Roman" charset="0"/>
              </a:rPr>
              <a:t>When the action potential reaches the vesicles, they  are ruptured and the transmitters spill out. If they have the right fit, the transmitters fit into the receptors like a key into a lock.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How Cells Connect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>
              <a:ea typeface="ＭＳ Ｐゴシック" charset="-128"/>
            </a:endParaRPr>
          </a:p>
        </p:txBody>
      </p:sp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Neural Communication</a:t>
            </a:r>
          </a:p>
        </p:txBody>
      </p:sp>
      <p:pic>
        <p:nvPicPr>
          <p:cNvPr id="62468" name="Picture 12" descr="Fig_5_21.gif                                                   00006F14&#10;Love Child                     B3E4B0F3:"/>
          <p:cNvPicPr>
            <a:picLocks noChangeAspect="1" noChangeArrowheads="1"/>
          </p:cNvPicPr>
          <p:nvPr/>
        </p:nvPicPr>
        <p:blipFill>
          <a:blip r:embed="rId2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0" y="16002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lariza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066800"/>
            <a:ext cx="7862745" cy="571636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Neural Communication</a:t>
            </a:r>
            <a:endParaRPr lang="en-CA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Cells are very efficient. Neurotransmitters that are not absorbed by the connecting dendrite are reabsorbed by the sending neuron in a process called </a:t>
            </a:r>
            <a:r>
              <a:rPr lang="en-US" altLang="en-US" i="1" dirty="0" smtClean="0">
                <a:ea typeface="ＭＳ Ｐゴシック" charset="-128"/>
              </a:rPr>
              <a:t>reuptake.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SSRI (</a:t>
            </a:r>
            <a:r>
              <a:rPr lang="en-US" altLang="en-US" sz="2000" dirty="0" smtClean="0">
                <a:ea typeface="ＭＳ Ｐゴシック" charset="-128"/>
              </a:rPr>
              <a:t>Selective </a:t>
            </a:r>
            <a:r>
              <a:rPr lang="en-US" altLang="en-US" sz="2000" dirty="0" err="1" smtClean="0">
                <a:ea typeface="ＭＳ Ｐゴシック" charset="-128"/>
              </a:rPr>
              <a:t>seratonin</a:t>
            </a:r>
            <a:r>
              <a:rPr lang="en-US" altLang="en-US" sz="2000" dirty="0" smtClean="0">
                <a:ea typeface="ＭＳ Ｐゴシック" charset="-128"/>
              </a:rPr>
              <a:t> reuptake inhibitor</a:t>
            </a:r>
            <a:r>
              <a:rPr lang="en-US" altLang="en-US" dirty="0" smtClean="0">
                <a:ea typeface="ＭＳ Ｐゴシック" charset="-128"/>
              </a:rPr>
              <a:t>) example </a:t>
            </a:r>
          </a:p>
        </p:txBody>
      </p:sp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Reuptake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066800"/>
          <a:ext cx="9144000" cy="5029200"/>
        </p:xfrm>
        <a:graphic>
          <a:graphicData uri="http://schemas.openxmlformats.org/drawingml/2006/table">
            <a:tbl>
              <a:tblPr/>
              <a:tblGrid>
                <a:gridCol w="1752600"/>
                <a:gridCol w="2514600"/>
                <a:gridCol w="4876800"/>
              </a:tblGrid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Neurotransmitter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Examples of Malfunction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62000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Acetylcholine (ACh)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Enables muscle action, learning and memory.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With Alzheimer’s disease, ACh producing neurons deteriorate.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762000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Dopamine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Influences movement, learning, attention and emotion.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Excess dopamine receptor activity is linked to schizophrenia. Starved of dopamine, the brain produces the tremors and decreased mobility of Parkinson’s disease.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762000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Serotonin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Affects mood, hunger, sleep and arousal.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Undersupply linked to depression. Prozac and some other antidepressants raise serotonin levels.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762000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Norepinephrine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Helps control alertness and arousal.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Undersupply can depress mood.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762000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GABA (gama-aminobutyric acid)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A major inhibitor neurotransmitter.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Undersupply linked to seizures, tremors and insomnia.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762000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Glutamate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A major excitatory neurotransmitter; involved in memory.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Oversupply can overstimulate brain, producing migraines or seizures (which is why some people avoid MSG).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</a:tbl>
          </a:graphicData>
        </a:graphic>
      </p:graphicFrame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 smtClean="0">
                <a:ea typeface="ＭＳ Ｐゴシック" charset="-128"/>
              </a:rPr>
              <a:t>Some Neurotransmitters and Their Functions</a:t>
            </a:r>
          </a:p>
        </p:txBody>
      </p:sp>
      <p:sp>
        <p:nvSpPr>
          <p:cNvPr id="64549" name="TextBox 4"/>
          <p:cNvSpPr txBox="1">
            <a:spLocks noChangeArrowheads="1"/>
          </p:cNvSpPr>
          <p:nvPr/>
        </p:nvSpPr>
        <p:spPr bwMode="auto">
          <a:xfrm>
            <a:off x="228600" y="6172200"/>
            <a:ext cx="861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/>
              <a:t>**Neurotransmitters can function differently depending on where they are located in the nervous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thway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34080"/>
            <a:ext cx="8229600" cy="442007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Neural Communication</a:t>
            </a:r>
            <a:endParaRPr lang="en-CA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Acetylcholine (</a:t>
            </a:r>
            <a:r>
              <a:rPr lang="en-CA" b="1" dirty="0" err="1" smtClean="0"/>
              <a:t>ACh</a:t>
            </a:r>
            <a:r>
              <a:rPr lang="en-CA" b="1" dirty="0" smtClean="0"/>
              <a:t>)</a:t>
            </a:r>
          </a:p>
          <a:p>
            <a:pPr>
              <a:buNone/>
            </a:pPr>
            <a:r>
              <a:rPr lang="en-CA" dirty="0" smtClean="0"/>
              <a:t> Involved in memory and muscle activity</a:t>
            </a:r>
          </a:p>
          <a:p>
            <a:pPr>
              <a:buNone/>
            </a:pPr>
            <a:r>
              <a:rPr lang="en-CA" dirty="0" smtClean="0"/>
              <a:t> Causes muscle contraction</a:t>
            </a:r>
          </a:p>
          <a:p>
            <a:pPr>
              <a:buNone/>
            </a:pPr>
            <a:r>
              <a:rPr lang="en-CA" dirty="0" smtClean="0"/>
              <a:t> Lack – Alzheimer’s</a:t>
            </a:r>
          </a:p>
          <a:p>
            <a:pPr>
              <a:buNone/>
            </a:pPr>
            <a:r>
              <a:rPr lang="en-CA" dirty="0" smtClean="0"/>
              <a:t> Curare – blocks Ach receptors – paralyzed</a:t>
            </a:r>
          </a:p>
          <a:p>
            <a:pPr>
              <a:buNone/>
            </a:pPr>
            <a:r>
              <a:rPr lang="en-CA" dirty="0" smtClean="0"/>
              <a:t> </a:t>
            </a:r>
            <a:r>
              <a:rPr lang="en-CA" dirty="0" err="1" smtClean="0"/>
              <a:t>Botulin</a:t>
            </a:r>
            <a:r>
              <a:rPr lang="en-CA" dirty="0" smtClean="0"/>
              <a:t> – Botox – paralyzes underlying face muscles</a:t>
            </a:r>
          </a:p>
          <a:p>
            <a:pPr>
              <a:buNone/>
            </a:pPr>
            <a:r>
              <a:rPr lang="en-CA" dirty="0" smtClean="0"/>
              <a:t> Black widow – flood of Ach - contractions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Neural Communication</a:t>
            </a:r>
            <a:endParaRPr lang="en-CA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Endorphins</a:t>
            </a:r>
          </a:p>
          <a:p>
            <a:pPr>
              <a:buNone/>
            </a:pPr>
            <a:r>
              <a:rPr lang="en-CA" dirty="0" smtClean="0"/>
              <a:t> “morphine within” </a:t>
            </a:r>
          </a:p>
          <a:p>
            <a:pPr>
              <a:buNone/>
            </a:pPr>
            <a:r>
              <a:rPr lang="en-CA" dirty="0" smtClean="0"/>
              <a:t> natural, opiate-like neurotransmitters</a:t>
            </a:r>
          </a:p>
          <a:p>
            <a:pPr>
              <a:buNone/>
            </a:pPr>
            <a:r>
              <a:rPr lang="en-CA" dirty="0" smtClean="0"/>
              <a:t> linked to pain control and pleasure</a:t>
            </a:r>
          </a:p>
          <a:p>
            <a:r>
              <a:rPr lang="en-CA" dirty="0" smtClean="0"/>
              <a:t> </a:t>
            </a:r>
            <a:r>
              <a:rPr lang="en-CA" b="1" dirty="0" smtClean="0"/>
              <a:t>Dopamine</a:t>
            </a:r>
          </a:p>
          <a:p>
            <a:pPr>
              <a:buNone/>
            </a:pPr>
            <a:r>
              <a:rPr lang="en-CA" dirty="0" smtClean="0"/>
              <a:t> An excitatory transmitter</a:t>
            </a:r>
          </a:p>
          <a:p>
            <a:pPr>
              <a:buNone/>
            </a:pPr>
            <a:r>
              <a:rPr lang="en-CA" dirty="0" smtClean="0"/>
              <a:t> Excess – Schizophrenia</a:t>
            </a:r>
          </a:p>
          <a:p>
            <a:pPr>
              <a:buNone/>
            </a:pPr>
            <a:r>
              <a:rPr lang="en-CA" dirty="0" smtClean="0"/>
              <a:t> Deprived – </a:t>
            </a:r>
            <a:r>
              <a:rPr lang="en-CA" dirty="0" err="1" smtClean="0"/>
              <a:t>Parkinsons</a:t>
            </a:r>
            <a:r>
              <a:rPr lang="en-CA" dirty="0" smtClean="0"/>
              <a:t> - tremors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Neural Communication</a:t>
            </a:r>
            <a:endParaRPr lang="en-CA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b="1" dirty="0" smtClean="0"/>
              <a:t>Serotonin</a:t>
            </a:r>
          </a:p>
          <a:p>
            <a:pPr>
              <a:buNone/>
            </a:pPr>
            <a:r>
              <a:rPr lang="en-CA" dirty="0" smtClean="0"/>
              <a:t> Enhances mood, eating, sleep, and sexual behavior</a:t>
            </a:r>
          </a:p>
          <a:p>
            <a:pPr>
              <a:buNone/>
            </a:pPr>
            <a:r>
              <a:rPr lang="en-CA" dirty="0" smtClean="0"/>
              <a:t> Lack – depression – Prozac –blocks reuptake</a:t>
            </a:r>
          </a:p>
          <a:p>
            <a:r>
              <a:rPr lang="en-CA" dirty="0" smtClean="0"/>
              <a:t> </a:t>
            </a:r>
            <a:r>
              <a:rPr lang="en-CA" b="1" dirty="0" err="1" smtClean="0"/>
              <a:t>Norephidrine</a:t>
            </a:r>
            <a:endParaRPr lang="en-CA" b="1" dirty="0" smtClean="0"/>
          </a:p>
          <a:p>
            <a:pPr>
              <a:buNone/>
            </a:pPr>
            <a:r>
              <a:rPr lang="en-CA" dirty="0" smtClean="0"/>
              <a:t> Alertness and arousal</a:t>
            </a:r>
          </a:p>
          <a:p>
            <a:pPr>
              <a:buNone/>
            </a:pPr>
            <a:r>
              <a:rPr lang="en-CA" dirty="0" smtClean="0"/>
              <a:t> Lack – depressed moods</a:t>
            </a:r>
          </a:p>
          <a:p>
            <a:r>
              <a:rPr lang="en-CA" dirty="0" smtClean="0"/>
              <a:t> </a:t>
            </a:r>
            <a:r>
              <a:rPr lang="en-CA" b="1" dirty="0" smtClean="0"/>
              <a:t>GABA – gamma </a:t>
            </a:r>
            <a:r>
              <a:rPr lang="en-CA" b="1" dirty="0" err="1" smtClean="0"/>
              <a:t>aminobutyric</a:t>
            </a:r>
            <a:r>
              <a:rPr lang="en-CA" b="1" dirty="0" smtClean="0"/>
              <a:t> acid</a:t>
            </a:r>
          </a:p>
          <a:p>
            <a:pPr>
              <a:buNone/>
            </a:pPr>
            <a:r>
              <a:rPr lang="en-CA" dirty="0" smtClean="0"/>
              <a:t> Inhibiting neurotransmitter</a:t>
            </a:r>
          </a:p>
          <a:p>
            <a:pPr>
              <a:buNone/>
            </a:pPr>
            <a:r>
              <a:rPr lang="en-CA" dirty="0" smtClean="0"/>
              <a:t> Lack – seizures, tremors, insomnia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Neural Communication</a:t>
            </a:r>
            <a:endParaRPr lang="en-CA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Agonist</a:t>
            </a:r>
            <a:r>
              <a:rPr lang="en-CA" dirty="0" smtClean="0"/>
              <a:t> - molecules mimic neurotransmitters</a:t>
            </a:r>
          </a:p>
          <a:p>
            <a:pPr>
              <a:buNone/>
            </a:pPr>
            <a:r>
              <a:rPr lang="en-CA" dirty="0" smtClean="0"/>
              <a:t> Morphine – mimics actions of endorphins</a:t>
            </a:r>
          </a:p>
          <a:p>
            <a:pPr>
              <a:buNone/>
            </a:pPr>
            <a:r>
              <a:rPr lang="en-CA" dirty="0" smtClean="0"/>
              <a:t> Stimulates brain areas involved in mood and pain sensations</a:t>
            </a:r>
          </a:p>
          <a:p>
            <a:r>
              <a:rPr lang="en-CA" b="1" dirty="0" smtClean="0"/>
              <a:t>Antagonists</a:t>
            </a:r>
            <a:r>
              <a:rPr lang="en-CA" dirty="0" smtClean="0"/>
              <a:t> - similar enough to fit in receptor site and block neurotransmitter action</a:t>
            </a:r>
          </a:p>
          <a:p>
            <a:pPr>
              <a:buNone/>
            </a:pPr>
            <a:r>
              <a:rPr lang="en-CA" dirty="0" smtClean="0"/>
              <a:t> Curare – paralyzes by blocking Ach receptors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Neural Communication</a:t>
            </a:r>
            <a:endParaRPr lang="en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The study of the human brain has been a winding road. Plato was the first to correctly locate the mind in the spherical head. </a:t>
            </a:r>
          </a:p>
          <a:p>
            <a:r>
              <a:rPr lang="en-US" altLang="en-US" dirty="0" smtClean="0">
                <a:ea typeface="ＭＳ Ｐゴシック" charset="-128"/>
              </a:rPr>
              <a:t>Since the early 1800s we have come a long ways when a German physician developed the theory of phrenology.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Phrenology claimed that bumps on the skull could reveal our mental abilities and character traits.</a:t>
            </a:r>
          </a:p>
          <a:p>
            <a:pPr lvl="2"/>
            <a:r>
              <a:rPr lang="en-US" altLang="en-US" dirty="0" smtClean="0">
                <a:ea typeface="ＭＳ Ｐゴシック" charset="-128"/>
              </a:rPr>
              <a:t>Mark Twain story  </a:t>
            </a: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A Wrongheaded Theory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>
              <a:ea typeface="ＭＳ Ｐゴシック" charset="-128"/>
            </a:endParaRPr>
          </a:p>
        </p:txBody>
      </p:sp>
      <p:sp>
        <p:nvSpPr>
          <p:cNvPr id="67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How Does a Neuron Work?</a:t>
            </a:r>
          </a:p>
        </p:txBody>
      </p:sp>
      <p:pic>
        <p:nvPicPr>
          <p:cNvPr id="6758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17650"/>
            <a:ext cx="7696200" cy="52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The chemicals that our bodies produce work as agonists (excite) and antagonists (inhibit). They do this by </a:t>
            </a:r>
            <a:r>
              <a:rPr lang="en-US" altLang="en-US" i="1" dirty="0" smtClean="0">
                <a:ea typeface="ＭＳ Ｐゴシック" charset="-128"/>
              </a:rPr>
              <a:t>amplifying</a:t>
            </a:r>
            <a:r>
              <a:rPr lang="en-US" altLang="en-US" dirty="0" smtClean="0">
                <a:ea typeface="ＭＳ Ｐゴシック" charset="-128"/>
              </a:rPr>
              <a:t> or </a:t>
            </a:r>
            <a:r>
              <a:rPr lang="en-US" altLang="en-US" i="1" dirty="0" smtClean="0">
                <a:ea typeface="ＭＳ Ｐゴシック" charset="-128"/>
              </a:rPr>
              <a:t>mimicking</a:t>
            </a:r>
            <a:r>
              <a:rPr lang="en-US" altLang="en-US" dirty="0" smtClean="0">
                <a:ea typeface="ＭＳ Ｐゴシック" charset="-128"/>
              </a:rPr>
              <a:t> the sensation of pleasure </a:t>
            </a:r>
            <a:r>
              <a:rPr lang="en-US" altLang="en-US" b="1" dirty="0" smtClean="0">
                <a:ea typeface="ＭＳ Ｐゴシック" charset="-128"/>
              </a:rPr>
              <a:t>(agonist), </a:t>
            </a:r>
            <a:r>
              <a:rPr lang="en-US" altLang="en-US" dirty="0" smtClean="0">
                <a:ea typeface="ＭＳ Ｐゴシック" charset="-128"/>
              </a:rPr>
              <a:t>or </a:t>
            </a:r>
            <a:r>
              <a:rPr lang="en-US" altLang="en-US" i="1" dirty="0" smtClean="0">
                <a:ea typeface="ＭＳ Ｐゴシック" charset="-128"/>
              </a:rPr>
              <a:t>blocking</a:t>
            </a:r>
            <a:r>
              <a:rPr lang="en-US" altLang="en-US" dirty="0" smtClean="0">
                <a:ea typeface="ＭＳ Ｐゴシック" charset="-128"/>
              </a:rPr>
              <a:t> the absorption of our neurotransmitters </a:t>
            </a:r>
            <a:r>
              <a:rPr lang="en-US" altLang="en-US" b="1" dirty="0" smtClean="0">
                <a:ea typeface="ＭＳ Ｐゴシック" charset="-128"/>
              </a:rPr>
              <a:t>(antagonist).</a:t>
            </a:r>
          </a:p>
          <a:p>
            <a:pPr lvl="2"/>
            <a:r>
              <a:rPr lang="en-US" altLang="en-US" dirty="0" smtClean="0">
                <a:ea typeface="ＭＳ Ｐゴシック" charset="-128"/>
              </a:rPr>
              <a:t>Agonist-opiates mimic the high produced naturally</a:t>
            </a:r>
          </a:p>
          <a:p>
            <a:pPr lvl="2"/>
            <a:r>
              <a:rPr lang="en-US" altLang="en-US" dirty="0" smtClean="0">
                <a:ea typeface="ＭＳ Ｐゴシック" charset="-128"/>
              </a:rPr>
              <a:t>Antagonist-</a:t>
            </a:r>
            <a:r>
              <a:rPr lang="en-US" altLang="en-US" dirty="0" err="1" smtClean="0">
                <a:ea typeface="ＭＳ Ｐゴシック" charset="-128"/>
              </a:rPr>
              <a:t>botulin</a:t>
            </a:r>
            <a:r>
              <a:rPr lang="en-US" altLang="en-US" dirty="0" smtClean="0">
                <a:ea typeface="ＭＳ Ｐゴシック" charset="-128"/>
              </a:rPr>
              <a:t> blocks </a:t>
            </a:r>
            <a:r>
              <a:rPr lang="en-US" altLang="en-US" dirty="0" err="1" smtClean="0">
                <a:ea typeface="ＭＳ Ｐゴシック" charset="-128"/>
              </a:rPr>
              <a:t>ACh</a:t>
            </a:r>
            <a:r>
              <a:rPr lang="en-US" altLang="en-US" dirty="0" smtClean="0">
                <a:ea typeface="ＭＳ Ｐゴシック" charset="-128"/>
              </a:rPr>
              <a:t> (enables muscle action)</a:t>
            </a:r>
          </a:p>
        </p:txBody>
      </p:sp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Neural 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Neural Communication</a:t>
            </a:r>
          </a:p>
        </p:txBody>
      </p:sp>
      <p:grpSp>
        <p:nvGrpSpPr>
          <p:cNvPr id="69635" name="Group 2051"/>
          <p:cNvGrpSpPr>
            <a:grpSpLocks/>
          </p:cNvGrpSpPr>
          <p:nvPr/>
        </p:nvGrpSpPr>
        <p:grpSpPr bwMode="auto">
          <a:xfrm>
            <a:off x="-92075" y="1879600"/>
            <a:ext cx="5426075" cy="4140200"/>
            <a:chOff x="-58" y="960"/>
            <a:chExt cx="5818" cy="3136"/>
          </a:xfrm>
        </p:grpSpPr>
        <p:pic>
          <p:nvPicPr>
            <p:cNvPr id="69640" name="Picture 205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6" y="1104"/>
              <a:ext cx="2352" cy="1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41" name="Picture 20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8" y="2064"/>
              <a:ext cx="2016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42" name="Picture 205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12" y="2934"/>
              <a:ext cx="2064" cy="1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43" name="Text Box 2055"/>
            <p:cNvSpPr txBox="1">
              <a:spLocks noChangeArrowheads="1"/>
            </p:cNvSpPr>
            <p:nvPr/>
          </p:nvSpPr>
          <p:spPr bwMode="auto">
            <a:xfrm>
              <a:off x="-58" y="1079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altLang="en-US" b="1"/>
            </a:p>
          </p:txBody>
        </p:sp>
        <p:sp>
          <p:nvSpPr>
            <p:cNvPr id="69644" name="Rectangle 2056"/>
            <p:cNvSpPr>
              <a:spLocks noChangeArrowheads="1"/>
            </p:cNvSpPr>
            <p:nvPr/>
          </p:nvSpPr>
          <p:spPr bwMode="auto">
            <a:xfrm>
              <a:off x="336" y="1056"/>
              <a:ext cx="1440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69645" name="Rectangle 2057"/>
            <p:cNvSpPr>
              <a:spLocks noChangeArrowheads="1"/>
            </p:cNvSpPr>
            <p:nvPr/>
          </p:nvSpPr>
          <p:spPr bwMode="auto">
            <a:xfrm>
              <a:off x="1920" y="1152"/>
              <a:ext cx="76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69646" name="Rectangle 2058"/>
            <p:cNvSpPr>
              <a:spLocks noChangeArrowheads="1"/>
            </p:cNvSpPr>
            <p:nvPr/>
          </p:nvSpPr>
          <p:spPr bwMode="auto">
            <a:xfrm>
              <a:off x="0" y="960"/>
              <a:ext cx="1593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1200" b="1" i="1"/>
                <a:t>Neurotransmitter </a:t>
              </a:r>
            </a:p>
            <a:p>
              <a:r>
                <a:rPr lang="en-US" altLang="en-US" sz="1200" b="1"/>
                <a:t>molecule</a:t>
              </a:r>
            </a:p>
          </p:txBody>
        </p:sp>
        <p:sp>
          <p:nvSpPr>
            <p:cNvPr id="69647" name="Rectangle 2059"/>
            <p:cNvSpPr>
              <a:spLocks noChangeArrowheads="1"/>
            </p:cNvSpPr>
            <p:nvPr/>
          </p:nvSpPr>
          <p:spPr bwMode="auto">
            <a:xfrm>
              <a:off x="1988" y="1091"/>
              <a:ext cx="1321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1200" b="1"/>
                <a:t>Receiving cell</a:t>
              </a:r>
            </a:p>
            <a:p>
              <a:r>
                <a:rPr lang="en-US" altLang="en-US" sz="1200" b="1"/>
                <a:t>membrane</a:t>
              </a:r>
            </a:p>
          </p:txBody>
        </p:sp>
        <p:sp>
          <p:nvSpPr>
            <p:cNvPr id="69648" name="Rectangle 2060"/>
            <p:cNvSpPr>
              <a:spLocks noChangeArrowheads="1"/>
            </p:cNvSpPr>
            <p:nvPr/>
          </p:nvSpPr>
          <p:spPr bwMode="auto">
            <a:xfrm>
              <a:off x="336" y="2064"/>
              <a:ext cx="81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69649" name="Rectangle 2061"/>
            <p:cNvSpPr>
              <a:spLocks noChangeArrowheads="1"/>
            </p:cNvSpPr>
            <p:nvPr/>
          </p:nvSpPr>
          <p:spPr bwMode="auto">
            <a:xfrm>
              <a:off x="0" y="2249"/>
              <a:ext cx="1675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1200" b="1"/>
                <a:t>Receptor site on</a:t>
              </a:r>
            </a:p>
            <a:p>
              <a:r>
                <a:rPr lang="en-US" altLang="en-US" sz="1200" b="1"/>
                <a:t>receiving neuron</a:t>
              </a:r>
            </a:p>
          </p:txBody>
        </p:sp>
        <p:sp>
          <p:nvSpPr>
            <p:cNvPr id="69650" name="Rectangle 2062"/>
            <p:cNvSpPr>
              <a:spLocks noChangeArrowheads="1"/>
            </p:cNvSpPr>
            <p:nvPr/>
          </p:nvSpPr>
          <p:spPr bwMode="auto">
            <a:xfrm>
              <a:off x="3264" y="2112"/>
              <a:ext cx="52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69651" name="Rectangle 2063"/>
            <p:cNvSpPr>
              <a:spLocks noChangeArrowheads="1"/>
            </p:cNvSpPr>
            <p:nvPr/>
          </p:nvSpPr>
          <p:spPr bwMode="auto">
            <a:xfrm>
              <a:off x="4800" y="2928"/>
              <a:ext cx="624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69652" name="Rectangle 2064"/>
            <p:cNvSpPr>
              <a:spLocks noChangeArrowheads="1"/>
            </p:cNvSpPr>
            <p:nvPr/>
          </p:nvSpPr>
          <p:spPr bwMode="auto">
            <a:xfrm>
              <a:off x="3145" y="1957"/>
              <a:ext cx="1645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1200" b="1" i="1"/>
                <a:t>Agonist </a:t>
              </a:r>
              <a:r>
                <a:rPr lang="en-US" altLang="en-US" sz="1200" b="1"/>
                <a:t>mimics</a:t>
              </a:r>
            </a:p>
            <a:p>
              <a:r>
                <a:rPr lang="en-US" altLang="en-US" sz="1200" b="1"/>
                <a:t>neurotransmitter</a:t>
              </a:r>
            </a:p>
          </p:txBody>
        </p:sp>
        <p:sp>
          <p:nvSpPr>
            <p:cNvPr id="69653" name="Rectangle 2065"/>
            <p:cNvSpPr>
              <a:spLocks noChangeArrowheads="1"/>
            </p:cNvSpPr>
            <p:nvPr/>
          </p:nvSpPr>
          <p:spPr bwMode="auto">
            <a:xfrm>
              <a:off x="3636" y="2711"/>
              <a:ext cx="2124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1200" b="1" i="1"/>
                <a:t>Antagonist </a:t>
              </a:r>
              <a:r>
                <a:rPr lang="en-US" altLang="en-US" sz="1200" b="1"/>
                <a:t>blocks</a:t>
              </a:r>
            </a:p>
            <a:p>
              <a:r>
                <a:rPr lang="en-US" altLang="en-US" sz="1200" b="1"/>
                <a:t>neurotransmitter</a:t>
              </a:r>
            </a:p>
          </p:txBody>
        </p:sp>
      </p:grpSp>
      <p:sp>
        <p:nvSpPr>
          <p:cNvPr id="69636" name="TextBox 17"/>
          <p:cNvSpPr txBox="1">
            <a:spLocks noChangeArrowheads="1"/>
          </p:cNvSpPr>
          <p:nvPr/>
        </p:nvSpPr>
        <p:spPr bwMode="auto">
          <a:xfrm>
            <a:off x="4419600" y="1905000"/>
            <a:ext cx="381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 b="1"/>
              <a:t>This NT molecule fits the receptor site on the receiving neuron much like a lock and key.</a:t>
            </a:r>
          </a:p>
        </p:txBody>
      </p:sp>
      <p:sp>
        <p:nvSpPr>
          <p:cNvPr id="69637" name="TextBox 18"/>
          <p:cNvSpPr txBox="1">
            <a:spLocks noChangeArrowheads="1"/>
          </p:cNvSpPr>
          <p:nvPr/>
        </p:nvSpPr>
        <p:spPr bwMode="auto">
          <a:xfrm>
            <a:off x="4953000" y="3200400"/>
            <a:ext cx="381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 b="1"/>
              <a:t>This agonist molecule excites. It is similar enough to the NT to mimic its effects on the receiving neuron. Morphine, for example mimics the actions of endorphins*. </a:t>
            </a:r>
          </a:p>
        </p:txBody>
      </p:sp>
      <p:sp>
        <p:nvSpPr>
          <p:cNvPr id="69638" name="TextBox 19"/>
          <p:cNvSpPr txBox="1">
            <a:spLocks noChangeArrowheads="1"/>
          </p:cNvSpPr>
          <p:nvPr/>
        </p:nvSpPr>
        <p:spPr bwMode="auto">
          <a:xfrm>
            <a:off x="5334000" y="4724400"/>
            <a:ext cx="3810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 b="1"/>
              <a:t>This antagonist molecule inhibits. It has a structure similar enough to the NT to occupy the receptor cite and block its action, but not similar enough stimulate. Botulin, a food borne poison causes paralysis by blocking Ach release…same as Botox!.</a:t>
            </a:r>
          </a:p>
        </p:txBody>
      </p:sp>
      <p:sp>
        <p:nvSpPr>
          <p:cNvPr id="69639" name="TextBox 20"/>
          <p:cNvSpPr txBox="1">
            <a:spLocks noChangeArrowheads="1"/>
          </p:cNvSpPr>
          <p:nvPr/>
        </p:nvSpPr>
        <p:spPr bwMode="auto">
          <a:xfrm>
            <a:off x="0" y="6396038"/>
            <a:ext cx="7620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/>
              <a:t>*Endorphins are natural, opiate like NTs that are linked to pain control and pleasure.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Allows brain to fence out undesirable chemicals</a:t>
            </a:r>
          </a:p>
          <a:p>
            <a:r>
              <a:rPr lang="en-CA" dirty="0" smtClean="0"/>
              <a:t>Parkinson’s – dopamine cannot pass the blood-brain barrier – L-dopa can and is converted to dopamine by the brain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Blood-Brain Barrier</a:t>
            </a:r>
            <a:endParaRPr lang="en-CA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00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2600" dirty="0" smtClean="0">
                <a:latin typeface="Times New Roman" charset="0"/>
                <a:ea typeface="ＭＳ Ｐゴシック" charset="-128"/>
                <a:cs typeface="Times New Roman" charset="0"/>
              </a:rPr>
              <a:t>Amongst the vast number of neurons are </a:t>
            </a:r>
            <a:r>
              <a:rPr lang="en-US" altLang="en-US" sz="2600" dirty="0" err="1" smtClean="0">
                <a:latin typeface="Times New Roman" charset="0"/>
                <a:ea typeface="ＭＳ Ｐゴシック" charset="-128"/>
                <a:cs typeface="Times New Roman" charset="0"/>
              </a:rPr>
              <a:t>glial</a:t>
            </a:r>
            <a:r>
              <a:rPr lang="en-US" altLang="en-US" sz="2600" dirty="0" smtClean="0">
                <a:latin typeface="Times New Roman" charset="0"/>
                <a:ea typeface="ＭＳ Ｐゴシック" charset="-128"/>
                <a:cs typeface="Times New Roman" charset="0"/>
              </a:rPr>
              <a:t> cells. These cells bind the neurons together and help provide insulating covering for the axon. </a:t>
            </a:r>
          </a:p>
          <a:p>
            <a:pPr lvl="1" eaLnBrk="1" hangingPunct="1"/>
            <a:r>
              <a:rPr lang="en-US" altLang="en-US" sz="2200" dirty="0" smtClean="0">
                <a:latin typeface="Times New Roman" charset="0"/>
                <a:ea typeface="ＭＳ Ｐゴシック" charset="-128"/>
                <a:cs typeface="Times New Roman" charset="0"/>
              </a:rPr>
              <a:t>They act as glue to hold cells together, facilitate communication and potentially play a role in intelligence.</a:t>
            </a:r>
          </a:p>
          <a:p>
            <a:pPr lvl="2" eaLnBrk="1" hangingPunct="1"/>
            <a:r>
              <a:rPr lang="en-US" altLang="en-US" sz="1900" dirty="0" smtClean="0">
                <a:latin typeface="Times New Roman" charset="0"/>
                <a:ea typeface="ＭＳ Ｐゴシック" charset="-128"/>
                <a:cs typeface="Times New Roman" charset="0"/>
              </a:rPr>
              <a:t>Einstein: myth was a bigger brain, truth was more </a:t>
            </a:r>
            <a:r>
              <a:rPr lang="en-US" altLang="en-US" sz="1900" dirty="0" err="1" smtClean="0">
                <a:latin typeface="Times New Roman" charset="0"/>
                <a:ea typeface="ＭＳ Ｐゴシック" charset="-128"/>
                <a:cs typeface="Times New Roman" charset="0"/>
              </a:rPr>
              <a:t>glial</a:t>
            </a:r>
            <a:r>
              <a:rPr lang="en-US" altLang="en-US" sz="1900" dirty="0" smtClean="0">
                <a:latin typeface="Times New Roman" charset="0"/>
                <a:ea typeface="ＭＳ Ｐゴシック" charset="-128"/>
                <a:cs typeface="Times New Roman" charset="0"/>
              </a:rPr>
              <a:t> cells! 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ea typeface="ＭＳ Ｐゴシック" charset="-128"/>
              </a:rPr>
              <a:t>Glial</a:t>
            </a:r>
            <a:r>
              <a:rPr lang="en-US" altLang="en-US" dirty="0" smtClean="0">
                <a:ea typeface="ＭＳ Ｐゴシック" charset="-128"/>
              </a:rPr>
              <a:t> Cells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114800"/>
            <a:ext cx="4648200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267200" y="6415088"/>
            <a:ext cx="480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/>
              <a:t>Glial Cells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>
                <a:latin typeface="Times New Roman" charset="0"/>
                <a:ea typeface="ＭＳ Ｐゴシック" charset="-128"/>
                <a:cs typeface="Times New Roman" charset="0"/>
              </a:rPr>
              <a:t>Evolution has fundamentally shaped psychology because it favors genetic variations that produce adaptive behavior.</a:t>
            </a:r>
          </a:p>
          <a:p>
            <a:pPr eaLnBrk="1" hangingPunct="1"/>
            <a:endParaRPr lang="en-US" altLang="en-US" sz="2800" dirty="0" smtClean="0">
              <a:latin typeface="Times New Roman" charset="0"/>
              <a:ea typeface="ＭＳ Ｐゴシック" charset="-128"/>
              <a:cs typeface="Times New Roman" charset="0"/>
            </a:endParaRPr>
          </a:p>
          <a:p>
            <a:pPr eaLnBrk="1" hangingPunct="1">
              <a:buFont typeface="Wingdings" charset="2"/>
              <a:buNone/>
            </a:pPr>
            <a:r>
              <a:rPr lang="en-US" altLang="en-US" sz="2800" dirty="0" smtClean="0">
                <a:latin typeface="Times New Roman" charset="0"/>
                <a:ea typeface="ＭＳ Ｐゴシック" charset="-128"/>
                <a:cs typeface="Times New Roman" charset="0"/>
              </a:rPr>
              <a:t>	</a:t>
            </a:r>
            <a:r>
              <a:rPr lang="en-US" altLang="en-US" sz="2200" dirty="0" smtClean="0">
                <a:latin typeface="Times New Roman" charset="0"/>
                <a:ea typeface="ＭＳ Ｐゴシック" charset="-128"/>
                <a:cs typeface="Times New Roman" charset="0"/>
              </a:rPr>
              <a:t>The evolutionary process is the 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 sz="2200" dirty="0" smtClean="0">
                <a:latin typeface="Times New Roman" charset="0"/>
                <a:ea typeface="ＭＳ Ｐゴシック" charset="-128"/>
                <a:cs typeface="Times New Roman" charset="0"/>
              </a:rPr>
              <a:t>	link between genetics and behavior.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The Role of Evolution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1288" y="3276600"/>
            <a:ext cx="346551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12775" y="1600200"/>
            <a:ext cx="4340225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dirty="0" smtClean="0">
                <a:latin typeface="Times New Roman" charset="0"/>
                <a:ea typeface="ＭＳ Ｐゴシック" charset="-128"/>
                <a:cs typeface="Times New Roman" charset="0"/>
              </a:rPr>
              <a:t>Natural selection says those individuals best adapted to the environment are more likely to flourish and reproduce; those that are poorly adapted will tend to leave fewer progeny, and their line may die out.</a:t>
            </a:r>
          </a:p>
          <a:p>
            <a:pPr eaLnBrk="1" hangingPunct="1">
              <a:lnSpc>
                <a:spcPct val="90000"/>
              </a:lnSpc>
            </a:pPr>
            <a:endParaRPr lang="en-US" altLang="en-US" sz="2200" dirty="0" smtClean="0">
              <a:latin typeface="Times New Roman" charset="0"/>
              <a:ea typeface="ＭＳ Ｐゴシック" charset="-128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 smtClean="0">
                <a:latin typeface="Times New Roman" charset="0"/>
                <a:ea typeface="ＭＳ Ｐゴシック" charset="-128"/>
                <a:cs typeface="Times New Roman" charset="0"/>
              </a:rPr>
              <a:t>For those individuals whose ancestors had accumulated new traits that allowed them to survive, the result “would be the formation of a new species (Darwin, 1859).”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Natural Selection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057400"/>
            <a:ext cx="41179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Owl butterfly example</a:t>
            </a:r>
          </a:p>
          <a:p>
            <a:pPr lvl="1"/>
            <a:r>
              <a:rPr lang="en-US" altLang="en-US" dirty="0" smtClean="0">
                <a:ea typeface="ＭＳ Ｐゴシック" charset="-128"/>
                <a:hlinkClick r:id="rId2"/>
              </a:rPr>
              <a:t>http://youtu.be/dR_BFmDMRaI</a:t>
            </a:r>
            <a:endParaRPr lang="en-US" altLang="en-US" dirty="0" smtClean="0">
              <a:ea typeface="ＭＳ Ｐゴシック" charset="-128"/>
            </a:endParaRPr>
          </a:p>
          <a:p>
            <a:pPr lvl="1"/>
            <a:endParaRPr lang="en-US" altLang="en-US" dirty="0" smtClean="0">
              <a:ea typeface="ＭＳ Ｐゴシック" charset="-128"/>
            </a:endParaRP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Natural Selection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14742</TotalTime>
  <Words>2849</Words>
  <Application>Microsoft Office PowerPoint</Application>
  <PresentationFormat>On-screen Show (4:3)</PresentationFormat>
  <Paragraphs>327</Paragraphs>
  <Slides>64</Slides>
  <Notes>0</Notes>
  <HiddenSlides>4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Office Theme</vt:lpstr>
      <vt:lpstr>Concourse</vt:lpstr>
      <vt:lpstr>Neural and Hormonal Systems   Module 3</vt:lpstr>
      <vt:lpstr>Psychology and Biology</vt:lpstr>
      <vt:lpstr>The Brain, The Mind and Psychology</vt:lpstr>
      <vt:lpstr>Biopsychology</vt:lpstr>
      <vt:lpstr>Innate Abilities</vt:lpstr>
      <vt:lpstr>A Wrongheaded Theory</vt:lpstr>
      <vt:lpstr>The Role of Evolution</vt:lpstr>
      <vt:lpstr>Natural Selection</vt:lpstr>
      <vt:lpstr>Natural Selection </vt:lpstr>
      <vt:lpstr>Misconceptions About Evolution</vt:lpstr>
      <vt:lpstr>Evolution as an Accepted Theory…</vt:lpstr>
      <vt:lpstr>Genetics and Inheritance</vt:lpstr>
      <vt:lpstr>Genotype and Phenotype</vt:lpstr>
      <vt:lpstr>Heredity and the Environment</vt:lpstr>
      <vt:lpstr>Chromosomes, Genes and DNA</vt:lpstr>
      <vt:lpstr>Slide 16</vt:lpstr>
      <vt:lpstr>Genes</vt:lpstr>
      <vt:lpstr>Chromosomes</vt:lpstr>
      <vt:lpstr>Sex Chromosomes</vt:lpstr>
      <vt:lpstr>Why You Don’t Look Exactly Like Your Siblings</vt:lpstr>
      <vt:lpstr>DNA Re-explained</vt:lpstr>
      <vt:lpstr>A Debate for the Future</vt:lpstr>
      <vt:lpstr>How Your Body Communicates</vt:lpstr>
      <vt:lpstr>Content Objective</vt:lpstr>
      <vt:lpstr>Language Objective</vt:lpstr>
      <vt:lpstr>Stress and Happiness</vt:lpstr>
      <vt:lpstr>Why Study Them</vt:lpstr>
      <vt:lpstr>Neurons: Our Building Blocks</vt:lpstr>
      <vt:lpstr>3 Types of Neurons</vt:lpstr>
      <vt:lpstr>3 main tasks of neurons</vt:lpstr>
      <vt:lpstr>Sensory Neurons</vt:lpstr>
      <vt:lpstr>Motor Neurons</vt:lpstr>
      <vt:lpstr>Interneurons</vt:lpstr>
      <vt:lpstr>What a Neuron Looks Like</vt:lpstr>
      <vt:lpstr>How Neurons Work</vt:lpstr>
      <vt:lpstr>How Neurons Work</vt:lpstr>
      <vt:lpstr>How a Neuron Works</vt:lpstr>
      <vt:lpstr>Axon</vt:lpstr>
      <vt:lpstr>Action Potential</vt:lpstr>
      <vt:lpstr>Myelin Sheath</vt:lpstr>
      <vt:lpstr>Nodes of Ranvier</vt:lpstr>
      <vt:lpstr>Action Potential and Resting Potential</vt:lpstr>
      <vt:lpstr>Absolute Threshold</vt:lpstr>
      <vt:lpstr>Refractory Period</vt:lpstr>
      <vt:lpstr>All or Nothing</vt:lpstr>
      <vt:lpstr>Depolarization</vt:lpstr>
      <vt:lpstr>Neural Communication</vt:lpstr>
      <vt:lpstr>How Cells Connect</vt:lpstr>
      <vt:lpstr>How Cells Connect</vt:lpstr>
      <vt:lpstr>How Cells Connect </vt:lpstr>
      <vt:lpstr>Neural Communication</vt:lpstr>
      <vt:lpstr>Neural Communication</vt:lpstr>
      <vt:lpstr>Reuptake</vt:lpstr>
      <vt:lpstr>Some Neurotransmitters and Their Functions</vt:lpstr>
      <vt:lpstr>Neural Communication</vt:lpstr>
      <vt:lpstr>Neural Communication</vt:lpstr>
      <vt:lpstr>Neural Communication</vt:lpstr>
      <vt:lpstr>Neural Communication</vt:lpstr>
      <vt:lpstr>Neural Communication</vt:lpstr>
      <vt:lpstr>How Does a Neuron Work?</vt:lpstr>
      <vt:lpstr>Neural Communication</vt:lpstr>
      <vt:lpstr>Neural Communication</vt:lpstr>
      <vt:lpstr>The Blood-Brain Barrier</vt:lpstr>
      <vt:lpstr>Glial Cells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Biopsychology and the Foundations of Neuroscience Chapter 3</dc:title>
  <dc:creator>Trevor Tusow</dc:creator>
  <cp:lastModifiedBy>Corrina Fahey</cp:lastModifiedBy>
  <cp:revision>482</cp:revision>
  <dcterms:created xsi:type="dcterms:W3CDTF">2014-08-21T20:23:34Z</dcterms:created>
  <dcterms:modified xsi:type="dcterms:W3CDTF">2014-09-23T04:07:52Z</dcterms:modified>
</cp:coreProperties>
</file>