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81" r:id="rId1"/>
  </p:sldMasterIdLst>
  <p:sldIdLst>
    <p:sldId id="256" r:id="rId2"/>
    <p:sldId id="321" r:id="rId3"/>
    <p:sldId id="324" r:id="rId4"/>
    <p:sldId id="323" r:id="rId5"/>
    <p:sldId id="322" r:id="rId6"/>
    <p:sldId id="327" r:id="rId7"/>
    <p:sldId id="325" r:id="rId8"/>
    <p:sldId id="326" r:id="rId9"/>
    <p:sldId id="257" r:id="rId10"/>
    <p:sldId id="258" r:id="rId11"/>
    <p:sldId id="262" r:id="rId12"/>
    <p:sldId id="259" r:id="rId13"/>
    <p:sldId id="260" r:id="rId14"/>
    <p:sldId id="261" r:id="rId15"/>
    <p:sldId id="303" r:id="rId16"/>
    <p:sldId id="319" r:id="rId17"/>
    <p:sldId id="263" r:id="rId18"/>
    <p:sldId id="264" r:id="rId19"/>
    <p:sldId id="265" r:id="rId20"/>
    <p:sldId id="266" r:id="rId21"/>
    <p:sldId id="267" r:id="rId22"/>
    <p:sldId id="268" r:id="rId23"/>
    <p:sldId id="269" r:id="rId24"/>
    <p:sldId id="277" r:id="rId25"/>
    <p:sldId id="271" r:id="rId26"/>
    <p:sldId id="272" r:id="rId27"/>
    <p:sldId id="273" r:id="rId28"/>
    <p:sldId id="274" r:id="rId29"/>
    <p:sldId id="275" r:id="rId30"/>
    <p:sldId id="276" r:id="rId31"/>
    <p:sldId id="278" r:id="rId32"/>
    <p:sldId id="330" r:id="rId33"/>
    <p:sldId id="312" r:id="rId34"/>
    <p:sldId id="331" r:id="rId35"/>
    <p:sldId id="332" r:id="rId36"/>
    <p:sldId id="334" r:id="rId37"/>
    <p:sldId id="336" r:id="rId38"/>
    <p:sldId id="280" r:id="rId39"/>
    <p:sldId id="335" r:id="rId40"/>
    <p:sldId id="283" r:id="rId41"/>
    <p:sldId id="284" r:id="rId42"/>
    <p:sldId id="285" r:id="rId43"/>
    <p:sldId id="281" r:id="rId44"/>
    <p:sldId id="282" r:id="rId45"/>
    <p:sldId id="340" r:id="rId46"/>
    <p:sldId id="337" r:id="rId47"/>
    <p:sldId id="341" r:id="rId48"/>
    <p:sldId id="342" r:id="rId49"/>
    <p:sldId id="343" r:id="rId50"/>
    <p:sldId id="287" r:id="rId51"/>
    <p:sldId id="288" r:id="rId52"/>
    <p:sldId id="289" r:id="rId53"/>
    <p:sldId id="290" r:id="rId54"/>
    <p:sldId id="291" r:id="rId55"/>
    <p:sldId id="354" r:id="rId56"/>
    <p:sldId id="299" r:id="rId57"/>
    <p:sldId id="300" r:id="rId58"/>
    <p:sldId id="355" r:id="rId59"/>
    <p:sldId id="292" r:id="rId60"/>
    <p:sldId id="305" r:id="rId61"/>
    <p:sldId id="301" r:id="rId62"/>
    <p:sldId id="307" r:id="rId63"/>
    <p:sldId id="309" r:id="rId64"/>
    <p:sldId id="293" r:id="rId65"/>
    <p:sldId id="344" r:id="rId66"/>
    <p:sldId id="345" r:id="rId67"/>
    <p:sldId id="346" r:id="rId68"/>
    <p:sldId id="347" r:id="rId69"/>
    <p:sldId id="348" r:id="rId70"/>
    <p:sldId id="349" r:id="rId71"/>
    <p:sldId id="350" r:id="rId72"/>
    <p:sldId id="294" r:id="rId73"/>
    <p:sldId id="306" r:id="rId74"/>
    <p:sldId id="352" r:id="rId75"/>
    <p:sldId id="351" r:id="rId76"/>
    <p:sldId id="353" r:id="rId77"/>
    <p:sldId id="338" r:id="rId78"/>
    <p:sldId id="339" r:id="rId79"/>
    <p:sldId id="310" r:id="rId80"/>
    <p:sldId id="357" r:id="rId81"/>
    <p:sldId id="358" r:id="rId82"/>
    <p:sldId id="359" r:id="rId83"/>
    <p:sldId id="356" r:id="rId84"/>
    <p:sldId id="360" r:id="rId85"/>
    <p:sldId id="361" r:id="rId8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128"/>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128"/>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128"/>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128"/>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128"/>
        <a:cs typeface="+mn-cs"/>
      </a:defRPr>
    </a:lvl5pPr>
    <a:lvl6pPr marL="2286000" algn="l" defTabSz="914400" rtl="0" eaLnBrk="1" latinLnBrk="0" hangingPunct="1">
      <a:defRPr sz="2400" kern="1200">
        <a:solidFill>
          <a:schemeClr val="tx1"/>
        </a:solidFill>
        <a:latin typeface="Times New Roman" charset="0"/>
        <a:ea typeface="ＭＳ Ｐゴシック" charset="-128"/>
        <a:cs typeface="+mn-cs"/>
      </a:defRPr>
    </a:lvl6pPr>
    <a:lvl7pPr marL="2743200" algn="l" defTabSz="914400" rtl="0" eaLnBrk="1" latinLnBrk="0" hangingPunct="1">
      <a:defRPr sz="2400" kern="1200">
        <a:solidFill>
          <a:schemeClr val="tx1"/>
        </a:solidFill>
        <a:latin typeface="Times New Roman" charset="0"/>
        <a:ea typeface="ＭＳ Ｐゴシック" charset="-128"/>
        <a:cs typeface="+mn-cs"/>
      </a:defRPr>
    </a:lvl7pPr>
    <a:lvl8pPr marL="3200400" algn="l" defTabSz="914400" rtl="0" eaLnBrk="1" latinLnBrk="0" hangingPunct="1">
      <a:defRPr sz="2400" kern="1200">
        <a:solidFill>
          <a:schemeClr val="tx1"/>
        </a:solidFill>
        <a:latin typeface="Times New Roman" charset="0"/>
        <a:ea typeface="ＭＳ Ｐゴシック" charset="-128"/>
        <a:cs typeface="+mn-cs"/>
      </a:defRPr>
    </a:lvl8pPr>
    <a:lvl9pPr marL="3657600" algn="l" defTabSz="914400" rtl="0" eaLnBrk="1" latinLnBrk="0" hangingPunct="1">
      <a:defRPr sz="2400" kern="1200">
        <a:solidFill>
          <a:schemeClr val="tx1"/>
        </a:solidFill>
        <a:latin typeface="Times New Roman"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p:scale>
          <a:sx n="75" d="100"/>
          <a:sy n="75" d="100"/>
        </p:scale>
        <p:origin x="-1224" y="-78"/>
      </p:cViewPr>
      <p:guideLst>
        <p:guide orient="horz" pos="2160"/>
        <p:guide pos="2880"/>
      </p:guideLst>
    </p:cSldViewPr>
  </p:slideViewPr>
  <p:outlineViewPr>
    <p:cViewPr>
      <p:scale>
        <a:sx n="33" d="100"/>
        <a:sy n="33" d="100"/>
      </p:scale>
      <p:origin x="0" y="47934"/>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fld id="{3D2E12A6-7174-4334-95A6-5F86DFE3AE4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0B53481-78A4-495F-8778-997432A7FF8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F0CE901-D362-4E62-B479-BCE8DD0999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9A5A7D3-42CC-4C29-8B4E-9559607E96D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6BA2639-B849-4F5E-814B-AEE72BCAB43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ADCED98-CC26-4FB2-B847-1047D61B9F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C388FA23-8CCE-4B21-838A-792020836AE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534E185D-1FD9-4117-8B48-5CCB66936FD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FA3D23AF-107F-43E8-9691-ABF667A6D12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1BC9CAE2-2FE1-4E76-9924-B291C294F4C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4F778E9-F339-4C58-9E12-8A9E1EE2308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EBD0F44-C333-4A95-A708-36EAE70218EA}"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382" r:id="rId1"/>
    <p:sldLayoutId id="2147484383" r:id="rId2"/>
    <p:sldLayoutId id="2147484384" r:id="rId3"/>
    <p:sldLayoutId id="2147484385" r:id="rId4"/>
    <p:sldLayoutId id="2147484386" r:id="rId5"/>
    <p:sldLayoutId id="2147484387" r:id="rId6"/>
    <p:sldLayoutId id="2147484388" r:id="rId7"/>
    <p:sldLayoutId id="2147484389" r:id="rId8"/>
    <p:sldLayoutId id="2147484390" r:id="rId9"/>
    <p:sldLayoutId id="2147484391" r:id="rId10"/>
    <p:sldLayoutId id="214748439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7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rtlCol="0">
            <a:normAutofit/>
            <a:scene3d>
              <a:camera prst="orthographicFront"/>
              <a:lightRig rig="threePt" dir="t">
                <a:rot lat="0" lon="0" rev="4800000"/>
              </a:lightRig>
            </a:scene3d>
            <a:sp3d prstMaterial="matte">
              <a:bevelT w="50800" h="10160"/>
            </a:sp3d>
          </a:bodyPr>
          <a:lstStyle/>
          <a:p>
            <a:pPr eaLnBrk="1" fontAlgn="auto" hangingPunct="1">
              <a:spcAft>
                <a:spcPts val="0"/>
              </a:spcAft>
              <a:defRPr/>
            </a:pPr>
            <a:r>
              <a:rPr lang="en-US" dirty="0">
                <a:solidFill>
                  <a:schemeClr val="accent1">
                    <a:satMod val="150000"/>
                  </a:schemeClr>
                </a:solidFill>
                <a:ea typeface="+mj-ea"/>
                <a:cs typeface="+mj-cs"/>
              </a:rPr>
              <a:t>Research Methods</a:t>
            </a:r>
            <a:br>
              <a:rPr lang="en-US" dirty="0">
                <a:solidFill>
                  <a:schemeClr val="accent1">
                    <a:satMod val="150000"/>
                  </a:schemeClr>
                </a:solidFill>
                <a:ea typeface="+mj-ea"/>
                <a:cs typeface="+mj-cs"/>
              </a:rPr>
            </a:br>
            <a:r>
              <a:rPr lang="en-US" dirty="0">
                <a:solidFill>
                  <a:schemeClr val="accent1">
                    <a:satMod val="150000"/>
                  </a:schemeClr>
                </a:solidFill>
                <a:ea typeface="+mj-ea"/>
                <a:cs typeface="+mj-cs"/>
              </a:rPr>
              <a:t>Chapter 2</a:t>
            </a:r>
          </a:p>
        </p:txBody>
      </p:sp>
      <p:sp>
        <p:nvSpPr>
          <p:cNvPr id="13315" name="Rectangle 3"/>
          <p:cNvSpPr>
            <a:spLocks noGrp="1" noChangeArrowheads="1"/>
          </p:cNvSpPr>
          <p:nvPr>
            <p:ph type="subTitle" idx="1"/>
          </p:nvPr>
        </p:nvSpPr>
        <p:spPr/>
        <p:txBody>
          <a:bodyPr>
            <a:normAutofit fontScale="92500" lnSpcReduction="10000"/>
          </a:bodyPr>
          <a:lstStyle/>
          <a:p>
            <a:pPr eaLnBrk="1" hangingPunct="1"/>
            <a:r>
              <a:rPr lang="en-US" sz="2400" dirty="0" smtClean="0">
                <a:ea typeface="ＭＳ Ｐゴシック" charset="-128"/>
              </a:rPr>
              <a:t>AP Psychology</a:t>
            </a:r>
          </a:p>
          <a:p>
            <a:pPr eaLnBrk="1" hangingPunct="1"/>
            <a:r>
              <a:rPr lang="en-US" sz="2400" dirty="0" smtClean="0">
                <a:ea typeface="ＭＳ Ｐゴシック" charset="-128"/>
              </a:rPr>
              <a:t>Holy Heart High School</a:t>
            </a:r>
          </a:p>
          <a:p>
            <a:pPr eaLnBrk="1" hangingPunct="1"/>
            <a:r>
              <a:rPr lang="en-US" sz="2400" dirty="0" smtClean="0">
                <a:ea typeface="ＭＳ Ｐゴシック" charset="-128"/>
              </a:rPr>
              <a:t>Ms. C. Fahey</a:t>
            </a:r>
          </a:p>
          <a:p>
            <a:pPr eaLnBrk="1" hangingPunct="1"/>
            <a:r>
              <a:rPr lang="en-US" sz="2400" dirty="0" smtClean="0">
                <a:ea typeface="ＭＳ Ｐゴシック" charset="-128"/>
              </a:rPr>
              <a:t>							</a:t>
            </a:r>
            <a:r>
              <a:rPr lang="en-US" sz="1100" dirty="0" smtClean="0">
                <a:ea typeface="ＭＳ Ｐゴシック" charset="-128"/>
              </a:rPr>
              <a:t>Adapted from:</a:t>
            </a:r>
          </a:p>
          <a:p>
            <a:pPr eaLnBrk="1" hangingPunct="1"/>
            <a:r>
              <a:rPr lang="en-US" sz="1100" dirty="0" smtClean="0">
                <a:ea typeface="ＭＳ Ｐゴシック" charset="-128"/>
              </a:rPr>
              <a:t>							Trevor </a:t>
            </a:r>
            <a:r>
              <a:rPr lang="en-US" sz="1100" dirty="0" err="1" smtClean="0">
                <a:ea typeface="ＭＳ Ｐゴシック" charset="-128"/>
              </a:rPr>
              <a:t>Tusow</a:t>
            </a:r>
            <a:endParaRPr lang="en-US" sz="1100" dirty="0" smtClean="0">
              <a:ea typeface="ＭＳ Ｐゴシック" charset="-128"/>
            </a:endParaRPr>
          </a:p>
          <a:p>
            <a:pPr eaLnBrk="1" hangingPunct="1"/>
            <a:endParaRPr lang="en-US" dirty="0" smtClean="0">
              <a:ea typeface="ＭＳ Ｐゴシック"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152400"/>
            <a:ext cx="7772400" cy="1143000"/>
          </a:xfrm>
        </p:spPr>
        <p:txBody>
          <a:bodyPr rtlCol="0">
            <a:normAutofit/>
            <a:scene3d>
              <a:camera prst="orthographicFront"/>
              <a:lightRig rig="threePt" dir="t">
                <a:rot lat="0" lon="0" rev="4800000"/>
              </a:lightRig>
            </a:scene3d>
            <a:sp3d prstMaterial="matte">
              <a:bevelT w="50800" h="10160"/>
            </a:sp3d>
          </a:bodyPr>
          <a:lstStyle/>
          <a:p>
            <a:pPr eaLnBrk="1" fontAlgn="auto" hangingPunct="1">
              <a:spcAft>
                <a:spcPts val="0"/>
              </a:spcAft>
              <a:defRPr/>
            </a:pPr>
            <a:r>
              <a:rPr lang="en-US" dirty="0">
                <a:solidFill>
                  <a:schemeClr val="accent1">
                    <a:satMod val="150000"/>
                  </a:schemeClr>
                </a:solidFill>
                <a:ea typeface="+mj-ea"/>
                <a:cs typeface="+mj-cs"/>
              </a:rPr>
              <a:t>Hans’ </a:t>
            </a:r>
            <a:r>
              <a:rPr lang="en-US" dirty="0" smtClean="0">
                <a:solidFill>
                  <a:schemeClr val="accent1">
                    <a:satMod val="150000"/>
                  </a:schemeClr>
                </a:solidFill>
                <a:ea typeface="+mj-ea"/>
                <a:cs typeface="+mj-cs"/>
              </a:rPr>
              <a:t>Secret</a:t>
            </a:r>
            <a:endParaRPr lang="en-US" dirty="0">
              <a:solidFill>
                <a:schemeClr val="accent1">
                  <a:satMod val="150000"/>
                </a:schemeClr>
              </a:solidFill>
              <a:ea typeface="+mj-ea"/>
              <a:cs typeface="+mj-cs"/>
            </a:endParaRPr>
          </a:p>
        </p:txBody>
      </p:sp>
      <p:sp>
        <p:nvSpPr>
          <p:cNvPr id="16387" name="Rectangle 3"/>
          <p:cNvSpPr>
            <a:spLocks noGrp="1" noChangeArrowheads="1"/>
          </p:cNvSpPr>
          <p:nvPr>
            <p:ph idx="1"/>
          </p:nvPr>
        </p:nvSpPr>
        <p:spPr>
          <a:xfrm>
            <a:off x="152400" y="1676400"/>
            <a:ext cx="7772400" cy="2895600"/>
          </a:xfrm>
        </p:spPr>
        <p:txBody>
          <a:bodyPr>
            <a:normAutofit fontScale="85000" lnSpcReduction="20000"/>
          </a:bodyPr>
          <a:lstStyle/>
          <a:p>
            <a:pPr eaLnBrk="1" hangingPunct="1"/>
            <a:r>
              <a:rPr lang="en-US" sz="2200" b="1" dirty="0" smtClean="0">
                <a:ea typeface="ＭＳ Ｐゴシック" charset="-128"/>
              </a:rPr>
              <a:t>While Hans could not do math or correctly answer questions on his own, he was very perceptive.</a:t>
            </a:r>
          </a:p>
          <a:p>
            <a:pPr eaLnBrk="1" hangingPunct="1"/>
            <a:endParaRPr lang="en-US" sz="2200" b="1" dirty="0" smtClean="0">
              <a:ea typeface="ＭＳ Ｐゴシック" charset="-128"/>
            </a:endParaRPr>
          </a:p>
          <a:p>
            <a:pPr eaLnBrk="1" hangingPunct="1"/>
            <a:r>
              <a:rPr lang="en-US" sz="2200" b="1" dirty="0" smtClean="0">
                <a:ea typeface="ＭＳ Ｐゴシック" charset="-128"/>
              </a:rPr>
              <a:t>Hans was picking up on subtle body language given off by his owner who asked the questions.</a:t>
            </a:r>
          </a:p>
          <a:p>
            <a:pPr eaLnBrk="1" hangingPunct="1"/>
            <a:endParaRPr lang="en-US" sz="2200" b="1" dirty="0" smtClean="0">
              <a:ea typeface="ＭＳ Ｐゴシック" charset="-128"/>
            </a:endParaRPr>
          </a:p>
          <a:p>
            <a:pPr eaLnBrk="1" hangingPunct="1"/>
            <a:r>
              <a:rPr lang="en-US" sz="2200" b="1" dirty="0" smtClean="0">
                <a:ea typeface="ＭＳ Ｐゴシック" charset="-128"/>
              </a:rPr>
              <a:t>When the owner was hidden from view, suddenly Hans could not answer the questions correctly.</a:t>
            </a:r>
          </a:p>
          <a:p>
            <a:pPr eaLnBrk="1" hangingPunct="1"/>
            <a:endParaRPr lang="en-US" sz="2200" b="1" dirty="0" smtClean="0">
              <a:ea typeface="ＭＳ Ｐゴシック" charset="-128"/>
            </a:endParaRPr>
          </a:p>
          <a:p>
            <a:pPr eaLnBrk="1" hangingPunct="1"/>
            <a:r>
              <a:rPr lang="en-US" sz="2200" b="1" dirty="0" smtClean="0">
                <a:ea typeface="ＭＳ Ｐゴシック" charset="-128"/>
              </a:rPr>
              <a:t>How does this story relate to methodology?</a:t>
            </a:r>
          </a:p>
        </p:txBody>
      </p:sp>
      <p:sp>
        <p:nvSpPr>
          <p:cNvPr id="23556" name="AutoShape 1029" descr="http://www.skeptics.org.uk/../graphics/CleverHans2.gif"/>
          <p:cNvSpPr>
            <a:spLocks noChangeAspect="1" noChangeArrowheads="1"/>
          </p:cNvSpPr>
          <p:nvPr/>
        </p:nvSpPr>
        <p:spPr bwMode="auto">
          <a:xfrm>
            <a:off x="168275" y="-715963"/>
            <a:ext cx="2181225" cy="1504951"/>
          </a:xfrm>
          <a:prstGeom prst="rect">
            <a:avLst/>
          </a:prstGeom>
          <a:noFill/>
          <a:ln w="9525">
            <a:noFill/>
            <a:miter lim="800000"/>
            <a:headEnd/>
            <a:tailEnd/>
          </a:ln>
        </p:spPr>
        <p:txBody>
          <a:bodyPr/>
          <a:lstStyle/>
          <a:p>
            <a:endParaRPr lang="en-US"/>
          </a:p>
        </p:txBody>
      </p:sp>
      <p:sp>
        <p:nvSpPr>
          <p:cNvPr id="23557" name="AutoShape 1031" descr="http://www.skeptics.org.uk/../graphics/CleverHans2.gif"/>
          <p:cNvSpPr>
            <a:spLocks noChangeAspect="1" noChangeArrowheads="1"/>
          </p:cNvSpPr>
          <p:nvPr/>
        </p:nvSpPr>
        <p:spPr bwMode="auto">
          <a:xfrm>
            <a:off x="168275" y="-715963"/>
            <a:ext cx="2181225" cy="1504951"/>
          </a:xfrm>
          <a:prstGeom prst="rect">
            <a:avLst/>
          </a:prstGeom>
          <a:noFill/>
          <a:ln w="9525">
            <a:noFill/>
            <a:miter lim="800000"/>
            <a:headEnd/>
            <a:tailEnd/>
          </a:ln>
        </p:spPr>
        <p:txBody>
          <a:bodyPr/>
          <a:lstStyle/>
          <a:p>
            <a:endParaRPr lang="en-US"/>
          </a:p>
        </p:txBody>
      </p:sp>
      <p:sp>
        <p:nvSpPr>
          <p:cNvPr id="23558" name="AutoShape 1035" descr="http://www.skeptics.org.uk/../graphics/CleverHans2.gif"/>
          <p:cNvSpPr>
            <a:spLocks noChangeAspect="1" noChangeArrowheads="1"/>
          </p:cNvSpPr>
          <p:nvPr/>
        </p:nvSpPr>
        <p:spPr bwMode="auto">
          <a:xfrm>
            <a:off x="168275" y="-715963"/>
            <a:ext cx="2181225" cy="1504951"/>
          </a:xfrm>
          <a:prstGeom prst="rect">
            <a:avLst/>
          </a:prstGeom>
          <a:noFill/>
          <a:ln w="9525">
            <a:noFill/>
            <a:miter lim="800000"/>
            <a:headEnd/>
            <a:tailEnd/>
          </a:ln>
        </p:spPr>
        <p:txBody>
          <a:bodyPr/>
          <a:lstStyle/>
          <a:p>
            <a:endParaRPr lang="en-US"/>
          </a:p>
        </p:txBody>
      </p:sp>
      <p:sp>
        <p:nvSpPr>
          <p:cNvPr id="23559" name="AutoShape 1037" descr="http://www.skeptics.org.uk/../graphics/CleverHans2.gif"/>
          <p:cNvSpPr>
            <a:spLocks noChangeAspect="1" noChangeArrowheads="1"/>
          </p:cNvSpPr>
          <p:nvPr/>
        </p:nvSpPr>
        <p:spPr bwMode="auto">
          <a:xfrm>
            <a:off x="168275" y="-715963"/>
            <a:ext cx="2181225" cy="1504951"/>
          </a:xfrm>
          <a:prstGeom prst="rect">
            <a:avLst/>
          </a:prstGeom>
          <a:noFill/>
          <a:ln w="9525">
            <a:noFill/>
            <a:miter lim="800000"/>
            <a:headEnd/>
            <a:tailEnd/>
          </a:ln>
        </p:spPr>
        <p:txBody>
          <a:bodyPr/>
          <a:lstStyle/>
          <a:p>
            <a:endParaRPr lang="en-US"/>
          </a:p>
        </p:txBody>
      </p:sp>
      <p:sp>
        <p:nvSpPr>
          <p:cNvPr id="23560" name="AutoShape 1039" descr="http://www.skeptics.org.uk/../graphics/CleverHans2.gif"/>
          <p:cNvSpPr>
            <a:spLocks noChangeAspect="1" noChangeArrowheads="1"/>
          </p:cNvSpPr>
          <p:nvPr/>
        </p:nvSpPr>
        <p:spPr bwMode="auto">
          <a:xfrm>
            <a:off x="168275" y="-715963"/>
            <a:ext cx="2181225" cy="1504951"/>
          </a:xfrm>
          <a:prstGeom prst="rect">
            <a:avLst/>
          </a:prstGeom>
          <a:noFill/>
          <a:ln w="9525">
            <a:noFill/>
            <a:miter lim="800000"/>
            <a:headEnd/>
            <a:tailEnd/>
          </a:ln>
        </p:spPr>
        <p:txBody>
          <a:bodyPr/>
          <a:lstStyle/>
          <a:p>
            <a:endParaRPr lang="en-US"/>
          </a:p>
        </p:txBody>
      </p:sp>
      <p:sp>
        <p:nvSpPr>
          <p:cNvPr id="23561" name="AutoShape 1041" descr="http://www.skeptics.org.uk/../graphics/CleverHans2.gif"/>
          <p:cNvSpPr>
            <a:spLocks noChangeAspect="1" noChangeArrowheads="1"/>
          </p:cNvSpPr>
          <p:nvPr/>
        </p:nvSpPr>
        <p:spPr bwMode="auto">
          <a:xfrm>
            <a:off x="168275" y="-715963"/>
            <a:ext cx="2181225" cy="1504951"/>
          </a:xfrm>
          <a:prstGeom prst="rect">
            <a:avLst/>
          </a:prstGeom>
          <a:noFill/>
          <a:ln w="9525">
            <a:noFill/>
            <a:miter lim="800000"/>
            <a:headEnd/>
            <a:tailEnd/>
          </a:ln>
        </p:spPr>
        <p:txBody>
          <a:bodyPr/>
          <a:lstStyle/>
          <a:p>
            <a:endParaRPr lang="en-US"/>
          </a:p>
        </p:txBody>
      </p:sp>
      <p:pic>
        <p:nvPicPr>
          <p:cNvPr id="23562" name="Picture 1043" descr="http://www.randi.org/encyclopedia/images/Clever%20Hans%20phenomenon.jpg"/>
          <p:cNvPicPr>
            <a:picLocks noChangeAspect="1" noChangeArrowheads="1"/>
          </p:cNvPicPr>
          <p:nvPr/>
        </p:nvPicPr>
        <p:blipFill>
          <a:blip r:embed="rId2" cstate="print"/>
          <a:srcRect/>
          <a:stretch>
            <a:fillRect/>
          </a:stretch>
        </p:blipFill>
        <p:spPr bwMode="auto">
          <a:xfrm>
            <a:off x="5943600" y="4648200"/>
            <a:ext cx="2990850" cy="2000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152400"/>
            <a:ext cx="7772400" cy="1143000"/>
          </a:xfrm>
        </p:spPr>
        <p:txBody>
          <a:bodyPr rtlCol="0">
            <a:normAutofit/>
            <a:scene3d>
              <a:camera prst="orthographicFront"/>
              <a:lightRig rig="threePt" dir="t">
                <a:rot lat="0" lon="0" rev="4800000"/>
              </a:lightRig>
            </a:scene3d>
            <a:sp3d prstMaterial="matte">
              <a:bevelT w="50800" h="10160"/>
            </a:sp3d>
          </a:bodyPr>
          <a:lstStyle/>
          <a:p>
            <a:pPr eaLnBrk="1" fontAlgn="auto" hangingPunct="1">
              <a:spcAft>
                <a:spcPts val="0"/>
              </a:spcAft>
              <a:defRPr/>
            </a:pPr>
            <a:r>
              <a:rPr lang="en-US" dirty="0">
                <a:solidFill>
                  <a:schemeClr val="accent1">
                    <a:satMod val="150000"/>
                  </a:schemeClr>
                </a:solidFill>
                <a:ea typeface="+mj-ea"/>
                <a:cs typeface="+mj-cs"/>
              </a:rPr>
              <a:t>Emily Rosa</a:t>
            </a:r>
          </a:p>
        </p:txBody>
      </p:sp>
      <p:sp>
        <p:nvSpPr>
          <p:cNvPr id="24579" name="Rectangle 3"/>
          <p:cNvSpPr>
            <a:spLocks noGrp="1" noChangeArrowheads="1"/>
          </p:cNvSpPr>
          <p:nvPr>
            <p:ph idx="1"/>
          </p:nvPr>
        </p:nvSpPr>
        <p:spPr>
          <a:xfrm>
            <a:off x="228600" y="1676400"/>
            <a:ext cx="7772400" cy="4648200"/>
          </a:xfrm>
        </p:spPr>
        <p:txBody>
          <a:bodyPr/>
          <a:lstStyle/>
          <a:p>
            <a:pPr eaLnBrk="1" hangingPunct="1"/>
            <a:r>
              <a:rPr lang="en-US" sz="2800" dirty="0" smtClean="0">
                <a:ea typeface="ＭＳ Ｐゴシック" charset="-128"/>
              </a:rPr>
              <a:t>Emily Rosa was a 4</a:t>
            </a:r>
            <a:r>
              <a:rPr lang="en-US" sz="2800" baseline="30000" dirty="0" smtClean="0">
                <a:ea typeface="ＭＳ Ｐゴシック" charset="-128"/>
              </a:rPr>
              <a:t>th</a:t>
            </a:r>
            <a:r>
              <a:rPr lang="en-US" sz="2800" dirty="0" smtClean="0">
                <a:ea typeface="ＭＳ Ｐゴシック" charset="-128"/>
              </a:rPr>
              <a:t> grader in Colorado in 1998. She entered a science competition with an experiment that challenged the legitimacy of therapeutic touch (TT). </a:t>
            </a:r>
          </a:p>
          <a:p>
            <a:pPr eaLnBrk="1" hangingPunct="1"/>
            <a:endParaRPr lang="en-US" sz="2800" dirty="0" smtClean="0">
              <a:ea typeface="ＭＳ Ｐゴシック" charset="-128"/>
            </a:endParaRPr>
          </a:p>
          <a:p>
            <a:pPr eaLnBrk="1" hangingPunct="1"/>
            <a:r>
              <a:rPr lang="en-US" sz="2800" dirty="0" smtClean="0">
                <a:ea typeface="ＭＳ Ｐゴシック" charset="-128"/>
              </a:rPr>
              <a:t>We will use Rosa’s </a:t>
            </a:r>
          </a:p>
          <a:p>
            <a:pPr eaLnBrk="1" hangingPunct="1">
              <a:buFont typeface="Wingdings 2" charset="2"/>
              <a:buNone/>
            </a:pPr>
            <a:r>
              <a:rPr lang="en-US" sz="2800" dirty="0" smtClean="0">
                <a:ea typeface="ＭＳ Ｐゴシック" charset="-128"/>
              </a:rPr>
              <a:t>experiment to look at </a:t>
            </a:r>
          </a:p>
          <a:p>
            <a:pPr eaLnBrk="1" hangingPunct="1">
              <a:buFont typeface="Wingdings 2" charset="2"/>
              <a:buNone/>
            </a:pPr>
            <a:r>
              <a:rPr lang="en-US" sz="2800" dirty="0" smtClean="0">
                <a:ea typeface="ＭＳ Ｐゴシック" charset="-128"/>
              </a:rPr>
              <a:t>scientific method.</a:t>
            </a:r>
          </a:p>
        </p:txBody>
      </p:sp>
      <p:pic>
        <p:nvPicPr>
          <p:cNvPr id="24580" name="Picture 5" descr="http://www.ntskeptics.org/2001/2001may/tt02.jpg"/>
          <p:cNvPicPr>
            <a:picLocks noChangeAspect="1" noChangeArrowheads="1"/>
          </p:cNvPicPr>
          <p:nvPr/>
        </p:nvPicPr>
        <p:blipFill>
          <a:blip r:embed="rId2" cstate="print"/>
          <a:srcRect/>
          <a:stretch>
            <a:fillRect/>
          </a:stretch>
        </p:blipFill>
        <p:spPr bwMode="auto">
          <a:xfrm>
            <a:off x="4419600" y="3276600"/>
            <a:ext cx="45720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76200"/>
            <a:ext cx="7772400" cy="1143000"/>
          </a:xfrm>
        </p:spPr>
        <p:txBody>
          <a:bodyPr rtlCol="0">
            <a:normAutofit fontScale="90000"/>
            <a:scene3d>
              <a:camera prst="orthographicFront"/>
              <a:lightRig rig="threePt" dir="t">
                <a:rot lat="0" lon="0" rev="4800000"/>
              </a:lightRig>
            </a:scene3d>
            <a:sp3d prstMaterial="matte">
              <a:bevelT w="50800" h="10160"/>
            </a:sp3d>
          </a:bodyPr>
          <a:lstStyle/>
          <a:p>
            <a:pPr eaLnBrk="1" fontAlgn="auto" hangingPunct="1">
              <a:spcAft>
                <a:spcPts val="0"/>
              </a:spcAft>
              <a:defRPr/>
            </a:pPr>
            <a:r>
              <a:rPr lang="en-US" dirty="0">
                <a:solidFill>
                  <a:schemeClr val="accent1">
                    <a:satMod val="150000"/>
                  </a:schemeClr>
                </a:solidFill>
                <a:ea typeface="+mj-ea"/>
                <a:cs typeface="+mj-cs"/>
              </a:rPr>
              <a:t>Scientific </a:t>
            </a:r>
            <a:r>
              <a:rPr lang="en-US" dirty="0" smtClean="0">
                <a:solidFill>
                  <a:schemeClr val="accent1">
                    <a:satMod val="150000"/>
                  </a:schemeClr>
                </a:solidFill>
                <a:ea typeface="+mj-ea"/>
                <a:cs typeface="+mj-cs"/>
              </a:rPr>
              <a:t>Method/Empirical Approach</a:t>
            </a:r>
            <a:endParaRPr lang="en-US" dirty="0">
              <a:solidFill>
                <a:schemeClr val="accent1">
                  <a:satMod val="150000"/>
                </a:schemeClr>
              </a:solidFill>
              <a:ea typeface="+mj-ea"/>
              <a:cs typeface="+mj-cs"/>
            </a:endParaRPr>
          </a:p>
        </p:txBody>
      </p:sp>
      <p:sp>
        <p:nvSpPr>
          <p:cNvPr id="5123" name="Rectangle 3"/>
          <p:cNvSpPr>
            <a:spLocks noGrp="1" noChangeArrowheads="1"/>
          </p:cNvSpPr>
          <p:nvPr>
            <p:ph idx="1"/>
          </p:nvPr>
        </p:nvSpPr>
        <p:spPr>
          <a:xfrm>
            <a:off x="457200" y="1524000"/>
            <a:ext cx="5562600" cy="4953000"/>
          </a:xfrm>
        </p:spPr>
        <p:txBody>
          <a:bodyPr>
            <a:normAutofit lnSpcReduction="10000"/>
          </a:bodyPr>
          <a:lstStyle/>
          <a:p>
            <a:pPr eaLnBrk="1" hangingPunct="1">
              <a:lnSpc>
                <a:spcPct val="90000"/>
              </a:lnSpc>
            </a:pPr>
            <a:r>
              <a:rPr lang="en-US" sz="2800" dirty="0" smtClean="0">
                <a:ea typeface="ＭＳ Ｐゴシック" charset="-128"/>
              </a:rPr>
              <a:t>The scientific method and empirical approach are 5 step processes for empirical investigation of a hypothesis, </a:t>
            </a:r>
            <a:r>
              <a:rPr lang="en-US" sz="2800" i="1" dirty="0" smtClean="0">
                <a:ea typeface="ＭＳ Ｐゴシック" charset="-128"/>
              </a:rPr>
              <a:t>under conditions designed to control biases and subjective judgments.</a:t>
            </a:r>
          </a:p>
          <a:p>
            <a:pPr eaLnBrk="1" hangingPunct="1">
              <a:lnSpc>
                <a:spcPct val="90000"/>
              </a:lnSpc>
            </a:pPr>
            <a:endParaRPr lang="en-US" sz="2800" dirty="0" smtClean="0">
              <a:ea typeface="ＭＳ Ｐゴシック" charset="-128"/>
            </a:endParaRPr>
          </a:p>
          <a:p>
            <a:pPr lvl="1" eaLnBrk="1" hangingPunct="1">
              <a:lnSpc>
                <a:spcPct val="90000"/>
              </a:lnSpc>
            </a:pPr>
            <a:r>
              <a:rPr lang="en-US" sz="2400" dirty="0" smtClean="0">
                <a:ea typeface="ＭＳ Ｐゴシック" charset="-128"/>
              </a:rPr>
              <a:t>Empirical investigation is the collecting of objective information, firsthand, by making careful measurements based on direct experience. </a:t>
            </a:r>
          </a:p>
        </p:txBody>
      </p:sp>
      <p:pic>
        <p:nvPicPr>
          <p:cNvPr id="25604" name="Picture 1029" descr="http://www.thwink.org/sustain/deadlock/E1_ScientificMethod.gif"/>
          <p:cNvPicPr>
            <a:picLocks noChangeAspect="1" noChangeArrowheads="1"/>
          </p:cNvPicPr>
          <p:nvPr/>
        </p:nvPicPr>
        <p:blipFill>
          <a:blip r:embed="rId2" cstate="print"/>
          <a:srcRect/>
          <a:stretch>
            <a:fillRect/>
          </a:stretch>
        </p:blipFill>
        <p:spPr bwMode="auto">
          <a:xfrm>
            <a:off x="6248400" y="2790825"/>
            <a:ext cx="2571750" cy="2466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76200"/>
            <a:ext cx="7772400" cy="1143000"/>
          </a:xfrm>
        </p:spPr>
        <p:txBody>
          <a:bodyPr rtlCol="0">
            <a:normAutofit/>
            <a:scene3d>
              <a:camera prst="orthographicFront"/>
              <a:lightRig rig="threePt" dir="t">
                <a:rot lat="0" lon="0" rev="4800000"/>
              </a:lightRig>
            </a:scene3d>
            <a:sp3d prstMaterial="matte">
              <a:bevelT w="50800" h="10160"/>
            </a:sp3d>
          </a:bodyPr>
          <a:lstStyle/>
          <a:p>
            <a:pPr eaLnBrk="1" fontAlgn="auto" hangingPunct="1">
              <a:spcAft>
                <a:spcPts val="0"/>
              </a:spcAft>
              <a:defRPr/>
            </a:pPr>
            <a:r>
              <a:rPr lang="en-US" dirty="0">
                <a:solidFill>
                  <a:schemeClr val="accent1">
                    <a:satMod val="150000"/>
                  </a:schemeClr>
                </a:solidFill>
                <a:ea typeface="+mj-ea"/>
                <a:cs typeface="+mj-cs"/>
              </a:rPr>
              <a:t>Psychology's </a:t>
            </a:r>
            <a:r>
              <a:rPr lang="en-US" dirty="0" smtClean="0">
                <a:solidFill>
                  <a:schemeClr val="accent1">
                    <a:satMod val="150000"/>
                  </a:schemeClr>
                </a:solidFill>
                <a:ea typeface="+mj-ea"/>
                <a:cs typeface="+mj-cs"/>
              </a:rPr>
              <a:t>Main Goal</a:t>
            </a:r>
            <a:endParaRPr lang="en-US" dirty="0">
              <a:solidFill>
                <a:schemeClr val="accent1">
                  <a:satMod val="150000"/>
                </a:schemeClr>
              </a:solidFill>
              <a:ea typeface="+mj-ea"/>
              <a:cs typeface="+mj-cs"/>
            </a:endParaRPr>
          </a:p>
        </p:txBody>
      </p:sp>
      <p:sp>
        <p:nvSpPr>
          <p:cNvPr id="13315" name="Rectangle 3"/>
          <p:cNvSpPr>
            <a:spLocks noGrp="1" noChangeArrowheads="1"/>
          </p:cNvSpPr>
          <p:nvPr>
            <p:ph idx="1"/>
          </p:nvPr>
        </p:nvSpPr>
        <p:spPr>
          <a:xfrm>
            <a:off x="685800" y="1524000"/>
            <a:ext cx="7772400" cy="5029200"/>
          </a:xfrm>
        </p:spPr>
        <p:txBody>
          <a:bodyPr/>
          <a:lstStyle/>
          <a:p>
            <a:pPr eaLnBrk="1" hangingPunct="1"/>
            <a:r>
              <a:rPr lang="en-US" sz="2400" dirty="0" smtClean="0">
                <a:ea typeface="ＭＳ Ｐゴシック" charset="-128"/>
              </a:rPr>
              <a:t>The goal of psychology is to develop explanations for behavior and mental processes…explain why we do what we do. </a:t>
            </a:r>
          </a:p>
          <a:p>
            <a:pPr eaLnBrk="1" hangingPunct="1"/>
            <a:endParaRPr lang="en-US" sz="2400" dirty="0" smtClean="0">
              <a:ea typeface="ＭＳ Ｐゴシック" charset="-128"/>
            </a:endParaRPr>
          </a:p>
          <a:p>
            <a:pPr eaLnBrk="1" hangingPunct="1"/>
            <a:r>
              <a:rPr lang="en-US" sz="2400" dirty="0" smtClean="0">
                <a:ea typeface="ＭＳ Ｐゴシック" charset="-128"/>
              </a:rPr>
              <a:t>A scientific </a:t>
            </a:r>
            <a:r>
              <a:rPr lang="en-US" sz="2400" b="1" dirty="0" smtClean="0">
                <a:ea typeface="ＭＳ Ｐゴシック" charset="-128"/>
              </a:rPr>
              <a:t>theory </a:t>
            </a:r>
            <a:r>
              <a:rPr lang="en-US" sz="2400" dirty="0" smtClean="0">
                <a:ea typeface="ＭＳ Ｐゴシック" charset="-128"/>
              </a:rPr>
              <a:t>is an explanation based on integrated principles that organizes observations and predicts behaviors or events.</a:t>
            </a:r>
          </a:p>
          <a:p>
            <a:pPr lvl="2" eaLnBrk="1" hangingPunct="1"/>
            <a:r>
              <a:rPr lang="en-US" sz="1800" dirty="0" smtClean="0">
                <a:ea typeface="ＭＳ Ｐゴシック" charset="-128"/>
              </a:rPr>
              <a:t>Theory in everyday language is different than in science</a:t>
            </a:r>
          </a:p>
          <a:p>
            <a:pPr lvl="2" eaLnBrk="1" hangingPunct="1"/>
            <a:endParaRPr lang="en-US" sz="1800" dirty="0" smtClean="0">
              <a:ea typeface="ＭＳ Ｐゴシック" charset="-128"/>
            </a:endParaRPr>
          </a:p>
          <a:p>
            <a:pPr lvl="1" eaLnBrk="1" hangingPunct="1"/>
            <a:r>
              <a:rPr lang="en-US" sz="2000" dirty="0" smtClean="0">
                <a:ea typeface="ＭＳ Ｐゴシック" charset="-128"/>
              </a:rPr>
              <a:t>A good theory simplifies and summarizes facts. </a:t>
            </a:r>
          </a:p>
          <a:p>
            <a:pPr lvl="2" eaLnBrk="1" hangingPunct="1"/>
            <a:r>
              <a:rPr lang="en-US" sz="1800" dirty="0" smtClean="0">
                <a:ea typeface="ＭＳ Ｐゴシック" charset="-128"/>
              </a:rPr>
              <a:t>Too many facts about behavior to remember them all. </a:t>
            </a:r>
          </a:p>
          <a:p>
            <a:pPr lvl="1" eaLnBrk="1" hangingPunct="1"/>
            <a:r>
              <a:rPr lang="en-US" sz="2000" dirty="0" smtClean="0">
                <a:ea typeface="ＭＳ Ｐゴシック" charset="-128"/>
              </a:rPr>
              <a:t>A good theory produces testable predictions called hypotheses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152400"/>
            <a:ext cx="7772400" cy="1143000"/>
          </a:xfrm>
        </p:spPr>
        <p:txBody>
          <a:bodyPr rtlCol="0">
            <a:normAutofit fontScale="90000"/>
            <a:scene3d>
              <a:camera prst="orthographicFront"/>
              <a:lightRig rig="threePt" dir="t">
                <a:rot lat="0" lon="0" rev="4800000"/>
              </a:lightRig>
            </a:scene3d>
            <a:sp3d prstMaterial="matte">
              <a:bevelT w="50800" h="10160"/>
            </a:sp3d>
          </a:bodyPr>
          <a:lstStyle/>
          <a:p>
            <a:pPr eaLnBrk="1" fontAlgn="auto" hangingPunct="1">
              <a:spcAft>
                <a:spcPts val="0"/>
              </a:spcAft>
              <a:defRPr/>
            </a:pPr>
            <a:r>
              <a:rPr lang="en-US" dirty="0">
                <a:solidFill>
                  <a:schemeClr val="accent1">
                    <a:satMod val="150000"/>
                  </a:schemeClr>
                </a:solidFill>
                <a:ea typeface="+mj-ea"/>
                <a:cs typeface="+mj-cs"/>
              </a:rPr>
              <a:t>The 5 </a:t>
            </a:r>
            <a:r>
              <a:rPr lang="en-US" dirty="0" smtClean="0">
                <a:solidFill>
                  <a:schemeClr val="accent1">
                    <a:satMod val="150000"/>
                  </a:schemeClr>
                </a:solidFill>
                <a:ea typeface="+mj-ea"/>
                <a:cs typeface="+mj-cs"/>
              </a:rPr>
              <a:t>Steps </a:t>
            </a:r>
            <a:r>
              <a:rPr lang="en-US" dirty="0">
                <a:solidFill>
                  <a:schemeClr val="accent1">
                    <a:satMod val="150000"/>
                  </a:schemeClr>
                </a:solidFill>
                <a:ea typeface="+mj-ea"/>
                <a:cs typeface="+mj-cs"/>
              </a:rPr>
              <a:t>of Scientific Method</a:t>
            </a:r>
          </a:p>
        </p:txBody>
      </p:sp>
      <p:sp>
        <p:nvSpPr>
          <p:cNvPr id="14339" name="Rectangle 3"/>
          <p:cNvSpPr>
            <a:spLocks noGrp="1" noChangeArrowheads="1"/>
          </p:cNvSpPr>
          <p:nvPr>
            <p:ph idx="1"/>
          </p:nvPr>
        </p:nvSpPr>
        <p:spPr>
          <a:xfrm>
            <a:off x="685800" y="1905000"/>
            <a:ext cx="7772400" cy="4648200"/>
          </a:xfrm>
        </p:spPr>
        <p:txBody>
          <a:bodyPr/>
          <a:lstStyle/>
          <a:p>
            <a:pPr eaLnBrk="1" hangingPunct="1"/>
            <a:r>
              <a:rPr lang="en-US" sz="2800" b="1" dirty="0" smtClean="0">
                <a:ea typeface="ＭＳ Ｐゴシック" charset="-128"/>
              </a:rPr>
              <a:t>1. Developing a Hypothesis:</a:t>
            </a:r>
          </a:p>
          <a:p>
            <a:pPr lvl="1" eaLnBrk="1" hangingPunct="1"/>
            <a:r>
              <a:rPr lang="en-US" sz="2200" b="1" dirty="0" smtClean="0">
                <a:ea typeface="ＭＳ Ｐゴシック" charset="-128"/>
              </a:rPr>
              <a:t>Hypothesis:</a:t>
            </a:r>
            <a:r>
              <a:rPr lang="en-US" sz="2200" dirty="0" smtClean="0">
                <a:ea typeface="ＭＳ Ｐゴシック" charset="-128"/>
              </a:rPr>
              <a:t> A statement predicting the outcome of a scientific study or describing the relationship among variables in a study.</a:t>
            </a:r>
            <a:endParaRPr lang="en-US" sz="2000" dirty="0" smtClean="0">
              <a:ea typeface="ＭＳ Ｐゴシック" charset="-128"/>
            </a:endParaRPr>
          </a:p>
          <a:p>
            <a:pPr lvl="2" eaLnBrk="1" hangingPunct="1"/>
            <a:r>
              <a:rPr lang="en-US" sz="1800" dirty="0" smtClean="0">
                <a:ea typeface="ＭＳ Ｐゴシック" charset="-128"/>
              </a:rPr>
              <a:t>A hypothesis literally means a little theory.</a:t>
            </a:r>
          </a:p>
          <a:p>
            <a:pPr eaLnBrk="1" hangingPunct="1">
              <a:buFont typeface="Wingdings 2" charset="2"/>
              <a:buNone/>
            </a:pPr>
            <a:endParaRPr lang="en-US" sz="2000" dirty="0" smtClean="0">
              <a:ea typeface="ＭＳ Ｐゴシック" charset="-128"/>
            </a:endParaRPr>
          </a:p>
        </p:txBody>
      </p:sp>
      <p:pic>
        <p:nvPicPr>
          <p:cNvPr id="27652" name="Picture 3"/>
          <p:cNvPicPr>
            <a:picLocks noChangeAspect="1"/>
          </p:cNvPicPr>
          <p:nvPr/>
        </p:nvPicPr>
        <p:blipFill>
          <a:blip r:embed="rId2" cstate="print"/>
          <a:srcRect/>
          <a:stretch>
            <a:fillRect/>
          </a:stretch>
        </p:blipFill>
        <p:spPr bwMode="auto">
          <a:xfrm>
            <a:off x="3368675" y="4191000"/>
            <a:ext cx="2479675" cy="2438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fontScale="90000"/>
          </a:bodyPr>
          <a:lstStyle/>
          <a:p>
            <a:r>
              <a:rPr lang="en-US" dirty="0" smtClean="0">
                <a:ea typeface="ＭＳ Ｐゴシック" charset="-128"/>
              </a:rPr>
              <a:t>The 5 Steps of Scientific Method</a:t>
            </a:r>
          </a:p>
        </p:txBody>
      </p:sp>
      <p:sp>
        <p:nvSpPr>
          <p:cNvPr id="21507" name="Content Placeholder 2"/>
          <p:cNvSpPr>
            <a:spLocks noGrp="1"/>
          </p:cNvSpPr>
          <p:nvPr>
            <p:ph idx="1"/>
          </p:nvPr>
        </p:nvSpPr>
        <p:spPr/>
        <p:txBody>
          <a:bodyPr/>
          <a:lstStyle/>
          <a:p>
            <a:pPr eaLnBrk="1" hangingPunct="1"/>
            <a:r>
              <a:rPr lang="en-US" sz="2600" dirty="0" smtClean="0">
                <a:ea typeface="ＭＳ Ｐゴシック" charset="-128"/>
              </a:rPr>
              <a:t>All hypotheses must be </a:t>
            </a:r>
            <a:r>
              <a:rPr lang="en-US" sz="2600" b="1" i="1" dirty="0" smtClean="0">
                <a:ea typeface="ＭＳ Ｐゴシック" charset="-128"/>
              </a:rPr>
              <a:t>testable</a:t>
            </a:r>
            <a:r>
              <a:rPr lang="en-US" sz="2600" dirty="0" smtClean="0">
                <a:ea typeface="ＭＳ Ｐゴシック" charset="-128"/>
              </a:rPr>
              <a:t> and </a:t>
            </a:r>
            <a:r>
              <a:rPr lang="en-US" sz="2600" b="1" i="1" dirty="0" smtClean="0">
                <a:ea typeface="ＭＳ Ｐゴシック" charset="-128"/>
              </a:rPr>
              <a:t>falsifiable</a:t>
            </a:r>
            <a:r>
              <a:rPr lang="en-US" sz="2600" dirty="0" smtClean="0">
                <a:ea typeface="ＭＳ Ｐゴシック" charset="-128"/>
              </a:rPr>
              <a:t>, or shown to be either supported or incorrect. </a:t>
            </a:r>
            <a:endParaRPr lang="en-US" sz="2000" b="1" dirty="0" smtClean="0">
              <a:ea typeface="ＭＳ Ｐゴシック" charset="-128"/>
            </a:endParaRPr>
          </a:p>
          <a:p>
            <a:pPr lvl="1" eaLnBrk="1" hangingPunct="1"/>
            <a:r>
              <a:rPr lang="en-US" sz="2000" b="1" dirty="0" err="1" smtClean="0">
                <a:ea typeface="ＭＳ Ｐゴシック" charset="-128"/>
              </a:rPr>
              <a:t>Falsifiability</a:t>
            </a:r>
            <a:r>
              <a:rPr lang="en-US" sz="2000" dirty="0" smtClean="0">
                <a:ea typeface="ＭＳ Ｐゴシック" charset="-128"/>
              </a:rPr>
              <a:t> is the possibility that an assertion can be shown false by an observation or experiment. That something is "falsifiable" does not mean it is false; rather, that </a:t>
            </a:r>
            <a:r>
              <a:rPr lang="en-US" sz="2000" i="1" dirty="0" smtClean="0">
                <a:ea typeface="ＭＳ Ｐゴシック" charset="-128"/>
              </a:rPr>
              <a:t>if</a:t>
            </a:r>
            <a:r>
              <a:rPr lang="en-US" sz="2000" dirty="0" smtClean="0">
                <a:ea typeface="ＭＳ Ｐゴシック" charset="-128"/>
              </a:rPr>
              <a:t> it is false, then this can be shown by observation or experiment.</a:t>
            </a:r>
            <a:endParaRPr lang="en-US" dirty="0" smtClean="0">
              <a:ea typeface="ＭＳ Ｐゴシック" charset="-128"/>
            </a:endParaRPr>
          </a:p>
        </p:txBody>
      </p:sp>
      <p:pic>
        <p:nvPicPr>
          <p:cNvPr id="28676" name="Picture 3"/>
          <p:cNvPicPr>
            <a:picLocks noChangeAspect="1"/>
          </p:cNvPicPr>
          <p:nvPr/>
        </p:nvPicPr>
        <p:blipFill>
          <a:blip r:embed="rId2" cstate="print"/>
          <a:srcRect/>
          <a:stretch>
            <a:fillRect/>
          </a:stretch>
        </p:blipFill>
        <p:spPr bwMode="auto">
          <a:xfrm>
            <a:off x="4495800" y="3886200"/>
            <a:ext cx="3886200" cy="2914650"/>
          </a:xfrm>
          <a:prstGeom prst="rect">
            <a:avLst/>
          </a:prstGeom>
          <a:noFill/>
          <a:ln w="9525">
            <a:noFill/>
            <a:miter lim="800000"/>
            <a:headEnd/>
            <a:tailEnd/>
          </a:ln>
        </p:spPr>
      </p:pic>
      <p:sp>
        <p:nvSpPr>
          <p:cNvPr id="5" name="TextBox 4"/>
          <p:cNvSpPr txBox="1"/>
          <p:nvPr/>
        </p:nvSpPr>
        <p:spPr>
          <a:xfrm>
            <a:off x="914400" y="4191000"/>
            <a:ext cx="3276600" cy="1323975"/>
          </a:xfrm>
          <a:prstGeom prst="rect">
            <a:avLst/>
          </a:prstGeom>
          <a:noFill/>
        </p:spPr>
        <p:txBody>
          <a:bodyPr>
            <a:spAutoFit/>
          </a:bodyPr>
          <a:lstStyle/>
          <a:p>
            <a:pPr>
              <a:buClr>
                <a:schemeClr val="accent2"/>
              </a:buClr>
              <a:buSzPct val="80000"/>
              <a:buFont typeface="Wingdings" pitchFamily="2" charset="2"/>
              <a:buChar char="§"/>
              <a:defRPr/>
            </a:pPr>
            <a:r>
              <a:rPr lang="en-US" sz="2000" dirty="0">
                <a:latin typeface="+mn-lt"/>
                <a:ea typeface="ＭＳ Ｐゴシック" pitchFamily="-107" charset="-128"/>
              </a:rPr>
              <a:t>A theory cannot be considered scientific if it does not admit the possibility of being shown false.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ea typeface="ＭＳ Ｐゴシック" charset="-128"/>
              </a:rPr>
              <a:t>Falsifiable Revisited</a:t>
            </a:r>
          </a:p>
        </p:txBody>
      </p:sp>
      <p:sp>
        <p:nvSpPr>
          <p:cNvPr id="29699" name="Content Placeholder 2"/>
          <p:cNvSpPr>
            <a:spLocks noGrp="1"/>
          </p:cNvSpPr>
          <p:nvPr>
            <p:ph idx="1"/>
          </p:nvPr>
        </p:nvSpPr>
        <p:spPr>
          <a:xfrm>
            <a:off x="228600" y="1851025"/>
            <a:ext cx="6553200" cy="4625975"/>
          </a:xfrm>
        </p:spPr>
        <p:txBody>
          <a:bodyPr/>
          <a:lstStyle/>
          <a:p>
            <a:r>
              <a:rPr lang="en-US" sz="2400" b="1" dirty="0" err="1" smtClean="0">
                <a:ea typeface="ＭＳ Ｐゴシック" charset="-128"/>
              </a:rPr>
              <a:t>Falsifiability</a:t>
            </a:r>
            <a:r>
              <a:rPr lang="en-US" sz="2400" dirty="0" smtClean="0">
                <a:ea typeface="ＭＳ Ｐゴシック" charset="-128"/>
              </a:rPr>
              <a:t> or </a:t>
            </a:r>
            <a:r>
              <a:rPr lang="en-US" sz="2400" b="1" dirty="0" smtClean="0">
                <a:ea typeface="ＭＳ Ｐゴシック" charset="-128"/>
              </a:rPr>
              <a:t>refutability</a:t>
            </a:r>
            <a:r>
              <a:rPr lang="en-US" sz="2400" dirty="0" smtClean="0">
                <a:ea typeface="ＭＳ Ｐゴシック" charset="-128"/>
              </a:rPr>
              <a:t> is the logical possibility that an claim can be contradicted by an observation or the outcome of a physical experiment. </a:t>
            </a:r>
          </a:p>
          <a:p>
            <a:pPr lvl="1"/>
            <a:r>
              <a:rPr lang="en-US" sz="2000" dirty="0" smtClean="0">
                <a:ea typeface="ＭＳ Ｐゴシック" charset="-128"/>
              </a:rPr>
              <a:t>It means that if it is false, some observation or experiment will produce a reproducible result that is in conflict with it.</a:t>
            </a:r>
          </a:p>
          <a:p>
            <a:pPr lvl="2"/>
            <a:endParaRPr lang="en-US" sz="1400" b="1" dirty="0" smtClean="0">
              <a:ea typeface="ＭＳ Ｐゴシック" charset="-128"/>
            </a:endParaRPr>
          </a:p>
          <a:p>
            <a:pPr lvl="2"/>
            <a:r>
              <a:rPr lang="en-US" sz="1400" b="1" dirty="0" smtClean="0">
                <a:ea typeface="ＭＳ Ｐゴシック" charset="-128"/>
              </a:rPr>
              <a:t>For example </a:t>
            </a:r>
            <a:r>
              <a:rPr lang="en-US" sz="1400" dirty="0" smtClean="0">
                <a:ea typeface="ＭＳ Ｐゴシック" charset="-128"/>
              </a:rPr>
              <a:t>, "all men are mortal" is </a:t>
            </a:r>
            <a:r>
              <a:rPr lang="en-US" sz="1400" dirty="0" err="1" smtClean="0">
                <a:ea typeface="ＭＳ Ｐゴシック" charset="-128"/>
              </a:rPr>
              <a:t>unfalsifiable</a:t>
            </a:r>
            <a:r>
              <a:rPr lang="en-US" sz="1400" dirty="0" smtClean="0">
                <a:ea typeface="ＭＳ Ｐゴシック" charset="-128"/>
              </a:rPr>
              <a:t>: even if someone is observed who has not died so far, he could still die in the next instant. By contrast, "all men are immortal," is falsifiable by the presentation of just one dead man. </a:t>
            </a:r>
          </a:p>
        </p:txBody>
      </p:sp>
      <p:pic>
        <p:nvPicPr>
          <p:cNvPr id="29700" name="Picture 3"/>
          <p:cNvPicPr>
            <a:picLocks noChangeAspect="1"/>
          </p:cNvPicPr>
          <p:nvPr/>
        </p:nvPicPr>
        <p:blipFill>
          <a:blip r:embed="rId2" cstate="print"/>
          <a:srcRect/>
          <a:stretch>
            <a:fillRect/>
          </a:stretch>
        </p:blipFill>
        <p:spPr bwMode="auto">
          <a:xfrm>
            <a:off x="6756400" y="2252663"/>
            <a:ext cx="2387600" cy="3403600"/>
          </a:xfrm>
          <a:prstGeom prst="rect">
            <a:avLst/>
          </a:prstGeom>
          <a:noFill/>
          <a:ln w="9525">
            <a:noFill/>
            <a:miter lim="800000"/>
            <a:headEnd/>
            <a:tailEnd/>
          </a:ln>
        </p:spPr>
      </p:pic>
      <p:sp>
        <p:nvSpPr>
          <p:cNvPr id="29701" name="TextBox 4"/>
          <p:cNvSpPr txBox="1">
            <a:spLocks noChangeArrowheads="1"/>
          </p:cNvSpPr>
          <p:nvPr/>
        </p:nvSpPr>
        <p:spPr bwMode="auto">
          <a:xfrm>
            <a:off x="6781800" y="5605463"/>
            <a:ext cx="2362200" cy="338137"/>
          </a:xfrm>
          <a:prstGeom prst="rect">
            <a:avLst/>
          </a:prstGeom>
          <a:noFill/>
          <a:ln w="9525">
            <a:noFill/>
            <a:miter lim="800000"/>
            <a:headEnd/>
            <a:tailEnd/>
          </a:ln>
        </p:spPr>
        <p:txBody>
          <a:bodyPr>
            <a:spAutoFit/>
          </a:bodyPr>
          <a:lstStyle/>
          <a:p>
            <a:pPr algn="ctr"/>
            <a:r>
              <a:rPr lang="en-US" sz="1600" b="1"/>
              <a:t>Immortal?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76200"/>
            <a:ext cx="7772400" cy="1143000"/>
          </a:xfrm>
        </p:spPr>
        <p:txBody>
          <a:bodyPr rtlCol="0">
            <a:normAutofit/>
            <a:scene3d>
              <a:camera prst="orthographicFront"/>
              <a:lightRig rig="threePt" dir="t">
                <a:rot lat="0" lon="0" rev="4800000"/>
              </a:lightRig>
            </a:scene3d>
            <a:sp3d prstMaterial="matte">
              <a:bevelT w="50800" h="10160"/>
            </a:sp3d>
          </a:bodyPr>
          <a:lstStyle/>
          <a:p>
            <a:pPr eaLnBrk="1" fontAlgn="auto" hangingPunct="1">
              <a:spcAft>
                <a:spcPts val="0"/>
              </a:spcAft>
              <a:defRPr/>
            </a:pPr>
            <a:r>
              <a:rPr lang="en-US" dirty="0">
                <a:solidFill>
                  <a:schemeClr val="accent1">
                    <a:satMod val="150000"/>
                  </a:schemeClr>
                </a:solidFill>
                <a:ea typeface="+mj-ea"/>
                <a:cs typeface="+mj-cs"/>
              </a:rPr>
              <a:t>Operational Definition</a:t>
            </a:r>
          </a:p>
        </p:txBody>
      </p:sp>
      <p:sp>
        <p:nvSpPr>
          <p:cNvPr id="15363" name="Rectangle 3"/>
          <p:cNvSpPr>
            <a:spLocks noGrp="1" noChangeArrowheads="1"/>
          </p:cNvSpPr>
          <p:nvPr>
            <p:ph idx="1"/>
          </p:nvPr>
        </p:nvSpPr>
        <p:spPr>
          <a:xfrm>
            <a:off x="685800" y="1600200"/>
            <a:ext cx="7772400" cy="4800600"/>
          </a:xfrm>
        </p:spPr>
        <p:txBody>
          <a:bodyPr/>
          <a:lstStyle/>
          <a:p>
            <a:pPr eaLnBrk="1" hangingPunct="1"/>
            <a:r>
              <a:rPr lang="en-US" sz="2800" dirty="0" smtClean="0">
                <a:ea typeface="ＭＳ Ｐゴシック" charset="-128"/>
              </a:rPr>
              <a:t>All good hypotheses need an </a:t>
            </a:r>
            <a:r>
              <a:rPr lang="en-US" sz="2800" i="1" u="sng" dirty="0" smtClean="0">
                <a:ea typeface="ＭＳ Ｐゴシック" charset="-128"/>
              </a:rPr>
              <a:t>operational definition</a:t>
            </a:r>
            <a:r>
              <a:rPr lang="en-US" sz="2800" dirty="0" smtClean="0">
                <a:ea typeface="ＭＳ Ｐゴシック" charset="-128"/>
              </a:rPr>
              <a:t>. </a:t>
            </a:r>
          </a:p>
          <a:p>
            <a:pPr lvl="1" eaLnBrk="1" hangingPunct="1"/>
            <a:r>
              <a:rPr lang="en-US" sz="2400" dirty="0" smtClean="0">
                <a:ea typeface="ＭＳ Ｐゴシック" charset="-128"/>
              </a:rPr>
              <a:t>An operational definition is a specific description of the concepts involving the conditions of the scientific study</a:t>
            </a:r>
            <a:r>
              <a:rPr lang="en-US" sz="2000" dirty="0" smtClean="0">
                <a:ea typeface="ＭＳ Ｐゴシック" charset="-128"/>
              </a:rPr>
              <a:t>.</a:t>
            </a:r>
          </a:p>
          <a:p>
            <a:pPr lvl="1" eaLnBrk="1" hangingPunct="1"/>
            <a:endParaRPr lang="en-US" sz="2000" dirty="0" smtClean="0">
              <a:ea typeface="ＭＳ Ｐゴシック" charset="-128"/>
            </a:endParaRPr>
          </a:p>
          <a:p>
            <a:pPr lvl="1" eaLnBrk="1" hangingPunct="1"/>
            <a:r>
              <a:rPr lang="en-US" sz="2000" dirty="0" smtClean="0">
                <a:ea typeface="ＭＳ Ｐゴシック" charset="-128"/>
              </a:rPr>
              <a:t>Operational definitions are stated in terms of how the concepts are to be measured and what operations are being employed to produce them.</a:t>
            </a:r>
          </a:p>
          <a:p>
            <a:pPr lvl="1" eaLnBrk="1" hangingPunct="1"/>
            <a:r>
              <a:rPr lang="en-US" sz="2000" dirty="0" smtClean="0">
                <a:ea typeface="ＭＳ Ｐゴシック" charset="-128"/>
              </a:rPr>
              <a:t>They are intended to eliminate bias.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rtlCol="0">
            <a:normAutofit/>
            <a:scene3d>
              <a:camera prst="orthographicFront"/>
              <a:lightRig rig="threePt" dir="t">
                <a:rot lat="0" lon="0" rev="4800000"/>
              </a:lightRig>
            </a:scene3d>
            <a:sp3d prstMaterial="matte">
              <a:bevelT w="50800" h="10160"/>
            </a:sp3d>
          </a:bodyPr>
          <a:lstStyle/>
          <a:p>
            <a:pPr eaLnBrk="1" fontAlgn="auto" hangingPunct="1">
              <a:spcAft>
                <a:spcPts val="0"/>
              </a:spcAft>
              <a:defRPr/>
            </a:pPr>
            <a:r>
              <a:rPr lang="en-US" dirty="0" smtClean="0">
                <a:solidFill>
                  <a:schemeClr val="accent1">
                    <a:satMod val="150000"/>
                  </a:schemeClr>
                </a:solidFill>
                <a:ea typeface="+mj-ea"/>
                <a:cs typeface="+mj-cs"/>
              </a:rPr>
              <a:t>Rosa and </a:t>
            </a:r>
            <a:r>
              <a:rPr lang="en-US" dirty="0" err="1" smtClean="0">
                <a:solidFill>
                  <a:schemeClr val="accent1">
                    <a:satMod val="150000"/>
                  </a:schemeClr>
                </a:solidFill>
                <a:ea typeface="+mj-ea"/>
                <a:cs typeface="+mj-cs"/>
              </a:rPr>
              <a:t>Pfungst’s</a:t>
            </a:r>
            <a:r>
              <a:rPr lang="en-US" dirty="0" smtClean="0">
                <a:solidFill>
                  <a:schemeClr val="accent1">
                    <a:satMod val="150000"/>
                  </a:schemeClr>
                </a:solidFill>
                <a:ea typeface="+mj-ea"/>
                <a:cs typeface="+mj-cs"/>
              </a:rPr>
              <a:t> Hypotheses</a:t>
            </a:r>
            <a:endParaRPr lang="en-US" dirty="0">
              <a:solidFill>
                <a:schemeClr val="accent1">
                  <a:satMod val="150000"/>
                </a:schemeClr>
              </a:solidFill>
              <a:ea typeface="+mj-ea"/>
              <a:cs typeface="+mj-cs"/>
            </a:endParaRPr>
          </a:p>
        </p:txBody>
      </p:sp>
      <p:sp>
        <p:nvSpPr>
          <p:cNvPr id="16387" name="Rectangle 3"/>
          <p:cNvSpPr>
            <a:spLocks noGrp="1" noChangeArrowheads="1"/>
          </p:cNvSpPr>
          <p:nvPr>
            <p:ph idx="1"/>
          </p:nvPr>
        </p:nvSpPr>
        <p:spPr/>
        <p:txBody>
          <a:bodyPr numCol="2"/>
          <a:lstStyle/>
          <a:p>
            <a:pPr eaLnBrk="1" hangingPunct="1">
              <a:lnSpc>
                <a:spcPct val="90000"/>
              </a:lnSpc>
              <a:buFont typeface="Wingdings 2" pitchFamily="-107" charset="2"/>
              <a:buChar char=""/>
              <a:defRPr/>
            </a:pPr>
            <a:r>
              <a:rPr lang="en-US" sz="2400" dirty="0" smtClean="0">
                <a:ea typeface="ＭＳ Ｐゴシック" pitchFamily="-107" charset="-128"/>
              </a:rPr>
              <a:t>Rosa: If a TTP cannot see the which of their hands I am hovering over, they will not be able to identify the presence of my hand at any higher rate than 50%.</a:t>
            </a:r>
          </a:p>
          <a:p>
            <a:pPr eaLnBrk="1" hangingPunct="1">
              <a:lnSpc>
                <a:spcPct val="90000"/>
              </a:lnSpc>
              <a:buFont typeface="Wingdings 2" pitchFamily="-107" charset="2"/>
              <a:buChar char=""/>
              <a:defRPr/>
            </a:pPr>
            <a:endParaRPr lang="en-US" sz="2400" dirty="0" smtClean="0">
              <a:ea typeface="ＭＳ Ｐゴシック" pitchFamily="-107" charset="-128"/>
            </a:endParaRPr>
          </a:p>
          <a:p>
            <a:pPr eaLnBrk="1" hangingPunct="1">
              <a:lnSpc>
                <a:spcPct val="90000"/>
              </a:lnSpc>
              <a:buFont typeface="Wingdings 2" pitchFamily="-107" charset="2"/>
              <a:buChar char=""/>
              <a:defRPr/>
            </a:pPr>
            <a:endParaRPr lang="en-US" sz="2400" dirty="0" smtClean="0">
              <a:ea typeface="ＭＳ Ｐゴシック" pitchFamily="-107" charset="-128"/>
            </a:endParaRPr>
          </a:p>
          <a:p>
            <a:pPr eaLnBrk="1" hangingPunct="1">
              <a:lnSpc>
                <a:spcPct val="90000"/>
              </a:lnSpc>
              <a:buFont typeface="Wingdings 2" pitchFamily="-107" charset="2"/>
              <a:buChar char=""/>
              <a:defRPr/>
            </a:pPr>
            <a:endParaRPr lang="en-US" sz="2400" dirty="0" smtClean="0">
              <a:ea typeface="ＭＳ Ｐゴシック" pitchFamily="-107" charset="-128"/>
            </a:endParaRPr>
          </a:p>
          <a:p>
            <a:pPr eaLnBrk="1" hangingPunct="1">
              <a:lnSpc>
                <a:spcPct val="90000"/>
              </a:lnSpc>
              <a:buFont typeface="Wingdings 2" pitchFamily="-107" charset="2"/>
              <a:buChar char=""/>
              <a:defRPr/>
            </a:pPr>
            <a:endParaRPr lang="en-US" sz="2400" dirty="0" smtClean="0">
              <a:ea typeface="ＭＳ Ｐゴシック" pitchFamily="-107" charset="-128"/>
            </a:endParaRPr>
          </a:p>
          <a:p>
            <a:pPr eaLnBrk="1" hangingPunct="1">
              <a:lnSpc>
                <a:spcPct val="90000"/>
              </a:lnSpc>
              <a:buFont typeface="Wingdings 2" pitchFamily="-107" charset="2"/>
              <a:buChar char=""/>
              <a:defRPr/>
            </a:pPr>
            <a:endParaRPr lang="en-US" sz="2400" dirty="0" smtClean="0">
              <a:ea typeface="ＭＳ Ｐゴシック" pitchFamily="-107" charset="-128"/>
            </a:endParaRPr>
          </a:p>
          <a:p>
            <a:pPr eaLnBrk="1" hangingPunct="1">
              <a:lnSpc>
                <a:spcPct val="90000"/>
              </a:lnSpc>
              <a:buFont typeface="Wingdings 2" pitchFamily="-107" charset="2"/>
              <a:buChar char=""/>
              <a:defRPr/>
            </a:pPr>
            <a:endParaRPr lang="en-US" sz="2400" dirty="0" smtClean="0">
              <a:ea typeface="ＭＳ Ｐゴシック" pitchFamily="-107" charset="-128"/>
            </a:endParaRPr>
          </a:p>
          <a:p>
            <a:pPr eaLnBrk="1" hangingPunct="1">
              <a:lnSpc>
                <a:spcPct val="90000"/>
              </a:lnSpc>
              <a:buFont typeface="Wingdings 2" pitchFamily="-107" charset="2"/>
              <a:buChar char=""/>
              <a:defRPr/>
            </a:pPr>
            <a:endParaRPr lang="en-US" sz="2400" dirty="0" smtClean="0">
              <a:ea typeface="ＭＳ Ｐゴシック" pitchFamily="-107" charset="-128"/>
            </a:endParaRPr>
          </a:p>
          <a:p>
            <a:pPr eaLnBrk="1" hangingPunct="1">
              <a:lnSpc>
                <a:spcPct val="90000"/>
              </a:lnSpc>
              <a:buFont typeface="Wingdings 2" pitchFamily="-107" charset="2"/>
              <a:buChar char=""/>
              <a:defRPr/>
            </a:pPr>
            <a:r>
              <a:rPr lang="en-US" sz="2400" dirty="0" smtClean="0">
                <a:ea typeface="ＭＳ Ｐゴシック" pitchFamily="-107" charset="-128"/>
              </a:rPr>
              <a:t>Hans: If Clever Hans cannot see his trainer, he will not be able to successfully do math or spell.</a:t>
            </a:r>
            <a:endParaRPr lang="en-US" sz="2400" dirty="0">
              <a:ea typeface="ＭＳ Ｐゴシック" pitchFamily="-107" charset="-128"/>
            </a:endParaRPr>
          </a:p>
        </p:txBody>
      </p:sp>
      <p:pic>
        <p:nvPicPr>
          <p:cNvPr id="32772" name="Picture 3"/>
          <p:cNvPicPr>
            <a:picLocks noChangeAspect="1"/>
          </p:cNvPicPr>
          <p:nvPr/>
        </p:nvPicPr>
        <p:blipFill>
          <a:blip r:embed="rId2" cstate="print"/>
          <a:srcRect/>
          <a:stretch>
            <a:fillRect/>
          </a:stretch>
        </p:blipFill>
        <p:spPr bwMode="auto">
          <a:xfrm>
            <a:off x="914400" y="4267200"/>
            <a:ext cx="3124200" cy="2432050"/>
          </a:xfrm>
          <a:prstGeom prst="rect">
            <a:avLst/>
          </a:prstGeom>
          <a:noFill/>
          <a:ln w="9525">
            <a:noFill/>
            <a:miter lim="800000"/>
            <a:headEnd/>
            <a:tailEnd/>
          </a:ln>
        </p:spPr>
      </p:pic>
      <p:pic>
        <p:nvPicPr>
          <p:cNvPr id="19461" name="Picture 4"/>
          <p:cNvPicPr>
            <a:picLocks noChangeAspect="1"/>
          </p:cNvPicPr>
          <p:nvPr/>
        </p:nvPicPr>
        <p:blipFill>
          <a:blip r:embed="rId3" cstate="print"/>
          <a:srcRect l="6339" r="7042"/>
          <a:stretch>
            <a:fillRect/>
          </a:stretch>
        </p:blipFill>
        <p:spPr bwMode="auto">
          <a:xfrm>
            <a:off x="5029200" y="4267200"/>
            <a:ext cx="3124200" cy="24114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152400"/>
            <a:ext cx="7772400" cy="1143000"/>
          </a:xfrm>
        </p:spPr>
        <p:txBody>
          <a:bodyPr rtlCol="0">
            <a:normAutofit/>
            <a:scene3d>
              <a:camera prst="orthographicFront"/>
              <a:lightRig rig="threePt" dir="t">
                <a:rot lat="0" lon="0" rev="4800000"/>
              </a:lightRig>
            </a:scene3d>
            <a:sp3d prstMaterial="matte">
              <a:bevelT w="50800" h="10160"/>
            </a:sp3d>
          </a:bodyPr>
          <a:lstStyle/>
          <a:p>
            <a:pPr eaLnBrk="1" fontAlgn="auto" hangingPunct="1">
              <a:spcAft>
                <a:spcPts val="0"/>
              </a:spcAft>
              <a:defRPr/>
            </a:pPr>
            <a:r>
              <a:rPr lang="en-US" dirty="0">
                <a:solidFill>
                  <a:schemeClr val="accent1">
                    <a:satMod val="150000"/>
                  </a:schemeClr>
                </a:solidFill>
                <a:ea typeface="+mj-ea"/>
                <a:cs typeface="+mj-cs"/>
              </a:rPr>
              <a:t>Performing a </a:t>
            </a:r>
            <a:r>
              <a:rPr lang="en-US" dirty="0" smtClean="0">
                <a:solidFill>
                  <a:schemeClr val="accent1">
                    <a:satMod val="150000"/>
                  </a:schemeClr>
                </a:solidFill>
                <a:ea typeface="+mj-ea"/>
                <a:cs typeface="+mj-cs"/>
              </a:rPr>
              <a:t>Controlled Test</a:t>
            </a:r>
            <a:endParaRPr lang="en-US" dirty="0">
              <a:solidFill>
                <a:schemeClr val="accent1">
                  <a:satMod val="150000"/>
                </a:schemeClr>
              </a:solidFill>
              <a:ea typeface="+mj-ea"/>
              <a:cs typeface="+mj-cs"/>
            </a:endParaRPr>
          </a:p>
        </p:txBody>
      </p:sp>
      <p:sp>
        <p:nvSpPr>
          <p:cNvPr id="17411" name="Rectangle 3"/>
          <p:cNvSpPr>
            <a:spLocks noGrp="1" noChangeArrowheads="1"/>
          </p:cNvSpPr>
          <p:nvPr>
            <p:ph idx="1"/>
          </p:nvPr>
        </p:nvSpPr>
        <p:spPr>
          <a:xfrm>
            <a:off x="685800" y="2133600"/>
            <a:ext cx="7772400" cy="4495800"/>
          </a:xfrm>
        </p:spPr>
        <p:txBody>
          <a:bodyPr/>
          <a:lstStyle/>
          <a:p>
            <a:pPr eaLnBrk="1" hangingPunct="1"/>
            <a:r>
              <a:rPr lang="en-US" sz="2800" b="1" dirty="0" smtClean="0">
                <a:ea typeface="ＭＳ Ｐゴシック" charset="-128"/>
              </a:rPr>
              <a:t>2. Performing a controlled test: </a:t>
            </a:r>
            <a:r>
              <a:rPr lang="en-US" sz="2800" dirty="0" smtClean="0">
                <a:ea typeface="ＭＳ Ｐゴシック" charset="-128"/>
              </a:rPr>
              <a:t>A hypothesis must undergo rigorous tests before it will be accepted as a legitimate theory. </a:t>
            </a:r>
          </a:p>
          <a:p>
            <a:pPr eaLnBrk="1" hangingPunct="1">
              <a:buFontTx/>
              <a:buNone/>
            </a:pPr>
            <a:endParaRPr lang="en-US" sz="2800" dirty="0" smtClean="0">
              <a:ea typeface="ＭＳ Ｐゴシック" charset="-128"/>
            </a:endParaRPr>
          </a:p>
          <a:p>
            <a:pPr eaLnBrk="1" hangingPunct="1"/>
            <a:r>
              <a:rPr lang="en-US" sz="2400" dirty="0" smtClean="0">
                <a:ea typeface="ＭＳ Ｐゴシック" charset="-128"/>
              </a:rPr>
              <a:t>To make a test controlled, one must account for the independent variable. </a:t>
            </a:r>
          </a:p>
          <a:p>
            <a:pPr lvl="1" eaLnBrk="1" hangingPunct="1"/>
            <a:r>
              <a:rPr lang="en-US" sz="2000" b="1" dirty="0" smtClean="0">
                <a:ea typeface="ＭＳ Ｐゴシック" charset="-128"/>
              </a:rPr>
              <a:t>Independent Variable: </a:t>
            </a:r>
            <a:r>
              <a:rPr lang="en-US" sz="2000" dirty="0" smtClean="0">
                <a:ea typeface="ＭＳ Ｐゴシック" charset="-128"/>
              </a:rPr>
              <a:t>A stimulus condition that the experimenter changes independently of all other carefully controlled conditions in the experiment. </a:t>
            </a:r>
          </a:p>
          <a:p>
            <a:pPr eaLnBrk="1" hangingPunct="1"/>
            <a:endParaRPr lang="en-US" sz="2400" dirty="0" smtClean="0">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ea typeface="ＭＳ Ｐゴシック" charset="-128"/>
              </a:rPr>
              <a:t>Why do we need research?</a:t>
            </a:r>
          </a:p>
        </p:txBody>
      </p:sp>
      <p:sp>
        <p:nvSpPr>
          <p:cNvPr id="3" name="Content Placeholder 2"/>
          <p:cNvSpPr>
            <a:spLocks noGrp="1"/>
          </p:cNvSpPr>
          <p:nvPr>
            <p:ph idx="1"/>
          </p:nvPr>
        </p:nvSpPr>
        <p:spPr/>
        <p:txBody>
          <a:bodyPr/>
          <a:lstStyle/>
          <a:p>
            <a:r>
              <a:rPr lang="en-US" smtClean="0">
                <a:ea typeface="ＭＳ Ｐゴシック" charset="-128"/>
              </a:rPr>
              <a:t>Why? Because just asking people how/why they felt and acted the way they did can be misleading. </a:t>
            </a:r>
          </a:p>
          <a:p>
            <a:endParaRPr lang="en-US" smtClean="0">
              <a:ea typeface="ＭＳ Ｐゴシック" charset="-128"/>
            </a:endParaRPr>
          </a:p>
          <a:p>
            <a:r>
              <a:rPr lang="en-US" smtClean="0">
                <a:ea typeface="ＭＳ Ｐゴシック" charset="-128"/>
              </a:rPr>
              <a:t>Common sense isn’t all it is cracked up to be.</a:t>
            </a:r>
          </a:p>
        </p:txBody>
      </p:sp>
      <p:pic>
        <p:nvPicPr>
          <p:cNvPr id="15364" name="Picture 3"/>
          <p:cNvPicPr>
            <a:picLocks noChangeAspect="1"/>
          </p:cNvPicPr>
          <p:nvPr/>
        </p:nvPicPr>
        <p:blipFill>
          <a:blip r:embed="rId2" cstate="print"/>
          <a:srcRect/>
          <a:stretch>
            <a:fillRect/>
          </a:stretch>
        </p:blipFill>
        <p:spPr bwMode="auto">
          <a:xfrm>
            <a:off x="2971800" y="4473575"/>
            <a:ext cx="2965450" cy="2384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a:scene3d>
              <a:camera prst="orthographicFront"/>
              <a:lightRig rig="threePt" dir="t">
                <a:rot lat="0" lon="0" rev="4800000"/>
              </a:lightRig>
            </a:scene3d>
            <a:sp3d prstMaterial="matte">
              <a:bevelT w="50800" h="10160"/>
            </a:sp3d>
          </a:bodyPr>
          <a:lstStyle/>
          <a:p>
            <a:pPr eaLnBrk="1" fontAlgn="auto" hangingPunct="1">
              <a:spcAft>
                <a:spcPts val="0"/>
              </a:spcAft>
              <a:defRPr/>
            </a:pPr>
            <a:r>
              <a:rPr lang="en-US" dirty="0" smtClean="0">
                <a:solidFill>
                  <a:schemeClr val="accent1">
                    <a:satMod val="150000"/>
                  </a:schemeClr>
                </a:solidFill>
                <a:ea typeface="+mj-ea"/>
                <a:cs typeface="+mj-cs"/>
              </a:rPr>
              <a:t>Independent Variable</a:t>
            </a:r>
            <a:endParaRPr lang="en-US" dirty="0">
              <a:solidFill>
                <a:schemeClr val="accent1">
                  <a:satMod val="150000"/>
                </a:schemeClr>
              </a:solidFill>
              <a:ea typeface="+mj-ea"/>
              <a:cs typeface="+mj-cs"/>
            </a:endParaRPr>
          </a:p>
        </p:txBody>
      </p:sp>
      <p:sp>
        <p:nvSpPr>
          <p:cNvPr id="13315" name="Rectangle 3"/>
          <p:cNvSpPr>
            <a:spLocks noGrp="1" noChangeArrowheads="1"/>
          </p:cNvSpPr>
          <p:nvPr>
            <p:ph idx="1"/>
          </p:nvPr>
        </p:nvSpPr>
        <p:spPr/>
        <p:txBody>
          <a:bodyPr/>
          <a:lstStyle/>
          <a:p>
            <a:pPr eaLnBrk="1" hangingPunct="1">
              <a:lnSpc>
                <a:spcPct val="80000"/>
              </a:lnSpc>
            </a:pPr>
            <a:r>
              <a:rPr lang="en-US" sz="2600" dirty="0" smtClean="0">
                <a:ea typeface="ＭＳ Ｐゴシック" charset="-128"/>
              </a:rPr>
              <a:t>In Rosa’s experiment, she tested 21 TT practitioners to see if they could sense which of their two hands was closest to her hand when they could not see it.</a:t>
            </a:r>
          </a:p>
          <a:p>
            <a:pPr eaLnBrk="1" hangingPunct="1">
              <a:lnSpc>
                <a:spcPct val="80000"/>
              </a:lnSpc>
            </a:pPr>
            <a:endParaRPr lang="en-US" sz="2600" dirty="0" smtClean="0">
              <a:ea typeface="ＭＳ Ｐゴシック" charset="-128"/>
            </a:endParaRPr>
          </a:p>
          <a:p>
            <a:pPr lvl="1" eaLnBrk="1" hangingPunct="1">
              <a:lnSpc>
                <a:spcPct val="80000"/>
              </a:lnSpc>
            </a:pPr>
            <a:r>
              <a:rPr lang="en-US" sz="2200" dirty="0" smtClean="0">
                <a:ea typeface="ＭＳ Ｐゴシック" charset="-128"/>
              </a:rPr>
              <a:t>To do this, she made a cardboard screen with two holes in the bottom. The practitioners would put their hands through, palms up. Rosa would hold her hand, palm down a few inches from either of the practitioner’s hands.  </a:t>
            </a:r>
          </a:p>
        </p:txBody>
      </p:sp>
      <p:pic>
        <p:nvPicPr>
          <p:cNvPr id="34820" name="Picture 3"/>
          <p:cNvPicPr>
            <a:picLocks noChangeAspect="1"/>
          </p:cNvPicPr>
          <p:nvPr/>
        </p:nvPicPr>
        <p:blipFill>
          <a:blip r:embed="rId2" cstate="print"/>
          <a:srcRect/>
          <a:stretch>
            <a:fillRect/>
          </a:stretch>
        </p:blipFill>
        <p:spPr bwMode="auto">
          <a:xfrm>
            <a:off x="5867400" y="4537075"/>
            <a:ext cx="3276600" cy="2320925"/>
          </a:xfrm>
          <a:prstGeom prst="rect">
            <a:avLst/>
          </a:prstGeom>
          <a:noFill/>
          <a:ln w="9525">
            <a:noFill/>
            <a:miter lim="800000"/>
            <a:headEnd/>
            <a:tailEnd/>
          </a:ln>
        </p:spPr>
      </p:pic>
      <p:pic>
        <p:nvPicPr>
          <p:cNvPr id="34821" name="Picture 5"/>
          <p:cNvPicPr>
            <a:picLocks noChangeAspect="1"/>
          </p:cNvPicPr>
          <p:nvPr/>
        </p:nvPicPr>
        <p:blipFill>
          <a:blip r:embed="rId3" cstate="print"/>
          <a:srcRect/>
          <a:stretch>
            <a:fillRect/>
          </a:stretch>
        </p:blipFill>
        <p:spPr bwMode="auto">
          <a:xfrm>
            <a:off x="1719263" y="4724400"/>
            <a:ext cx="2941637" cy="213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rtlCol="0">
            <a:normAutofit/>
            <a:scene3d>
              <a:camera prst="orthographicFront"/>
              <a:lightRig rig="threePt" dir="t">
                <a:rot lat="0" lon="0" rev="4800000"/>
              </a:lightRig>
            </a:scene3d>
            <a:sp3d prstMaterial="matte">
              <a:bevelT w="50800" h="10160"/>
            </a:sp3d>
          </a:bodyPr>
          <a:lstStyle/>
          <a:p>
            <a:pPr eaLnBrk="1" fontAlgn="auto" hangingPunct="1">
              <a:spcAft>
                <a:spcPts val="0"/>
              </a:spcAft>
              <a:defRPr/>
            </a:pPr>
            <a:r>
              <a:rPr lang="en-US" dirty="0">
                <a:solidFill>
                  <a:schemeClr val="accent1">
                    <a:satMod val="150000"/>
                  </a:schemeClr>
                </a:solidFill>
                <a:ea typeface="+mj-ea"/>
                <a:cs typeface="+mj-cs"/>
              </a:rPr>
              <a:t>Eliminating </a:t>
            </a:r>
            <a:r>
              <a:rPr lang="en-US" dirty="0" smtClean="0">
                <a:solidFill>
                  <a:schemeClr val="accent1">
                    <a:satMod val="150000"/>
                  </a:schemeClr>
                </a:solidFill>
                <a:ea typeface="+mj-ea"/>
                <a:cs typeface="+mj-cs"/>
              </a:rPr>
              <a:t>Patterns</a:t>
            </a:r>
            <a:endParaRPr lang="en-US" dirty="0">
              <a:solidFill>
                <a:schemeClr val="accent1">
                  <a:satMod val="150000"/>
                </a:schemeClr>
              </a:solidFill>
              <a:ea typeface="+mj-ea"/>
              <a:cs typeface="+mj-cs"/>
            </a:endParaRPr>
          </a:p>
        </p:txBody>
      </p:sp>
      <p:sp>
        <p:nvSpPr>
          <p:cNvPr id="35843" name="Rectangle 3"/>
          <p:cNvSpPr>
            <a:spLocks noGrp="1" noChangeArrowheads="1"/>
          </p:cNvSpPr>
          <p:nvPr>
            <p:ph idx="1"/>
          </p:nvPr>
        </p:nvSpPr>
        <p:spPr/>
        <p:txBody>
          <a:bodyPr/>
          <a:lstStyle/>
          <a:p>
            <a:pPr eaLnBrk="1" hangingPunct="1"/>
            <a:r>
              <a:rPr lang="en-US" sz="2400" dirty="0" smtClean="0">
                <a:ea typeface="ＭＳ Ｐゴシック" charset="-128"/>
              </a:rPr>
              <a:t>For both Rosa and Hans’ experiments, the presence of patterns in the experiment could have jeopardized the findings. To eliminate this Rosa and </a:t>
            </a:r>
            <a:r>
              <a:rPr lang="en-US" sz="2400" dirty="0" err="1" smtClean="0">
                <a:ea typeface="ＭＳ Ｐゴシック" charset="-128"/>
              </a:rPr>
              <a:t>Pfungst</a:t>
            </a:r>
            <a:r>
              <a:rPr lang="en-US" sz="2400" dirty="0" smtClean="0">
                <a:ea typeface="ＭＳ Ｐゴシック" charset="-128"/>
              </a:rPr>
              <a:t> used </a:t>
            </a:r>
            <a:r>
              <a:rPr lang="en-US" sz="2400" b="1" dirty="0" smtClean="0">
                <a:ea typeface="ＭＳ Ｐゴシック" charset="-128"/>
              </a:rPr>
              <a:t>random presentation.</a:t>
            </a:r>
          </a:p>
          <a:p>
            <a:pPr eaLnBrk="1" hangingPunct="1"/>
            <a:endParaRPr lang="en-US" sz="2400" b="1" dirty="0" smtClean="0">
              <a:ea typeface="ＭＳ Ｐゴシック" charset="-128"/>
            </a:endParaRPr>
          </a:p>
          <a:p>
            <a:pPr eaLnBrk="1" hangingPunct="1"/>
            <a:r>
              <a:rPr lang="en-US" sz="2400" dirty="0" smtClean="0">
                <a:ea typeface="ＭＳ Ｐゴシック" charset="-128"/>
              </a:rPr>
              <a:t>Random presentation is a process by which chance alone determines the order in which the stimulus is presented.</a:t>
            </a:r>
            <a:endParaRPr lang="en-US" sz="2400" b="1" dirty="0" smtClean="0">
              <a:ea typeface="ＭＳ Ｐゴシック" charset="-128"/>
            </a:endParaRPr>
          </a:p>
        </p:txBody>
      </p:sp>
      <p:pic>
        <p:nvPicPr>
          <p:cNvPr id="35844" name="Picture 4"/>
          <p:cNvPicPr>
            <a:picLocks noChangeAspect="1"/>
          </p:cNvPicPr>
          <p:nvPr/>
        </p:nvPicPr>
        <p:blipFill>
          <a:blip r:embed="rId2" cstate="print"/>
          <a:srcRect/>
          <a:stretch>
            <a:fillRect/>
          </a:stretch>
        </p:blipFill>
        <p:spPr bwMode="auto">
          <a:xfrm>
            <a:off x="1905000" y="4516438"/>
            <a:ext cx="1676400" cy="2265362"/>
          </a:xfrm>
          <a:prstGeom prst="rect">
            <a:avLst/>
          </a:prstGeom>
          <a:noFill/>
          <a:ln w="9525">
            <a:noFill/>
            <a:miter lim="800000"/>
            <a:headEnd/>
            <a:tailEnd/>
          </a:ln>
        </p:spPr>
      </p:pic>
      <p:pic>
        <p:nvPicPr>
          <p:cNvPr id="35845" name="Picture 5"/>
          <p:cNvPicPr>
            <a:picLocks noChangeAspect="1"/>
          </p:cNvPicPr>
          <p:nvPr/>
        </p:nvPicPr>
        <p:blipFill>
          <a:blip r:embed="rId3" cstate="print"/>
          <a:srcRect/>
          <a:stretch>
            <a:fillRect/>
          </a:stretch>
        </p:blipFill>
        <p:spPr bwMode="auto">
          <a:xfrm>
            <a:off x="4419600" y="4564063"/>
            <a:ext cx="2209800" cy="2217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a:scene3d>
              <a:camera prst="orthographicFront"/>
              <a:lightRig rig="threePt" dir="t">
                <a:rot lat="0" lon="0" rev="4800000"/>
              </a:lightRig>
            </a:scene3d>
            <a:sp3d prstMaterial="matte">
              <a:bevelT w="50800" h="10160"/>
            </a:sp3d>
          </a:bodyPr>
          <a:lstStyle/>
          <a:p>
            <a:pPr eaLnBrk="1" fontAlgn="auto" hangingPunct="1">
              <a:spcAft>
                <a:spcPts val="0"/>
              </a:spcAft>
              <a:defRPr/>
            </a:pPr>
            <a:r>
              <a:rPr lang="en-US" dirty="0" smtClean="0">
                <a:solidFill>
                  <a:schemeClr val="accent1">
                    <a:satMod val="150000"/>
                  </a:schemeClr>
                </a:solidFill>
                <a:ea typeface="+mj-ea"/>
                <a:cs typeface="+mj-cs"/>
              </a:rPr>
              <a:t>Randomization</a:t>
            </a:r>
            <a:endParaRPr lang="en-US" dirty="0">
              <a:solidFill>
                <a:schemeClr val="accent1">
                  <a:satMod val="150000"/>
                </a:schemeClr>
              </a:solidFill>
              <a:ea typeface="+mj-ea"/>
              <a:cs typeface="+mj-cs"/>
            </a:endParaRPr>
          </a:p>
        </p:txBody>
      </p:sp>
      <p:sp>
        <p:nvSpPr>
          <p:cNvPr id="36867" name="Rectangle 3"/>
          <p:cNvSpPr>
            <a:spLocks noGrp="1" noChangeArrowheads="1"/>
          </p:cNvSpPr>
          <p:nvPr>
            <p:ph idx="1"/>
          </p:nvPr>
        </p:nvSpPr>
        <p:spPr/>
        <p:txBody>
          <a:bodyPr/>
          <a:lstStyle/>
          <a:p>
            <a:pPr eaLnBrk="1" hangingPunct="1"/>
            <a:r>
              <a:rPr lang="en-US" sz="2400" dirty="0" smtClean="0">
                <a:ea typeface="ＭＳ Ｐゴシック" charset="-128"/>
              </a:rPr>
              <a:t>In Rosa’s experiment, randomization was achieved by a coin flip to determine whether she put her hand above the practitioner’s left or right hand.</a:t>
            </a:r>
          </a:p>
          <a:p>
            <a:pPr eaLnBrk="1" hangingPunct="1"/>
            <a:endParaRPr lang="en-US" sz="2400" dirty="0" smtClean="0">
              <a:ea typeface="ＭＳ Ｐゴシック" charset="-128"/>
            </a:endParaRPr>
          </a:p>
          <a:p>
            <a:pPr eaLnBrk="1" hangingPunct="1"/>
            <a:r>
              <a:rPr lang="en-US" sz="2400" dirty="0" smtClean="0">
                <a:ea typeface="ＭＳ Ｐゴシック" charset="-128"/>
              </a:rPr>
              <a:t>In the Hans experiment, </a:t>
            </a:r>
            <a:r>
              <a:rPr lang="en-US" sz="2400" dirty="0" err="1" smtClean="0">
                <a:ea typeface="ＭＳ Ｐゴシック" charset="-128"/>
              </a:rPr>
              <a:t>Pfungst</a:t>
            </a:r>
            <a:r>
              <a:rPr lang="en-US" sz="2400" dirty="0" smtClean="0">
                <a:ea typeface="ＭＳ Ｐゴシック" charset="-128"/>
              </a:rPr>
              <a:t> made sure to ask math questions with random answers in which there were no predictable patterns (answers of 2,4,6…).</a:t>
            </a:r>
          </a:p>
        </p:txBody>
      </p:sp>
      <p:pic>
        <p:nvPicPr>
          <p:cNvPr id="36868" name="Picture 5"/>
          <p:cNvPicPr>
            <a:picLocks noChangeAspect="1"/>
          </p:cNvPicPr>
          <p:nvPr/>
        </p:nvPicPr>
        <p:blipFill>
          <a:blip r:embed="rId2" cstate="print"/>
          <a:srcRect/>
          <a:stretch>
            <a:fillRect/>
          </a:stretch>
        </p:blipFill>
        <p:spPr bwMode="auto">
          <a:xfrm>
            <a:off x="6149975" y="4876800"/>
            <a:ext cx="2155825" cy="176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152400"/>
            <a:ext cx="7772400" cy="1143000"/>
          </a:xfrm>
        </p:spPr>
        <p:txBody>
          <a:bodyPr rtlCol="0">
            <a:normAutofit/>
            <a:scene3d>
              <a:camera prst="orthographicFront"/>
              <a:lightRig rig="threePt" dir="t">
                <a:rot lat="0" lon="0" rev="4800000"/>
              </a:lightRig>
            </a:scene3d>
            <a:sp3d prstMaterial="matte">
              <a:bevelT w="50800" h="10160"/>
            </a:sp3d>
          </a:bodyPr>
          <a:lstStyle/>
          <a:p>
            <a:pPr eaLnBrk="1" fontAlgn="auto" hangingPunct="1">
              <a:spcAft>
                <a:spcPts val="0"/>
              </a:spcAft>
              <a:defRPr/>
            </a:pPr>
            <a:r>
              <a:rPr lang="en-US" dirty="0">
                <a:solidFill>
                  <a:schemeClr val="accent1">
                    <a:satMod val="150000"/>
                  </a:schemeClr>
                </a:solidFill>
                <a:ea typeface="+mj-ea"/>
                <a:cs typeface="+mj-cs"/>
              </a:rPr>
              <a:t>Gathering Objective Data</a:t>
            </a:r>
          </a:p>
        </p:txBody>
      </p:sp>
      <p:sp>
        <p:nvSpPr>
          <p:cNvPr id="21507" name="Rectangle 3"/>
          <p:cNvSpPr>
            <a:spLocks noGrp="1" noChangeArrowheads="1"/>
          </p:cNvSpPr>
          <p:nvPr>
            <p:ph idx="1"/>
          </p:nvPr>
        </p:nvSpPr>
        <p:spPr>
          <a:xfrm>
            <a:off x="685800" y="2057400"/>
            <a:ext cx="7772400" cy="4572000"/>
          </a:xfrm>
        </p:spPr>
        <p:txBody>
          <a:bodyPr/>
          <a:lstStyle/>
          <a:p>
            <a:pPr eaLnBrk="1" hangingPunct="1"/>
            <a:r>
              <a:rPr lang="en-US" sz="2800" dirty="0" smtClean="0">
                <a:ea typeface="ＭＳ Ｐゴシック" charset="-128"/>
              </a:rPr>
              <a:t>3</a:t>
            </a:r>
            <a:r>
              <a:rPr lang="en-US" sz="2800" b="1" dirty="0" smtClean="0">
                <a:ea typeface="ＭＳ Ｐゴシック" charset="-128"/>
              </a:rPr>
              <a:t>. Gathering objective data:</a:t>
            </a:r>
            <a:r>
              <a:rPr lang="en-US" sz="2800" dirty="0" smtClean="0">
                <a:ea typeface="ＭＳ Ｐゴシック" charset="-128"/>
              </a:rPr>
              <a:t> getting information by direct observation that relies only on the independent variable and not on the experimenter’s hopes. This data is called the </a:t>
            </a:r>
            <a:r>
              <a:rPr lang="en-US" sz="2800" b="1" dirty="0" smtClean="0">
                <a:ea typeface="ＭＳ Ｐゴシック" charset="-128"/>
              </a:rPr>
              <a:t>dependent variable</a:t>
            </a:r>
            <a:r>
              <a:rPr lang="en-US" sz="2800" dirty="0" smtClean="0">
                <a:ea typeface="ＭＳ Ｐゴシック" charset="-128"/>
              </a:rPr>
              <a:t>.</a:t>
            </a:r>
          </a:p>
          <a:p>
            <a:pPr eaLnBrk="1" hangingPunct="1">
              <a:buFontTx/>
              <a:buNone/>
            </a:pPr>
            <a:r>
              <a:rPr lang="en-US" sz="2600" b="1" dirty="0" smtClean="0">
                <a:ea typeface="ＭＳ Ｐゴシック" charset="-128"/>
              </a:rPr>
              <a:t>	</a:t>
            </a:r>
          </a:p>
          <a:p>
            <a:pPr lvl="1" eaLnBrk="1" hangingPunct="1"/>
            <a:r>
              <a:rPr lang="en-US" sz="2200" b="1" dirty="0" smtClean="0">
                <a:ea typeface="ＭＳ Ｐゴシック" charset="-128"/>
              </a:rPr>
              <a:t>Dependent Variable: </a:t>
            </a:r>
            <a:r>
              <a:rPr lang="en-US" sz="2200" dirty="0" smtClean="0">
                <a:ea typeface="ＭＳ Ｐゴシック" charset="-128"/>
              </a:rPr>
              <a:t>The measured outcome of a study, or the response of the subjects in the study.</a:t>
            </a:r>
          </a:p>
          <a:p>
            <a:pPr eaLnBrk="1" hangingPunct="1">
              <a:buFontTx/>
              <a:buNone/>
            </a:pPr>
            <a:endParaRPr lang="en-US" sz="2600" dirty="0" smtClean="0">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rtlCol="0">
            <a:normAutofit/>
            <a:scene3d>
              <a:camera prst="orthographicFront"/>
              <a:lightRig rig="threePt" dir="t">
                <a:rot lat="0" lon="0" rev="4800000"/>
              </a:lightRig>
            </a:scene3d>
            <a:sp3d prstMaterial="matte">
              <a:bevelT w="50800" h="10160"/>
            </a:sp3d>
          </a:bodyPr>
          <a:lstStyle/>
          <a:p>
            <a:pPr eaLnBrk="1" fontAlgn="auto" hangingPunct="1">
              <a:spcAft>
                <a:spcPts val="0"/>
              </a:spcAft>
              <a:defRPr/>
            </a:pPr>
            <a:r>
              <a:rPr lang="en-US" dirty="0">
                <a:solidFill>
                  <a:schemeClr val="accent1">
                    <a:satMod val="150000"/>
                  </a:schemeClr>
                </a:solidFill>
                <a:ea typeface="+mj-ea"/>
                <a:cs typeface="+mj-cs"/>
              </a:rPr>
              <a:t>Confounding Variables</a:t>
            </a:r>
          </a:p>
        </p:txBody>
      </p:sp>
      <p:sp>
        <p:nvSpPr>
          <p:cNvPr id="39939" name="Rectangle 3"/>
          <p:cNvSpPr>
            <a:spLocks noGrp="1" noChangeArrowheads="1"/>
          </p:cNvSpPr>
          <p:nvPr>
            <p:ph idx="1"/>
          </p:nvPr>
        </p:nvSpPr>
        <p:spPr>
          <a:xfrm>
            <a:off x="685800" y="1828800"/>
            <a:ext cx="7772400" cy="4114800"/>
          </a:xfrm>
        </p:spPr>
        <p:txBody>
          <a:bodyPr/>
          <a:lstStyle/>
          <a:p>
            <a:pPr eaLnBrk="1" hangingPunct="1"/>
            <a:r>
              <a:rPr lang="en-US" sz="2800" b="1" dirty="0" smtClean="0">
                <a:ea typeface="ＭＳ Ｐゴシック" charset="-128"/>
              </a:rPr>
              <a:t>Confounding Variables:</a:t>
            </a:r>
            <a:r>
              <a:rPr lang="en-US" sz="2800" dirty="0" smtClean="0">
                <a:ea typeface="ＭＳ Ｐゴシック" charset="-128"/>
              </a:rPr>
              <a:t> Variables that have unwanted influence on the outcome of an experiment.</a:t>
            </a:r>
          </a:p>
          <a:p>
            <a:pPr lvl="1" eaLnBrk="1" hangingPunct="1"/>
            <a:r>
              <a:rPr lang="en-US" sz="2400" dirty="0" smtClean="0">
                <a:ea typeface="ＭＳ Ｐゴシック" charset="-128"/>
              </a:rPr>
              <a:t>Or, other possible explanations for the dependent variable (result).</a:t>
            </a:r>
          </a:p>
        </p:txBody>
      </p:sp>
      <p:pic>
        <p:nvPicPr>
          <p:cNvPr id="39940" name="Picture 3"/>
          <p:cNvPicPr>
            <a:picLocks noChangeAspect="1"/>
          </p:cNvPicPr>
          <p:nvPr/>
        </p:nvPicPr>
        <p:blipFill>
          <a:blip r:embed="rId2" cstate="print"/>
          <a:srcRect/>
          <a:stretch>
            <a:fillRect/>
          </a:stretch>
        </p:blipFill>
        <p:spPr bwMode="auto">
          <a:xfrm>
            <a:off x="2438400" y="3987800"/>
            <a:ext cx="5740400" cy="287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rtlCol="0">
            <a:normAutofit/>
            <a:scene3d>
              <a:camera prst="orthographicFront"/>
              <a:lightRig rig="threePt" dir="t">
                <a:rot lat="0" lon="0" rev="4800000"/>
              </a:lightRig>
            </a:scene3d>
            <a:sp3d prstMaterial="matte">
              <a:bevelT w="50800" h="10160"/>
            </a:sp3d>
          </a:bodyPr>
          <a:lstStyle/>
          <a:p>
            <a:pPr eaLnBrk="1" fontAlgn="auto" hangingPunct="1">
              <a:spcAft>
                <a:spcPts val="0"/>
              </a:spcAft>
              <a:defRPr/>
            </a:pPr>
            <a:r>
              <a:rPr lang="en-US" dirty="0">
                <a:solidFill>
                  <a:schemeClr val="accent1">
                    <a:satMod val="150000"/>
                  </a:schemeClr>
                </a:solidFill>
                <a:ea typeface="+mj-ea"/>
                <a:cs typeface="+mj-cs"/>
              </a:rPr>
              <a:t>Rosa and Hans</a:t>
            </a:r>
          </a:p>
        </p:txBody>
      </p:sp>
      <p:sp>
        <p:nvSpPr>
          <p:cNvPr id="40963" name="Rectangle 3"/>
          <p:cNvSpPr>
            <a:spLocks noGrp="1" noChangeArrowheads="1"/>
          </p:cNvSpPr>
          <p:nvPr>
            <p:ph idx="1"/>
          </p:nvPr>
        </p:nvSpPr>
        <p:spPr/>
        <p:txBody>
          <a:bodyPr/>
          <a:lstStyle/>
          <a:p>
            <a:pPr eaLnBrk="1" hangingPunct="1"/>
            <a:r>
              <a:rPr lang="en-US" sz="2800" dirty="0" smtClean="0">
                <a:ea typeface="ＭＳ Ｐゴシック" charset="-128"/>
              </a:rPr>
              <a:t>For Rosa’s dependent variable, she recorded whether the TT practitioner said “left” or “right,” and whether or not that was correct.</a:t>
            </a:r>
          </a:p>
          <a:p>
            <a:pPr eaLnBrk="1" hangingPunct="1"/>
            <a:endParaRPr lang="en-US" sz="2800" dirty="0" smtClean="0">
              <a:ea typeface="ＭＳ Ｐゴシック" charset="-128"/>
            </a:endParaRPr>
          </a:p>
          <a:p>
            <a:pPr eaLnBrk="1" hangingPunct="1"/>
            <a:r>
              <a:rPr lang="en-US" sz="2800" dirty="0" smtClean="0">
                <a:ea typeface="ＭＳ Ｐゴシック" charset="-128"/>
              </a:rPr>
              <a:t>For </a:t>
            </a:r>
            <a:r>
              <a:rPr lang="en-US" sz="2800" dirty="0" err="1" smtClean="0">
                <a:ea typeface="ＭＳ Ｐゴシック" charset="-128"/>
              </a:rPr>
              <a:t>Pfungst’s</a:t>
            </a:r>
            <a:r>
              <a:rPr lang="en-US" sz="2800" dirty="0" smtClean="0">
                <a:ea typeface="ＭＳ Ｐゴシック" charset="-128"/>
              </a:rPr>
              <a:t> study of Hans, the DV was simply the horse’s hoof-taping in response to each question asked, making sure to keep track of the number of correct answers given.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rtlCol="0">
            <a:normAutofit/>
            <a:scene3d>
              <a:camera prst="orthographicFront"/>
              <a:lightRig rig="threePt" dir="t">
                <a:rot lat="0" lon="0" rev="4800000"/>
              </a:lightRig>
            </a:scene3d>
            <a:sp3d prstMaterial="matte">
              <a:bevelT w="50800" h="10160"/>
            </a:sp3d>
          </a:bodyPr>
          <a:lstStyle/>
          <a:p>
            <a:pPr eaLnBrk="1" fontAlgn="auto" hangingPunct="1">
              <a:spcAft>
                <a:spcPts val="0"/>
              </a:spcAft>
              <a:defRPr/>
            </a:pPr>
            <a:r>
              <a:rPr lang="en-US" sz="3600" dirty="0">
                <a:solidFill>
                  <a:schemeClr val="accent1">
                    <a:satMod val="150000"/>
                  </a:schemeClr>
                </a:solidFill>
                <a:ea typeface="+mj-ea"/>
                <a:cs typeface="+mj-cs"/>
              </a:rPr>
              <a:t>Analyzing the </a:t>
            </a:r>
            <a:r>
              <a:rPr lang="en-US" sz="3600" dirty="0" smtClean="0">
                <a:solidFill>
                  <a:schemeClr val="accent1">
                    <a:satMod val="150000"/>
                  </a:schemeClr>
                </a:solidFill>
                <a:ea typeface="+mj-ea"/>
                <a:cs typeface="+mj-cs"/>
              </a:rPr>
              <a:t>Results</a:t>
            </a:r>
            <a:r>
              <a:rPr lang="en-US" sz="3600" dirty="0">
                <a:solidFill>
                  <a:schemeClr val="accent1">
                    <a:satMod val="150000"/>
                  </a:schemeClr>
                </a:solidFill>
                <a:ea typeface="+mj-ea"/>
                <a:cs typeface="+mj-cs"/>
              </a:rPr>
              <a:t>: </a:t>
            </a:r>
            <a:br>
              <a:rPr lang="en-US" sz="3600" dirty="0">
                <a:solidFill>
                  <a:schemeClr val="accent1">
                    <a:satMod val="150000"/>
                  </a:schemeClr>
                </a:solidFill>
                <a:ea typeface="+mj-ea"/>
                <a:cs typeface="+mj-cs"/>
              </a:rPr>
            </a:br>
            <a:r>
              <a:rPr lang="en-US" sz="3600" dirty="0">
                <a:solidFill>
                  <a:schemeClr val="accent1">
                    <a:satMod val="150000"/>
                  </a:schemeClr>
                </a:solidFill>
                <a:ea typeface="+mj-ea"/>
                <a:cs typeface="+mj-cs"/>
              </a:rPr>
              <a:t>Accepting or Rejecting the Hypothesis</a:t>
            </a:r>
          </a:p>
        </p:txBody>
      </p:sp>
      <p:sp>
        <p:nvSpPr>
          <p:cNvPr id="41987" name="Rectangle 3"/>
          <p:cNvSpPr>
            <a:spLocks noGrp="1" noChangeArrowheads="1"/>
          </p:cNvSpPr>
          <p:nvPr>
            <p:ph idx="1"/>
          </p:nvPr>
        </p:nvSpPr>
        <p:spPr/>
        <p:txBody>
          <a:bodyPr/>
          <a:lstStyle/>
          <a:p>
            <a:pPr eaLnBrk="1" hangingPunct="1"/>
            <a:r>
              <a:rPr lang="en-US" sz="2800" b="1" dirty="0" smtClean="0">
                <a:ea typeface="ＭＳ Ｐゴシック" charset="-128"/>
              </a:rPr>
              <a:t>4. Analyzing the results: </a:t>
            </a:r>
            <a:r>
              <a:rPr lang="en-US" sz="2800" dirty="0" smtClean="0">
                <a:ea typeface="ＭＳ Ｐゴシック" charset="-128"/>
              </a:rPr>
              <a:t>This step consists of looking at the data collected and seeing if it supports or disproves the hypothesis.</a:t>
            </a:r>
            <a:endParaRPr lang="en-US" dirty="0" smtClean="0">
              <a:ea typeface="ＭＳ Ｐゴシック" charset="-128"/>
            </a:endParaRPr>
          </a:p>
          <a:p>
            <a:pPr lvl="1" eaLnBrk="1" hangingPunct="1"/>
            <a:r>
              <a:rPr lang="en-US" sz="1800" dirty="0" smtClean="0">
                <a:ea typeface="ＭＳ Ｐゴシック" charset="-128"/>
              </a:rPr>
              <a:t>We will briefly discuss stats next class, but it is not a major part of our psychology class. No worries, this is not a math class.</a:t>
            </a:r>
          </a:p>
        </p:txBody>
      </p:sp>
      <p:pic>
        <p:nvPicPr>
          <p:cNvPr id="41988" name="Picture 3"/>
          <p:cNvPicPr>
            <a:picLocks noChangeAspect="1"/>
          </p:cNvPicPr>
          <p:nvPr/>
        </p:nvPicPr>
        <p:blipFill>
          <a:blip r:embed="rId2" cstate="print"/>
          <a:srcRect t="11404" b="6140"/>
          <a:stretch>
            <a:fillRect/>
          </a:stretch>
        </p:blipFill>
        <p:spPr bwMode="auto">
          <a:xfrm>
            <a:off x="2743200" y="4114800"/>
            <a:ext cx="3213100" cy="2589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152400"/>
            <a:ext cx="7772400" cy="1143000"/>
          </a:xfrm>
        </p:spPr>
        <p:txBody>
          <a:bodyPr rtlCol="0">
            <a:normAutofit/>
            <a:scene3d>
              <a:camera prst="orthographicFront"/>
              <a:lightRig rig="threePt" dir="t">
                <a:rot lat="0" lon="0" rev="4800000"/>
              </a:lightRig>
            </a:scene3d>
            <a:sp3d prstMaterial="matte">
              <a:bevelT w="50800" h="10160"/>
            </a:sp3d>
          </a:bodyPr>
          <a:lstStyle/>
          <a:p>
            <a:pPr eaLnBrk="1" fontAlgn="auto" hangingPunct="1">
              <a:spcAft>
                <a:spcPts val="0"/>
              </a:spcAft>
              <a:defRPr/>
            </a:pPr>
            <a:r>
              <a:rPr lang="en-US" dirty="0">
                <a:solidFill>
                  <a:schemeClr val="accent1">
                    <a:satMod val="150000"/>
                  </a:schemeClr>
                </a:solidFill>
                <a:ea typeface="+mj-ea"/>
                <a:cs typeface="+mj-cs"/>
              </a:rPr>
              <a:t>Rosa’s Analysis</a:t>
            </a:r>
          </a:p>
        </p:txBody>
      </p:sp>
      <p:sp>
        <p:nvSpPr>
          <p:cNvPr id="25603" name="Rectangle 3"/>
          <p:cNvSpPr>
            <a:spLocks noGrp="1" noChangeArrowheads="1"/>
          </p:cNvSpPr>
          <p:nvPr>
            <p:ph idx="1"/>
          </p:nvPr>
        </p:nvSpPr>
        <p:spPr>
          <a:xfrm>
            <a:off x="533400" y="1676400"/>
            <a:ext cx="5486400" cy="4572000"/>
          </a:xfrm>
        </p:spPr>
        <p:txBody>
          <a:bodyPr>
            <a:normAutofit lnSpcReduction="10000"/>
          </a:bodyPr>
          <a:lstStyle/>
          <a:p>
            <a:pPr eaLnBrk="1" hangingPunct="1">
              <a:lnSpc>
                <a:spcPct val="90000"/>
              </a:lnSpc>
            </a:pPr>
            <a:r>
              <a:rPr lang="en-US" sz="2800" dirty="0" smtClean="0">
                <a:ea typeface="ＭＳ Ｐゴシック" charset="-128"/>
              </a:rPr>
              <a:t>In Rosa’s experiment, the analysis was pretty clear. By design, there was a 50% chance a practitioner could guess correctly. So in order to disprove her hypothesis, they would have to answer correctly significantly more than 50% of the time…they did not. </a:t>
            </a:r>
          </a:p>
          <a:p>
            <a:pPr eaLnBrk="1" hangingPunct="1">
              <a:lnSpc>
                <a:spcPct val="90000"/>
              </a:lnSpc>
              <a:buFont typeface="Wingdings 2" charset="2"/>
              <a:buNone/>
            </a:pPr>
            <a:r>
              <a:rPr lang="en-US" sz="2800" dirty="0" smtClean="0">
                <a:ea typeface="ＭＳ Ｐゴシック" charset="-128"/>
              </a:rPr>
              <a:t>	</a:t>
            </a:r>
          </a:p>
          <a:p>
            <a:pPr lvl="1" eaLnBrk="1" hangingPunct="1">
              <a:lnSpc>
                <a:spcPct val="90000"/>
              </a:lnSpc>
            </a:pPr>
            <a:r>
              <a:rPr lang="en-US" sz="2400" dirty="0" smtClean="0">
                <a:ea typeface="ＭＳ Ｐゴシック" charset="-128"/>
              </a:rPr>
              <a:t>She </a:t>
            </a:r>
            <a:r>
              <a:rPr lang="en-US" sz="2400" b="1" dirty="0" smtClean="0">
                <a:ea typeface="ＭＳ Ｐゴシック" charset="-128"/>
              </a:rPr>
              <a:t>concluded </a:t>
            </a:r>
            <a:r>
              <a:rPr lang="en-US" sz="2400" dirty="0" smtClean="0">
                <a:ea typeface="ＭＳ Ｐゴシック" charset="-128"/>
              </a:rPr>
              <a:t>that TT practitioners could not detect the “human energy field.” 	</a:t>
            </a:r>
          </a:p>
        </p:txBody>
      </p:sp>
      <p:pic>
        <p:nvPicPr>
          <p:cNvPr id="43012" name="Picture 3"/>
          <p:cNvPicPr>
            <a:picLocks noChangeAspect="1"/>
          </p:cNvPicPr>
          <p:nvPr/>
        </p:nvPicPr>
        <p:blipFill>
          <a:blip r:embed="rId2" cstate="print"/>
          <a:srcRect/>
          <a:stretch>
            <a:fillRect/>
          </a:stretch>
        </p:blipFill>
        <p:spPr bwMode="auto">
          <a:xfrm>
            <a:off x="6667500" y="1828800"/>
            <a:ext cx="2324100" cy="2654300"/>
          </a:xfrm>
          <a:prstGeom prst="rect">
            <a:avLst/>
          </a:prstGeom>
          <a:noFill/>
          <a:ln w="9525">
            <a:noFill/>
            <a:miter lim="800000"/>
            <a:headEnd/>
            <a:tailEnd/>
          </a:ln>
        </p:spPr>
      </p:pic>
      <p:pic>
        <p:nvPicPr>
          <p:cNvPr id="43013" name="Picture 4"/>
          <p:cNvPicPr>
            <a:picLocks noChangeAspect="1"/>
          </p:cNvPicPr>
          <p:nvPr/>
        </p:nvPicPr>
        <p:blipFill>
          <a:blip r:embed="rId3" cstate="print"/>
          <a:srcRect/>
          <a:stretch>
            <a:fillRect/>
          </a:stretch>
        </p:blipFill>
        <p:spPr bwMode="auto">
          <a:xfrm>
            <a:off x="6223000" y="4724400"/>
            <a:ext cx="2540000" cy="1930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rtlCol="0">
            <a:normAutofit/>
            <a:scene3d>
              <a:camera prst="orthographicFront"/>
              <a:lightRig rig="threePt" dir="t">
                <a:rot lat="0" lon="0" rev="4800000"/>
              </a:lightRig>
            </a:scene3d>
            <a:sp3d prstMaterial="matte">
              <a:bevelT w="50800" h="10160"/>
            </a:sp3d>
          </a:bodyPr>
          <a:lstStyle/>
          <a:p>
            <a:pPr eaLnBrk="1" fontAlgn="auto" hangingPunct="1">
              <a:spcAft>
                <a:spcPts val="0"/>
              </a:spcAft>
              <a:defRPr/>
            </a:pPr>
            <a:r>
              <a:rPr lang="en-US" dirty="0" err="1">
                <a:solidFill>
                  <a:schemeClr val="accent1">
                    <a:satMod val="150000"/>
                  </a:schemeClr>
                </a:solidFill>
                <a:ea typeface="+mj-ea"/>
                <a:cs typeface="+mj-cs"/>
              </a:rPr>
              <a:t>Pfungst’s</a:t>
            </a:r>
            <a:r>
              <a:rPr lang="en-US" dirty="0">
                <a:solidFill>
                  <a:schemeClr val="accent1">
                    <a:satMod val="150000"/>
                  </a:schemeClr>
                </a:solidFill>
                <a:ea typeface="+mj-ea"/>
                <a:cs typeface="+mj-cs"/>
              </a:rPr>
              <a:t> Analysis</a:t>
            </a:r>
          </a:p>
        </p:txBody>
      </p:sp>
      <p:sp>
        <p:nvSpPr>
          <p:cNvPr id="26627" name="Rectangle 3"/>
          <p:cNvSpPr>
            <a:spLocks noGrp="1" noChangeArrowheads="1"/>
          </p:cNvSpPr>
          <p:nvPr>
            <p:ph idx="1"/>
          </p:nvPr>
        </p:nvSpPr>
        <p:spPr>
          <a:xfrm>
            <a:off x="3733800" y="2362200"/>
            <a:ext cx="4724400" cy="4114800"/>
          </a:xfrm>
        </p:spPr>
        <p:txBody>
          <a:bodyPr/>
          <a:lstStyle/>
          <a:p>
            <a:pPr eaLnBrk="1" hangingPunct="1"/>
            <a:r>
              <a:rPr lang="en-US" sz="2200" dirty="0" smtClean="0">
                <a:ea typeface="ＭＳ Ｐゴシック" charset="-128"/>
              </a:rPr>
              <a:t>For Han’s the chance level of simply guessing the correct response was near zero, so any consistent level of correct responses would support the hypothesis that Hans could do math.</a:t>
            </a:r>
          </a:p>
          <a:p>
            <a:pPr eaLnBrk="1" hangingPunct="1"/>
            <a:endParaRPr lang="en-US" sz="2200" dirty="0" smtClean="0">
              <a:ea typeface="ＭＳ Ｐゴシック" charset="-128"/>
            </a:endParaRPr>
          </a:p>
          <a:p>
            <a:pPr eaLnBrk="1" hangingPunct="1"/>
            <a:r>
              <a:rPr lang="en-US" sz="2200" dirty="0" smtClean="0">
                <a:ea typeface="ＭＳ Ｐゴシック" charset="-128"/>
              </a:rPr>
              <a:t>That hypothesis was rejected, however, as Hans was unable to correctly answer any questions in the absence of his owner.</a:t>
            </a:r>
          </a:p>
        </p:txBody>
      </p:sp>
      <p:pic>
        <p:nvPicPr>
          <p:cNvPr id="44036" name="Picture 4"/>
          <p:cNvPicPr>
            <a:picLocks noChangeAspect="1"/>
          </p:cNvPicPr>
          <p:nvPr/>
        </p:nvPicPr>
        <p:blipFill>
          <a:blip r:embed="rId2" cstate="print"/>
          <a:srcRect/>
          <a:stretch>
            <a:fillRect/>
          </a:stretch>
        </p:blipFill>
        <p:spPr bwMode="auto">
          <a:xfrm>
            <a:off x="304800" y="2209800"/>
            <a:ext cx="3168650" cy="4203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228600"/>
            <a:ext cx="7772400" cy="1143000"/>
          </a:xfrm>
        </p:spPr>
        <p:txBody>
          <a:bodyPr rtlCol="0">
            <a:noAutofit/>
            <a:scene3d>
              <a:camera prst="orthographicFront"/>
              <a:lightRig rig="threePt" dir="t">
                <a:rot lat="0" lon="0" rev="4800000"/>
              </a:lightRig>
            </a:scene3d>
            <a:sp3d prstMaterial="matte">
              <a:bevelT w="50800" h="10160"/>
            </a:sp3d>
          </a:bodyPr>
          <a:lstStyle/>
          <a:p>
            <a:pPr eaLnBrk="1" fontAlgn="auto" hangingPunct="1">
              <a:spcAft>
                <a:spcPts val="0"/>
              </a:spcAft>
              <a:defRPr/>
            </a:pPr>
            <a:r>
              <a:rPr lang="en-US" sz="4200" dirty="0">
                <a:solidFill>
                  <a:schemeClr val="accent1">
                    <a:satMod val="150000"/>
                  </a:schemeClr>
                </a:solidFill>
                <a:ea typeface="+mj-ea"/>
                <a:cs typeface="+mj-cs"/>
              </a:rPr>
              <a:t>Publishing, </a:t>
            </a:r>
            <a:r>
              <a:rPr lang="en-US" sz="4200" dirty="0" smtClean="0">
                <a:solidFill>
                  <a:schemeClr val="accent1">
                    <a:satMod val="150000"/>
                  </a:schemeClr>
                </a:solidFill>
                <a:ea typeface="+mj-ea"/>
                <a:cs typeface="+mj-cs"/>
              </a:rPr>
              <a:t>Criticizing </a:t>
            </a:r>
            <a:r>
              <a:rPr lang="en-US" sz="4200" dirty="0">
                <a:solidFill>
                  <a:schemeClr val="accent1">
                    <a:satMod val="150000"/>
                  </a:schemeClr>
                </a:solidFill>
                <a:ea typeface="+mj-ea"/>
                <a:cs typeface="+mj-cs"/>
              </a:rPr>
              <a:t>and </a:t>
            </a:r>
            <a:r>
              <a:rPr lang="en-US" sz="4200" dirty="0" smtClean="0">
                <a:solidFill>
                  <a:schemeClr val="accent1">
                    <a:satMod val="150000"/>
                  </a:schemeClr>
                </a:solidFill>
                <a:ea typeface="+mj-ea"/>
                <a:cs typeface="+mj-cs"/>
              </a:rPr>
              <a:t>Replicating </a:t>
            </a:r>
            <a:r>
              <a:rPr lang="en-US" sz="4200" dirty="0">
                <a:solidFill>
                  <a:schemeClr val="accent1">
                    <a:satMod val="150000"/>
                  </a:schemeClr>
                </a:solidFill>
                <a:ea typeface="+mj-ea"/>
                <a:cs typeface="+mj-cs"/>
              </a:rPr>
              <a:t>the </a:t>
            </a:r>
            <a:r>
              <a:rPr lang="en-US" sz="4200" dirty="0" smtClean="0">
                <a:solidFill>
                  <a:schemeClr val="accent1">
                    <a:satMod val="150000"/>
                  </a:schemeClr>
                </a:solidFill>
                <a:ea typeface="+mj-ea"/>
                <a:cs typeface="+mj-cs"/>
              </a:rPr>
              <a:t>Results</a:t>
            </a:r>
            <a:endParaRPr lang="en-US" sz="4200" dirty="0">
              <a:solidFill>
                <a:schemeClr val="accent1">
                  <a:satMod val="150000"/>
                </a:schemeClr>
              </a:solidFill>
              <a:ea typeface="+mj-ea"/>
              <a:cs typeface="+mj-cs"/>
            </a:endParaRPr>
          </a:p>
        </p:txBody>
      </p:sp>
      <p:sp>
        <p:nvSpPr>
          <p:cNvPr id="27651" name="Rectangle 3"/>
          <p:cNvSpPr>
            <a:spLocks noGrp="1" noChangeArrowheads="1"/>
          </p:cNvSpPr>
          <p:nvPr>
            <p:ph idx="1"/>
          </p:nvPr>
        </p:nvSpPr>
        <p:spPr>
          <a:xfrm>
            <a:off x="685800" y="1905000"/>
            <a:ext cx="5486400" cy="4495800"/>
          </a:xfrm>
        </p:spPr>
        <p:txBody>
          <a:bodyPr/>
          <a:lstStyle/>
          <a:p>
            <a:pPr eaLnBrk="1" hangingPunct="1"/>
            <a:r>
              <a:rPr lang="en-US" sz="2400" b="1" dirty="0" smtClean="0">
                <a:ea typeface="ＭＳ Ｐゴシック" charset="-128"/>
              </a:rPr>
              <a:t>5. </a:t>
            </a:r>
            <a:r>
              <a:rPr lang="en-US" sz="2200" b="1" dirty="0" smtClean="0">
                <a:ea typeface="ＭＳ Ｐゴシック" charset="-128"/>
              </a:rPr>
              <a:t>Publishing, criticizing and replicating the results: </a:t>
            </a:r>
            <a:r>
              <a:rPr lang="en-US" sz="2200" dirty="0" smtClean="0">
                <a:ea typeface="ＭＳ Ｐゴシック" charset="-128"/>
              </a:rPr>
              <a:t>The last step of the scientific method is to have the results withstand the criticism and scrutiny of the science community.</a:t>
            </a:r>
          </a:p>
          <a:p>
            <a:pPr lvl="1" eaLnBrk="1" hangingPunct="1"/>
            <a:r>
              <a:rPr lang="en-US" sz="1600" dirty="0" smtClean="0">
                <a:ea typeface="ＭＳ Ｐゴシック" charset="-128"/>
              </a:rPr>
              <a:t>Critics check each others’ work by replicating the study, sometimes under slightly different circumstances to see if the same results can be duplicated.</a:t>
            </a:r>
          </a:p>
          <a:p>
            <a:pPr eaLnBrk="1" hangingPunct="1"/>
            <a:endParaRPr lang="en-US" sz="2000" dirty="0" smtClean="0">
              <a:ea typeface="ＭＳ Ｐゴシック" charset="-128"/>
            </a:endParaRPr>
          </a:p>
          <a:p>
            <a:pPr eaLnBrk="1" hangingPunct="1"/>
            <a:r>
              <a:rPr lang="en-US" sz="2000" b="1" dirty="0" smtClean="0">
                <a:ea typeface="ＭＳ Ｐゴシック" charset="-128"/>
              </a:rPr>
              <a:t>Replicate:</a:t>
            </a:r>
            <a:r>
              <a:rPr lang="en-US" sz="2000" dirty="0" smtClean="0">
                <a:ea typeface="ＭＳ Ｐゴシック" charset="-128"/>
              </a:rPr>
              <a:t> To do a study over to see if the same results are obtained. To control for bias, the replication is most often done by someone other than the original researcher.</a:t>
            </a:r>
            <a:endParaRPr lang="en-US" sz="2000" b="1" dirty="0" smtClean="0">
              <a:ea typeface="ＭＳ Ｐゴシック" charset="-128"/>
            </a:endParaRPr>
          </a:p>
        </p:txBody>
      </p:sp>
      <p:pic>
        <p:nvPicPr>
          <p:cNvPr id="45060" name="Picture 3"/>
          <p:cNvPicPr>
            <a:picLocks noChangeAspect="1"/>
          </p:cNvPicPr>
          <p:nvPr/>
        </p:nvPicPr>
        <p:blipFill>
          <a:blip r:embed="rId2" cstate="print"/>
          <a:srcRect/>
          <a:stretch>
            <a:fillRect/>
          </a:stretch>
        </p:blipFill>
        <p:spPr bwMode="auto">
          <a:xfrm>
            <a:off x="6261100" y="1905000"/>
            <a:ext cx="2882900" cy="381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ea typeface="ＭＳ Ｐゴシック" charset="-128"/>
              </a:rPr>
              <a:t>A Demonstration </a:t>
            </a:r>
          </a:p>
        </p:txBody>
      </p:sp>
      <p:sp>
        <p:nvSpPr>
          <p:cNvPr id="3" name="Content Placeholder 2"/>
          <p:cNvSpPr>
            <a:spLocks noGrp="1"/>
          </p:cNvSpPr>
          <p:nvPr>
            <p:ph idx="1"/>
          </p:nvPr>
        </p:nvSpPr>
        <p:spPr/>
        <p:txBody>
          <a:bodyPr/>
          <a:lstStyle/>
          <a:p>
            <a:r>
              <a:rPr lang="en-US" smtClean="0">
                <a:ea typeface="ＭＳ Ｐゴシック" charset="-128"/>
              </a:rPr>
              <a:t>Group B close your eyes.</a:t>
            </a:r>
          </a:p>
          <a:p>
            <a:endParaRPr lang="en-US" smtClean="0">
              <a:ea typeface="ＭＳ Ｐゴシック" charset="-128"/>
            </a:endParaRPr>
          </a:p>
          <a:p>
            <a:r>
              <a:rPr lang="en-US" smtClean="0">
                <a:ea typeface="ＭＳ Ｐゴシック" charset="-128"/>
              </a:rPr>
              <a:t>Group A: Psychologists have found that separation weakens romantic attraction. As the saying goes “out of sight, out of mind.</a:t>
            </a:r>
          </a:p>
          <a:p>
            <a:endParaRPr lang="en-US" smtClean="0">
              <a:ea typeface="ＭＳ Ｐゴシック" charset="-128"/>
            </a:endParaRPr>
          </a:p>
          <a:p>
            <a:pPr lvl="1"/>
            <a:r>
              <a:rPr lang="en-US" smtClean="0">
                <a:ea typeface="ＭＳ Ｐゴシック" charset="-128"/>
              </a:rPr>
              <a:t>Write down why this might be the case.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a:xfrm>
            <a:off x="685800" y="228600"/>
            <a:ext cx="7772400" cy="1143000"/>
          </a:xfrm>
        </p:spPr>
        <p:txBody>
          <a:bodyPr rtlCol="0">
            <a:normAutofit/>
            <a:scene3d>
              <a:camera prst="orthographicFront"/>
              <a:lightRig rig="threePt" dir="t">
                <a:rot lat="0" lon="0" rev="4800000"/>
              </a:lightRig>
            </a:scene3d>
            <a:sp3d prstMaterial="matte">
              <a:bevelT w="50800" h="10160"/>
            </a:sp3d>
          </a:bodyPr>
          <a:lstStyle/>
          <a:p>
            <a:pPr eaLnBrk="1" fontAlgn="auto" hangingPunct="1">
              <a:spcAft>
                <a:spcPts val="0"/>
              </a:spcAft>
              <a:defRPr/>
            </a:pPr>
            <a:r>
              <a:rPr lang="en-US" dirty="0">
                <a:solidFill>
                  <a:schemeClr val="accent1">
                    <a:satMod val="150000"/>
                  </a:schemeClr>
                </a:solidFill>
                <a:ea typeface="+mj-ea"/>
                <a:cs typeface="+mj-cs"/>
              </a:rPr>
              <a:t>Methods of Research</a:t>
            </a:r>
          </a:p>
        </p:txBody>
      </p:sp>
      <p:sp>
        <p:nvSpPr>
          <p:cNvPr id="28675" name="Rectangle 1027"/>
          <p:cNvSpPr>
            <a:spLocks noGrp="1" noChangeArrowheads="1"/>
          </p:cNvSpPr>
          <p:nvPr>
            <p:ph idx="1"/>
          </p:nvPr>
        </p:nvSpPr>
        <p:spPr>
          <a:xfrm>
            <a:off x="685800" y="2057400"/>
            <a:ext cx="7772400" cy="4114800"/>
          </a:xfrm>
        </p:spPr>
        <p:txBody>
          <a:bodyPr/>
          <a:lstStyle/>
          <a:p>
            <a:pPr eaLnBrk="1" hangingPunct="1">
              <a:lnSpc>
                <a:spcPct val="90000"/>
              </a:lnSpc>
            </a:pPr>
            <a:r>
              <a:rPr lang="en-US" sz="2600" b="1" dirty="0" smtClean="0">
                <a:ea typeface="ＭＳ Ｐゴシック" charset="-128"/>
              </a:rPr>
              <a:t>Experimental Method: </a:t>
            </a:r>
            <a:r>
              <a:rPr lang="en-US" sz="2600" dirty="0" smtClean="0">
                <a:ea typeface="ＭＳ Ｐゴシック" charset="-128"/>
              </a:rPr>
              <a:t>A kind of research in which the researcher controls and manipulates the conditions including the IV.</a:t>
            </a:r>
          </a:p>
          <a:p>
            <a:pPr lvl="1" eaLnBrk="1" hangingPunct="1">
              <a:lnSpc>
                <a:spcPct val="90000"/>
              </a:lnSpc>
            </a:pPr>
            <a:r>
              <a:rPr lang="en-US" sz="2200" dirty="0" smtClean="0">
                <a:ea typeface="ＭＳ Ｐゴシック" charset="-128"/>
              </a:rPr>
              <a:t>Experiments seek to isolate cause and effect.</a:t>
            </a:r>
          </a:p>
          <a:p>
            <a:pPr eaLnBrk="1" hangingPunct="1">
              <a:lnSpc>
                <a:spcPct val="90000"/>
              </a:lnSpc>
            </a:pPr>
            <a:endParaRPr lang="en-US" sz="2600" dirty="0" smtClean="0">
              <a:ea typeface="ＭＳ Ｐゴシック" charset="-128"/>
            </a:endParaRPr>
          </a:p>
          <a:p>
            <a:pPr eaLnBrk="1" hangingPunct="1">
              <a:lnSpc>
                <a:spcPct val="90000"/>
              </a:lnSpc>
            </a:pPr>
            <a:r>
              <a:rPr lang="en-US" sz="2600" dirty="0" smtClean="0">
                <a:ea typeface="ＭＳ Ｐゴシック" charset="-128"/>
              </a:rPr>
              <a:t>Experimental method must account for independent variables, dependent variables and confounding or extraneous variables.</a:t>
            </a:r>
          </a:p>
          <a:p>
            <a:pPr lvl="1" eaLnBrk="1" hangingPunct="1">
              <a:lnSpc>
                <a:spcPct val="90000"/>
              </a:lnSpc>
            </a:pPr>
            <a:r>
              <a:rPr lang="en-US" sz="2200" dirty="0" smtClean="0">
                <a:ea typeface="ＭＳ Ｐゴシック" charset="-128"/>
              </a:rPr>
              <a:t>No single experiment is conclusive</a:t>
            </a:r>
          </a:p>
        </p:txBody>
      </p:sp>
      <p:pic>
        <p:nvPicPr>
          <p:cNvPr id="48132" name="Picture 3"/>
          <p:cNvPicPr>
            <a:picLocks noChangeAspect="1"/>
          </p:cNvPicPr>
          <p:nvPr/>
        </p:nvPicPr>
        <p:blipFill>
          <a:blip r:embed="rId2" cstate="print"/>
          <a:srcRect t="6943" b="8459"/>
          <a:stretch>
            <a:fillRect/>
          </a:stretch>
        </p:blipFill>
        <p:spPr bwMode="auto">
          <a:xfrm>
            <a:off x="6019800" y="4986338"/>
            <a:ext cx="2971800" cy="17954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152400"/>
            <a:ext cx="7772400" cy="1143000"/>
          </a:xfrm>
        </p:spPr>
        <p:txBody>
          <a:bodyPr rtlCol="0">
            <a:normAutofit fontScale="90000"/>
            <a:scene3d>
              <a:camera prst="orthographicFront"/>
              <a:lightRig rig="threePt" dir="t">
                <a:rot lat="0" lon="0" rev="4800000"/>
              </a:lightRig>
            </a:scene3d>
            <a:sp3d prstMaterial="matte">
              <a:bevelT w="50800" h="10160"/>
            </a:sp3d>
          </a:bodyPr>
          <a:lstStyle/>
          <a:p>
            <a:pPr eaLnBrk="1" fontAlgn="auto" hangingPunct="1">
              <a:spcAft>
                <a:spcPts val="0"/>
              </a:spcAft>
              <a:defRPr/>
            </a:pPr>
            <a:r>
              <a:rPr lang="en-US" dirty="0">
                <a:solidFill>
                  <a:schemeClr val="accent1">
                    <a:satMod val="150000"/>
                  </a:schemeClr>
                </a:solidFill>
                <a:ea typeface="+mj-ea"/>
                <a:cs typeface="+mj-cs"/>
              </a:rPr>
              <a:t>The </a:t>
            </a:r>
            <a:r>
              <a:rPr lang="en-US" dirty="0" smtClean="0">
                <a:solidFill>
                  <a:schemeClr val="accent1">
                    <a:satMod val="150000"/>
                  </a:schemeClr>
                </a:solidFill>
                <a:ea typeface="+mj-ea"/>
                <a:cs typeface="+mj-cs"/>
              </a:rPr>
              <a:t>Challenges </a:t>
            </a:r>
            <a:r>
              <a:rPr lang="en-US" dirty="0">
                <a:solidFill>
                  <a:schemeClr val="accent1">
                    <a:satMod val="150000"/>
                  </a:schemeClr>
                </a:solidFill>
                <a:ea typeface="+mj-ea"/>
                <a:cs typeface="+mj-cs"/>
              </a:rPr>
              <a:t>of </a:t>
            </a:r>
            <a:r>
              <a:rPr lang="en-US" dirty="0" smtClean="0">
                <a:solidFill>
                  <a:schemeClr val="accent1">
                    <a:satMod val="150000"/>
                  </a:schemeClr>
                </a:solidFill>
                <a:ea typeface="+mj-ea"/>
                <a:cs typeface="+mj-cs"/>
              </a:rPr>
              <a:t>Experiments</a:t>
            </a:r>
            <a:endParaRPr lang="en-US" dirty="0">
              <a:solidFill>
                <a:schemeClr val="accent1">
                  <a:satMod val="150000"/>
                </a:schemeClr>
              </a:solidFill>
              <a:ea typeface="+mj-ea"/>
              <a:cs typeface="+mj-cs"/>
            </a:endParaRPr>
          </a:p>
        </p:txBody>
      </p:sp>
      <p:sp>
        <p:nvSpPr>
          <p:cNvPr id="49155" name="Rectangle 3"/>
          <p:cNvSpPr>
            <a:spLocks noGrp="1" noChangeArrowheads="1"/>
          </p:cNvSpPr>
          <p:nvPr>
            <p:ph idx="1"/>
          </p:nvPr>
        </p:nvSpPr>
        <p:spPr>
          <a:xfrm>
            <a:off x="685800" y="1752600"/>
            <a:ext cx="7772400" cy="4953000"/>
          </a:xfrm>
        </p:spPr>
        <p:txBody>
          <a:bodyPr/>
          <a:lstStyle/>
          <a:p>
            <a:pPr eaLnBrk="1" hangingPunct="1"/>
            <a:r>
              <a:rPr lang="en-US" sz="2600" dirty="0" smtClean="0">
                <a:ea typeface="ＭＳ Ｐゴシック" charset="-128"/>
              </a:rPr>
              <a:t>There are many challenges with conducting experiments. First one has to make sure that all groups being tested have the same conditions. This is called </a:t>
            </a:r>
            <a:r>
              <a:rPr lang="en-US" sz="2600" b="1" dirty="0" smtClean="0">
                <a:ea typeface="ＭＳ Ｐゴシック" charset="-128"/>
              </a:rPr>
              <a:t>control</a:t>
            </a:r>
            <a:r>
              <a:rPr lang="en-US" sz="2600" dirty="0" smtClean="0">
                <a:ea typeface="ＭＳ Ｐゴシック" charset="-128"/>
              </a:rPr>
              <a:t>.</a:t>
            </a:r>
          </a:p>
          <a:p>
            <a:pPr lvl="1" eaLnBrk="1" hangingPunct="1"/>
            <a:r>
              <a:rPr lang="en-US" sz="2200" dirty="0" smtClean="0">
                <a:ea typeface="ＭＳ Ｐゴシック" charset="-128"/>
              </a:rPr>
              <a:t>Controls are used to eliminate confounding variables.</a:t>
            </a:r>
          </a:p>
          <a:p>
            <a:pPr eaLnBrk="1" hangingPunct="1">
              <a:buFont typeface="Wingdings 2" charset="2"/>
              <a:buNone/>
            </a:pPr>
            <a:r>
              <a:rPr lang="en-US" sz="2600" dirty="0" smtClean="0">
                <a:ea typeface="ＭＳ Ｐゴシック" charset="-128"/>
              </a:rPr>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dirty="0" smtClean="0">
                <a:ea typeface="ＭＳ Ｐゴシック" charset="-128"/>
              </a:rPr>
              <a:t>Representative Sample</a:t>
            </a:r>
          </a:p>
        </p:txBody>
      </p:sp>
      <p:sp>
        <p:nvSpPr>
          <p:cNvPr id="50179" name="Content Placeholder 2"/>
          <p:cNvSpPr>
            <a:spLocks noGrp="1"/>
          </p:cNvSpPr>
          <p:nvPr>
            <p:ph idx="1"/>
          </p:nvPr>
        </p:nvSpPr>
        <p:spPr/>
        <p:txBody>
          <a:bodyPr/>
          <a:lstStyle/>
          <a:p>
            <a:r>
              <a:rPr lang="en-US" dirty="0" smtClean="0">
                <a:ea typeface="ＭＳ Ｐゴシック" charset="-128"/>
              </a:rPr>
              <a:t>Second, for an experiment to be valid, one has to make sure the subjects are drawn from a population which consists of everyone who fits the description of your test group. This is called a representative sample.</a:t>
            </a:r>
          </a:p>
          <a:p>
            <a:pPr lvl="1"/>
            <a:r>
              <a:rPr lang="en-US" dirty="0" smtClean="0">
                <a:ea typeface="ＭＳ Ｐゴシック" charset="-128"/>
              </a:rPr>
              <a:t>Does the group you are testing resemble the group you are drawing conclusions about?</a:t>
            </a:r>
          </a:p>
          <a:p>
            <a:endParaRPr lang="en-US" dirty="0" smtClean="0">
              <a:ea typeface="ＭＳ Ｐゴシック"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dirty="0" smtClean="0">
                <a:ea typeface="ＭＳ Ｐゴシック" charset="-128"/>
              </a:rPr>
              <a:t>Representative Sample</a:t>
            </a:r>
          </a:p>
        </p:txBody>
      </p:sp>
      <p:sp>
        <p:nvSpPr>
          <p:cNvPr id="51203" name="Content Placeholder 2"/>
          <p:cNvSpPr>
            <a:spLocks noGrp="1"/>
          </p:cNvSpPr>
          <p:nvPr>
            <p:ph idx="1"/>
          </p:nvPr>
        </p:nvSpPr>
        <p:spPr>
          <a:xfrm>
            <a:off x="457200" y="1774825"/>
            <a:ext cx="4419600" cy="4625975"/>
          </a:xfrm>
        </p:spPr>
        <p:txBody>
          <a:bodyPr/>
          <a:lstStyle/>
          <a:p>
            <a:r>
              <a:rPr lang="en-US" sz="2600" b="1" dirty="0" smtClean="0">
                <a:ea typeface="ＭＳ Ｐゴシック" charset="-128"/>
              </a:rPr>
              <a:t>Representative Sample:</a:t>
            </a:r>
            <a:r>
              <a:rPr lang="en-US" sz="2600" dirty="0" smtClean="0">
                <a:ea typeface="ＭＳ Ｐゴシック" charset="-128"/>
              </a:rPr>
              <a:t> A sample obtained in such a way that it reflects the distribution of important variables in the larger population in which the researcher are interested-variables such as age, </a:t>
            </a:r>
            <a:r>
              <a:rPr lang="en-US" sz="2600" dirty="0" smtClean="0">
                <a:ea typeface="ＭＳ Ｐゴシック" charset="-128"/>
              </a:rPr>
              <a:t> </a:t>
            </a:r>
            <a:r>
              <a:rPr lang="en-US" sz="2600" dirty="0" smtClean="0">
                <a:ea typeface="ＭＳ Ｐゴシック" charset="-128"/>
              </a:rPr>
              <a:t>ethnicity, education….</a:t>
            </a:r>
          </a:p>
        </p:txBody>
      </p:sp>
      <p:pic>
        <p:nvPicPr>
          <p:cNvPr id="51204" name="Picture 3"/>
          <p:cNvPicPr>
            <a:picLocks noChangeAspect="1"/>
          </p:cNvPicPr>
          <p:nvPr/>
        </p:nvPicPr>
        <p:blipFill>
          <a:blip r:embed="rId2" cstate="print"/>
          <a:srcRect/>
          <a:stretch>
            <a:fillRect/>
          </a:stretch>
        </p:blipFill>
        <p:spPr bwMode="auto">
          <a:xfrm>
            <a:off x="5768975" y="1600200"/>
            <a:ext cx="2994025"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dirty="0" smtClean="0">
                <a:ea typeface="ＭＳ Ｐゴシック" charset="-128"/>
              </a:rPr>
              <a:t>Random Assignment</a:t>
            </a:r>
          </a:p>
        </p:txBody>
      </p:sp>
      <p:sp>
        <p:nvSpPr>
          <p:cNvPr id="52227" name="Content Placeholder 2"/>
          <p:cNvSpPr>
            <a:spLocks noGrp="1"/>
          </p:cNvSpPr>
          <p:nvPr>
            <p:ph idx="1"/>
          </p:nvPr>
        </p:nvSpPr>
        <p:spPr/>
        <p:txBody>
          <a:bodyPr>
            <a:normAutofit lnSpcReduction="10000"/>
          </a:bodyPr>
          <a:lstStyle/>
          <a:p>
            <a:r>
              <a:rPr lang="en-US" sz="2800" dirty="0" smtClean="0">
                <a:ea typeface="ＭＳ Ｐゴシック" charset="-128"/>
              </a:rPr>
              <a:t>Third, once a population has been randomly selected for participation, we must put them into participant groups: Control group and experiment group.</a:t>
            </a:r>
          </a:p>
          <a:p>
            <a:endParaRPr lang="en-US" sz="2800" dirty="0" smtClean="0">
              <a:ea typeface="ＭＳ Ｐゴシック" charset="-128"/>
            </a:endParaRPr>
          </a:p>
          <a:p>
            <a:r>
              <a:rPr lang="en-US" sz="2800" dirty="0" smtClean="0">
                <a:ea typeface="ＭＳ Ｐゴシック" charset="-128"/>
              </a:rPr>
              <a:t>Like selection for the experiment, placement into groups should be done randomly, meaning that each participant has an equal likelihood to be in either the control or the experiment group.</a:t>
            </a:r>
          </a:p>
          <a:p>
            <a:pPr lvl="1"/>
            <a:r>
              <a:rPr lang="en-US" sz="2400" dirty="0" smtClean="0">
                <a:ea typeface="ＭＳ Ｐゴシック" charset="-128"/>
              </a:rPr>
              <a:t>Why would random assignment be important?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z="4000" dirty="0" smtClean="0">
                <a:ea typeface="ＭＳ Ｐゴシック" charset="-128"/>
              </a:rPr>
              <a:t>Control Group vs. Experiment Group</a:t>
            </a:r>
          </a:p>
        </p:txBody>
      </p:sp>
      <p:sp>
        <p:nvSpPr>
          <p:cNvPr id="53251" name="Content Placeholder 2"/>
          <p:cNvSpPr>
            <a:spLocks noGrp="1"/>
          </p:cNvSpPr>
          <p:nvPr>
            <p:ph idx="1"/>
          </p:nvPr>
        </p:nvSpPr>
        <p:spPr>
          <a:xfrm>
            <a:off x="457200" y="1774825"/>
            <a:ext cx="4572000" cy="4625975"/>
          </a:xfrm>
        </p:spPr>
        <p:txBody>
          <a:bodyPr/>
          <a:lstStyle/>
          <a:p>
            <a:r>
              <a:rPr lang="en-US" sz="2800" dirty="0" smtClean="0">
                <a:ea typeface="ＭＳ Ｐゴシック" charset="-128"/>
              </a:rPr>
              <a:t>Control group: the group that is </a:t>
            </a:r>
            <a:r>
              <a:rPr lang="en-US" sz="2800" i="1" dirty="0" smtClean="0">
                <a:ea typeface="ＭＳ Ｐゴシック" charset="-128"/>
              </a:rPr>
              <a:t>NOT </a:t>
            </a:r>
            <a:r>
              <a:rPr lang="en-US" sz="2800" dirty="0" smtClean="0">
                <a:ea typeface="ＭＳ Ｐゴシック" charset="-128"/>
              </a:rPr>
              <a:t>exposed to the treatment.</a:t>
            </a:r>
          </a:p>
          <a:p>
            <a:endParaRPr lang="en-US" sz="2800" dirty="0" smtClean="0">
              <a:ea typeface="ＭＳ Ｐゴシック" charset="-128"/>
            </a:endParaRPr>
          </a:p>
          <a:p>
            <a:r>
              <a:rPr lang="en-US" sz="2800" dirty="0" smtClean="0">
                <a:ea typeface="ＭＳ Ｐゴシック" charset="-128"/>
              </a:rPr>
              <a:t>Experiment group: the group in the experiment that </a:t>
            </a:r>
            <a:r>
              <a:rPr lang="en-US" sz="2800" i="1" dirty="0" smtClean="0">
                <a:ea typeface="ＭＳ Ｐゴシック" charset="-128"/>
              </a:rPr>
              <a:t>IS</a:t>
            </a:r>
            <a:r>
              <a:rPr lang="en-US" sz="2800" dirty="0" smtClean="0">
                <a:ea typeface="ＭＳ Ｐゴシック" charset="-128"/>
              </a:rPr>
              <a:t> exposed to the treatment.</a:t>
            </a:r>
          </a:p>
        </p:txBody>
      </p:sp>
      <p:pic>
        <p:nvPicPr>
          <p:cNvPr id="53252" name="Picture 4"/>
          <p:cNvPicPr>
            <a:picLocks noChangeAspect="1"/>
          </p:cNvPicPr>
          <p:nvPr/>
        </p:nvPicPr>
        <p:blipFill>
          <a:blip r:embed="rId2" cstate="print"/>
          <a:srcRect/>
          <a:stretch>
            <a:fillRect/>
          </a:stretch>
        </p:blipFill>
        <p:spPr bwMode="auto">
          <a:xfrm>
            <a:off x="5105400" y="1828800"/>
            <a:ext cx="401955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dirty="0" smtClean="0">
                <a:ea typeface="ＭＳ Ｐゴシック" charset="-128"/>
              </a:rPr>
              <a:t>Increasing Reliability</a:t>
            </a:r>
          </a:p>
        </p:txBody>
      </p:sp>
      <p:sp>
        <p:nvSpPr>
          <p:cNvPr id="54275" name="Content Placeholder 2"/>
          <p:cNvSpPr>
            <a:spLocks noGrp="1"/>
          </p:cNvSpPr>
          <p:nvPr>
            <p:ph idx="1"/>
          </p:nvPr>
        </p:nvSpPr>
        <p:spPr/>
        <p:txBody>
          <a:bodyPr/>
          <a:lstStyle/>
          <a:p>
            <a:r>
              <a:rPr lang="en-US" sz="2400" b="1" dirty="0" smtClean="0">
                <a:ea typeface="ＭＳ Ｐゴシック" charset="-128"/>
              </a:rPr>
              <a:t>Double Blind Study: </a:t>
            </a:r>
            <a:r>
              <a:rPr lang="en-US" sz="2400" dirty="0" smtClean="0">
                <a:ea typeface="ＭＳ Ｐゴシック" charset="-128"/>
              </a:rPr>
              <a:t>An experiment where both the subject and the person administering the experiment do not know the nature of the independent variable being administered.</a:t>
            </a:r>
          </a:p>
          <a:p>
            <a:endParaRPr lang="en-US" sz="2800" dirty="0" smtClean="0">
              <a:ea typeface="ＭＳ Ｐゴシック" charset="-128"/>
            </a:endParaRPr>
          </a:p>
        </p:txBody>
      </p:sp>
      <p:pic>
        <p:nvPicPr>
          <p:cNvPr id="54276" name="Picture 4"/>
          <p:cNvPicPr>
            <a:picLocks noChangeAspect="1" noChangeArrowheads="1"/>
          </p:cNvPicPr>
          <p:nvPr/>
        </p:nvPicPr>
        <p:blipFill>
          <a:blip r:embed="rId2" cstate="print"/>
          <a:srcRect l="4167" t="6944" r="15279" b="14352"/>
          <a:stretch>
            <a:fillRect/>
          </a:stretch>
        </p:blipFill>
        <p:spPr bwMode="auto">
          <a:xfrm>
            <a:off x="1600200" y="3676650"/>
            <a:ext cx="5181600" cy="3036888"/>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dirty="0" smtClean="0">
                <a:ea typeface="ＭＳ Ｐゴシック" charset="-128"/>
              </a:rPr>
              <a:t>Experiment Check List</a:t>
            </a:r>
          </a:p>
        </p:txBody>
      </p:sp>
      <p:sp>
        <p:nvSpPr>
          <p:cNvPr id="55299" name="Content Placeholder 2"/>
          <p:cNvSpPr>
            <a:spLocks noGrp="1"/>
          </p:cNvSpPr>
          <p:nvPr>
            <p:ph idx="1"/>
          </p:nvPr>
        </p:nvSpPr>
        <p:spPr/>
        <p:txBody>
          <a:bodyPr/>
          <a:lstStyle/>
          <a:p>
            <a:pPr>
              <a:buFont typeface="Wingdings" charset="2"/>
              <a:buChar char="q"/>
            </a:pPr>
            <a:r>
              <a:rPr lang="en-US" sz="2400" dirty="0" smtClean="0">
                <a:ea typeface="ＭＳ Ｐゴシック" charset="-128"/>
              </a:rPr>
              <a:t>Experiments start with a testable prediction: hypotheses</a:t>
            </a:r>
          </a:p>
          <a:p>
            <a:pPr>
              <a:buFont typeface="Wingdings" charset="2"/>
              <a:buChar char="q"/>
            </a:pPr>
            <a:r>
              <a:rPr lang="en-US" sz="2400" dirty="0" smtClean="0">
                <a:ea typeface="ＭＳ Ｐゴシック" charset="-128"/>
              </a:rPr>
              <a:t>Experiments aim to manipulate an IV</a:t>
            </a:r>
          </a:p>
          <a:p>
            <a:pPr>
              <a:buFont typeface="Wingdings" charset="2"/>
              <a:buChar char="q"/>
            </a:pPr>
            <a:r>
              <a:rPr lang="en-US" sz="2400" dirty="0" smtClean="0">
                <a:ea typeface="ＭＳ Ｐゴシック" charset="-128"/>
              </a:rPr>
              <a:t>Experiments measure the DV</a:t>
            </a:r>
          </a:p>
          <a:p>
            <a:pPr>
              <a:buFont typeface="Wingdings" charset="2"/>
              <a:buChar char="q"/>
            </a:pPr>
            <a:r>
              <a:rPr lang="en-US" sz="2400" dirty="0" smtClean="0">
                <a:ea typeface="ＭＳ Ｐゴシック" charset="-128"/>
              </a:rPr>
              <a:t>Experiments have at least two groups: </a:t>
            </a:r>
          </a:p>
          <a:p>
            <a:pPr lvl="1">
              <a:buFont typeface="Wingdings" charset="2"/>
              <a:buChar char="q"/>
            </a:pPr>
            <a:r>
              <a:rPr lang="en-US" sz="2000" dirty="0" smtClean="0">
                <a:ea typeface="ＭＳ Ｐゴシック" charset="-128"/>
              </a:rPr>
              <a:t>control and experimental</a:t>
            </a:r>
          </a:p>
          <a:p>
            <a:pPr>
              <a:buFont typeface="Wingdings" charset="2"/>
              <a:buChar char="q"/>
            </a:pPr>
            <a:r>
              <a:rPr lang="en-US" sz="2400" dirty="0" smtClean="0">
                <a:ea typeface="ＭＳ Ｐゴシック" charset="-128"/>
              </a:rPr>
              <a:t>Experiments test the effect of the IV on the DV</a:t>
            </a:r>
          </a:p>
          <a:p>
            <a:pPr>
              <a:buFont typeface="Wingdings" charset="2"/>
              <a:buChar char="q"/>
            </a:pPr>
            <a:r>
              <a:rPr lang="en-US" sz="2400" dirty="0" smtClean="0">
                <a:ea typeface="ＭＳ Ｐゴシック" charset="-128"/>
              </a:rPr>
              <a:t>Representative sampling is a must</a:t>
            </a:r>
          </a:p>
          <a:p>
            <a:pPr>
              <a:buFont typeface="Wingdings" charset="2"/>
              <a:buChar char="q"/>
            </a:pPr>
            <a:r>
              <a:rPr lang="en-US" sz="2400" dirty="0" smtClean="0">
                <a:ea typeface="ＭＳ Ｐゴシック" charset="-128"/>
              </a:rPr>
              <a:t>Random selection is a must</a:t>
            </a:r>
          </a:p>
          <a:p>
            <a:pPr>
              <a:buFont typeface="Wingdings" charset="2"/>
              <a:buChar char="q"/>
            </a:pPr>
            <a:r>
              <a:rPr lang="en-US" sz="2400" dirty="0" smtClean="0">
                <a:ea typeface="ＭＳ Ｐゴシック" charset="-128"/>
              </a:rPr>
              <a:t>Random assignment is a must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rtlCol="0">
            <a:normAutofit fontScale="90000"/>
            <a:scene3d>
              <a:camera prst="orthographicFront"/>
              <a:lightRig rig="threePt" dir="t">
                <a:rot lat="0" lon="0" rev="4800000"/>
              </a:lightRig>
            </a:scene3d>
            <a:sp3d prstMaterial="matte">
              <a:bevelT w="50800" h="10160"/>
            </a:sp3d>
          </a:bodyPr>
          <a:lstStyle/>
          <a:p>
            <a:pPr eaLnBrk="1" fontAlgn="auto" hangingPunct="1">
              <a:spcAft>
                <a:spcPts val="0"/>
              </a:spcAft>
              <a:defRPr/>
            </a:pPr>
            <a:r>
              <a:rPr lang="en-US" dirty="0" smtClean="0">
                <a:solidFill>
                  <a:schemeClr val="accent1">
                    <a:satMod val="150000"/>
                  </a:schemeClr>
                </a:solidFill>
                <a:ea typeface="+mj-ea"/>
                <a:cs typeface="+mj-cs"/>
              </a:rPr>
              <a:t>Non-Experiment Designs/</a:t>
            </a:r>
            <a:br>
              <a:rPr lang="en-US" dirty="0" smtClean="0">
                <a:solidFill>
                  <a:schemeClr val="accent1">
                    <a:satMod val="150000"/>
                  </a:schemeClr>
                </a:solidFill>
                <a:ea typeface="+mj-ea"/>
                <a:cs typeface="+mj-cs"/>
              </a:rPr>
            </a:br>
            <a:r>
              <a:rPr lang="en-US" dirty="0" smtClean="0">
                <a:solidFill>
                  <a:schemeClr val="accent1">
                    <a:satMod val="150000"/>
                  </a:schemeClr>
                </a:solidFill>
                <a:ea typeface="+mj-ea"/>
                <a:cs typeface="+mj-cs"/>
              </a:rPr>
              <a:t>Quasi Experiments</a:t>
            </a:r>
            <a:endParaRPr lang="en-US" dirty="0">
              <a:solidFill>
                <a:schemeClr val="accent1">
                  <a:satMod val="150000"/>
                </a:schemeClr>
              </a:solidFill>
              <a:ea typeface="+mj-ea"/>
              <a:cs typeface="+mj-cs"/>
            </a:endParaRPr>
          </a:p>
        </p:txBody>
      </p:sp>
      <p:sp>
        <p:nvSpPr>
          <p:cNvPr id="57347" name="Rectangle 3"/>
          <p:cNvSpPr>
            <a:spLocks noGrp="1" noChangeArrowheads="1"/>
          </p:cNvSpPr>
          <p:nvPr>
            <p:ph idx="1"/>
          </p:nvPr>
        </p:nvSpPr>
        <p:spPr/>
        <p:txBody>
          <a:bodyPr/>
          <a:lstStyle/>
          <a:p>
            <a:pPr eaLnBrk="1" hangingPunct="1"/>
            <a:r>
              <a:rPr lang="en-US" dirty="0" smtClean="0">
                <a:ea typeface="ＭＳ Ｐゴシック" charset="-128"/>
              </a:rPr>
              <a:t>Sometimes we are unable to do experiments for ethical or practical reasons. In this case we must do another kind of research.</a:t>
            </a:r>
          </a:p>
          <a:p>
            <a:pPr eaLnBrk="1" hangingPunct="1"/>
            <a:endParaRPr lang="en-US" dirty="0" smtClean="0">
              <a:ea typeface="ＭＳ Ｐゴシック" charset="-128"/>
            </a:endParaRPr>
          </a:p>
          <a:p>
            <a:pPr eaLnBrk="1" hangingPunct="1"/>
            <a:r>
              <a:rPr lang="en-US" dirty="0" smtClean="0">
                <a:ea typeface="ＭＳ Ｐゴシック" charset="-128"/>
              </a:rPr>
              <a:t>-</a:t>
            </a:r>
            <a:r>
              <a:rPr lang="en-US" sz="2800" b="1" dirty="0" smtClean="0">
                <a:ea typeface="ＭＳ Ｐゴシック" charset="-128"/>
              </a:rPr>
              <a:t>Ex post facto:</a:t>
            </a:r>
            <a:r>
              <a:rPr lang="en-US" sz="2800" dirty="0" smtClean="0">
                <a:ea typeface="ＭＳ Ｐゴシック" charset="-128"/>
              </a:rPr>
              <a:t> Research in which we choose subjects based on a pre-existing condition.</a:t>
            </a:r>
          </a:p>
          <a:p>
            <a:pPr eaLnBrk="1" hangingPunct="1">
              <a:buFont typeface="Wingdings 2" charset="2"/>
              <a:buNone/>
            </a:pPr>
            <a:r>
              <a:rPr lang="en-US" dirty="0" smtClean="0">
                <a:ea typeface="ＭＳ Ｐゴシック" charset="-128"/>
              </a:rPr>
              <a:t>		</a:t>
            </a:r>
            <a:r>
              <a:rPr lang="en-US" sz="2400" dirty="0" smtClean="0">
                <a:ea typeface="ＭＳ Ｐゴシック" charset="-128"/>
              </a:rPr>
              <a:t>-Ex: Cancer research.</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dirty="0" smtClean="0">
                <a:ea typeface="ＭＳ Ｐゴシック" charset="-128"/>
              </a:rPr>
              <a:t>Case Studies</a:t>
            </a:r>
          </a:p>
        </p:txBody>
      </p:sp>
      <p:sp>
        <p:nvSpPr>
          <p:cNvPr id="58371" name="Content Placeholder 2"/>
          <p:cNvSpPr>
            <a:spLocks noGrp="1"/>
          </p:cNvSpPr>
          <p:nvPr>
            <p:ph idx="1"/>
          </p:nvPr>
        </p:nvSpPr>
        <p:spPr/>
        <p:txBody>
          <a:bodyPr>
            <a:normAutofit lnSpcReduction="10000"/>
          </a:bodyPr>
          <a:lstStyle/>
          <a:p>
            <a:r>
              <a:rPr lang="en-US" sz="2800" dirty="0" smtClean="0">
                <a:ea typeface="ＭＳ Ｐゴシック" charset="-128"/>
              </a:rPr>
              <a:t>Case studies are observational techniques that study one person/group in depth with the hope of revealing universal principles. </a:t>
            </a:r>
          </a:p>
          <a:p>
            <a:endParaRPr lang="en-US" sz="2800" dirty="0" smtClean="0">
              <a:ea typeface="ＭＳ Ｐゴシック" charset="-128"/>
            </a:endParaRPr>
          </a:p>
          <a:p>
            <a:pPr lvl="1"/>
            <a:r>
              <a:rPr lang="en-US" sz="2400" dirty="0" smtClean="0">
                <a:ea typeface="ＭＳ Ｐゴシック" charset="-128"/>
              </a:rPr>
              <a:t>Case studies often suggest further directions for studies, but can be misleading if the person being studied is atypical.</a:t>
            </a:r>
          </a:p>
          <a:p>
            <a:pPr lvl="1"/>
            <a:endParaRPr lang="en-US" sz="2400" dirty="0" smtClean="0">
              <a:ea typeface="ＭＳ Ｐゴシック" charset="-128"/>
            </a:endParaRPr>
          </a:p>
          <a:p>
            <a:pPr lvl="2"/>
            <a:r>
              <a:rPr lang="en-US" sz="2000" dirty="0" smtClean="0">
                <a:ea typeface="ＭＳ Ｐゴシック" charset="-128"/>
              </a:rPr>
              <a:t>Numbers can be numbing, but the plural of anecdote isn’t evidence…just because we get some facts, we cannot necessarily generalize.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ea typeface="ＭＳ Ｐゴシック" charset="-128"/>
              </a:rPr>
              <a:t>A Demonstration </a:t>
            </a:r>
          </a:p>
        </p:txBody>
      </p:sp>
      <p:sp>
        <p:nvSpPr>
          <p:cNvPr id="3" name="Content Placeholder 2"/>
          <p:cNvSpPr>
            <a:spLocks noGrp="1"/>
          </p:cNvSpPr>
          <p:nvPr>
            <p:ph idx="1"/>
          </p:nvPr>
        </p:nvSpPr>
        <p:spPr/>
        <p:txBody>
          <a:bodyPr/>
          <a:lstStyle/>
          <a:p>
            <a:r>
              <a:rPr lang="en-US" smtClean="0">
                <a:ea typeface="ＭＳ Ｐゴシック" charset="-128"/>
              </a:rPr>
              <a:t>Group A close your eyes.</a:t>
            </a:r>
          </a:p>
          <a:p>
            <a:endParaRPr lang="en-US" smtClean="0">
              <a:ea typeface="ＭＳ Ｐゴシック" charset="-128"/>
            </a:endParaRPr>
          </a:p>
          <a:p>
            <a:r>
              <a:rPr lang="en-US" smtClean="0">
                <a:ea typeface="ＭＳ Ｐゴシック" charset="-128"/>
              </a:rPr>
              <a:t>Group B: Psychologists have found that separation strengthens romantic attraction. As the saying goes “absence makes the heart grow fonder.”</a:t>
            </a:r>
          </a:p>
          <a:p>
            <a:endParaRPr lang="en-US" smtClean="0">
              <a:ea typeface="ＭＳ Ｐゴシック" charset="-128"/>
            </a:endParaRPr>
          </a:p>
          <a:p>
            <a:pPr lvl="1"/>
            <a:r>
              <a:rPr lang="en-US" smtClean="0">
                <a:ea typeface="ＭＳ Ｐゴシック" charset="-128"/>
              </a:rPr>
              <a:t>Write down why this might be the case.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rtlCol="0">
            <a:normAutofit/>
            <a:scene3d>
              <a:camera prst="orthographicFront"/>
              <a:lightRig rig="threePt" dir="t">
                <a:rot lat="0" lon="0" rev="4800000"/>
              </a:lightRig>
            </a:scene3d>
            <a:sp3d prstMaterial="matte">
              <a:bevelT w="50800" h="10160"/>
            </a:sp3d>
          </a:bodyPr>
          <a:lstStyle/>
          <a:p>
            <a:pPr eaLnBrk="1" fontAlgn="auto" hangingPunct="1">
              <a:spcAft>
                <a:spcPts val="0"/>
              </a:spcAft>
              <a:defRPr/>
            </a:pPr>
            <a:r>
              <a:rPr lang="en-US" dirty="0">
                <a:solidFill>
                  <a:schemeClr val="accent1">
                    <a:satMod val="150000"/>
                  </a:schemeClr>
                </a:solidFill>
                <a:ea typeface="+mj-ea"/>
                <a:cs typeface="+mj-cs"/>
              </a:rPr>
              <a:t>Naturalistic Observation</a:t>
            </a:r>
          </a:p>
        </p:txBody>
      </p:sp>
      <p:sp>
        <p:nvSpPr>
          <p:cNvPr id="59395" name="Rectangle 3"/>
          <p:cNvSpPr>
            <a:spLocks noGrp="1" noChangeArrowheads="1"/>
          </p:cNvSpPr>
          <p:nvPr>
            <p:ph idx="1"/>
          </p:nvPr>
        </p:nvSpPr>
        <p:spPr>
          <a:xfrm>
            <a:off x="457200" y="1524000"/>
            <a:ext cx="8229600" cy="4625975"/>
          </a:xfrm>
        </p:spPr>
        <p:txBody>
          <a:bodyPr/>
          <a:lstStyle/>
          <a:p>
            <a:pPr eaLnBrk="1" hangingPunct="1"/>
            <a:r>
              <a:rPr lang="en-US" sz="2800" b="1" dirty="0" smtClean="0">
                <a:ea typeface="ＭＳ Ｐゴシック" charset="-128"/>
              </a:rPr>
              <a:t>Naturalistic observations</a:t>
            </a:r>
            <a:r>
              <a:rPr lang="en-US" sz="2800" dirty="0" smtClean="0">
                <a:ea typeface="ＭＳ Ｐゴシック" charset="-128"/>
              </a:rPr>
              <a:t> are a method where subjects are observed in their natural environment.</a:t>
            </a:r>
          </a:p>
          <a:p>
            <a:pPr lvl="1" eaLnBrk="1" hangingPunct="1"/>
            <a:endParaRPr lang="en-US" sz="2400" dirty="0" smtClean="0">
              <a:ea typeface="ＭＳ Ｐゴシック" charset="-128"/>
            </a:endParaRPr>
          </a:p>
          <a:p>
            <a:pPr lvl="1" eaLnBrk="1" hangingPunct="1"/>
            <a:r>
              <a:rPr lang="en-US" sz="2400" dirty="0" smtClean="0">
                <a:ea typeface="ＭＳ Ｐゴシック" charset="-128"/>
              </a:rPr>
              <a:t>Like all case studies, naturalistic observations do not explain behavior, they describe behavior.</a:t>
            </a:r>
          </a:p>
          <a:p>
            <a:pPr eaLnBrk="1" hangingPunct="1"/>
            <a:endParaRPr lang="en-US" sz="2000" dirty="0" smtClean="0">
              <a:ea typeface="ＭＳ Ｐゴシック" charset="-128"/>
            </a:endParaRPr>
          </a:p>
          <a:p>
            <a:pPr eaLnBrk="1" hangingPunct="1"/>
            <a:r>
              <a:rPr lang="en-US" sz="2000" i="1" dirty="0" smtClean="0">
                <a:ea typeface="ＭＳ Ｐゴシック" charset="-128"/>
              </a:rPr>
              <a:t>Why would it be important for subjects to not know they are being observed?</a:t>
            </a:r>
          </a:p>
          <a:p>
            <a:pPr eaLnBrk="1" hangingPunct="1"/>
            <a:endParaRPr lang="en-US" dirty="0" smtClean="0">
              <a:ea typeface="ＭＳ Ｐゴシック" charset="-128"/>
            </a:endParaRPr>
          </a:p>
          <a:p>
            <a:pPr eaLnBrk="1" hangingPunct="1"/>
            <a:endParaRPr lang="en-US" dirty="0" smtClean="0">
              <a:ea typeface="ＭＳ Ｐゴシック" charset="-128"/>
            </a:endParaRPr>
          </a:p>
        </p:txBody>
      </p:sp>
      <p:pic>
        <p:nvPicPr>
          <p:cNvPr id="59396" name="Picture 5" descr="http://www-psych.stanford.edu/~babylab/blicket2.jpg"/>
          <p:cNvPicPr>
            <a:picLocks noChangeAspect="1" noChangeArrowheads="1"/>
          </p:cNvPicPr>
          <p:nvPr/>
        </p:nvPicPr>
        <p:blipFill>
          <a:blip r:embed="rId2" cstate="print"/>
          <a:srcRect/>
          <a:stretch>
            <a:fillRect/>
          </a:stretch>
        </p:blipFill>
        <p:spPr bwMode="auto">
          <a:xfrm>
            <a:off x="4298950" y="4495800"/>
            <a:ext cx="301625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rtlCol="0">
            <a:normAutofit/>
            <a:scene3d>
              <a:camera prst="orthographicFront"/>
              <a:lightRig rig="threePt" dir="t">
                <a:rot lat="0" lon="0" rev="4800000"/>
              </a:lightRig>
            </a:scene3d>
            <a:sp3d prstMaterial="matte">
              <a:bevelT w="50800" h="10160"/>
            </a:sp3d>
          </a:bodyPr>
          <a:lstStyle/>
          <a:p>
            <a:pPr eaLnBrk="1" fontAlgn="auto" hangingPunct="1">
              <a:spcAft>
                <a:spcPts val="0"/>
              </a:spcAft>
              <a:defRPr/>
            </a:pPr>
            <a:r>
              <a:rPr lang="en-US" dirty="0">
                <a:solidFill>
                  <a:schemeClr val="accent1">
                    <a:satMod val="150000"/>
                  </a:schemeClr>
                </a:solidFill>
                <a:ea typeface="+mj-ea"/>
                <a:cs typeface="+mj-cs"/>
              </a:rPr>
              <a:t>Longitudinal Study</a:t>
            </a:r>
          </a:p>
        </p:txBody>
      </p:sp>
      <p:sp>
        <p:nvSpPr>
          <p:cNvPr id="60419" name="Rectangle 3"/>
          <p:cNvSpPr>
            <a:spLocks noGrp="1" noChangeArrowheads="1"/>
          </p:cNvSpPr>
          <p:nvPr>
            <p:ph idx="1"/>
          </p:nvPr>
        </p:nvSpPr>
        <p:spPr/>
        <p:txBody>
          <a:bodyPr/>
          <a:lstStyle/>
          <a:p>
            <a:pPr eaLnBrk="1" hangingPunct="1"/>
            <a:r>
              <a:rPr lang="en-US" dirty="0" smtClean="0">
                <a:ea typeface="ＭＳ Ｐゴシック" charset="-128"/>
              </a:rPr>
              <a:t>In a </a:t>
            </a:r>
            <a:r>
              <a:rPr lang="en-US" b="1" dirty="0" smtClean="0">
                <a:ea typeface="ＭＳ Ｐゴシック" charset="-128"/>
              </a:rPr>
              <a:t>longitudinal study</a:t>
            </a:r>
            <a:r>
              <a:rPr lang="en-US" dirty="0" smtClean="0">
                <a:ea typeface="ＭＳ Ｐゴシック" charset="-128"/>
              </a:rPr>
              <a:t>, one group or subject is studied for an extended period of time to observe changes in the long term.</a:t>
            </a:r>
          </a:p>
          <a:p>
            <a:pPr eaLnBrk="1" hangingPunct="1"/>
            <a:endParaRPr lang="en-US" dirty="0" smtClean="0">
              <a:ea typeface="ＭＳ Ｐゴシック" charset="-128"/>
            </a:endParaRPr>
          </a:p>
          <a:p>
            <a:pPr eaLnBrk="1" hangingPunct="1"/>
            <a:r>
              <a:rPr lang="en-US" sz="2400" dirty="0" smtClean="0">
                <a:ea typeface="ＭＳ Ｐゴシック" charset="-128"/>
              </a:rPr>
              <a:t>+ Same subjects for the entire study</a:t>
            </a:r>
          </a:p>
          <a:p>
            <a:pPr eaLnBrk="1" hangingPunct="1"/>
            <a:r>
              <a:rPr lang="en-US" sz="2400" dirty="0" smtClean="0">
                <a:ea typeface="ＭＳ Ｐゴシック" charset="-128"/>
              </a:rPr>
              <a:t>- Time and expense</a:t>
            </a:r>
          </a:p>
        </p:txBody>
      </p:sp>
      <p:pic>
        <p:nvPicPr>
          <p:cNvPr id="60420" name="Picture 2" descr="http://www.mhhe.com/socscience/intro/ibank/ibank/0031.jpg"/>
          <p:cNvPicPr>
            <a:picLocks noChangeAspect="1" noChangeArrowheads="1"/>
          </p:cNvPicPr>
          <p:nvPr/>
        </p:nvPicPr>
        <p:blipFill>
          <a:blip r:embed="rId2" cstate="print"/>
          <a:srcRect/>
          <a:stretch>
            <a:fillRect/>
          </a:stretch>
        </p:blipFill>
        <p:spPr bwMode="auto">
          <a:xfrm>
            <a:off x="5588000" y="4191000"/>
            <a:ext cx="35560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rtlCol="0">
            <a:normAutofit fontScale="90000"/>
            <a:scene3d>
              <a:camera prst="orthographicFront"/>
              <a:lightRig rig="threePt" dir="t">
                <a:rot lat="0" lon="0" rev="4800000"/>
              </a:lightRig>
            </a:scene3d>
            <a:sp3d prstMaterial="matte">
              <a:bevelT w="50800" h="10160"/>
            </a:sp3d>
          </a:bodyPr>
          <a:lstStyle/>
          <a:p>
            <a:pPr eaLnBrk="1" fontAlgn="auto" hangingPunct="1">
              <a:spcAft>
                <a:spcPts val="0"/>
              </a:spcAft>
              <a:defRPr/>
            </a:pPr>
            <a:r>
              <a:rPr lang="en-US" sz="4000" dirty="0" smtClean="0">
                <a:solidFill>
                  <a:schemeClr val="accent1">
                    <a:satMod val="150000"/>
                  </a:schemeClr>
                </a:solidFill>
                <a:ea typeface="+mj-ea"/>
                <a:cs typeface="+mj-cs"/>
              </a:rPr>
              <a:t>Cross-Sectional Studies </a:t>
            </a:r>
            <a:r>
              <a:rPr lang="en-US" sz="4000" dirty="0">
                <a:solidFill>
                  <a:schemeClr val="accent1">
                    <a:satMod val="150000"/>
                  </a:schemeClr>
                </a:solidFill>
                <a:ea typeface="+mj-ea"/>
                <a:cs typeface="+mj-cs"/>
              </a:rPr>
              <a:t>and </a:t>
            </a:r>
            <a:br>
              <a:rPr lang="en-US" sz="4000" dirty="0">
                <a:solidFill>
                  <a:schemeClr val="accent1">
                    <a:satMod val="150000"/>
                  </a:schemeClr>
                </a:solidFill>
                <a:ea typeface="+mj-ea"/>
                <a:cs typeface="+mj-cs"/>
              </a:rPr>
            </a:br>
            <a:r>
              <a:rPr lang="en-US" sz="4000" dirty="0" smtClean="0">
                <a:solidFill>
                  <a:schemeClr val="accent1">
                    <a:satMod val="150000"/>
                  </a:schemeClr>
                </a:solidFill>
                <a:ea typeface="+mj-ea"/>
                <a:cs typeface="+mj-cs"/>
              </a:rPr>
              <a:t>Cohort-Sequential Studies</a:t>
            </a:r>
            <a:endParaRPr lang="en-US" sz="4000" dirty="0">
              <a:solidFill>
                <a:schemeClr val="accent1">
                  <a:satMod val="150000"/>
                </a:schemeClr>
              </a:solidFill>
              <a:ea typeface="+mj-ea"/>
              <a:cs typeface="+mj-cs"/>
            </a:endParaRPr>
          </a:p>
        </p:txBody>
      </p:sp>
      <p:sp>
        <p:nvSpPr>
          <p:cNvPr id="61443" name="Rectangle 3"/>
          <p:cNvSpPr>
            <a:spLocks noGrp="1" noChangeArrowheads="1"/>
          </p:cNvSpPr>
          <p:nvPr>
            <p:ph idx="1"/>
          </p:nvPr>
        </p:nvSpPr>
        <p:spPr>
          <a:xfrm>
            <a:off x="533400" y="2057400"/>
            <a:ext cx="8077200" cy="4114800"/>
          </a:xfrm>
        </p:spPr>
        <p:txBody>
          <a:bodyPr/>
          <a:lstStyle/>
          <a:p>
            <a:pPr eaLnBrk="1" hangingPunct="1"/>
            <a:r>
              <a:rPr lang="en-US" sz="2800" dirty="0" smtClean="0">
                <a:ea typeface="ＭＳ Ｐゴシック" charset="-128"/>
              </a:rPr>
              <a:t>These studies are designed to cut down on time and expense.</a:t>
            </a:r>
          </a:p>
          <a:p>
            <a:pPr eaLnBrk="1" hangingPunct="1"/>
            <a:endParaRPr lang="en-US" sz="2400" b="1" dirty="0" smtClean="0">
              <a:ea typeface="ＭＳ Ｐゴシック" charset="-128"/>
            </a:endParaRPr>
          </a:p>
          <a:p>
            <a:pPr lvl="1" eaLnBrk="1" hangingPunct="1"/>
            <a:r>
              <a:rPr lang="en-US" sz="2000" b="1" dirty="0" smtClean="0">
                <a:ea typeface="ＭＳ Ｐゴシック" charset="-128"/>
              </a:rPr>
              <a:t>Cross-sectional studies</a:t>
            </a:r>
            <a:r>
              <a:rPr lang="en-US" sz="2000" dirty="0" smtClean="0">
                <a:ea typeface="ＭＳ Ｐゴシック" charset="-128"/>
              </a:rPr>
              <a:t> look at a cross section of the population and studies them at one point in time. </a:t>
            </a:r>
          </a:p>
          <a:p>
            <a:pPr lvl="2" eaLnBrk="1" hangingPunct="1"/>
            <a:r>
              <a:rPr lang="en-US" sz="1600" dirty="0" smtClean="0">
                <a:ea typeface="ＭＳ Ｐゴシック" charset="-128"/>
              </a:rPr>
              <a:t>Ex: No child left behind</a:t>
            </a:r>
            <a:endParaRPr lang="en-US" sz="400" dirty="0" smtClean="0">
              <a:ea typeface="ＭＳ Ｐゴシック" charset="-128"/>
            </a:endParaRPr>
          </a:p>
          <a:p>
            <a:pPr eaLnBrk="1" hangingPunct="1"/>
            <a:endParaRPr lang="en-US" sz="1200" dirty="0" smtClean="0">
              <a:ea typeface="ＭＳ Ｐゴシック" charset="-128"/>
            </a:endParaRPr>
          </a:p>
          <a:p>
            <a:pPr lvl="1" eaLnBrk="1" hangingPunct="1"/>
            <a:r>
              <a:rPr lang="en-US" sz="2000" b="1" dirty="0" smtClean="0">
                <a:ea typeface="ＭＳ Ｐゴシック" charset="-128"/>
              </a:rPr>
              <a:t>Cohort-sequential studies</a:t>
            </a:r>
            <a:r>
              <a:rPr lang="en-US" sz="2000" dirty="0" smtClean="0">
                <a:ea typeface="ＭＳ Ｐゴシック" charset="-128"/>
              </a:rPr>
              <a:t> look at a cross section of population and then studies them over a short period of time.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rtlCol="0">
            <a:normAutofit/>
            <a:scene3d>
              <a:camera prst="orthographicFront"/>
              <a:lightRig rig="threePt" dir="t">
                <a:rot lat="0" lon="0" rev="4800000"/>
              </a:lightRig>
            </a:scene3d>
            <a:sp3d prstMaterial="matte">
              <a:bevelT w="50800" h="10160"/>
            </a:sp3d>
          </a:bodyPr>
          <a:lstStyle/>
          <a:p>
            <a:pPr eaLnBrk="1" fontAlgn="auto" hangingPunct="1">
              <a:spcAft>
                <a:spcPts val="0"/>
              </a:spcAft>
              <a:defRPr/>
            </a:pPr>
            <a:r>
              <a:rPr lang="en-US" dirty="0">
                <a:solidFill>
                  <a:schemeClr val="accent1">
                    <a:satMod val="150000"/>
                  </a:schemeClr>
                </a:solidFill>
                <a:ea typeface="+mj-ea"/>
                <a:cs typeface="+mj-cs"/>
              </a:rPr>
              <a:t>Correlation Studies</a:t>
            </a:r>
          </a:p>
        </p:txBody>
      </p:sp>
      <p:sp>
        <p:nvSpPr>
          <p:cNvPr id="62467" name="Rectangle 3"/>
          <p:cNvSpPr>
            <a:spLocks noGrp="1" noChangeArrowheads="1"/>
          </p:cNvSpPr>
          <p:nvPr>
            <p:ph idx="1"/>
          </p:nvPr>
        </p:nvSpPr>
        <p:spPr/>
        <p:txBody>
          <a:bodyPr/>
          <a:lstStyle/>
          <a:p>
            <a:pPr eaLnBrk="1" hangingPunct="1"/>
            <a:r>
              <a:rPr lang="en-US" dirty="0" smtClean="0">
                <a:ea typeface="ＭＳ Ｐゴシック" charset="-128"/>
              </a:rPr>
              <a:t>A correlation study is one where researchers try to show the relationship (or correlation) between two variables. </a:t>
            </a:r>
            <a:endParaRPr lang="en-US" sz="1400" dirty="0" smtClean="0">
              <a:ea typeface="ＭＳ Ｐゴシック" charset="-128"/>
            </a:endParaRPr>
          </a:p>
          <a:p>
            <a:pPr eaLnBrk="1" hangingPunct="1"/>
            <a:endParaRPr lang="en-US" sz="1400" dirty="0" smtClean="0">
              <a:ea typeface="ＭＳ Ｐゴシック" charset="-128"/>
            </a:endParaRPr>
          </a:p>
          <a:p>
            <a:pPr eaLnBrk="1" hangingPunct="1"/>
            <a:r>
              <a:rPr lang="en-US" sz="2800" dirty="0" smtClean="0">
                <a:ea typeface="ＭＳ Ｐゴシック" charset="-128"/>
              </a:rPr>
              <a:t>Correlation studies are largely based in statistics. </a:t>
            </a:r>
            <a:endParaRPr lang="en-US" sz="1200" dirty="0" smtClean="0">
              <a:ea typeface="ＭＳ Ｐゴシック" charset="-128"/>
            </a:endParaRPr>
          </a:p>
          <a:p>
            <a:pPr lvl="1" eaLnBrk="1" hangingPunct="1"/>
            <a:r>
              <a:rPr lang="en-US" sz="2400" dirty="0" smtClean="0">
                <a:ea typeface="ＭＳ Ｐゴシック" charset="-128"/>
              </a:rPr>
              <a:t>It is important to remember that correlation does not necessarily mean causation.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rtlCol="0">
            <a:normAutofit/>
            <a:scene3d>
              <a:camera prst="orthographicFront"/>
              <a:lightRig rig="threePt" dir="t">
                <a:rot lat="0" lon="0" rev="4800000"/>
              </a:lightRig>
            </a:scene3d>
            <a:sp3d prstMaterial="matte">
              <a:bevelT w="50800" h="10160"/>
            </a:sp3d>
          </a:bodyPr>
          <a:lstStyle/>
          <a:p>
            <a:pPr eaLnBrk="1" fontAlgn="auto" hangingPunct="1">
              <a:spcAft>
                <a:spcPts val="0"/>
              </a:spcAft>
              <a:defRPr/>
            </a:pPr>
            <a:r>
              <a:rPr lang="en-US" dirty="0">
                <a:solidFill>
                  <a:schemeClr val="accent1">
                    <a:satMod val="150000"/>
                  </a:schemeClr>
                </a:solidFill>
                <a:ea typeface="+mj-ea"/>
                <a:cs typeface="+mj-cs"/>
              </a:rPr>
              <a:t>Surveys</a:t>
            </a:r>
          </a:p>
        </p:txBody>
      </p:sp>
      <p:sp>
        <p:nvSpPr>
          <p:cNvPr id="63491" name="Rectangle 3"/>
          <p:cNvSpPr>
            <a:spLocks noGrp="1" noChangeArrowheads="1"/>
          </p:cNvSpPr>
          <p:nvPr>
            <p:ph idx="1"/>
          </p:nvPr>
        </p:nvSpPr>
        <p:spPr>
          <a:xfrm>
            <a:off x="457200" y="1774825"/>
            <a:ext cx="4495800" cy="4016375"/>
          </a:xfrm>
        </p:spPr>
        <p:txBody>
          <a:bodyPr>
            <a:normAutofit fontScale="92500"/>
          </a:bodyPr>
          <a:lstStyle/>
          <a:p>
            <a:pPr eaLnBrk="1" hangingPunct="1"/>
            <a:r>
              <a:rPr lang="en-US" sz="2800" dirty="0" smtClean="0">
                <a:ea typeface="ＭＳ Ｐゴシック" charset="-128"/>
              </a:rPr>
              <a:t>A </a:t>
            </a:r>
            <a:r>
              <a:rPr lang="en-US" sz="2800" b="1" dirty="0" smtClean="0">
                <a:ea typeface="ＭＳ Ｐゴシック" charset="-128"/>
              </a:rPr>
              <a:t>survey</a:t>
            </a:r>
            <a:r>
              <a:rPr lang="en-US" sz="2800" dirty="0" smtClean="0">
                <a:ea typeface="ＭＳ Ｐゴシック" charset="-128"/>
              </a:rPr>
              <a:t> is a research technique using </a:t>
            </a:r>
            <a:r>
              <a:rPr lang="en-US" sz="2800" b="1" dirty="0" smtClean="0">
                <a:solidFill>
                  <a:srgbClr val="FF0000"/>
                </a:solidFill>
                <a:ea typeface="ＭＳ Ｐゴシック" charset="-128"/>
              </a:rPr>
              <a:t>self reported</a:t>
            </a:r>
            <a:r>
              <a:rPr lang="en-US" sz="2800" dirty="0" smtClean="0">
                <a:ea typeface="ＭＳ Ｐゴシック" charset="-128"/>
              </a:rPr>
              <a:t> attitudes or behaviors of a specific group</a:t>
            </a:r>
          </a:p>
          <a:p>
            <a:pPr lvl="1" eaLnBrk="1" hangingPunct="1"/>
            <a:r>
              <a:rPr lang="en-US" sz="2400" dirty="0" smtClean="0">
                <a:ea typeface="ＭＳ Ｐゴシック" charset="-128"/>
              </a:rPr>
              <a:t>Usually by asking questions a random representative of the group.</a:t>
            </a:r>
          </a:p>
          <a:p>
            <a:pPr eaLnBrk="1" hangingPunct="1"/>
            <a:endParaRPr lang="en-US" sz="2800" dirty="0" smtClean="0">
              <a:ea typeface="ＭＳ Ｐゴシック" charset="-128"/>
            </a:endParaRPr>
          </a:p>
          <a:p>
            <a:pPr eaLnBrk="1" hangingPunct="1"/>
            <a:r>
              <a:rPr lang="en-US" sz="2400" dirty="0" smtClean="0">
                <a:ea typeface="ＭＳ Ｐゴシック" charset="-128"/>
              </a:rPr>
              <a:t>What are some dangers of using a survey?</a:t>
            </a:r>
          </a:p>
        </p:txBody>
      </p:sp>
      <p:pic>
        <p:nvPicPr>
          <p:cNvPr id="63492" name="Picture 2" descr="http://www.medsurvey.co.za/images/customer_survey.jpg"/>
          <p:cNvPicPr>
            <a:picLocks noChangeAspect="1" noChangeArrowheads="1"/>
          </p:cNvPicPr>
          <p:nvPr/>
        </p:nvPicPr>
        <p:blipFill>
          <a:blip r:embed="rId2" cstate="print"/>
          <a:srcRect/>
          <a:stretch>
            <a:fillRect/>
          </a:stretch>
        </p:blipFill>
        <p:spPr bwMode="auto">
          <a:xfrm>
            <a:off x="5029200" y="2371725"/>
            <a:ext cx="3619500" cy="2962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False Consensus</a:t>
            </a:r>
            <a:endParaRPr lang="en-CA" dirty="0"/>
          </a:p>
        </p:txBody>
      </p:sp>
      <p:sp>
        <p:nvSpPr>
          <p:cNvPr id="3" name="Content Placeholder 2"/>
          <p:cNvSpPr>
            <a:spLocks noGrp="1"/>
          </p:cNvSpPr>
          <p:nvPr>
            <p:ph idx="1"/>
          </p:nvPr>
        </p:nvSpPr>
        <p:spPr/>
        <p:txBody>
          <a:bodyPr/>
          <a:lstStyle/>
          <a:p>
            <a:endParaRPr lang="en-CA" dirty="0" smtClean="0"/>
          </a:p>
          <a:p>
            <a:endParaRPr lang="en-CA" dirty="0" smtClean="0"/>
          </a:p>
          <a:p>
            <a:r>
              <a:rPr lang="en-CA" dirty="0" smtClean="0"/>
              <a:t>tendency to overestimate the extent to which others share our beliefs and behaviors </a:t>
            </a:r>
          </a:p>
          <a:p>
            <a:endParaRPr lang="en-CA"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dirty="0" smtClean="0">
                <a:ea typeface="ＭＳ Ｐゴシック" charset="-128"/>
              </a:rPr>
              <a:t>Surveys and Wording</a:t>
            </a:r>
          </a:p>
        </p:txBody>
      </p:sp>
      <p:sp>
        <p:nvSpPr>
          <p:cNvPr id="64515" name="Content Placeholder 2"/>
          <p:cNvSpPr>
            <a:spLocks noGrp="1"/>
          </p:cNvSpPr>
          <p:nvPr>
            <p:ph idx="1"/>
          </p:nvPr>
        </p:nvSpPr>
        <p:spPr/>
        <p:txBody>
          <a:bodyPr/>
          <a:lstStyle/>
          <a:p>
            <a:r>
              <a:rPr lang="en-US" dirty="0" smtClean="0">
                <a:ea typeface="ＭＳ Ｐゴシック" charset="-128"/>
              </a:rPr>
              <a:t>Even subtle changes in the order or wording of questions can have a huge impact on results. </a:t>
            </a:r>
            <a:endParaRPr lang="en-CA" dirty="0" smtClean="0"/>
          </a:p>
          <a:p>
            <a:r>
              <a:rPr lang="en-CA" sz="2400" b="1" dirty="0" smtClean="0"/>
              <a:t>some words may seem to have only a subtle difference in their meaning but may drastically alter a person’s response to the question. </a:t>
            </a:r>
            <a:endParaRPr lang="en-US" sz="2400" b="1" dirty="0" smtClean="0">
              <a:ea typeface="ＭＳ Ｐゴシック" charset="-128"/>
            </a:endParaRPr>
          </a:p>
          <a:p>
            <a:pPr lvl="2"/>
            <a:r>
              <a:rPr lang="en-US" dirty="0" smtClean="0">
                <a:ea typeface="ＭＳ Ｐゴシック" charset="-128"/>
              </a:rPr>
              <a:t>“not allowing” vs. “forbidden”</a:t>
            </a:r>
          </a:p>
          <a:p>
            <a:pPr lvl="2"/>
            <a:r>
              <a:rPr lang="en-US" dirty="0" smtClean="0">
                <a:ea typeface="ＭＳ Ｐゴシック" charset="-128"/>
              </a:rPr>
              <a:t>“aid to the needy” vs. “welfare”</a:t>
            </a:r>
          </a:p>
          <a:p>
            <a:pPr lvl="2"/>
            <a:r>
              <a:rPr lang="en-US" dirty="0" smtClean="0">
                <a:ea typeface="ＭＳ Ｐゴシック" charset="-128"/>
              </a:rPr>
              <a:t>“affirmative action” vs. “preferential treatment”</a:t>
            </a:r>
          </a:p>
          <a:p>
            <a:pPr lvl="2"/>
            <a:r>
              <a:rPr lang="en-US" dirty="0" smtClean="0">
                <a:ea typeface="ＭＳ Ｐゴシック" charset="-128"/>
              </a:rPr>
              <a:t>“revenue enhancers” vs. “taxes”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Remember...</a:t>
            </a:r>
            <a:endParaRPr lang="en-CA" dirty="0"/>
          </a:p>
        </p:txBody>
      </p:sp>
      <p:sp>
        <p:nvSpPr>
          <p:cNvPr id="3" name="Content Placeholder 2"/>
          <p:cNvSpPr>
            <a:spLocks noGrp="1"/>
          </p:cNvSpPr>
          <p:nvPr>
            <p:ph idx="1"/>
          </p:nvPr>
        </p:nvSpPr>
        <p:spPr/>
        <p:txBody>
          <a:bodyPr/>
          <a:lstStyle/>
          <a:p>
            <a:r>
              <a:rPr lang="en-CA" b="1" dirty="0" smtClean="0"/>
              <a:t>Population </a:t>
            </a:r>
            <a:endParaRPr lang="en-CA" b="1" dirty="0" smtClean="0"/>
          </a:p>
          <a:p>
            <a:pPr>
              <a:buNone/>
            </a:pPr>
            <a:r>
              <a:rPr lang="en-CA" dirty="0" smtClean="0"/>
              <a:t>	all </a:t>
            </a:r>
            <a:r>
              <a:rPr lang="en-CA" dirty="0" smtClean="0"/>
              <a:t>the cases in a group, from which samples may be drawn for a study </a:t>
            </a:r>
            <a:endParaRPr lang="en-CA" dirty="0" smtClean="0"/>
          </a:p>
          <a:p>
            <a:pPr>
              <a:buNone/>
            </a:pPr>
            <a:endParaRPr lang="en-CA" b="1" dirty="0" smtClean="0"/>
          </a:p>
          <a:p>
            <a:r>
              <a:rPr lang="en-CA" b="1" dirty="0" smtClean="0"/>
              <a:t>Random </a:t>
            </a:r>
            <a:r>
              <a:rPr lang="en-CA" b="1" dirty="0" smtClean="0"/>
              <a:t>Sample </a:t>
            </a:r>
          </a:p>
          <a:p>
            <a:pPr>
              <a:buNone/>
            </a:pPr>
            <a:r>
              <a:rPr lang="en-CA" dirty="0" smtClean="0"/>
              <a:t>	a </a:t>
            </a:r>
            <a:r>
              <a:rPr lang="en-CA" dirty="0" smtClean="0"/>
              <a:t>sample that fairly represents a population because each member has an equal chance of inclusion </a:t>
            </a:r>
          </a:p>
          <a:p>
            <a:endParaRPr lang="en-CA"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Also...</a:t>
            </a:r>
            <a:endParaRPr lang="en-CA" dirty="0"/>
          </a:p>
        </p:txBody>
      </p:sp>
      <p:sp>
        <p:nvSpPr>
          <p:cNvPr id="3" name="Content Placeholder 2"/>
          <p:cNvSpPr>
            <a:spLocks noGrp="1"/>
          </p:cNvSpPr>
          <p:nvPr>
            <p:ph idx="1"/>
          </p:nvPr>
        </p:nvSpPr>
        <p:spPr/>
        <p:txBody>
          <a:bodyPr/>
          <a:lstStyle/>
          <a:p>
            <a:r>
              <a:rPr lang="en-CA" b="1" dirty="0" smtClean="0"/>
              <a:t>Sampling </a:t>
            </a:r>
            <a:r>
              <a:rPr lang="en-CA" b="1" dirty="0" smtClean="0"/>
              <a:t>technique is crucial to a good survey. </a:t>
            </a:r>
          </a:p>
          <a:p>
            <a:pPr>
              <a:buNone/>
            </a:pPr>
            <a:r>
              <a:rPr lang="en-CA" dirty="0" smtClean="0"/>
              <a:t>		Population</a:t>
            </a:r>
            <a:r>
              <a:rPr lang="en-CA" dirty="0" smtClean="0"/>
              <a:t>: All individuals that we are </a:t>
            </a:r>
            <a:r>
              <a:rPr lang="en-CA" dirty="0" smtClean="0"/>
              <a:t>	interested </a:t>
            </a:r>
            <a:r>
              <a:rPr lang="en-CA" dirty="0" smtClean="0"/>
              <a:t>in drawing a conclusion about </a:t>
            </a:r>
          </a:p>
          <a:p>
            <a:pPr>
              <a:buNone/>
            </a:pPr>
            <a:r>
              <a:rPr lang="en-CA" dirty="0" smtClean="0"/>
              <a:t>					      </a:t>
            </a:r>
            <a:endParaRPr lang="en-CA" dirty="0" smtClean="0"/>
          </a:p>
          <a:p>
            <a:pPr>
              <a:buNone/>
            </a:pPr>
            <a:r>
              <a:rPr lang="en-CA" dirty="0" smtClean="0"/>
              <a:t>				Random </a:t>
            </a:r>
            <a:r>
              <a:rPr lang="en-CA" dirty="0" smtClean="0"/>
              <a:t>sampling </a:t>
            </a:r>
          </a:p>
          <a:p>
            <a:pPr>
              <a:buNone/>
            </a:pPr>
            <a:r>
              <a:rPr lang="en-CA" dirty="0" smtClean="0"/>
              <a:t>					       </a:t>
            </a:r>
          </a:p>
          <a:p>
            <a:pPr>
              <a:buNone/>
            </a:pPr>
            <a:r>
              <a:rPr lang="en-CA" dirty="0" smtClean="0"/>
              <a:t>	</a:t>
            </a:r>
            <a:r>
              <a:rPr lang="en-CA" dirty="0" smtClean="0"/>
              <a:t>	Representative </a:t>
            </a:r>
            <a:r>
              <a:rPr lang="en-CA" dirty="0" smtClean="0"/>
              <a:t>sample: Reflects important </a:t>
            </a:r>
            <a:r>
              <a:rPr lang="en-CA" dirty="0" smtClean="0"/>
              <a:t>		aspects </a:t>
            </a:r>
            <a:r>
              <a:rPr lang="en-CA" dirty="0" smtClean="0"/>
              <a:t>of the population </a:t>
            </a:r>
          </a:p>
        </p:txBody>
      </p:sp>
      <p:sp>
        <p:nvSpPr>
          <p:cNvPr id="4" name="Down Arrow 3"/>
          <p:cNvSpPr/>
          <p:nvPr/>
        </p:nvSpPr>
        <p:spPr>
          <a:xfrm>
            <a:off x="4572000" y="3886200"/>
            <a:ext cx="3048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Down Arrow 4"/>
          <p:cNvSpPr/>
          <p:nvPr/>
        </p:nvSpPr>
        <p:spPr>
          <a:xfrm>
            <a:off x="4572000" y="4800600"/>
            <a:ext cx="3048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5" name="Content Placeholder 4" descr="survey chart.png"/>
          <p:cNvPicPr>
            <a:picLocks noGrp="1" noChangeAspect="1"/>
          </p:cNvPicPr>
          <p:nvPr>
            <p:ph idx="1"/>
          </p:nvPr>
        </p:nvPicPr>
        <p:blipFill>
          <a:blip r:embed="rId2" cstate="print"/>
          <a:stretch>
            <a:fillRect/>
          </a:stretch>
        </p:blipFill>
        <p:spPr>
          <a:xfrm>
            <a:off x="-5266" y="0"/>
            <a:ext cx="9149266" cy="59436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ea typeface="ＭＳ Ｐゴシック" charset="-128"/>
              </a:rPr>
              <a:t>A Demonstration </a:t>
            </a:r>
          </a:p>
        </p:txBody>
      </p:sp>
      <p:sp>
        <p:nvSpPr>
          <p:cNvPr id="3" name="Content Placeholder 2"/>
          <p:cNvSpPr>
            <a:spLocks noGrp="1"/>
          </p:cNvSpPr>
          <p:nvPr>
            <p:ph idx="1"/>
          </p:nvPr>
        </p:nvSpPr>
        <p:spPr/>
        <p:txBody>
          <a:bodyPr/>
          <a:lstStyle/>
          <a:p>
            <a:r>
              <a:rPr lang="en-US" smtClean="0">
                <a:ea typeface="ＭＳ Ｐゴシック" charset="-128"/>
              </a:rPr>
              <a:t>Find a member of the opposite group. Discuss the question below, being sure to provide evidence.</a:t>
            </a:r>
          </a:p>
          <a:p>
            <a:endParaRPr lang="en-US" smtClean="0">
              <a:ea typeface="ＭＳ Ｐゴシック" charset="-128"/>
            </a:endParaRPr>
          </a:p>
          <a:p>
            <a:r>
              <a:rPr lang="en-US" b="1" i="1" smtClean="0">
                <a:ea typeface="ＭＳ Ｐゴシック" charset="-128"/>
              </a:rPr>
              <a:t>What impact does separation have on romantic relationships?</a:t>
            </a:r>
          </a:p>
          <a:p>
            <a:endParaRPr lang="en-US" smtClean="0">
              <a:ea typeface="ＭＳ Ｐゴシック" charset="-128"/>
            </a:endParaRPr>
          </a:p>
          <a:p>
            <a:pPr lvl="1"/>
            <a:r>
              <a:rPr lang="en-US" smtClean="0">
                <a:ea typeface="ＭＳ Ｐゴシック" charset="-128"/>
              </a:rPr>
              <a:t>When both a supposed finding and its opposite seem like common sense, we have a problem.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rtlCol="0">
            <a:normAutofit/>
            <a:scene3d>
              <a:camera prst="orthographicFront"/>
              <a:lightRig rig="threePt" dir="t">
                <a:rot lat="0" lon="0" rev="4800000"/>
              </a:lightRig>
            </a:scene3d>
            <a:sp3d prstMaterial="matte">
              <a:bevelT w="50800" h="10160"/>
            </a:sp3d>
          </a:bodyPr>
          <a:lstStyle/>
          <a:p>
            <a:pPr eaLnBrk="1" fontAlgn="auto" hangingPunct="1">
              <a:spcAft>
                <a:spcPts val="0"/>
              </a:spcAft>
              <a:defRPr/>
            </a:pPr>
            <a:r>
              <a:rPr lang="en-US" dirty="0">
                <a:solidFill>
                  <a:schemeClr val="accent1">
                    <a:satMod val="150000"/>
                  </a:schemeClr>
                </a:solidFill>
                <a:ea typeface="+mj-ea"/>
                <a:cs typeface="+mj-cs"/>
              </a:rPr>
              <a:t>Ethics in Research</a:t>
            </a:r>
          </a:p>
        </p:txBody>
      </p:sp>
      <p:sp>
        <p:nvSpPr>
          <p:cNvPr id="65539" name="Rectangle 3"/>
          <p:cNvSpPr>
            <a:spLocks noGrp="1" noChangeArrowheads="1"/>
          </p:cNvSpPr>
          <p:nvPr>
            <p:ph idx="1"/>
          </p:nvPr>
        </p:nvSpPr>
        <p:spPr/>
        <p:txBody>
          <a:bodyPr/>
          <a:lstStyle/>
          <a:p>
            <a:pPr eaLnBrk="1" hangingPunct="1"/>
            <a:r>
              <a:rPr lang="en-US" sz="2600" dirty="0" smtClean="0">
                <a:ea typeface="ＭＳ Ｐゴシック" charset="-128"/>
              </a:rPr>
              <a:t>Each university or group doing research must have an Institutional Review Board which is responsible for making sure research is preformed in an ethical manner.</a:t>
            </a:r>
          </a:p>
          <a:p>
            <a:pPr eaLnBrk="1" hangingPunct="1">
              <a:buFont typeface="Wingdings 2" charset="2"/>
              <a:buNone/>
            </a:pPr>
            <a:r>
              <a:rPr lang="en-US" sz="2600" dirty="0" smtClean="0">
                <a:ea typeface="ＭＳ Ｐゴシック" charset="-128"/>
              </a:rPr>
              <a:t>	</a:t>
            </a:r>
          </a:p>
          <a:p>
            <a:pPr eaLnBrk="1" hangingPunct="1"/>
            <a:r>
              <a:rPr lang="en-US" sz="2600" dirty="0" smtClean="0">
                <a:ea typeface="ＭＳ Ｐゴシック" charset="-128"/>
              </a:rPr>
              <a:t>The APA says deception is to be avoided whenever possible. However, when deception must be used, the subjects are to be debriefed as soon as possible after the study.</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rtlCol="0">
            <a:normAutofit/>
            <a:scene3d>
              <a:camera prst="orthographicFront"/>
              <a:lightRig rig="threePt" dir="t">
                <a:rot lat="0" lon="0" rev="4800000"/>
              </a:lightRig>
            </a:scene3d>
            <a:sp3d prstMaterial="matte">
              <a:bevelT w="50800" h="10160"/>
            </a:sp3d>
          </a:bodyPr>
          <a:lstStyle/>
          <a:p>
            <a:pPr eaLnBrk="1" fontAlgn="auto" hangingPunct="1">
              <a:spcAft>
                <a:spcPts val="0"/>
              </a:spcAft>
              <a:defRPr/>
            </a:pPr>
            <a:r>
              <a:rPr lang="en-US" dirty="0">
                <a:solidFill>
                  <a:schemeClr val="accent1">
                    <a:satMod val="150000"/>
                  </a:schemeClr>
                </a:solidFill>
                <a:ea typeface="+mj-ea"/>
                <a:cs typeface="+mj-cs"/>
              </a:rPr>
              <a:t>Using Data for Analysis</a:t>
            </a:r>
          </a:p>
        </p:txBody>
      </p:sp>
      <p:sp>
        <p:nvSpPr>
          <p:cNvPr id="66563" name="Rectangle 3"/>
          <p:cNvSpPr>
            <a:spLocks noGrp="1" noChangeArrowheads="1"/>
          </p:cNvSpPr>
          <p:nvPr>
            <p:ph idx="1"/>
          </p:nvPr>
        </p:nvSpPr>
        <p:spPr>
          <a:xfrm>
            <a:off x="685800" y="1676400"/>
            <a:ext cx="7772400" cy="4114800"/>
          </a:xfrm>
        </p:spPr>
        <p:txBody>
          <a:bodyPr/>
          <a:lstStyle/>
          <a:p>
            <a:pPr eaLnBrk="1" hangingPunct="1"/>
            <a:r>
              <a:rPr lang="en-US" sz="2800" b="1" dirty="0" smtClean="0">
                <a:ea typeface="ＭＳ Ｐゴシック" charset="-128"/>
              </a:rPr>
              <a:t>Frequency Distribution: </a:t>
            </a:r>
            <a:r>
              <a:rPr lang="en-US" sz="2800" dirty="0" smtClean="0">
                <a:ea typeface="ＭＳ Ｐゴシック" charset="-128"/>
              </a:rPr>
              <a:t>A summary chart which shows how frequently each of the various scores in a set of data occur.</a:t>
            </a:r>
          </a:p>
        </p:txBody>
      </p:sp>
      <p:sp>
        <p:nvSpPr>
          <p:cNvPr id="66564" name="Rectangle 111"/>
          <p:cNvSpPr>
            <a:spLocks noChangeArrowheads="1"/>
          </p:cNvSpPr>
          <p:nvPr/>
        </p:nvSpPr>
        <p:spPr bwMode="auto">
          <a:xfrm>
            <a:off x="2286000" y="4829175"/>
            <a:ext cx="2133600" cy="581025"/>
          </a:xfrm>
          <a:prstGeom prst="rect">
            <a:avLst/>
          </a:prstGeom>
          <a:noFill/>
          <a:ln w="12700">
            <a:noFill/>
            <a:miter lim="800000"/>
            <a:headEnd type="none" w="sm" len="sm"/>
            <a:tailEnd type="none" w="sm" len="sm"/>
          </a:ln>
        </p:spPr>
        <p:txBody>
          <a:bodyPr anchor="ctr">
            <a:spAutoFit/>
          </a:bodyPr>
          <a:lstStyle/>
          <a:p>
            <a:r>
              <a:rPr lang="en-US" sz="1600" b="1"/>
              <a:t>Table: Life of AA batteries, in minutes</a:t>
            </a:r>
            <a:r>
              <a:rPr lang="en-US" sz="1200"/>
              <a:t> </a:t>
            </a:r>
          </a:p>
        </p:txBody>
      </p:sp>
      <p:graphicFrame>
        <p:nvGraphicFramePr>
          <p:cNvPr id="40102" name="Group 166"/>
          <p:cNvGraphicFramePr>
            <a:graphicFrameLocks noGrp="1"/>
          </p:cNvGraphicFramePr>
          <p:nvPr/>
        </p:nvGraphicFramePr>
        <p:xfrm>
          <a:off x="4664075" y="2673350"/>
          <a:ext cx="4098925" cy="4221480"/>
        </p:xfrm>
        <a:graphic>
          <a:graphicData uri="http://schemas.openxmlformats.org/drawingml/2006/table">
            <a:tbl>
              <a:tblPr/>
              <a:tblGrid>
                <a:gridCol w="1025525"/>
                <a:gridCol w="1023938"/>
                <a:gridCol w="1025525"/>
                <a:gridCol w="1023937"/>
              </a:tblGrid>
              <a:tr h="0">
                <a:tc gridSpan="4">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400" b="0" i="0" u="none" strike="noStrike" cap="none" normalizeH="0" baseline="0" smtClean="0">
                        <a:ln>
                          <a:noFill/>
                        </a:ln>
                        <a:solidFill>
                          <a:schemeClr val="tx1"/>
                        </a:solidFill>
                        <a:effectLst/>
                        <a:latin typeface="Times New Roman" charset="0"/>
                        <a:ea typeface="ＭＳ Ｐゴシック" charset="-128"/>
                      </a:endParaRPr>
                    </a:p>
                  </a:txBody>
                  <a:tcPr anchor="ctr" horzOverflow="overflow">
                    <a:lnL>
                      <a:noFill/>
                    </a:lnL>
                    <a:lnR>
                      <a:noFill/>
                    </a:lnR>
                    <a:lnT>
                      <a:noFill/>
                    </a:lnT>
                    <a:lnB>
                      <a:noFill/>
                    </a:lnB>
                    <a:lnTlToBr>
                      <a:noFill/>
                    </a:lnTlToBr>
                    <a:lnBlToTr>
                      <a:noFill/>
                    </a:lnBlToTr>
                    <a:noFill/>
                  </a:tcPr>
                </a:tc>
                <a:tc hMerge="1">
                  <a:txBody>
                    <a:bodyPr/>
                    <a:lstStyle/>
                    <a:p>
                      <a:endParaRPr lang="en-CA"/>
                    </a:p>
                  </a:txBody>
                  <a:tcPr/>
                </a:tc>
                <a:tc hMerge="1">
                  <a:txBody>
                    <a:bodyPr/>
                    <a:lstStyle/>
                    <a:p>
                      <a:endParaRPr lang="en-CA"/>
                    </a:p>
                  </a:txBody>
                  <a:tcPr/>
                </a:tc>
                <a:tc hMerge="1">
                  <a:txBody>
                    <a:bodyPr/>
                    <a:lstStyle/>
                    <a:p>
                      <a:endParaRPr lang="en-CA"/>
                    </a:p>
                  </a:txBody>
                  <a:tcPr/>
                </a:tc>
              </a:tr>
              <a:tr h="679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charset="0"/>
                          <a:ea typeface="ＭＳ Ｐゴシック" charset="-128"/>
                        </a:rPr>
                        <a:t>Battery life, minutes</a:t>
                      </a:r>
                      <a:endParaRPr kumimoji="0" lang="en-US" sz="1400" b="0" i="0" u="none" strike="noStrike" cap="none" normalizeH="0" baseline="0" smtClean="0">
                        <a:ln>
                          <a:noFill/>
                        </a:ln>
                        <a:solidFill>
                          <a:schemeClr val="tx1"/>
                        </a:solidFill>
                        <a:effectLst/>
                        <a:latin typeface="Times New Roman" charset="0"/>
                        <a:ea typeface="ＭＳ Ｐゴシック" charset="-128"/>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charset="0"/>
                          <a:ea typeface="ＭＳ Ｐゴシック" charset="-128"/>
                        </a:rPr>
                        <a:t>Frequency</a:t>
                      </a:r>
                      <a:br>
                        <a:rPr kumimoji="0" lang="en-US" sz="1400" b="1" i="0" u="none" strike="noStrike" cap="none" normalizeH="0" baseline="0" smtClean="0">
                          <a:ln>
                            <a:noFill/>
                          </a:ln>
                          <a:solidFill>
                            <a:schemeClr val="tx1"/>
                          </a:solidFill>
                          <a:effectLst/>
                          <a:latin typeface="Times New Roman" charset="0"/>
                          <a:ea typeface="ＭＳ Ｐゴシック" charset="-128"/>
                        </a:rPr>
                      </a:br>
                      <a:r>
                        <a:rPr kumimoji="0" lang="en-US" sz="1400" b="1" i="0" u="none" strike="noStrike" cap="none" normalizeH="0" baseline="0" smtClean="0">
                          <a:ln>
                            <a:noFill/>
                          </a:ln>
                          <a:solidFill>
                            <a:schemeClr val="tx1"/>
                          </a:solidFill>
                          <a:effectLst/>
                          <a:latin typeface="Times New Roman" charset="0"/>
                          <a:ea typeface="ＭＳ Ｐゴシック" charset="-128"/>
                        </a:rPr>
                        <a:t>(f)</a:t>
                      </a:r>
                      <a:endParaRPr kumimoji="0" lang="en-US" sz="1400" b="0" i="0" u="none" strike="noStrike" cap="none" normalizeH="0" baseline="0" smtClean="0">
                        <a:ln>
                          <a:noFill/>
                        </a:ln>
                        <a:solidFill>
                          <a:schemeClr val="tx1"/>
                        </a:solidFill>
                        <a:effectLst/>
                        <a:latin typeface="Times New Roman" charset="0"/>
                        <a:ea typeface="ＭＳ Ｐゴシック" charset="-128"/>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charset="0"/>
                          <a:ea typeface="ＭＳ Ｐゴシック" charset="-128"/>
                        </a:rPr>
                        <a:t>Relative</a:t>
                      </a:r>
                      <a:br>
                        <a:rPr kumimoji="0" lang="en-US" sz="1400" b="1" i="0" u="none" strike="noStrike" cap="none" normalizeH="0" baseline="0" smtClean="0">
                          <a:ln>
                            <a:noFill/>
                          </a:ln>
                          <a:solidFill>
                            <a:schemeClr val="tx1"/>
                          </a:solidFill>
                          <a:effectLst/>
                          <a:latin typeface="Times New Roman" charset="0"/>
                          <a:ea typeface="ＭＳ Ｐゴシック" charset="-128"/>
                        </a:rPr>
                      </a:br>
                      <a:r>
                        <a:rPr kumimoji="0" lang="en-US" sz="1400" b="1" i="0" u="none" strike="noStrike" cap="none" normalizeH="0" baseline="0" smtClean="0">
                          <a:ln>
                            <a:noFill/>
                          </a:ln>
                          <a:solidFill>
                            <a:schemeClr val="tx1"/>
                          </a:solidFill>
                          <a:effectLst/>
                          <a:latin typeface="Times New Roman" charset="0"/>
                          <a:ea typeface="ＭＳ Ｐゴシック" charset="-128"/>
                        </a:rPr>
                        <a:t>frequency</a:t>
                      </a:r>
                      <a:endParaRPr kumimoji="0" lang="en-US" sz="1400" b="0" i="0" u="none" strike="noStrike" cap="none" normalizeH="0" baseline="0" smtClean="0">
                        <a:ln>
                          <a:noFill/>
                        </a:ln>
                        <a:solidFill>
                          <a:schemeClr val="tx1"/>
                        </a:solidFill>
                        <a:effectLst/>
                        <a:latin typeface="Times New Roman" charset="0"/>
                        <a:ea typeface="ＭＳ Ｐゴシック" charset="-128"/>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charset="0"/>
                          <a:ea typeface="ＭＳ Ｐゴシック" charset="-128"/>
                        </a:rPr>
                        <a:t>Percent</a:t>
                      </a:r>
                      <a:br>
                        <a:rPr kumimoji="0" lang="en-US" sz="1400" b="1" i="0" u="none" strike="noStrike" cap="none" normalizeH="0" baseline="0" smtClean="0">
                          <a:ln>
                            <a:noFill/>
                          </a:ln>
                          <a:solidFill>
                            <a:schemeClr val="tx1"/>
                          </a:solidFill>
                          <a:effectLst/>
                          <a:latin typeface="Times New Roman" charset="0"/>
                          <a:ea typeface="ＭＳ Ｐゴシック" charset="-128"/>
                        </a:rPr>
                      </a:br>
                      <a:r>
                        <a:rPr kumimoji="0" lang="en-US" sz="1400" b="1" i="0" u="none" strike="noStrike" cap="none" normalizeH="0" baseline="0" smtClean="0">
                          <a:ln>
                            <a:noFill/>
                          </a:ln>
                          <a:solidFill>
                            <a:schemeClr val="tx1"/>
                          </a:solidFill>
                          <a:effectLst/>
                          <a:latin typeface="Times New Roman" charset="0"/>
                          <a:ea typeface="ＭＳ Ｐゴシック" charset="-128"/>
                        </a:rPr>
                        <a:t>frequency</a:t>
                      </a:r>
                      <a:endParaRPr kumimoji="0" lang="en-US" sz="1400" b="0" i="0" u="none" strike="noStrike" cap="none" normalizeH="0" baseline="0" smtClean="0">
                        <a:ln>
                          <a:noFill/>
                        </a:ln>
                        <a:solidFill>
                          <a:schemeClr val="tx1"/>
                        </a:solidFill>
                        <a:effectLst/>
                        <a:latin typeface="Times New Roman" charset="0"/>
                        <a:ea typeface="ＭＳ Ｐゴシック" charset="-128"/>
                      </a:endParaRPr>
                    </a:p>
                  </a:txBody>
                  <a:tcPr horzOverflow="overflow">
                    <a:lnL>
                      <a:noFill/>
                    </a:lnL>
                    <a:lnR>
                      <a:noFill/>
                    </a:lnR>
                    <a:lnT>
                      <a:noFill/>
                    </a:lnT>
                    <a:lnB>
                      <a:noFill/>
                    </a:lnB>
                    <a:lnTlToBr>
                      <a:noFill/>
                    </a:lnTlToBr>
                    <a:lnBlToTr>
                      <a:noFill/>
                    </a:lnBlToTr>
                    <a:noFill/>
                  </a:tcPr>
                </a:tc>
              </a:tr>
              <a:tr h="0">
                <a:tc gridSpan="4">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300" b="0" i="0" u="none" strike="noStrike" cap="none" normalizeH="0" baseline="0" smtClean="0">
                        <a:ln>
                          <a:noFill/>
                        </a:ln>
                        <a:solidFill>
                          <a:schemeClr val="tx1"/>
                        </a:solidFill>
                        <a:effectLst/>
                        <a:latin typeface="Times New Roman" charset="0"/>
                        <a:ea typeface="ＭＳ Ｐゴシック" charset="-128"/>
                      </a:endParaRPr>
                    </a:p>
                  </a:txBody>
                  <a:tcPr anchor="ctr" horzOverflow="overflow">
                    <a:lnL>
                      <a:noFill/>
                    </a:lnL>
                    <a:lnR>
                      <a:noFill/>
                    </a:lnR>
                    <a:lnT>
                      <a:noFill/>
                    </a:lnT>
                    <a:lnB>
                      <a:noFill/>
                    </a:lnB>
                    <a:lnTlToBr>
                      <a:noFill/>
                    </a:lnTlToBr>
                    <a:lnBlToTr>
                      <a:noFill/>
                    </a:lnBlToTr>
                    <a:noFill/>
                  </a:tcPr>
                </a:tc>
                <a:tc hMerge="1">
                  <a:txBody>
                    <a:bodyPr/>
                    <a:lstStyle/>
                    <a:p>
                      <a:endParaRPr lang="en-CA"/>
                    </a:p>
                  </a:txBody>
                  <a:tcPr/>
                </a:tc>
                <a:tc hMerge="1">
                  <a:txBody>
                    <a:bodyPr/>
                    <a:lstStyle/>
                    <a:p>
                      <a:endParaRPr lang="en-CA"/>
                    </a:p>
                  </a:txBody>
                  <a:tcPr/>
                </a:tc>
                <a:tc hMerge="1">
                  <a:txBody>
                    <a:bodyPr/>
                    <a:lstStyle/>
                    <a:p>
                      <a:endParaRPr lang="en-CA"/>
                    </a:p>
                  </a:txBody>
                  <a:tcPr/>
                </a:tc>
              </a:tr>
              <a:tr h="227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charset="0"/>
                          <a:ea typeface="ＭＳ Ｐゴシック" charset="-128"/>
                        </a:rPr>
                        <a:t>360–369</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charset="0"/>
                          <a:ea typeface="ＭＳ Ｐゴシック" charset="-128"/>
                        </a:rPr>
                        <a:t>2</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charset="0"/>
                          <a:ea typeface="ＭＳ Ｐゴシック" charset="-128"/>
                        </a:rPr>
                        <a:t>0.07</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charset="0"/>
                          <a:ea typeface="ＭＳ Ｐゴシック" charset="-128"/>
                        </a:rPr>
                        <a:t>7</a:t>
                      </a:r>
                    </a:p>
                  </a:txBody>
                  <a:tcPr anchor="ctr" horzOverflow="overflow">
                    <a:lnL>
                      <a:noFill/>
                    </a:lnL>
                    <a:lnR>
                      <a:noFill/>
                    </a:lnR>
                    <a:lnT>
                      <a:noFill/>
                    </a:lnT>
                    <a:lnB>
                      <a:noFill/>
                    </a:lnB>
                    <a:lnTlToBr>
                      <a:noFill/>
                    </a:lnTlToBr>
                    <a:lnBlToTr>
                      <a:noFill/>
                    </a:lnBlToTr>
                    <a:noFill/>
                  </a:tcPr>
                </a:tc>
              </a:tr>
              <a:tr h="225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charset="0"/>
                          <a:ea typeface="ＭＳ Ｐゴシック" charset="-128"/>
                        </a:rPr>
                        <a:t>370–379</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charset="0"/>
                          <a:ea typeface="ＭＳ Ｐゴシック" charset="-128"/>
                        </a:rPr>
                        <a:t>3</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charset="0"/>
                          <a:ea typeface="ＭＳ Ｐゴシック" charset="-128"/>
                        </a:rPr>
                        <a:t>0.10</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charset="0"/>
                          <a:ea typeface="ＭＳ Ｐゴシック" charset="-128"/>
                        </a:rPr>
                        <a:t>10</a:t>
                      </a:r>
                    </a:p>
                  </a:txBody>
                  <a:tcPr anchor="ctr" horzOverflow="overflow">
                    <a:lnL>
                      <a:noFill/>
                    </a:lnL>
                    <a:lnR>
                      <a:noFill/>
                    </a:lnR>
                    <a:lnT>
                      <a:noFill/>
                    </a:lnT>
                    <a:lnB>
                      <a:noFill/>
                    </a:lnB>
                    <a:lnTlToBr>
                      <a:noFill/>
                    </a:lnTlToBr>
                    <a:lnBlToTr>
                      <a:noFill/>
                    </a:lnBlToTr>
                    <a:noFill/>
                  </a:tcPr>
                </a:tc>
              </a:tr>
              <a:tr h="225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charset="0"/>
                          <a:ea typeface="ＭＳ Ｐゴシック" charset="-128"/>
                        </a:rPr>
                        <a:t>380–389</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charset="0"/>
                          <a:ea typeface="ＭＳ Ｐゴシック" charset="-128"/>
                        </a:rPr>
                        <a:t>5</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charset="0"/>
                          <a:ea typeface="ＭＳ Ｐゴシック" charset="-128"/>
                        </a:rPr>
                        <a:t>0.17</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charset="0"/>
                          <a:ea typeface="ＭＳ Ｐゴシック" charset="-128"/>
                        </a:rPr>
                        <a:t>17</a:t>
                      </a:r>
                    </a:p>
                  </a:txBody>
                  <a:tcPr anchor="ctr" horzOverflow="overflow">
                    <a:lnL>
                      <a:noFill/>
                    </a:lnL>
                    <a:lnR>
                      <a:noFill/>
                    </a:lnR>
                    <a:lnT>
                      <a:noFill/>
                    </a:lnT>
                    <a:lnB>
                      <a:noFill/>
                    </a:lnB>
                    <a:lnTlToBr>
                      <a:noFill/>
                    </a:lnTlToBr>
                    <a:lnBlToTr>
                      <a:noFill/>
                    </a:lnBlToTr>
                    <a:noFill/>
                  </a:tcPr>
                </a:tc>
              </a:tr>
              <a:tr h="227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charset="0"/>
                          <a:ea typeface="ＭＳ Ｐゴシック" charset="-128"/>
                        </a:rPr>
                        <a:t>390–399</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charset="0"/>
                          <a:ea typeface="ＭＳ Ｐゴシック" charset="-128"/>
                        </a:rPr>
                        <a:t>7</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charset="0"/>
                          <a:ea typeface="ＭＳ Ｐゴシック" charset="-128"/>
                        </a:rPr>
                        <a:t>0.23</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charset="0"/>
                          <a:ea typeface="ＭＳ Ｐゴシック" charset="-128"/>
                        </a:rPr>
                        <a:t>23</a:t>
                      </a:r>
                    </a:p>
                  </a:txBody>
                  <a:tcPr anchor="ctr" horzOverflow="overflow">
                    <a:lnL>
                      <a:noFill/>
                    </a:lnL>
                    <a:lnR>
                      <a:noFill/>
                    </a:lnR>
                    <a:lnT>
                      <a:noFill/>
                    </a:lnT>
                    <a:lnB>
                      <a:noFill/>
                    </a:lnB>
                    <a:lnTlToBr>
                      <a:noFill/>
                    </a:lnTlToBr>
                    <a:lnBlToTr>
                      <a:noFill/>
                    </a:lnBlToTr>
                    <a:noFill/>
                  </a:tcPr>
                </a:tc>
              </a:tr>
              <a:tr h="225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charset="0"/>
                          <a:ea typeface="ＭＳ Ｐゴシック" charset="-128"/>
                        </a:rPr>
                        <a:t>400–409</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charset="0"/>
                          <a:ea typeface="ＭＳ Ｐゴシック" charset="-128"/>
                        </a:rPr>
                        <a:t>5</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charset="0"/>
                          <a:ea typeface="ＭＳ Ｐゴシック" charset="-128"/>
                        </a:rPr>
                        <a:t>0.17</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charset="0"/>
                          <a:ea typeface="ＭＳ Ｐゴシック" charset="-128"/>
                        </a:rPr>
                        <a:t>17</a:t>
                      </a:r>
                    </a:p>
                  </a:txBody>
                  <a:tcPr anchor="ctr" horzOverflow="overflow">
                    <a:lnL>
                      <a:noFill/>
                    </a:lnL>
                    <a:lnR>
                      <a:noFill/>
                    </a:lnR>
                    <a:lnT>
                      <a:noFill/>
                    </a:lnT>
                    <a:lnB>
                      <a:noFill/>
                    </a:lnB>
                    <a:lnTlToBr>
                      <a:noFill/>
                    </a:lnTlToBr>
                    <a:lnBlToTr>
                      <a:noFill/>
                    </a:lnBlToTr>
                    <a:noFill/>
                  </a:tcPr>
                </a:tc>
              </a:tr>
              <a:tr h="225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charset="0"/>
                          <a:ea typeface="ＭＳ Ｐゴシック" charset="-128"/>
                        </a:rPr>
                        <a:t>410–419</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charset="0"/>
                          <a:ea typeface="ＭＳ Ｐゴシック" charset="-128"/>
                        </a:rPr>
                        <a:t>4</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charset="0"/>
                          <a:ea typeface="ＭＳ Ｐゴシック" charset="-128"/>
                        </a:rPr>
                        <a:t>0.13</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charset="0"/>
                          <a:ea typeface="ＭＳ Ｐゴシック" charset="-128"/>
                        </a:rPr>
                        <a:t>13</a:t>
                      </a:r>
                    </a:p>
                  </a:txBody>
                  <a:tcPr anchor="ctr" horzOverflow="overflow">
                    <a:lnL>
                      <a:noFill/>
                    </a:lnL>
                    <a:lnR>
                      <a:noFill/>
                    </a:lnR>
                    <a:lnT>
                      <a:noFill/>
                    </a:lnT>
                    <a:lnB>
                      <a:noFill/>
                    </a:lnB>
                    <a:lnTlToBr>
                      <a:noFill/>
                    </a:lnTlToBr>
                    <a:lnBlToTr>
                      <a:noFill/>
                    </a:lnBlToTr>
                    <a:noFill/>
                  </a:tcPr>
                </a:tc>
              </a:tr>
              <a:tr h="227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charset="0"/>
                          <a:ea typeface="ＭＳ Ｐゴシック" charset="-128"/>
                        </a:rPr>
                        <a:t>420–429</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charset="0"/>
                          <a:ea typeface="ＭＳ Ｐゴシック" charset="-128"/>
                        </a:rPr>
                        <a:t>3</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charset="0"/>
                          <a:ea typeface="ＭＳ Ｐゴシック" charset="-128"/>
                        </a:rPr>
                        <a:t>0.10</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charset="0"/>
                          <a:ea typeface="ＭＳ Ｐゴシック" charset="-128"/>
                        </a:rPr>
                        <a:t>10</a:t>
                      </a:r>
                    </a:p>
                  </a:txBody>
                  <a:tcPr anchor="ctr" horzOverflow="overflow">
                    <a:lnL>
                      <a:noFill/>
                    </a:lnL>
                    <a:lnR>
                      <a:noFill/>
                    </a:lnR>
                    <a:lnT>
                      <a:noFill/>
                    </a:lnT>
                    <a:lnB>
                      <a:noFill/>
                    </a:lnB>
                    <a:lnTlToBr>
                      <a:noFill/>
                    </a:lnTlToBr>
                    <a:lnBlToTr>
                      <a:noFill/>
                    </a:lnBlToTr>
                    <a:noFill/>
                  </a:tcPr>
                </a:tc>
              </a:tr>
              <a:tr h="225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charset="0"/>
                          <a:ea typeface="ＭＳ Ｐゴシック" charset="-128"/>
                        </a:rPr>
                        <a:t>430–439</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charset="0"/>
                          <a:ea typeface="ＭＳ Ｐゴシック" charset="-128"/>
                        </a:rPr>
                        <a:t>1</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charset="0"/>
                          <a:ea typeface="ＭＳ Ｐゴシック" charset="-128"/>
                        </a:rPr>
                        <a:t>0.03</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charset="0"/>
                          <a:ea typeface="ＭＳ Ｐゴシック" charset="-128"/>
                        </a:rPr>
                        <a:t>3</a:t>
                      </a:r>
                    </a:p>
                  </a:txBody>
                  <a:tcPr anchor="ctr" horzOverflow="overflow">
                    <a:lnL>
                      <a:noFill/>
                    </a:lnL>
                    <a:lnR>
                      <a:noFill/>
                    </a:lnR>
                    <a:lnT>
                      <a:noFill/>
                    </a:lnT>
                    <a:lnB>
                      <a:noFill/>
                    </a:lnB>
                    <a:lnTlToBr>
                      <a:noFill/>
                    </a:lnTlToBr>
                    <a:lnBlToTr>
                      <a:noFill/>
                    </a:lnBlToTr>
                    <a:noFill/>
                  </a:tcPr>
                </a:tc>
              </a:tr>
              <a:tr h="227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charset="0"/>
                        <a:ea typeface="ＭＳ Ｐゴシック" charset="-128"/>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charset="0"/>
                        <a:ea typeface="ＭＳ Ｐゴシック" charset="-128"/>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charset="0"/>
                        <a:ea typeface="ＭＳ Ｐゴシック" charset="-128"/>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charset="0"/>
                        <a:ea typeface="ＭＳ Ｐゴシック" charset="-128"/>
                      </a:endParaRPr>
                    </a:p>
                  </a:txBody>
                  <a:tcPr anchor="ctr" horzOverflow="overflow">
                    <a:lnL>
                      <a:noFill/>
                    </a:lnL>
                    <a:lnR>
                      <a:noFill/>
                    </a:lnR>
                    <a:lnT>
                      <a:noFill/>
                    </a:lnT>
                    <a:lnB>
                      <a:noFill/>
                    </a:lnB>
                    <a:lnTlToBr>
                      <a:noFill/>
                    </a:lnTlToBr>
                    <a:lnBlToTr>
                      <a:noFill/>
                    </a:lnBlToTr>
                    <a:noFill/>
                  </a:tcPr>
                </a:tc>
              </a:tr>
              <a:tr h="0">
                <a:tc gridSpan="4">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400" b="0" i="0" u="none" strike="noStrike" cap="none" normalizeH="0" baseline="0" smtClean="0">
                        <a:ln>
                          <a:noFill/>
                        </a:ln>
                        <a:solidFill>
                          <a:schemeClr val="tx1"/>
                        </a:solidFill>
                        <a:effectLst/>
                        <a:latin typeface="Times New Roman" charset="0"/>
                        <a:ea typeface="ＭＳ Ｐゴシック" charset="-128"/>
                      </a:endParaRPr>
                    </a:p>
                  </a:txBody>
                  <a:tcPr anchor="ctr" horzOverflow="overflow">
                    <a:lnL>
                      <a:noFill/>
                    </a:lnL>
                    <a:lnR>
                      <a:noFill/>
                    </a:lnR>
                    <a:lnT>
                      <a:noFill/>
                    </a:lnT>
                    <a:lnB>
                      <a:noFill/>
                    </a:lnB>
                    <a:lnTlToBr>
                      <a:noFill/>
                    </a:lnTlToBr>
                    <a:lnBlToTr>
                      <a:noFill/>
                    </a:lnBlToTr>
                    <a:noFill/>
                  </a:tcPr>
                </a:tc>
                <a:tc hMerge="1">
                  <a:txBody>
                    <a:bodyPr/>
                    <a:lstStyle/>
                    <a:p>
                      <a:endParaRPr lang="en-CA"/>
                    </a:p>
                  </a:txBody>
                  <a:tcPr/>
                </a:tc>
                <a:tc hMerge="1">
                  <a:txBody>
                    <a:bodyPr/>
                    <a:lstStyle/>
                    <a:p>
                      <a:endParaRPr lang="en-CA"/>
                    </a:p>
                  </a:txBody>
                  <a:tcPr/>
                </a:tc>
                <a:tc hMerge="1">
                  <a:txBody>
                    <a:bodyPr/>
                    <a:lstStyle/>
                    <a:p>
                      <a:endParaRPr lang="en-CA"/>
                    </a:p>
                  </a:txBody>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rtlCol="0">
            <a:normAutofit/>
            <a:scene3d>
              <a:camera prst="orthographicFront"/>
              <a:lightRig rig="threePt" dir="t">
                <a:rot lat="0" lon="0" rev="4800000"/>
              </a:lightRig>
            </a:scene3d>
            <a:sp3d prstMaterial="matte">
              <a:bevelT w="50800" h="10160"/>
            </a:sp3d>
          </a:bodyPr>
          <a:lstStyle/>
          <a:p>
            <a:pPr eaLnBrk="1" fontAlgn="auto" hangingPunct="1">
              <a:spcAft>
                <a:spcPts val="0"/>
              </a:spcAft>
              <a:defRPr/>
            </a:pPr>
            <a:r>
              <a:rPr lang="en-US" dirty="0">
                <a:solidFill>
                  <a:schemeClr val="accent1">
                    <a:satMod val="150000"/>
                  </a:schemeClr>
                </a:solidFill>
                <a:ea typeface="+mj-ea"/>
                <a:cs typeface="+mj-cs"/>
              </a:rPr>
              <a:t>Using Data for Analysis</a:t>
            </a:r>
          </a:p>
        </p:txBody>
      </p:sp>
      <p:sp>
        <p:nvSpPr>
          <p:cNvPr id="67587" name="Rectangle 3"/>
          <p:cNvSpPr>
            <a:spLocks noGrp="1" noChangeArrowheads="1"/>
          </p:cNvSpPr>
          <p:nvPr>
            <p:ph idx="1"/>
          </p:nvPr>
        </p:nvSpPr>
        <p:spPr>
          <a:xfrm>
            <a:off x="685800" y="1752600"/>
            <a:ext cx="7772400" cy="4114800"/>
          </a:xfrm>
        </p:spPr>
        <p:txBody>
          <a:bodyPr/>
          <a:lstStyle/>
          <a:p>
            <a:pPr eaLnBrk="1" hangingPunct="1"/>
            <a:r>
              <a:rPr lang="en-US" sz="2400" b="1" dirty="0" smtClean="0">
                <a:ea typeface="ＭＳ Ｐゴシック" charset="-128"/>
              </a:rPr>
              <a:t>Histogram:</a:t>
            </a:r>
            <a:r>
              <a:rPr lang="en-US" sz="2400" dirty="0" smtClean="0">
                <a:ea typeface="ＭＳ Ｐゴシック" charset="-128"/>
              </a:rPr>
              <a:t> A bar graph depicting a frequency distribution. The height of the bars indicates the frequency of a group of scores.</a:t>
            </a:r>
          </a:p>
        </p:txBody>
      </p:sp>
      <p:pic>
        <p:nvPicPr>
          <p:cNvPr id="67588" name="Picture 5" descr="histo1"/>
          <p:cNvPicPr>
            <a:picLocks noChangeAspect="1" noChangeArrowheads="1"/>
          </p:cNvPicPr>
          <p:nvPr/>
        </p:nvPicPr>
        <p:blipFill>
          <a:blip r:embed="rId2" cstate="print"/>
          <a:srcRect/>
          <a:stretch>
            <a:fillRect/>
          </a:stretch>
        </p:blipFill>
        <p:spPr bwMode="auto">
          <a:xfrm>
            <a:off x="1704975" y="3200400"/>
            <a:ext cx="5534025" cy="3627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rtlCol="0">
            <a:normAutofit/>
            <a:scene3d>
              <a:camera prst="orthographicFront"/>
              <a:lightRig rig="threePt" dir="t">
                <a:rot lat="0" lon="0" rev="4800000"/>
              </a:lightRig>
            </a:scene3d>
            <a:sp3d prstMaterial="matte">
              <a:bevelT w="50800" h="10160"/>
            </a:sp3d>
          </a:bodyPr>
          <a:lstStyle/>
          <a:p>
            <a:pPr eaLnBrk="1" fontAlgn="auto" hangingPunct="1">
              <a:spcAft>
                <a:spcPts val="0"/>
              </a:spcAft>
              <a:defRPr/>
            </a:pPr>
            <a:r>
              <a:rPr lang="en-US" dirty="0">
                <a:solidFill>
                  <a:schemeClr val="accent1">
                    <a:satMod val="150000"/>
                  </a:schemeClr>
                </a:solidFill>
                <a:ea typeface="+mj-ea"/>
                <a:cs typeface="+mj-cs"/>
              </a:rPr>
              <a:t>Mean, Median, Mode</a:t>
            </a:r>
          </a:p>
        </p:txBody>
      </p:sp>
      <p:sp>
        <p:nvSpPr>
          <p:cNvPr id="68611" name="Rectangle 3"/>
          <p:cNvSpPr>
            <a:spLocks noGrp="1" noChangeArrowheads="1"/>
          </p:cNvSpPr>
          <p:nvPr>
            <p:ph idx="1"/>
          </p:nvPr>
        </p:nvSpPr>
        <p:spPr/>
        <p:txBody>
          <a:bodyPr/>
          <a:lstStyle/>
          <a:p>
            <a:pPr eaLnBrk="1" hangingPunct="1"/>
            <a:r>
              <a:rPr lang="en-US" sz="2600" b="1" dirty="0" smtClean="0">
                <a:ea typeface="ＭＳ Ｐゴシック" charset="-128"/>
              </a:rPr>
              <a:t>Mean</a:t>
            </a:r>
            <a:r>
              <a:rPr lang="en-US" sz="2600" dirty="0" smtClean="0">
                <a:ea typeface="ＭＳ Ｐゴシック" charset="-128"/>
              </a:rPr>
              <a:t> (average): The measure of central tendency most often used to describe a set of data.</a:t>
            </a:r>
          </a:p>
          <a:p>
            <a:pPr eaLnBrk="1" hangingPunct="1"/>
            <a:endParaRPr lang="en-US" sz="2400" dirty="0" smtClean="0">
              <a:ea typeface="ＭＳ Ｐゴシック" charset="-128"/>
            </a:endParaRPr>
          </a:p>
          <a:p>
            <a:pPr lvl="1" eaLnBrk="1" hangingPunct="1"/>
            <a:r>
              <a:rPr lang="en-US" sz="2000" dirty="0" smtClean="0">
                <a:ea typeface="ＭＳ Ｐゴシック" charset="-128"/>
              </a:rPr>
              <a:t>To calculate mean, simply add all the scores and divide by the number of scores.</a:t>
            </a:r>
          </a:p>
          <a:p>
            <a:pPr eaLnBrk="1" hangingPunct="1"/>
            <a:endParaRPr lang="en-US" sz="1400" dirty="0" smtClean="0">
              <a:ea typeface="ＭＳ Ｐゴシック" charset="-128"/>
            </a:endParaRPr>
          </a:p>
          <a:p>
            <a:pPr lvl="1" eaLnBrk="1" hangingPunct="1"/>
            <a:r>
              <a:rPr lang="en-US" sz="2000" i="1" dirty="0" smtClean="0">
                <a:ea typeface="ＭＳ Ｐゴシック" charset="-128"/>
              </a:rPr>
              <a:t>While the mean is easy to calculate, it has a big downside. It can easily be influenced by extreme scores.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rtlCol="0">
            <a:normAutofit/>
            <a:scene3d>
              <a:camera prst="orthographicFront"/>
              <a:lightRig rig="threePt" dir="t">
                <a:rot lat="0" lon="0" rev="4800000"/>
              </a:lightRig>
            </a:scene3d>
            <a:sp3d prstMaterial="matte">
              <a:bevelT w="50800" h="10160"/>
            </a:sp3d>
          </a:bodyPr>
          <a:lstStyle/>
          <a:p>
            <a:pPr eaLnBrk="1" fontAlgn="auto" hangingPunct="1">
              <a:spcAft>
                <a:spcPts val="0"/>
              </a:spcAft>
              <a:defRPr/>
            </a:pPr>
            <a:r>
              <a:rPr lang="en-US" dirty="0">
                <a:solidFill>
                  <a:schemeClr val="accent1">
                    <a:satMod val="150000"/>
                  </a:schemeClr>
                </a:solidFill>
                <a:ea typeface="+mj-ea"/>
                <a:cs typeface="+mj-cs"/>
              </a:rPr>
              <a:t>Mean, Median, Mode</a:t>
            </a:r>
          </a:p>
        </p:txBody>
      </p:sp>
      <p:sp>
        <p:nvSpPr>
          <p:cNvPr id="69635" name="Rectangle 3"/>
          <p:cNvSpPr>
            <a:spLocks noGrp="1" noChangeArrowheads="1"/>
          </p:cNvSpPr>
          <p:nvPr>
            <p:ph idx="1"/>
          </p:nvPr>
        </p:nvSpPr>
        <p:spPr/>
        <p:txBody>
          <a:bodyPr/>
          <a:lstStyle/>
          <a:p>
            <a:pPr eaLnBrk="1" hangingPunct="1"/>
            <a:r>
              <a:rPr lang="en-US" sz="2800" b="1" dirty="0" smtClean="0">
                <a:ea typeface="ＭＳ Ｐゴシック" charset="-128"/>
              </a:rPr>
              <a:t>Median:</a:t>
            </a:r>
            <a:r>
              <a:rPr lang="en-US" sz="2800" dirty="0" smtClean="0">
                <a:ea typeface="ＭＳ Ｐゴシック" charset="-128"/>
              </a:rPr>
              <a:t> A measure of central tendency represented by the score that separates the upper half of the scores in a distribution from the lower half.</a:t>
            </a:r>
            <a:endParaRPr lang="en-US" sz="1200" dirty="0" smtClean="0">
              <a:ea typeface="ＭＳ Ｐゴシック" charset="-128"/>
            </a:endParaRPr>
          </a:p>
          <a:p>
            <a:pPr eaLnBrk="1" hangingPunct="1"/>
            <a:endParaRPr lang="en-US" sz="1200" dirty="0" smtClean="0">
              <a:ea typeface="ＭＳ Ｐゴシック" charset="-128"/>
            </a:endParaRPr>
          </a:p>
          <a:p>
            <a:pPr lvl="1" eaLnBrk="1" hangingPunct="1"/>
            <a:r>
              <a:rPr lang="en-US" sz="1800" dirty="0" smtClean="0">
                <a:ea typeface="ＭＳ Ｐゴシック" charset="-128"/>
              </a:rPr>
              <a:t>The big advantage of this is the median is not effected by extreme scores.</a:t>
            </a:r>
          </a:p>
          <a:p>
            <a:pPr eaLnBrk="1" hangingPunct="1"/>
            <a:endParaRPr lang="en-US" sz="1800" dirty="0" smtClean="0">
              <a:ea typeface="ＭＳ Ｐゴシック" charset="-128"/>
            </a:endParaRPr>
          </a:p>
          <a:p>
            <a:pPr eaLnBrk="1" hangingPunct="1"/>
            <a:r>
              <a:rPr lang="en-US" sz="2800" b="1" dirty="0" smtClean="0">
                <a:ea typeface="ＭＳ Ｐゴシック" charset="-128"/>
              </a:rPr>
              <a:t>Mode:</a:t>
            </a:r>
            <a:r>
              <a:rPr lang="en-US" sz="2800" dirty="0" smtClean="0">
                <a:ea typeface="ＭＳ Ｐゴシック" charset="-128"/>
              </a:rPr>
              <a:t> A measure of central tendency which represents the score that occurs most often.</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descr="mean.png"/>
          <p:cNvPicPr>
            <a:picLocks noGrp="1" noChangeAspect="1"/>
          </p:cNvPicPr>
          <p:nvPr>
            <p:ph idx="1"/>
          </p:nvPr>
        </p:nvPicPr>
        <p:blipFill>
          <a:blip r:embed="rId2" cstate="print"/>
          <a:stretch>
            <a:fillRect/>
          </a:stretch>
        </p:blipFill>
        <p:spPr>
          <a:xfrm>
            <a:off x="0" y="1228481"/>
            <a:ext cx="9144000" cy="4956663"/>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b="0" dirty="0" smtClean="0">
                <a:ea typeface="ＭＳ Ｐゴシック" charset="-128"/>
              </a:rPr>
              <a:t>Mean, Median, Mode</a:t>
            </a:r>
          </a:p>
        </p:txBody>
      </p:sp>
      <p:sp>
        <p:nvSpPr>
          <p:cNvPr id="70659" name="Content Placeholder 2"/>
          <p:cNvSpPr>
            <a:spLocks noGrp="1"/>
          </p:cNvSpPr>
          <p:nvPr>
            <p:ph idx="1"/>
          </p:nvPr>
        </p:nvSpPr>
        <p:spPr/>
        <p:txBody>
          <a:bodyPr/>
          <a:lstStyle/>
          <a:p>
            <a:r>
              <a:rPr lang="en-US" sz="2800" dirty="0" smtClean="0">
                <a:ea typeface="ＭＳ Ｐゴシック" charset="-128"/>
              </a:rPr>
              <a:t>The weekly salaries of six employees at McDonalds are $140, $220, $90, $180, $140, $200. </a:t>
            </a:r>
          </a:p>
          <a:p>
            <a:pPr lvl="1"/>
            <a:endParaRPr lang="en-US" dirty="0" smtClean="0">
              <a:ea typeface="ＭＳ Ｐゴシック" charset="-128"/>
            </a:endParaRPr>
          </a:p>
          <a:p>
            <a:pPr lvl="1"/>
            <a:r>
              <a:rPr lang="en-US" dirty="0" smtClean="0">
                <a:ea typeface="ＭＳ Ｐゴシック" charset="-128"/>
              </a:rPr>
              <a:t>For these six salaries, find: </a:t>
            </a:r>
          </a:p>
          <a:p>
            <a:pPr lvl="2"/>
            <a:r>
              <a:rPr lang="en-US" dirty="0" smtClean="0">
                <a:ea typeface="ＭＳ Ｐゴシック" charset="-128"/>
              </a:rPr>
              <a:t>(a) the mean </a:t>
            </a:r>
          </a:p>
          <a:p>
            <a:pPr lvl="2"/>
            <a:r>
              <a:rPr lang="en-US" dirty="0" smtClean="0">
                <a:ea typeface="ＭＳ Ｐゴシック" charset="-128"/>
              </a:rPr>
              <a:t>(b) the median </a:t>
            </a:r>
          </a:p>
          <a:p>
            <a:pPr lvl="2"/>
            <a:r>
              <a:rPr lang="en-US" dirty="0" smtClean="0">
                <a:ea typeface="ＭＳ Ｐゴシック" charset="-128"/>
              </a:rPr>
              <a:t>(c) the mode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b="0" dirty="0" smtClean="0">
                <a:ea typeface="ＭＳ Ｐゴシック" charset="-128"/>
              </a:rPr>
              <a:t>Mean, Median, Mode</a:t>
            </a:r>
          </a:p>
        </p:txBody>
      </p:sp>
      <p:sp>
        <p:nvSpPr>
          <p:cNvPr id="3" name="Content Placeholder 2"/>
          <p:cNvSpPr>
            <a:spLocks noGrp="1"/>
          </p:cNvSpPr>
          <p:nvPr>
            <p:ph idx="1"/>
          </p:nvPr>
        </p:nvSpPr>
        <p:spPr/>
        <p:txBody>
          <a:bodyPr>
            <a:normAutofit fontScale="92500" lnSpcReduction="20000"/>
          </a:bodyPr>
          <a:lstStyle/>
          <a:p>
            <a:r>
              <a:rPr lang="en-US" b="1" dirty="0" smtClean="0">
                <a:ea typeface="ＭＳ Ｐゴシック" charset="-128"/>
              </a:rPr>
              <a:t>Answers</a:t>
            </a:r>
          </a:p>
          <a:p>
            <a:pPr>
              <a:buFont typeface="Wingdings 2" charset="2"/>
              <a:buNone/>
            </a:pPr>
            <a:r>
              <a:rPr lang="en-US" sz="2800" b="1" dirty="0" smtClean="0">
                <a:solidFill>
                  <a:srgbClr val="FF0000"/>
                </a:solidFill>
                <a:ea typeface="ＭＳ Ｐゴシック" charset="-128"/>
              </a:rPr>
              <a:t>Mean:    </a:t>
            </a:r>
            <a:r>
              <a:rPr lang="en-US" sz="2000" u="sng" dirty="0" smtClean="0">
                <a:ea typeface="ＭＳ Ｐゴシック" charset="-128"/>
              </a:rPr>
              <a:t>90+ 140+ 140+ 180 + 200 + 220 </a:t>
            </a:r>
            <a:r>
              <a:rPr lang="en-US" sz="2000" dirty="0" smtClean="0">
                <a:ea typeface="ＭＳ Ｐゴシック" charset="-128"/>
              </a:rPr>
              <a:t>=</a:t>
            </a:r>
            <a:r>
              <a:rPr lang="en-US" sz="2000" b="1" i="1" dirty="0" smtClean="0">
                <a:ea typeface="ＭＳ Ｐゴシック" charset="-128"/>
              </a:rPr>
              <a:t>$ 161.67</a:t>
            </a:r>
          </a:p>
          <a:p>
            <a:pPr>
              <a:buFont typeface="Wingdings 2" charset="2"/>
              <a:buNone/>
            </a:pPr>
            <a:r>
              <a:rPr lang="en-US" sz="2000" dirty="0" smtClean="0">
                <a:ea typeface="ＭＳ Ｐゴシック" charset="-128"/>
              </a:rPr>
              <a:t>                               	    	6                             </a:t>
            </a:r>
          </a:p>
          <a:p>
            <a:endParaRPr lang="en-US" sz="2000" dirty="0" smtClean="0">
              <a:ea typeface="ＭＳ Ｐゴシック" charset="-128"/>
            </a:endParaRPr>
          </a:p>
          <a:p>
            <a:pPr>
              <a:buFont typeface="Wingdings 2" charset="2"/>
              <a:buNone/>
            </a:pPr>
            <a:r>
              <a:rPr lang="en-US" sz="2800" b="1" dirty="0" smtClean="0">
                <a:solidFill>
                  <a:srgbClr val="FF0000"/>
                </a:solidFill>
                <a:ea typeface="ＭＳ Ｐゴシック" charset="-128"/>
              </a:rPr>
              <a:t>Median:    </a:t>
            </a:r>
            <a:r>
              <a:rPr lang="en-US" sz="2000" dirty="0" smtClean="0">
                <a:ea typeface="ＭＳ Ｐゴシック" charset="-128"/>
              </a:rPr>
              <a:t>90,140,140,180,200,220</a:t>
            </a:r>
          </a:p>
          <a:p>
            <a:pPr>
              <a:buFont typeface="Wingdings 2" charset="2"/>
              <a:buNone/>
            </a:pPr>
            <a:r>
              <a:rPr lang="en-US" sz="2000" dirty="0" smtClean="0">
                <a:ea typeface="ＭＳ Ｐゴシック" charset="-128"/>
              </a:rPr>
              <a:t>	</a:t>
            </a:r>
          </a:p>
          <a:p>
            <a:pPr>
              <a:buFont typeface="Wingdings 2" charset="2"/>
              <a:buNone/>
            </a:pPr>
            <a:r>
              <a:rPr lang="en-US" sz="2000" dirty="0" smtClean="0">
                <a:ea typeface="ＭＳ Ｐゴシック" charset="-128"/>
              </a:rPr>
              <a:t>	The two numbers that fall in the middle need to be averaged.     </a:t>
            </a:r>
          </a:p>
          <a:p>
            <a:pPr>
              <a:buFont typeface="Wingdings 2" charset="2"/>
              <a:buNone/>
            </a:pPr>
            <a:r>
              <a:rPr lang="en-US" sz="2000" dirty="0" smtClean="0">
                <a:ea typeface="ＭＳ Ｐゴシック" charset="-128"/>
              </a:rPr>
              <a:t>				</a:t>
            </a:r>
            <a:r>
              <a:rPr lang="en-US" sz="2000" u="sng" dirty="0" smtClean="0">
                <a:ea typeface="ＭＳ Ｐゴシック" charset="-128"/>
              </a:rPr>
              <a:t>140 + 180 </a:t>
            </a:r>
            <a:r>
              <a:rPr lang="en-US" sz="2000" dirty="0" smtClean="0">
                <a:ea typeface="ＭＳ Ｐゴシック" charset="-128"/>
              </a:rPr>
              <a:t>= </a:t>
            </a:r>
            <a:r>
              <a:rPr lang="en-US" sz="2000" b="1" i="1" dirty="0" smtClean="0">
                <a:ea typeface="ＭＳ Ｐゴシック" charset="-128"/>
              </a:rPr>
              <a:t>$160</a:t>
            </a:r>
          </a:p>
          <a:p>
            <a:pPr>
              <a:buFont typeface="Wingdings 2" charset="2"/>
              <a:buNone/>
            </a:pPr>
            <a:r>
              <a:rPr lang="en-US" sz="2000" dirty="0" smtClean="0">
                <a:ea typeface="ＭＳ Ｐゴシック" charset="-128"/>
              </a:rPr>
              <a:t>			                           2 </a:t>
            </a:r>
          </a:p>
          <a:p>
            <a:endParaRPr lang="en-US" sz="2000" dirty="0" smtClean="0">
              <a:ea typeface="ＭＳ Ｐゴシック" charset="-128"/>
            </a:endParaRPr>
          </a:p>
          <a:p>
            <a:pPr>
              <a:buFont typeface="Wingdings 2" charset="2"/>
              <a:buNone/>
            </a:pPr>
            <a:r>
              <a:rPr lang="en-US" sz="2800" b="1" dirty="0" smtClean="0">
                <a:solidFill>
                  <a:srgbClr val="FF0000"/>
                </a:solidFill>
                <a:ea typeface="ＭＳ Ｐゴシック" charset="-128"/>
              </a:rPr>
              <a:t>Mode:   </a:t>
            </a:r>
            <a:r>
              <a:rPr lang="en-US" sz="2000" dirty="0" smtClean="0">
                <a:ea typeface="ＭＳ Ｐゴシック" charset="-128"/>
              </a:rPr>
              <a:t>90,140,140,180,200,220</a:t>
            </a:r>
            <a:endParaRPr lang="en-US" sz="2000" b="1" dirty="0" smtClean="0">
              <a:solidFill>
                <a:srgbClr val="FF0000"/>
              </a:solidFill>
              <a:ea typeface="ＭＳ Ｐゴシック" charset="-128"/>
            </a:endParaRPr>
          </a:p>
          <a:p>
            <a:pPr>
              <a:buFont typeface="Wingdings 2" charset="2"/>
              <a:buNone/>
            </a:pPr>
            <a:r>
              <a:rPr lang="en-US" sz="2800" b="1" dirty="0" smtClean="0">
                <a:solidFill>
                  <a:srgbClr val="FF0000"/>
                </a:solidFill>
                <a:ea typeface="ＭＳ Ｐゴシック" charset="-128"/>
              </a:rPr>
              <a:t>		</a:t>
            </a:r>
            <a:r>
              <a:rPr lang="en-US" sz="2000" dirty="0" smtClean="0">
                <a:ea typeface="ＭＳ Ｐゴシック" charset="-128"/>
              </a:rPr>
              <a:t>The number that appears the most is </a:t>
            </a:r>
            <a:r>
              <a:rPr lang="en-US" sz="2000" b="1" i="1" dirty="0" smtClean="0">
                <a:ea typeface="ＭＳ Ｐゴシック" charset="-128"/>
              </a:rPr>
              <a:t>$140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
            </a:r>
            <a:br>
              <a:rPr lang="en-CA" dirty="0" smtClean="0"/>
            </a:br>
            <a:r>
              <a:rPr lang="en-CA" dirty="0" smtClean="0"/>
              <a:t>Statistical Reasoning </a:t>
            </a:r>
            <a:endParaRPr lang="en-CA" dirty="0"/>
          </a:p>
        </p:txBody>
      </p:sp>
      <p:sp>
        <p:nvSpPr>
          <p:cNvPr id="3" name="Content Placeholder 2"/>
          <p:cNvSpPr>
            <a:spLocks noGrp="1"/>
          </p:cNvSpPr>
          <p:nvPr>
            <p:ph idx="1"/>
          </p:nvPr>
        </p:nvSpPr>
        <p:spPr/>
        <p:txBody>
          <a:bodyPr/>
          <a:lstStyle/>
          <a:p>
            <a:r>
              <a:rPr lang="en-CA" b="1" dirty="0" smtClean="0"/>
              <a:t>Range </a:t>
            </a:r>
            <a:endParaRPr lang="en-CA" b="1" dirty="0" smtClean="0"/>
          </a:p>
          <a:p>
            <a:pPr>
              <a:buNone/>
            </a:pPr>
            <a:r>
              <a:rPr lang="en-CA" dirty="0" smtClean="0"/>
              <a:t>	the </a:t>
            </a:r>
            <a:r>
              <a:rPr lang="en-CA" dirty="0" smtClean="0"/>
              <a:t>difference between the highest and lowest scores in a distribution </a:t>
            </a:r>
          </a:p>
          <a:p>
            <a:r>
              <a:rPr lang="en-CA" b="1" dirty="0" smtClean="0"/>
              <a:t>Standard </a:t>
            </a:r>
            <a:r>
              <a:rPr lang="en-CA" b="1" dirty="0" smtClean="0"/>
              <a:t>Deviation </a:t>
            </a:r>
          </a:p>
          <a:p>
            <a:pPr>
              <a:buNone/>
            </a:pPr>
            <a:r>
              <a:rPr lang="en-CA" dirty="0" smtClean="0"/>
              <a:t>	a </a:t>
            </a:r>
            <a:r>
              <a:rPr lang="en-CA" dirty="0" smtClean="0"/>
              <a:t>computed measure of how much scores vary around the mean </a:t>
            </a:r>
          </a:p>
          <a:p>
            <a:r>
              <a:rPr lang="en-CA" b="1" dirty="0" smtClean="0"/>
              <a:t>Statistical </a:t>
            </a:r>
            <a:r>
              <a:rPr lang="en-CA" b="1" dirty="0" smtClean="0"/>
              <a:t>Significance </a:t>
            </a:r>
          </a:p>
          <a:p>
            <a:pPr>
              <a:buNone/>
            </a:pPr>
            <a:r>
              <a:rPr lang="en-CA" dirty="0" smtClean="0"/>
              <a:t>	a </a:t>
            </a:r>
            <a:r>
              <a:rPr lang="en-CA" dirty="0" smtClean="0"/>
              <a:t>statistical statement of how likely it is that an obtained result occurred by chance </a:t>
            </a:r>
          </a:p>
          <a:p>
            <a:endParaRPr lang="en-CA"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rtlCol="0">
            <a:normAutofit/>
            <a:scene3d>
              <a:camera prst="orthographicFront"/>
              <a:lightRig rig="threePt" dir="t">
                <a:rot lat="0" lon="0" rev="4800000"/>
              </a:lightRig>
            </a:scene3d>
            <a:sp3d prstMaterial="matte">
              <a:bevelT w="50800" h="10160"/>
            </a:sp3d>
          </a:bodyPr>
          <a:lstStyle/>
          <a:p>
            <a:pPr eaLnBrk="1" fontAlgn="auto" hangingPunct="1">
              <a:spcAft>
                <a:spcPts val="0"/>
              </a:spcAft>
              <a:defRPr/>
            </a:pPr>
            <a:r>
              <a:rPr lang="en-US" dirty="0">
                <a:solidFill>
                  <a:schemeClr val="accent1">
                    <a:satMod val="150000"/>
                  </a:schemeClr>
                </a:solidFill>
                <a:ea typeface="+mj-ea"/>
                <a:cs typeface="+mj-cs"/>
              </a:rPr>
              <a:t>Standard Deviation</a:t>
            </a:r>
          </a:p>
        </p:txBody>
      </p:sp>
      <p:sp>
        <p:nvSpPr>
          <p:cNvPr id="72707" name="Rectangle 3"/>
          <p:cNvSpPr>
            <a:spLocks noGrp="1" noChangeArrowheads="1"/>
          </p:cNvSpPr>
          <p:nvPr>
            <p:ph idx="1"/>
          </p:nvPr>
        </p:nvSpPr>
        <p:spPr>
          <a:xfrm>
            <a:off x="457200" y="1828800"/>
            <a:ext cx="8229600" cy="4625975"/>
          </a:xfrm>
        </p:spPr>
        <p:txBody>
          <a:bodyPr/>
          <a:lstStyle/>
          <a:p>
            <a:pPr eaLnBrk="1" hangingPunct="1"/>
            <a:r>
              <a:rPr lang="en-US" sz="2800" b="1" dirty="0" smtClean="0">
                <a:ea typeface="ＭＳ Ｐゴシック" charset="-128"/>
              </a:rPr>
              <a:t>Standard Deviation (SD):</a:t>
            </a:r>
            <a:r>
              <a:rPr lang="en-US" sz="2800" dirty="0" smtClean="0">
                <a:ea typeface="ＭＳ Ｐゴシック" charset="-128"/>
              </a:rPr>
              <a:t> A measure of variability that indicates the average distance between the scores and their mean.</a:t>
            </a:r>
          </a:p>
          <a:p>
            <a:pPr eaLnBrk="1" hangingPunct="1"/>
            <a:endParaRPr lang="en-US" sz="2800" dirty="0" smtClean="0">
              <a:ea typeface="ＭＳ Ｐゴシック" charset="-128"/>
            </a:endParaRPr>
          </a:p>
          <a:p>
            <a:pPr lvl="1" eaLnBrk="1" hangingPunct="1"/>
            <a:r>
              <a:rPr lang="en-US" sz="2400" dirty="0" smtClean="0">
                <a:ea typeface="ＭＳ Ｐゴシック" charset="-128"/>
              </a:rPr>
              <a:t>A </a:t>
            </a:r>
            <a:r>
              <a:rPr lang="en-US" sz="2400" i="1" dirty="0" smtClean="0">
                <a:ea typeface="ＭＳ Ｐゴシック" charset="-128"/>
              </a:rPr>
              <a:t>low standard deviation </a:t>
            </a:r>
            <a:r>
              <a:rPr lang="en-US" sz="2400" dirty="0" smtClean="0">
                <a:ea typeface="ＭＳ Ｐゴシック" charset="-128"/>
              </a:rPr>
              <a:t>indicates that the data points tend to be very close to the mean, whereas </a:t>
            </a:r>
            <a:r>
              <a:rPr lang="en-US" sz="2400" i="1" dirty="0" smtClean="0">
                <a:ea typeface="ＭＳ Ｐゴシック" charset="-128"/>
              </a:rPr>
              <a:t>high standard deviation</a:t>
            </a:r>
            <a:r>
              <a:rPr lang="en-US" sz="2400" dirty="0" smtClean="0">
                <a:ea typeface="ＭＳ Ｐゴシック" charset="-128"/>
              </a:rPr>
              <a:t> indicates that the data are spread out over a large range of values.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ea typeface="ＭＳ Ｐゴシック" charset="-128"/>
              </a:rPr>
              <a:t>Hindsight Bias</a:t>
            </a:r>
          </a:p>
        </p:txBody>
      </p:sp>
      <p:sp>
        <p:nvSpPr>
          <p:cNvPr id="19459" name="Content Placeholder 2"/>
          <p:cNvSpPr>
            <a:spLocks noGrp="1"/>
          </p:cNvSpPr>
          <p:nvPr>
            <p:ph idx="1"/>
          </p:nvPr>
        </p:nvSpPr>
        <p:spPr/>
        <p:txBody>
          <a:bodyPr/>
          <a:lstStyle/>
          <a:p>
            <a:r>
              <a:rPr lang="en-US" dirty="0" smtClean="0">
                <a:ea typeface="ＭＳ Ｐゴシック" charset="-128"/>
              </a:rPr>
              <a:t>The problem we have is hindsight bias, or the feeling that because something has already happened, it is inevitable.</a:t>
            </a:r>
          </a:p>
          <a:p>
            <a:pPr lvl="1"/>
            <a:r>
              <a:rPr lang="en-US" dirty="0" smtClean="0">
                <a:ea typeface="ＭＳ Ｐゴシック" charset="-128"/>
              </a:rPr>
              <a:t>I-knew-it-all-along phenomenon</a:t>
            </a:r>
          </a:p>
          <a:p>
            <a:pPr lvl="1"/>
            <a:endParaRPr lang="en-US" dirty="0" smtClean="0">
              <a:ea typeface="ＭＳ Ｐゴシック" charset="-128"/>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dirty="0" smtClean="0">
                <a:ea typeface="ＭＳ Ｐゴシック" charset="-128"/>
              </a:rPr>
              <a:t>Normal Distribution</a:t>
            </a:r>
          </a:p>
        </p:txBody>
      </p:sp>
      <p:sp>
        <p:nvSpPr>
          <p:cNvPr id="73731" name="Content Placeholder 2"/>
          <p:cNvSpPr>
            <a:spLocks noGrp="1"/>
          </p:cNvSpPr>
          <p:nvPr>
            <p:ph idx="1"/>
          </p:nvPr>
        </p:nvSpPr>
        <p:spPr>
          <a:xfrm>
            <a:off x="457200" y="1676400"/>
            <a:ext cx="8229600" cy="4625975"/>
          </a:xfrm>
        </p:spPr>
        <p:txBody>
          <a:bodyPr/>
          <a:lstStyle/>
          <a:p>
            <a:pPr eaLnBrk="1" hangingPunct="1"/>
            <a:r>
              <a:rPr lang="en-US" sz="2400" dirty="0" smtClean="0">
                <a:ea typeface="ＭＳ Ｐゴシック" charset="-128"/>
              </a:rPr>
              <a:t>The standard deviation and mean together tell us a lot about the distribution of scores. </a:t>
            </a:r>
          </a:p>
          <a:p>
            <a:endParaRPr lang="en-US" dirty="0" smtClean="0">
              <a:ea typeface="ＭＳ Ｐゴシック" charset="-128"/>
            </a:endParaRPr>
          </a:p>
        </p:txBody>
      </p:sp>
      <p:pic>
        <p:nvPicPr>
          <p:cNvPr id="73732" name="Picture 3"/>
          <p:cNvPicPr>
            <a:picLocks noChangeAspect="1"/>
          </p:cNvPicPr>
          <p:nvPr/>
        </p:nvPicPr>
        <p:blipFill>
          <a:blip r:embed="rId2" cstate="print"/>
          <a:srcRect/>
          <a:stretch>
            <a:fillRect/>
          </a:stretch>
        </p:blipFill>
        <p:spPr bwMode="auto">
          <a:xfrm>
            <a:off x="685800" y="2743200"/>
            <a:ext cx="3898900" cy="3690938"/>
          </a:xfrm>
          <a:prstGeom prst="rect">
            <a:avLst/>
          </a:prstGeom>
          <a:noFill/>
          <a:ln w="9525">
            <a:noFill/>
            <a:miter lim="800000"/>
            <a:headEnd/>
            <a:tailEnd/>
          </a:ln>
        </p:spPr>
      </p:pic>
      <p:sp>
        <p:nvSpPr>
          <p:cNvPr id="73733" name="TextBox 4"/>
          <p:cNvSpPr txBox="1">
            <a:spLocks noChangeArrowheads="1"/>
          </p:cNvSpPr>
          <p:nvPr/>
        </p:nvSpPr>
        <p:spPr bwMode="auto">
          <a:xfrm>
            <a:off x="5410200" y="5613400"/>
            <a:ext cx="3657600" cy="584200"/>
          </a:xfrm>
          <a:prstGeom prst="rect">
            <a:avLst/>
          </a:prstGeom>
          <a:noFill/>
          <a:ln w="9525">
            <a:noFill/>
            <a:miter lim="800000"/>
            <a:headEnd/>
            <a:tailEnd/>
          </a:ln>
        </p:spPr>
        <p:txBody>
          <a:bodyPr>
            <a:spAutoFit/>
          </a:bodyPr>
          <a:lstStyle/>
          <a:p>
            <a:r>
              <a:rPr lang="en-US" sz="1600"/>
              <a:t>A data set with a mean of 50 (shown in blue) and a standard deviation of 20.</a:t>
            </a:r>
          </a:p>
        </p:txBody>
      </p:sp>
      <p:sp>
        <p:nvSpPr>
          <p:cNvPr id="6" name="Left Arrow 5"/>
          <p:cNvSpPr>
            <a:spLocks noChangeArrowheads="1"/>
          </p:cNvSpPr>
          <p:nvPr/>
        </p:nvSpPr>
        <p:spPr bwMode="auto">
          <a:xfrm rot="-2388415">
            <a:off x="3935413" y="4054475"/>
            <a:ext cx="1044575" cy="293688"/>
          </a:xfrm>
          <a:prstGeom prst="leftArrow">
            <a:avLst>
              <a:gd name="adj1" fmla="val 50000"/>
              <a:gd name="adj2" fmla="val 50140"/>
            </a:avLst>
          </a:prstGeom>
          <a:solidFill>
            <a:srgbClr val="0000FF"/>
          </a:solidFill>
          <a:ln w="6350" cap="rnd">
            <a:solidFill>
              <a:srgbClr val="F0AC00"/>
            </a:solidFill>
            <a:miter lim="800000"/>
            <a:headEnd/>
            <a:tailEnd/>
          </a:ln>
          <a:effectLst>
            <a:outerShdw dist="25400" dir="5400000" rotWithShape="0">
              <a:srgbClr val="808080">
                <a:alpha val="37999"/>
              </a:srgbClr>
            </a:outerShdw>
          </a:effectLst>
        </p:spPr>
        <p:txBody>
          <a:bodyPr anchor="ctr"/>
          <a:lstStyle/>
          <a:p>
            <a:pPr algn="ctr">
              <a:defRPr/>
            </a:pPr>
            <a:endParaRPr lang="en-US">
              <a:solidFill>
                <a:schemeClr val="lt1"/>
              </a:solidFill>
              <a:latin typeface="+mn-lt"/>
              <a:ea typeface="+mn-ea"/>
            </a:endParaRPr>
          </a:p>
        </p:txBody>
      </p:sp>
      <p:sp>
        <p:nvSpPr>
          <p:cNvPr id="73735" name="TextBox 6"/>
          <p:cNvSpPr txBox="1">
            <a:spLocks noChangeArrowheads="1"/>
          </p:cNvSpPr>
          <p:nvPr/>
        </p:nvSpPr>
        <p:spPr bwMode="auto">
          <a:xfrm>
            <a:off x="4800600" y="3581400"/>
            <a:ext cx="1905000" cy="584200"/>
          </a:xfrm>
          <a:prstGeom prst="rect">
            <a:avLst/>
          </a:prstGeom>
          <a:noFill/>
          <a:ln w="9525">
            <a:noFill/>
            <a:miter lim="800000"/>
            <a:headEnd/>
            <a:tailEnd/>
          </a:ln>
        </p:spPr>
        <p:txBody>
          <a:bodyPr>
            <a:spAutoFit/>
          </a:bodyPr>
          <a:lstStyle/>
          <a:p>
            <a:r>
              <a:rPr lang="en-US" sz="1600" b="1">
                <a:solidFill>
                  <a:srgbClr val="0000FF"/>
                </a:solidFill>
              </a:rPr>
              <a:t>MEAN=50</a:t>
            </a:r>
          </a:p>
          <a:p>
            <a:endParaRPr lang="en-US" sz="1600" b="1">
              <a:solidFill>
                <a:srgbClr val="0000FF"/>
              </a:solidFill>
            </a:endParaRPr>
          </a:p>
        </p:txBody>
      </p:sp>
      <p:sp>
        <p:nvSpPr>
          <p:cNvPr id="73736" name="TextBox 11"/>
          <p:cNvSpPr txBox="1">
            <a:spLocks noChangeArrowheads="1"/>
          </p:cNvSpPr>
          <p:nvPr/>
        </p:nvSpPr>
        <p:spPr bwMode="auto">
          <a:xfrm>
            <a:off x="4800600" y="4724400"/>
            <a:ext cx="1295400" cy="338138"/>
          </a:xfrm>
          <a:prstGeom prst="rect">
            <a:avLst/>
          </a:prstGeom>
          <a:noFill/>
          <a:ln w="9525">
            <a:noFill/>
            <a:miter lim="800000"/>
            <a:headEnd/>
            <a:tailEnd/>
          </a:ln>
        </p:spPr>
        <p:txBody>
          <a:bodyPr>
            <a:spAutoFit/>
          </a:bodyPr>
          <a:lstStyle/>
          <a:p>
            <a:r>
              <a:rPr lang="en-US" sz="1600" b="1">
                <a:solidFill>
                  <a:srgbClr val="FF0000"/>
                </a:solidFill>
              </a:rPr>
              <a:t>SD=20</a:t>
            </a:r>
          </a:p>
        </p:txBody>
      </p:sp>
      <p:sp>
        <p:nvSpPr>
          <p:cNvPr id="13" name="Freeform 12"/>
          <p:cNvSpPr>
            <a:spLocks noChangeArrowheads="1"/>
          </p:cNvSpPr>
          <p:nvPr/>
        </p:nvSpPr>
        <p:spPr bwMode="auto">
          <a:xfrm>
            <a:off x="3941763" y="4572000"/>
            <a:ext cx="892175" cy="685800"/>
          </a:xfrm>
          <a:custGeom>
            <a:avLst/>
            <a:gdLst>
              <a:gd name="T0" fmla="*/ 43498 w 892928"/>
              <a:gd name="T1" fmla="*/ 0 h 642367"/>
              <a:gd name="T2" fmla="*/ 884505 w 892928"/>
              <a:gd name="T3" fmla="*/ 542083 h 642367"/>
              <a:gd name="T4" fmla="*/ 58001 w 892928"/>
              <a:gd name="T5" fmla="*/ 1059530 h 642367"/>
              <a:gd name="T6" fmla="*/ 58001 w 892928"/>
              <a:gd name="T7" fmla="*/ 1059530 h 642367"/>
              <a:gd name="T8" fmla="*/ 28998 w 892928"/>
              <a:gd name="T9" fmla="*/ 1059530 h 642367"/>
              <a:gd name="T10" fmla="*/ 43498 w 892928"/>
              <a:gd name="T11" fmla="*/ 1084171 h 642367"/>
              <a:gd name="T12" fmla="*/ 43498 w 892928"/>
              <a:gd name="T13" fmla="*/ 1084171 h 642367"/>
              <a:gd name="T14" fmla="*/ 0 w 892928"/>
              <a:gd name="T15" fmla="*/ 1084171 h 642367"/>
              <a:gd name="T16" fmla="*/ 0 60000 65536"/>
              <a:gd name="T17" fmla="*/ 0 60000 65536"/>
              <a:gd name="T18" fmla="*/ 0 60000 65536"/>
              <a:gd name="T19" fmla="*/ 0 60000 65536"/>
              <a:gd name="T20" fmla="*/ 0 60000 65536"/>
              <a:gd name="T21" fmla="*/ 0 60000 65536"/>
              <a:gd name="T22" fmla="*/ 0 60000 65536"/>
              <a:gd name="T23" fmla="*/ 0 60000 65536"/>
              <a:gd name="T24" fmla="*/ 0 w 892928"/>
              <a:gd name="T25" fmla="*/ 0 h 642367"/>
              <a:gd name="T26" fmla="*/ 892928 w 892928"/>
              <a:gd name="T27" fmla="*/ 642367 h 6423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92928" h="642367">
                <a:moveTo>
                  <a:pt x="43794" y="0"/>
                </a:moveTo>
                <a:cubicBezTo>
                  <a:pt x="465928" y="108277"/>
                  <a:pt x="888062" y="216555"/>
                  <a:pt x="890495" y="321183"/>
                </a:cubicBezTo>
                <a:cubicBezTo>
                  <a:pt x="892928" y="425811"/>
                  <a:pt x="58393" y="627768"/>
                  <a:pt x="58393" y="627768"/>
                </a:cubicBezTo>
                <a:cubicBezTo>
                  <a:pt x="53527" y="627768"/>
                  <a:pt x="31629" y="625335"/>
                  <a:pt x="29196" y="627768"/>
                </a:cubicBezTo>
                <a:lnTo>
                  <a:pt x="43794" y="642367"/>
                </a:lnTo>
                <a:lnTo>
                  <a:pt x="0" y="642367"/>
                </a:lnTo>
              </a:path>
            </a:pathLst>
          </a:custGeom>
          <a:solidFill>
            <a:schemeClr val="bg1"/>
          </a:solidFill>
          <a:ln w="48000" cmpd="thickThin">
            <a:solidFill>
              <a:srgbClr val="FF0000"/>
            </a:solidFill>
            <a:miter lim="800000"/>
            <a:headEnd/>
            <a:tailEnd/>
          </a:ln>
          <a:effectLst>
            <a:outerShdw dist="25000" dir="5400000" rotWithShape="0">
              <a:srgbClr val="808080">
                <a:alpha val="37999"/>
              </a:srgbClr>
            </a:outerShdw>
          </a:effectLst>
        </p:spPr>
        <p:txBody>
          <a:bodyPr anchor="ctr"/>
          <a:lstStyle/>
          <a:p>
            <a:pPr>
              <a:defRPr/>
            </a:pPr>
            <a:endParaRPr lang="en-US">
              <a:latin typeface="Times New Roman" pitchFamily="-110" charset="0"/>
              <a:ea typeface="ＭＳ Ｐゴシック" pitchFamily="-110" charset="-128"/>
              <a:cs typeface="ＭＳ Ｐゴシック" pitchFamily="-110" charset="-128"/>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dirty="0" smtClean="0">
                <a:ea typeface="ＭＳ Ｐゴシック" charset="-128"/>
              </a:rPr>
              <a:t>Normal Distribution</a:t>
            </a:r>
          </a:p>
        </p:txBody>
      </p:sp>
      <p:pic>
        <p:nvPicPr>
          <p:cNvPr id="74755" name="Picture 3"/>
          <p:cNvPicPr>
            <a:picLocks noChangeAspect="1"/>
          </p:cNvPicPr>
          <p:nvPr/>
        </p:nvPicPr>
        <p:blipFill>
          <a:blip r:embed="rId2" cstate="print"/>
          <a:srcRect/>
          <a:stretch>
            <a:fillRect/>
          </a:stretch>
        </p:blipFill>
        <p:spPr bwMode="auto">
          <a:xfrm>
            <a:off x="0" y="1600200"/>
            <a:ext cx="8472488" cy="4343400"/>
          </a:xfrm>
          <a:prstGeom prst="rect">
            <a:avLst/>
          </a:prstGeom>
          <a:noFill/>
          <a:ln w="9525">
            <a:noFill/>
            <a:miter lim="800000"/>
            <a:headEnd/>
            <a:tailEnd/>
          </a:ln>
        </p:spPr>
      </p:pic>
      <p:sp>
        <p:nvSpPr>
          <p:cNvPr id="74756" name="TextBox 5"/>
          <p:cNvSpPr txBox="1">
            <a:spLocks noChangeArrowheads="1"/>
          </p:cNvSpPr>
          <p:nvPr/>
        </p:nvSpPr>
        <p:spPr bwMode="auto">
          <a:xfrm>
            <a:off x="1219200" y="6172200"/>
            <a:ext cx="7315200" cy="400050"/>
          </a:xfrm>
          <a:prstGeom prst="rect">
            <a:avLst/>
          </a:prstGeom>
          <a:noFill/>
          <a:ln w="9525">
            <a:noFill/>
            <a:miter lim="800000"/>
            <a:headEnd/>
            <a:tailEnd/>
          </a:ln>
        </p:spPr>
        <p:txBody>
          <a:bodyPr>
            <a:spAutoFit/>
          </a:bodyPr>
          <a:lstStyle/>
          <a:p>
            <a:r>
              <a:rPr lang="en-US" sz="2000"/>
              <a:t>A standard deviation of 15 accounts for about 68% of responses.</a:t>
            </a:r>
          </a:p>
        </p:txBody>
      </p:sp>
      <p:sp>
        <p:nvSpPr>
          <p:cNvPr id="74757" name="Rectangle 4"/>
          <p:cNvSpPr>
            <a:spLocks noChangeArrowheads="1"/>
          </p:cNvSpPr>
          <p:nvPr/>
        </p:nvSpPr>
        <p:spPr bwMode="auto">
          <a:xfrm>
            <a:off x="5943600" y="2522538"/>
            <a:ext cx="3124200" cy="830262"/>
          </a:xfrm>
          <a:prstGeom prst="rect">
            <a:avLst/>
          </a:prstGeom>
          <a:noFill/>
          <a:ln w="9525">
            <a:noFill/>
            <a:miter lim="800000"/>
            <a:headEnd/>
            <a:tailEnd/>
          </a:ln>
        </p:spPr>
        <p:txBody>
          <a:bodyPr>
            <a:spAutoFit/>
          </a:bodyPr>
          <a:lstStyle/>
          <a:p>
            <a:r>
              <a:rPr lang="en-US"/>
              <a:t>A </a:t>
            </a:r>
            <a:r>
              <a:rPr lang="en-US" b="1"/>
              <a:t>normal distribution</a:t>
            </a:r>
            <a:r>
              <a:rPr lang="en-US"/>
              <a:t> is a bell shaped curve.</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dirty="0" smtClean="0">
                <a:ea typeface="ＭＳ Ｐゴシック" charset="-128"/>
              </a:rPr>
              <a:t>Skewed Distribution</a:t>
            </a:r>
          </a:p>
        </p:txBody>
      </p:sp>
      <p:sp>
        <p:nvSpPr>
          <p:cNvPr id="75779" name="Content Placeholder 2"/>
          <p:cNvSpPr>
            <a:spLocks noGrp="1"/>
          </p:cNvSpPr>
          <p:nvPr>
            <p:ph idx="1"/>
          </p:nvPr>
        </p:nvSpPr>
        <p:spPr>
          <a:xfrm>
            <a:off x="152400" y="1774825"/>
            <a:ext cx="6400800" cy="4930775"/>
          </a:xfrm>
        </p:spPr>
        <p:txBody>
          <a:bodyPr/>
          <a:lstStyle/>
          <a:p>
            <a:r>
              <a:rPr lang="en-US" sz="2800" dirty="0" smtClean="0">
                <a:ea typeface="ＭＳ Ｐゴシック" charset="-128"/>
              </a:rPr>
              <a:t>A distribution is skewed if one of its tails is longer than the other. </a:t>
            </a:r>
          </a:p>
          <a:p>
            <a:pPr lvl="2"/>
            <a:r>
              <a:rPr lang="en-US" sz="2200" dirty="0" smtClean="0">
                <a:ea typeface="ＭＳ Ｐゴシック" charset="-128"/>
              </a:rPr>
              <a:t>The first distribution shown has a </a:t>
            </a:r>
            <a:r>
              <a:rPr lang="en-US" sz="2200" b="1" i="1" dirty="0" smtClean="0">
                <a:ea typeface="ＭＳ Ｐゴシック" charset="-128"/>
              </a:rPr>
              <a:t>positive skew</a:t>
            </a:r>
            <a:r>
              <a:rPr lang="en-US" sz="2200" dirty="0" smtClean="0">
                <a:ea typeface="ＭＳ Ｐゴシック" charset="-128"/>
              </a:rPr>
              <a:t>. This means that it has a long tail in the positive direction. </a:t>
            </a:r>
          </a:p>
          <a:p>
            <a:pPr lvl="2"/>
            <a:endParaRPr lang="en-US" sz="2200" dirty="0" smtClean="0">
              <a:ea typeface="ＭＳ Ｐゴシック" charset="-128"/>
            </a:endParaRPr>
          </a:p>
          <a:p>
            <a:pPr lvl="2"/>
            <a:r>
              <a:rPr lang="en-US" sz="2200" dirty="0" smtClean="0">
                <a:ea typeface="ＭＳ Ｐゴシック" charset="-128"/>
              </a:rPr>
              <a:t>The second distribution has a </a:t>
            </a:r>
            <a:r>
              <a:rPr lang="en-US" sz="2200" b="1" i="1" dirty="0" smtClean="0">
                <a:ea typeface="ＭＳ Ｐゴシック" charset="-128"/>
              </a:rPr>
              <a:t>negative skew </a:t>
            </a:r>
            <a:r>
              <a:rPr lang="en-US" sz="2200" dirty="0" smtClean="0">
                <a:ea typeface="ＭＳ Ｐゴシック" charset="-128"/>
              </a:rPr>
              <a:t>since it has a long tail in the negative direction.</a:t>
            </a:r>
          </a:p>
          <a:p>
            <a:pPr lvl="2"/>
            <a:endParaRPr lang="en-US" sz="2200" dirty="0" smtClean="0">
              <a:ea typeface="ＭＳ Ｐゴシック" charset="-128"/>
            </a:endParaRPr>
          </a:p>
          <a:p>
            <a:pPr lvl="2"/>
            <a:r>
              <a:rPr lang="en-US" sz="2200" dirty="0" smtClean="0">
                <a:ea typeface="ＭＳ Ｐゴシック" charset="-128"/>
              </a:rPr>
              <a:t> Finally, the third distribution is symmetric and has no skew </a:t>
            </a:r>
            <a:r>
              <a:rPr lang="en-US" sz="2200" b="1" i="1" dirty="0" smtClean="0">
                <a:ea typeface="ＭＳ Ｐゴシック" charset="-128"/>
              </a:rPr>
              <a:t>(normal distribution)</a:t>
            </a:r>
            <a:r>
              <a:rPr lang="en-US" sz="2200" dirty="0" smtClean="0">
                <a:ea typeface="ＭＳ Ｐゴシック" charset="-128"/>
              </a:rPr>
              <a:t>.</a:t>
            </a:r>
          </a:p>
        </p:txBody>
      </p:sp>
      <p:pic>
        <p:nvPicPr>
          <p:cNvPr id="75780" name="Picture 3"/>
          <p:cNvPicPr>
            <a:picLocks noChangeAspect="1" noChangeArrowheads="1"/>
          </p:cNvPicPr>
          <p:nvPr/>
        </p:nvPicPr>
        <p:blipFill>
          <a:blip r:embed="rId2" cstate="print"/>
          <a:srcRect t="67873" r="43890"/>
          <a:stretch>
            <a:fillRect/>
          </a:stretch>
        </p:blipFill>
        <p:spPr bwMode="auto">
          <a:xfrm>
            <a:off x="6781800" y="1828800"/>
            <a:ext cx="2362200" cy="1622425"/>
          </a:xfrm>
          <a:prstGeom prst="rect">
            <a:avLst/>
          </a:prstGeom>
          <a:noFill/>
          <a:ln w="12700">
            <a:noFill/>
            <a:miter lim="800000"/>
            <a:headEnd type="none" w="sm" len="sm"/>
            <a:tailEnd type="none" w="sm" len="sm"/>
          </a:ln>
        </p:spPr>
      </p:pic>
      <p:pic>
        <p:nvPicPr>
          <p:cNvPr id="75781" name="Picture 4"/>
          <p:cNvPicPr>
            <a:picLocks noChangeAspect="1" noChangeArrowheads="1"/>
          </p:cNvPicPr>
          <p:nvPr/>
        </p:nvPicPr>
        <p:blipFill>
          <a:blip r:embed="rId2" cstate="print"/>
          <a:srcRect t="34497" r="43890" b="33916"/>
          <a:stretch>
            <a:fillRect/>
          </a:stretch>
        </p:blipFill>
        <p:spPr bwMode="auto">
          <a:xfrm>
            <a:off x="6781800" y="3505200"/>
            <a:ext cx="2362200" cy="1595438"/>
          </a:xfrm>
          <a:prstGeom prst="rect">
            <a:avLst/>
          </a:prstGeom>
          <a:noFill/>
          <a:ln w="12700">
            <a:noFill/>
            <a:miter lim="800000"/>
            <a:headEnd type="none" w="sm" len="sm"/>
            <a:tailEnd type="none" w="sm" len="sm"/>
          </a:ln>
        </p:spPr>
      </p:pic>
      <p:pic>
        <p:nvPicPr>
          <p:cNvPr id="75782" name="Picture 5"/>
          <p:cNvPicPr>
            <a:picLocks noChangeAspect="1" noChangeArrowheads="1"/>
          </p:cNvPicPr>
          <p:nvPr/>
        </p:nvPicPr>
        <p:blipFill>
          <a:blip r:embed="rId2" cstate="print"/>
          <a:srcRect r="43227" b="68459"/>
          <a:stretch>
            <a:fillRect/>
          </a:stretch>
        </p:blipFill>
        <p:spPr bwMode="auto">
          <a:xfrm>
            <a:off x="6781800" y="5105400"/>
            <a:ext cx="2362200" cy="1574800"/>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normAutofit fontScale="90000"/>
          </a:bodyPr>
          <a:lstStyle/>
          <a:p>
            <a:r>
              <a:rPr lang="en-US" dirty="0" smtClean="0">
                <a:solidFill>
                  <a:srgbClr val="FFC000"/>
                </a:solidFill>
                <a:ea typeface="ＭＳ Ｐゴシック" charset="-128"/>
              </a:rPr>
              <a:t/>
            </a:r>
            <a:br>
              <a:rPr lang="en-US" dirty="0" smtClean="0">
                <a:solidFill>
                  <a:srgbClr val="FFC000"/>
                </a:solidFill>
                <a:ea typeface="ＭＳ Ｐゴシック" charset="-128"/>
              </a:rPr>
            </a:br>
            <a:r>
              <a:rPr lang="en-US" dirty="0" smtClean="0">
                <a:solidFill>
                  <a:srgbClr val="FFC000"/>
                </a:solidFill>
                <a:ea typeface="ＭＳ Ｐゴシック" charset="-128"/>
              </a:rPr>
              <a:t>A Skewed Distribution</a:t>
            </a:r>
            <a:r>
              <a:rPr lang="en-US" sz="4800" dirty="0" smtClean="0">
                <a:solidFill>
                  <a:schemeClr val="tx2"/>
                </a:solidFill>
                <a:latin typeface="Times" charset="0"/>
                <a:ea typeface="ＭＳ Ｐゴシック" charset="-128"/>
              </a:rPr>
              <a:t/>
            </a:r>
            <a:br>
              <a:rPr lang="en-US" sz="4800" dirty="0" smtClean="0">
                <a:solidFill>
                  <a:schemeClr val="tx2"/>
                </a:solidFill>
                <a:latin typeface="Times" charset="0"/>
                <a:ea typeface="ＭＳ Ｐゴシック" charset="-128"/>
              </a:rPr>
            </a:br>
            <a:endParaRPr lang="en-US" dirty="0" smtClean="0">
              <a:ea typeface="ＭＳ Ｐゴシック" charset="-128"/>
            </a:endParaRPr>
          </a:p>
        </p:txBody>
      </p:sp>
      <p:sp>
        <p:nvSpPr>
          <p:cNvPr id="76803" name="Text Box 4"/>
          <p:cNvSpPr>
            <a:spLocks noGrp="1" noChangeArrowheads="1"/>
          </p:cNvSpPr>
          <p:nvPr>
            <p:ph idx="1"/>
          </p:nvPr>
        </p:nvSpPr>
        <p:spPr/>
        <p:txBody>
          <a:bodyPr wrap="none">
            <a:spAutoFit/>
          </a:bodyPr>
          <a:lstStyle/>
          <a:p>
            <a:r>
              <a:rPr lang="en-US" dirty="0" smtClean="0">
                <a:ea typeface="ＭＳ Ｐゴシック" charset="-128"/>
              </a:rPr>
              <a:t>Are the results positively or negatively skewed?</a:t>
            </a:r>
          </a:p>
        </p:txBody>
      </p:sp>
      <p:pic>
        <p:nvPicPr>
          <p:cNvPr id="76804" name="Picture 2"/>
          <p:cNvPicPr>
            <a:picLocks noChangeAspect="1" noChangeArrowheads="1"/>
          </p:cNvPicPr>
          <p:nvPr/>
        </p:nvPicPr>
        <p:blipFill>
          <a:blip r:embed="rId2" cstate="print"/>
          <a:srcRect/>
          <a:stretch>
            <a:fillRect/>
          </a:stretch>
        </p:blipFill>
        <p:spPr bwMode="auto">
          <a:xfrm>
            <a:off x="228600" y="2762250"/>
            <a:ext cx="8661400" cy="2647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152400"/>
            <a:ext cx="8229600" cy="1143000"/>
          </a:xfrm>
        </p:spPr>
        <p:txBody>
          <a:bodyPr rtlCol="0">
            <a:normAutofit fontScale="90000"/>
            <a:scene3d>
              <a:camera prst="orthographicFront"/>
              <a:lightRig rig="threePt" dir="t">
                <a:rot lat="0" lon="0" rev="4800000"/>
              </a:lightRig>
            </a:scene3d>
            <a:sp3d prstMaterial="matte">
              <a:bevelT w="50800" h="10160"/>
            </a:sp3d>
          </a:bodyPr>
          <a:lstStyle/>
          <a:p>
            <a:pPr eaLnBrk="1" fontAlgn="auto" hangingPunct="1">
              <a:spcAft>
                <a:spcPts val="0"/>
              </a:spcAft>
              <a:defRPr/>
            </a:pPr>
            <a:r>
              <a:rPr lang="en-US" dirty="0">
                <a:solidFill>
                  <a:schemeClr val="accent1">
                    <a:satMod val="150000"/>
                  </a:schemeClr>
                </a:solidFill>
                <a:ea typeface="+mj-ea"/>
                <a:cs typeface="+mj-cs"/>
              </a:rPr>
              <a:t>Correlation: Negative and Positive</a:t>
            </a:r>
          </a:p>
        </p:txBody>
      </p:sp>
      <p:sp>
        <p:nvSpPr>
          <p:cNvPr id="77827" name="Rectangle 3"/>
          <p:cNvSpPr>
            <a:spLocks noGrp="1" noChangeArrowheads="1"/>
          </p:cNvSpPr>
          <p:nvPr>
            <p:ph idx="1"/>
          </p:nvPr>
        </p:nvSpPr>
        <p:spPr/>
        <p:txBody>
          <a:bodyPr/>
          <a:lstStyle/>
          <a:p>
            <a:pPr eaLnBrk="1" hangingPunct="1">
              <a:lnSpc>
                <a:spcPct val="90000"/>
              </a:lnSpc>
            </a:pPr>
            <a:r>
              <a:rPr lang="en-US" sz="2800" b="1" dirty="0" smtClean="0">
                <a:ea typeface="ＭＳ Ｐゴシック" charset="-128"/>
              </a:rPr>
              <a:t>Correlation:</a:t>
            </a:r>
            <a:r>
              <a:rPr lang="en-US" sz="2800" dirty="0" smtClean="0">
                <a:ea typeface="ＭＳ Ｐゴシック" charset="-128"/>
              </a:rPr>
              <a:t> A relationship between two variables in which changes in one variable are reflected in the changes in the other variable. </a:t>
            </a:r>
          </a:p>
          <a:p>
            <a:pPr eaLnBrk="1" hangingPunct="1">
              <a:lnSpc>
                <a:spcPct val="90000"/>
              </a:lnSpc>
            </a:pPr>
            <a:endParaRPr lang="en-US" dirty="0" smtClean="0">
              <a:ea typeface="ＭＳ Ｐゴシック" charset="-128"/>
            </a:endParaRPr>
          </a:p>
          <a:p>
            <a:pPr lvl="1" eaLnBrk="1" hangingPunct="1">
              <a:lnSpc>
                <a:spcPct val="90000"/>
              </a:lnSpc>
            </a:pPr>
            <a:r>
              <a:rPr lang="en-US" sz="2400" b="1" dirty="0" smtClean="0">
                <a:ea typeface="ＭＳ Ｐゴシック" charset="-128"/>
              </a:rPr>
              <a:t>Correlation Coefficient:</a:t>
            </a:r>
            <a:r>
              <a:rPr lang="en-US" sz="2400" dirty="0" smtClean="0">
                <a:ea typeface="ＭＳ Ｐゴシック" charset="-128"/>
              </a:rPr>
              <a:t> A number between  –1 and +1 expressing the degree of relationship between two variables.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Correlation</a:t>
            </a:r>
            <a:endParaRPr lang="en-CA" dirty="0"/>
          </a:p>
        </p:txBody>
      </p:sp>
      <p:sp>
        <p:nvSpPr>
          <p:cNvPr id="3" name="Content Placeholder 2"/>
          <p:cNvSpPr>
            <a:spLocks noGrp="1"/>
          </p:cNvSpPr>
          <p:nvPr>
            <p:ph idx="1"/>
          </p:nvPr>
        </p:nvSpPr>
        <p:spPr/>
        <p:txBody>
          <a:bodyPr/>
          <a:lstStyle/>
          <a:p>
            <a:endParaRPr lang="en-CA" dirty="0" smtClean="0"/>
          </a:p>
          <a:p>
            <a:r>
              <a:rPr lang="en-CA" dirty="0" smtClean="0"/>
              <a:t>Measure </a:t>
            </a:r>
            <a:r>
              <a:rPr lang="en-CA" b="1" dirty="0" smtClean="0"/>
              <a:t>associations between naturally occurring events or variables </a:t>
            </a:r>
          </a:p>
          <a:p>
            <a:endParaRPr lang="en-CA" dirty="0" smtClean="0"/>
          </a:p>
          <a:p>
            <a:pPr>
              <a:buNone/>
            </a:pPr>
            <a:r>
              <a:rPr lang="en-CA" dirty="0" smtClean="0"/>
              <a:t>			X 					Y </a:t>
            </a:r>
            <a:endParaRPr lang="en-CA" dirty="0" smtClean="0"/>
          </a:p>
          <a:p>
            <a:pPr>
              <a:buNone/>
            </a:pPr>
            <a:r>
              <a:rPr lang="en-CA" dirty="0" smtClean="0"/>
              <a:t>      monetary wealth			    happiness</a:t>
            </a:r>
            <a:endParaRPr lang="en-CA" dirty="0"/>
          </a:p>
        </p:txBody>
      </p:sp>
      <p:sp>
        <p:nvSpPr>
          <p:cNvPr id="4" name="Left-Right Arrow 3"/>
          <p:cNvSpPr/>
          <p:nvPr/>
        </p:nvSpPr>
        <p:spPr>
          <a:xfrm>
            <a:off x="4114800" y="3886200"/>
            <a:ext cx="1524000" cy="381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descr="corrcoeff.png"/>
          <p:cNvPicPr>
            <a:picLocks noGrp="1" noChangeAspect="1"/>
          </p:cNvPicPr>
          <p:nvPr>
            <p:ph idx="1"/>
          </p:nvPr>
        </p:nvPicPr>
        <p:blipFill>
          <a:blip r:embed="rId2" cstate="print"/>
          <a:stretch>
            <a:fillRect/>
          </a:stretch>
        </p:blipFill>
        <p:spPr>
          <a:xfrm>
            <a:off x="0" y="454675"/>
            <a:ext cx="9144000" cy="6403325"/>
          </a:xfr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4800" dirty="0" smtClean="0"/>
              <a:t>Positive correlations </a:t>
            </a:r>
            <a:br>
              <a:rPr lang="en-CA" sz="4800" dirty="0" smtClean="0"/>
            </a:br>
            <a:endParaRPr lang="en-CA" dirty="0"/>
          </a:p>
        </p:txBody>
      </p:sp>
      <p:sp>
        <p:nvSpPr>
          <p:cNvPr id="3" name="Content Placeholder 2"/>
          <p:cNvSpPr>
            <a:spLocks noGrp="1"/>
          </p:cNvSpPr>
          <p:nvPr>
            <p:ph idx="1"/>
          </p:nvPr>
        </p:nvSpPr>
        <p:spPr/>
        <p:txBody>
          <a:bodyPr>
            <a:normAutofit lnSpcReduction="10000"/>
          </a:bodyPr>
          <a:lstStyle/>
          <a:p>
            <a:r>
              <a:rPr lang="en-CA" sz="2800" dirty="0" smtClean="0"/>
              <a:t>Indicate </a:t>
            </a:r>
            <a:r>
              <a:rPr lang="en-CA" sz="2800" dirty="0" smtClean="0"/>
              <a:t>a direct relationship where factors increase </a:t>
            </a:r>
            <a:r>
              <a:rPr lang="en-CA" sz="2800" b="1" dirty="0" smtClean="0"/>
              <a:t>or</a:t>
            </a:r>
            <a:r>
              <a:rPr lang="en-CA" sz="2800" dirty="0" smtClean="0"/>
              <a:t> decrease together. </a:t>
            </a:r>
          </a:p>
          <a:p>
            <a:pPr>
              <a:buNone/>
            </a:pPr>
            <a:r>
              <a:rPr lang="en-CA" sz="2800" dirty="0" smtClean="0"/>
              <a:t>	</a:t>
            </a:r>
            <a:r>
              <a:rPr lang="en-CA" sz="2400" dirty="0" smtClean="0"/>
              <a:t>E.g</a:t>
            </a:r>
            <a:r>
              <a:rPr lang="en-CA" sz="2400" dirty="0" smtClean="0"/>
              <a:t>. There is a positive correlation between the amount of television violence that a child watches and the amount of aggressive activity that they display (as one increases, the other increases); </a:t>
            </a:r>
            <a:endParaRPr lang="en-CA" sz="2400" dirty="0" smtClean="0"/>
          </a:p>
          <a:p>
            <a:pPr>
              <a:buNone/>
            </a:pPr>
            <a:endParaRPr lang="en-CA" sz="2400" dirty="0" smtClean="0"/>
          </a:p>
          <a:p>
            <a:pPr>
              <a:buNone/>
            </a:pPr>
            <a:r>
              <a:rPr lang="en-CA" sz="2400" dirty="0" smtClean="0"/>
              <a:t>	</a:t>
            </a:r>
            <a:r>
              <a:rPr lang="en-CA" sz="2400" dirty="0" smtClean="0"/>
              <a:t>E.g. A </a:t>
            </a:r>
            <a:r>
              <a:rPr lang="en-CA" sz="2400" dirty="0" smtClean="0"/>
              <a:t>marked decrease in the amount of sleep one gets per night is positively correlated with decreased alertness and a decrease in their ability to perform on moderately </a:t>
            </a:r>
            <a:r>
              <a:rPr lang="en-CA" sz="2400" dirty="0" smtClean="0"/>
              <a:t>difficult  tasks </a:t>
            </a:r>
            <a:r>
              <a:rPr lang="en-CA" sz="2400" dirty="0" smtClean="0"/>
              <a:t>(as one decreases, the other decreases). </a:t>
            </a:r>
          </a:p>
          <a:p>
            <a:pPr>
              <a:buNone/>
            </a:pPr>
            <a:endParaRPr lang="en-CA" sz="2800" dirty="0" smtClean="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descr="pos corr.png"/>
          <p:cNvPicPr>
            <a:picLocks noGrp="1" noChangeAspect="1"/>
          </p:cNvPicPr>
          <p:nvPr>
            <p:ph idx="1"/>
          </p:nvPr>
        </p:nvPicPr>
        <p:blipFill>
          <a:blip r:embed="rId2" cstate="print"/>
          <a:stretch>
            <a:fillRect/>
          </a:stretch>
        </p:blipFill>
        <p:spPr>
          <a:xfrm>
            <a:off x="-68687" y="685800"/>
            <a:ext cx="9212687" cy="5638800"/>
          </a:xfr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Negative Correlation</a:t>
            </a:r>
            <a:endParaRPr lang="en-CA" dirty="0"/>
          </a:p>
        </p:txBody>
      </p:sp>
      <p:sp>
        <p:nvSpPr>
          <p:cNvPr id="3" name="Content Placeholder 2"/>
          <p:cNvSpPr>
            <a:spLocks noGrp="1"/>
          </p:cNvSpPr>
          <p:nvPr>
            <p:ph idx="1"/>
          </p:nvPr>
        </p:nvSpPr>
        <p:spPr/>
        <p:txBody>
          <a:bodyPr/>
          <a:lstStyle/>
          <a:p>
            <a:r>
              <a:rPr lang="en-CA" b="1" dirty="0" smtClean="0"/>
              <a:t>Indicates </a:t>
            </a:r>
            <a:r>
              <a:rPr lang="en-CA" b="1" dirty="0" smtClean="0"/>
              <a:t>an inverse relationship where one factor goes up while one goes down. </a:t>
            </a:r>
            <a:endParaRPr lang="en-CA" b="1" dirty="0" smtClean="0"/>
          </a:p>
          <a:p>
            <a:pPr>
              <a:buNone/>
            </a:pPr>
            <a:endParaRPr lang="en-CA" dirty="0" smtClean="0"/>
          </a:p>
          <a:p>
            <a:r>
              <a:rPr lang="en-CA" dirty="0" smtClean="0"/>
              <a:t>E.g</a:t>
            </a:r>
            <a:r>
              <a:rPr lang="en-CA" dirty="0" smtClean="0"/>
              <a:t>. Increase the dosage of a certain painkiller and there is a decrease in pain symptoms. </a:t>
            </a:r>
          </a:p>
          <a:p>
            <a:endParaRPr lang="en-C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ea typeface="ＭＳ Ｐゴシック" charset="-128"/>
              </a:rPr>
              <a:t>Another Demonstration…</a:t>
            </a:r>
          </a:p>
        </p:txBody>
      </p:sp>
      <p:sp>
        <p:nvSpPr>
          <p:cNvPr id="3" name="Content Placeholder 2"/>
          <p:cNvSpPr>
            <a:spLocks noGrp="1"/>
          </p:cNvSpPr>
          <p:nvPr>
            <p:ph idx="1"/>
          </p:nvPr>
        </p:nvSpPr>
        <p:spPr/>
        <p:txBody>
          <a:bodyPr/>
          <a:lstStyle/>
          <a:p>
            <a:r>
              <a:rPr lang="en-US" dirty="0" smtClean="0">
                <a:ea typeface="ＭＳ Ｐゴシック" charset="-128"/>
              </a:rPr>
              <a:t>Consider these three anagrams:</a:t>
            </a:r>
          </a:p>
          <a:p>
            <a:pPr lvl="1"/>
            <a:r>
              <a:rPr lang="en-US" dirty="0" smtClean="0">
                <a:ea typeface="ＭＳ Ｐゴシック" charset="-128"/>
              </a:rPr>
              <a:t>WREAT </a:t>
            </a:r>
            <a:r>
              <a:rPr lang="en-US" dirty="0" smtClean="0">
                <a:ea typeface="ＭＳ Ｐゴシック" charset="-128"/>
                <a:sym typeface="Wingdings" charset="2"/>
              </a:rPr>
              <a:t> WATER</a:t>
            </a:r>
          </a:p>
          <a:p>
            <a:pPr lvl="1"/>
            <a:r>
              <a:rPr lang="en-US" dirty="0" smtClean="0">
                <a:ea typeface="ＭＳ Ｐゴシック" charset="-128"/>
                <a:sym typeface="Wingdings" charset="2"/>
              </a:rPr>
              <a:t>ETRYN  ENTRY</a:t>
            </a:r>
          </a:p>
          <a:p>
            <a:pPr lvl="1"/>
            <a:r>
              <a:rPr lang="en-US" dirty="0" smtClean="0">
                <a:ea typeface="ＭＳ Ｐゴシック" charset="-128"/>
                <a:sym typeface="Wingdings" charset="2"/>
              </a:rPr>
              <a:t>GRABE  BARGE</a:t>
            </a:r>
          </a:p>
          <a:p>
            <a:endParaRPr lang="en-US" dirty="0" smtClean="0">
              <a:ea typeface="ＭＳ Ｐゴシック" charset="-128"/>
              <a:sym typeface="Wingdings" charset="2"/>
            </a:endParaRPr>
          </a:p>
          <a:p>
            <a:r>
              <a:rPr lang="en-US" dirty="0" smtClean="0">
                <a:ea typeface="ＭＳ Ｐゴシック" charset="-128"/>
                <a:sym typeface="Wingdings" charset="2"/>
              </a:rPr>
              <a:t>How many seconds do you think it would take you to unscramble each of these?</a:t>
            </a:r>
          </a:p>
          <a:p>
            <a:pPr lvl="1"/>
            <a:r>
              <a:rPr lang="en-US" dirty="0" smtClean="0">
                <a:ea typeface="ＭＳ Ｐゴシック" charset="-128"/>
                <a:sym typeface="Wingdings" charset="2"/>
              </a:rPr>
              <a:t>OCHSA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pic>
        <p:nvPicPr>
          <p:cNvPr id="4" name="Content Placeholder 3" descr="neg corr.png"/>
          <p:cNvPicPr>
            <a:picLocks noGrp="1" noChangeAspect="1"/>
          </p:cNvPicPr>
          <p:nvPr>
            <p:ph idx="1"/>
          </p:nvPr>
        </p:nvPicPr>
        <p:blipFill>
          <a:blip r:embed="rId2" cstate="print"/>
          <a:stretch>
            <a:fillRect/>
          </a:stretch>
        </p:blipFill>
        <p:spPr>
          <a:xfrm>
            <a:off x="1" y="564232"/>
            <a:ext cx="9144000" cy="5760368"/>
          </a:xfr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err="1" smtClean="0"/>
              <a:t>Scatterplot</a:t>
            </a:r>
            <a:r>
              <a:rPr lang="en-CA" dirty="0" smtClean="0"/>
              <a:t> </a:t>
            </a:r>
            <a:br>
              <a:rPr lang="en-CA" dirty="0" smtClean="0"/>
            </a:br>
            <a:endParaRPr lang="en-CA" dirty="0"/>
          </a:p>
        </p:txBody>
      </p:sp>
      <p:sp>
        <p:nvSpPr>
          <p:cNvPr id="3" name="Content Placeholder 2"/>
          <p:cNvSpPr>
            <a:spLocks noGrp="1"/>
          </p:cNvSpPr>
          <p:nvPr>
            <p:ph idx="1"/>
          </p:nvPr>
        </p:nvSpPr>
        <p:spPr/>
        <p:txBody>
          <a:bodyPr/>
          <a:lstStyle/>
          <a:p>
            <a:r>
              <a:rPr lang="en-CA" dirty="0" smtClean="0"/>
              <a:t>a </a:t>
            </a:r>
            <a:r>
              <a:rPr lang="en-CA" dirty="0" smtClean="0"/>
              <a:t>graphed cluster of dots, each of which represents the values of two variables </a:t>
            </a:r>
          </a:p>
          <a:p>
            <a:r>
              <a:rPr lang="en-CA" dirty="0" smtClean="0"/>
              <a:t>the </a:t>
            </a:r>
            <a:r>
              <a:rPr lang="en-CA" dirty="0" smtClean="0"/>
              <a:t>slope of the points suggests the direction of the relationship </a:t>
            </a:r>
          </a:p>
          <a:p>
            <a:r>
              <a:rPr lang="en-CA" dirty="0" smtClean="0"/>
              <a:t>the </a:t>
            </a:r>
            <a:r>
              <a:rPr lang="en-CA" dirty="0" smtClean="0"/>
              <a:t>amount of scatter suggests the strength of the correlation </a:t>
            </a:r>
          </a:p>
          <a:p>
            <a:r>
              <a:rPr lang="en-CA" dirty="0" smtClean="0"/>
              <a:t>little </a:t>
            </a:r>
            <a:r>
              <a:rPr lang="en-CA" dirty="0" smtClean="0"/>
              <a:t>scatter indicates high correlation </a:t>
            </a:r>
          </a:p>
          <a:p>
            <a:r>
              <a:rPr lang="en-CA" dirty="0" smtClean="0"/>
              <a:t>also </a:t>
            </a:r>
            <a:r>
              <a:rPr lang="en-CA" dirty="0" smtClean="0"/>
              <a:t>called a </a:t>
            </a:r>
            <a:r>
              <a:rPr lang="en-CA" dirty="0" err="1" smtClean="0"/>
              <a:t>scattergram</a:t>
            </a:r>
            <a:r>
              <a:rPr lang="en-CA" dirty="0" smtClean="0"/>
              <a:t> or scatter diagram </a:t>
            </a:r>
          </a:p>
          <a:p>
            <a:endParaRPr lang="en-CA"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rtlCol="0">
            <a:normAutofit fontScale="90000"/>
            <a:scene3d>
              <a:camera prst="orthographicFront"/>
              <a:lightRig rig="threePt" dir="t">
                <a:rot lat="0" lon="0" rev="4800000"/>
              </a:lightRig>
            </a:scene3d>
            <a:sp3d prstMaterial="matte">
              <a:bevelT w="50800" h="10160"/>
            </a:sp3d>
          </a:bodyPr>
          <a:lstStyle/>
          <a:p>
            <a:pPr eaLnBrk="1" fontAlgn="auto" hangingPunct="1">
              <a:spcAft>
                <a:spcPts val="0"/>
              </a:spcAft>
              <a:defRPr/>
            </a:pPr>
            <a:r>
              <a:rPr lang="en-US" dirty="0" smtClean="0">
                <a:solidFill>
                  <a:schemeClr val="accent1">
                    <a:satMod val="150000"/>
                  </a:schemeClr>
                </a:solidFill>
                <a:ea typeface="+mj-ea"/>
                <a:cs typeface="+mj-cs"/>
              </a:rPr>
              <a:t>Comparing Correlation Coefficients</a:t>
            </a:r>
            <a:endParaRPr lang="en-US" dirty="0">
              <a:solidFill>
                <a:schemeClr val="accent1">
                  <a:satMod val="150000"/>
                </a:schemeClr>
              </a:solidFill>
              <a:ea typeface="+mj-ea"/>
              <a:cs typeface="+mj-cs"/>
            </a:endParaRPr>
          </a:p>
        </p:txBody>
      </p:sp>
      <p:sp>
        <p:nvSpPr>
          <p:cNvPr id="78851" name="Rectangle 3"/>
          <p:cNvSpPr>
            <a:spLocks noGrp="1" noChangeArrowheads="1"/>
          </p:cNvSpPr>
          <p:nvPr>
            <p:ph idx="1"/>
          </p:nvPr>
        </p:nvSpPr>
        <p:spPr>
          <a:xfrm>
            <a:off x="457200" y="1546225"/>
            <a:ext cx="8229600" cy="4625975"/>
          </a:xfrm>
        </p:spPr>
        <p:txBody>
          <a:bodyPr/>
          <a:lstStyle/>
          <a:p>
            <a:pPr eaLnBrk="1" hangingPunct="1"/>
            <a:r>
              <a:rPr lang="en-US" sz="1800" b="1" dirty="0" smtClean="0">
                <a:ea typeface="ＭＳ Ｐゴシック" charset="-128"/>
              </a:rPr>
              <a:t>If the correlation coefficient is a positive number, there is a positive correlation (connection) between the variables. </a:t>
            </a:r>
          </a:p>
          <a:p>
            <a:pPr lvl="1" eaLnBrk="1" hangingPunct="1"/>
            <a:r>
              <a:rPr lang="en-US" sz="1200" dirty="0" smtClean="0">
                <a:ea typeface="ＭＳ Ｐゴシック" charset="-128"/>
              </a:rPr>
              <a:t>Height and weight-the taller a person is, </a:t>
            </a:r>
            <a:r>
              <a:rPr lang="en-US" sz="1200" b="1" i="1" dirty="0" smtClean="0">
                <a:ea typeface="ＭＳ Ｐゴシック" charset="-128"/>
              </a:rPr>
              <a:t>usually </a:t>
            </a:r>
            <a:r>
              <a:rPr lang="en-US" sz="1200" dirty="0" smtClean="0">
                <a:ea typeface="ＭＳ Ｐゴシック" charset="-128"/>
              </a:rPr>
              <a:t>means they weigh more too</a:t>
            </a:r>
            <a:endParaRPr lang="en-US" sz="1200" b="1" dirty="0" smtClean="0">
              <a:ea typeface="ＭＳ Ｐゴシック" charset="-128"/>
            </a:endParaRPr>
          </a:p>
          <a:p>
            <a:pPr eaLnBrk="1" hangingPunct="1"/>
            <a:endParaRPr lang="en-US" sz="1800" b="1" dirty="0" smtClean="0">
              <a:ea typeface="ＭＳ Ｐゴシック" charset="-128"/>
            </a:endParaRPr>
          </a:p>
          <a:p>
            <a:pPr eaLnBrk="1" hangingPunct="1"/>
            <a:r>
              <a:rPr lang="en-US" sz="1800" b="1" dirty="0" smtClean="0">
                <a:ea typeface="ＭＳ Ｐゴシック" charset="-128"/>
              </a:rPr>
              <a:t>If the correlation coefficient is a negative number, there is a negative correlation (connection) between variables.</a:t>
            </a:r>
          </a:p>
          <a:p>
            <a:pPr lvl="1" eaLnBrk="1" hangingPunct="1"/>
            <a:r>
              <a:rPr lang="en-US" sz="1200" dirty="0" smtClean="0">
                <a:ea typeface="ＭＳ Ｐゴシック" charset="-128"/>
              </a:rPr>
              <a:t>Education and years in jail—people who have more years of education </a:t>
            </a:r>
            <a:r>
              <a:rPr lang="en-US" sz="1200" b="1" i="1" dirty="0" smtClean="0">
                <a:ea typeface="ＭＳ Ｐゴシック" charset="-128"/>
              </a:rPr>
              <a:t>tend </a:t>
            </a:r>
            <a:r>
              <a:rPr lang="en-US" sz="1200" dirty="0" smtClean="0">
                <a:ea typeface="ＭＳ Ｐゴシック" charset="-128"/>
              </a:rPr>
              <a:t>to have fewer years in jail</a:t>
            </a:r>
            <a:endParaRPr lang="en-US" sz="1200" b="1" dirty="0" smtClean="0">
              <a:ea typeface="ＭＳ Ｐゴシック" charset="-128"/>
            </a:endParaRPr>
          </a:p>
          <a:p>
            <a:pPr eaLnBrk="1" hangingPunct="1"/>
            <a:endParaRPr lang="en-US" sz="1800" b="1" dirty="0" smtClean="0">
              <a:ea typeface="ＭＳ Ｐゴシック" charset="-128"/>
            </a:endParaRPr>
          </a:p>
          <a:p>
            <a:pPr eaLnBrk="1" hangingPunct="1"/>
            <a:r>
              <a:rPr lang="en-US" sz="1800" b="1" dirty="0" smtClean="0">
                <a:ea typeface="ＭＳ Ｐゴシック" charset="-128"/>
              </a:rPr>
              <a:t>If the correlation coefficient is 0, there is no correlation between variables.</a:t>
            </a:r>
          </a:p>
        </p:txBody>
      </p:sp>
      <p:pic>
        <p:nvPicPr>
          <p:cNvPr id="78852" name="Picture 5" descr="scatplo2"/>
          <p:cNvPicPr>
            <a:picLocks noChangeAspect="1" noChangeArrowheads="1"/>
          </p:cNvPicPr>
          <p:nvPr/>
        </p:nvPicPr>
        <p:blipFill>
          <a:blip r:embed="rId2" cstate="print"/>
          <a:srcRect/>
          <a:stretch>
            <a:fillRect/>
          </a:stretch>
        </p:blipFill>
        <p:spPr bwMode="auto">
          <a:xfrm>
            <a:off x="76200" y="4152900"/>
            <a:ext cx="3124200" cy="2301875"/>
          </a:xfrm>
          <a:prstGeom prst="rect">
            <a:avLst/>
          </a:prstGeom>
          <a:noFill/>
          <a:ln w="9525">
            <a:noFill/>
            <a:miter lim="800000"/>
            <a:headEnd/>
            <a:tailEnd/>
          </a:ln>
        </p:spPr>
      </p:pic>
      <p:pic>
        <p:nvPicPr>
          <p:cNvPr id="78853" name="Picture 7" descr="scatplo3"/>
          <p:cNvPicPr>
            <a:picLocks noChangeAspect="1" noChangeArrowheads="1"/>
          </p:cNvPicPr>
          <p:nvPr/>
        </p:nvPicPr>
        <p:blipFill>
          <a:blip r:embed="rId3" cstate="print"/>
          <a:srcRect/>
          <a:stretch>
            <a:fillRect/>
          </a:stretch>
        </p:blipFill>
        <p:spPr bwMode="auto">
          <a:xfrm>
            <a:off x="3352800" y="4152900"/>
            <a:ext cx="3124200" cy="2301875"/>
          </a:xfrm>
          <a:prstGeom prst="rect">
            <a:avLst/>
          </a:prstGeom>
          <a:noFill/>
          <a:ln w="9525">
            <a:noFill/>
            <a:miter lim="800000"/>
            <a:headEnd/>
            <a:tailEnd/>
          </a:ln>
        </p:spPr>
      </p:pic>
      <p:pic>
        <p:nvPicPr>
          <p:cNvPr id="78854" name="Picture 9" descr="no_correlation"/>
          <p:cNvPicPr>
            <a:picLocks noChangeAspect="1" noChangeArrowheads="1"/>
          </p:cNvPicPr>
          <p:nvPr/>
        </p:nvPicPr>
        <p:blipFill>
          <a:blip r:embed="rId4" cstate="print"/>
          <a:srcRect/>
          <a:stretch>
            <a:fillRect/>
          </a:stretch>
        </p:blipFill>
        <p:spPr bwMode="auto">
          <a:xfrm>
            <a:off x="6705600" y="4152900"/>
            <a:ext cx="2324100" cy="2324100"/>
          </a:xfrm>
          <a:prstGeom prst="rect">
            <a:avLst/>
          </a:prstGeom>
          <a:noFill/>
          <a:ln w="9525">
            <a:noFill/>
            <a:miter lim="800000"/>
            <a:headEnd/>
            <a:tailEnd/>
          </a:ln>
        </p:spPr>
      </p:pic>
      <p:sp>
        <p:nvSpPr>
          <p:cNvPr id="78855" name="Text Box 10"/>
          <p:cNvSpPr txBox="1">
            <a:spLocks noChangeArrowheads="1"/>
          </p:cNvSpPr>
          <p:nvPr/>
        </p:nvSpPr>
        <p:spPr bwMode="auto">
          <a:xfrm>
            <a:off x="228600" y="6400800"/>
            <a:ext cx="2819400" cy="457200"/>
          </a:xfrm>
          <a:prstGeom prst="rect">
            <a:avLst/>
          </a:prstGeom>
          <a:noFill/>
          <a:ln w="12700">
            <a:noFill/>
            <a:miter lim="800000"/>
            <a:headEnd type="none" w="sm" len="sm"/>
            <a:tailEnd type="none" w="sm" len="sm"/>
          </a:ln>
        </p:spPr>
        <p:txBody>
          <a:bodyPr>
            <a:spAutoFit/>
          </a:bodyPr>
          <a:lstStyle/>
          <a:p>
            <a:pPr>
              <a:spcBef>
                <a:spcPct val="50000"/>
              </a:spcBef>
            </a:pPr>
            <a:r>
              <a:rPr lang="en-US"/>
              <a:t>Positive Correlation</a:t>
            </a:r>
          </a:p>
        </p:txBody>
      </p:sp>
      <p:sp>
        <p:nvSpPr>
          <p:cNvPr id="78856" name="Text Box 13"/>
          <p:cNvSpPr txBox="1">
            <a:spLocks noChangeArrowheads="1"/>
          </p:cNvSpPr>
          <p:nvPr/>
        </p:nvSpPr>
        <p:spPr bwMode="auto">
          <a:xfrm>
            <a:off x="3581400" y="6400800"/>
            <a:ext cx="2819400" cy="457200"/>
          </a:xfrm>
          <a:prstGeom prst="rect">
            <a:avLst/>
          </a:prstGeom>
          <a:noFill/>
          <a:ln w="12700">
            <a:noFill/>
            <a:miter lim="800000"/>
            <a:headEnd type="none" w="sm" len="sm"/>
            <a:tailEnd type="none" w="sm" len="sm"/>
          </a:ln>
        </p:spPr>
        <p:txBody>
          <a:bodyPr>
            <a:spAutoFit/>
          </a:bodyPr>
          <a:lstStyle/>
          <a:p>
            <a:pPr>
              <a:spcBef>
                <a:spcPct val="50000"/>
              </a:spcBef>
            </a:pPr>
            <a:r>
              <a:rPr lang="en-US"/>
              <a:t>Negative Correlation</a:t>
            </a:r>
          </a:p>
        </p:txBody>
      </p:sp>
      <p:sp>
        <p:nvSpPr>
          <p:cNvPr id="78857" name="Text Box 14"/>
          <p:cNvSpPr txBox="1">
            <a:spLocks noChangeArrowheads="1"/>
          </p:cNvSpPr>
          <p:nvPr/>
        </p:nvSpPr>
        <p:spPr bwMode="auto">
          <a:xfrm>
            <a:off x="6858000" y="6400800"/>
            <a:ext cx="2819400" cy="457200"/>
          </a:xfrm>
          <a:prstGeom prst="rect">
            <a:avLst/>
          </a:prstGeom>
          <a:noFill/>
          <a:ln w="12700">
            <a:noFill/>
            <a:miter lim="800000"/>
            <a:headEnd type="none" w="sm" len="sm"/>
            <a:tailEnd type="none" w="sm" len="sm"/>
          </a:ln>
        </p:spPr>
        <p:txBody>
          <a:bodyPr>
            <a:spAutoFit/>
          </a:bodyPr>
          <a:lstStyle/>
          <a:p>
            <a:pPr>
              <a:spcBef>
                <a:spcPct val="50000"/>
              </a:spcBef>
            </a:pPr>
            <a:r>
              <a:rPr lang="en-US"/>
              <a:t>No Correlation</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sz="4000" dirty="0" smtClean="0">
                <a:ea typeface="ＭＳ Ｐゴシック" charset="-128"/>
              </a:rPr>
              <a:t>Positive Correlation Coefficients</a:t>
            </a:r>
          </a:p>
        </p:txBody>
      </p:sp>
      <p:sp>
        <p:nvSpPr>
          <p:cNvPr id="79875" name="Content Placeholder 2"/>
          <p:cNvSpPr>
            <a:spLocks noGrp="1"/>
          </p:cNvSpPr>
          <p:nvPr>
            <p:ph idx="1"/>
          </p:nvPr>
        </p:nvSpPr>
        <p:spPr/>
        <p:txBody>
          <a:bodyPr/>
          <a:lstStyle/>
          <a:p>
            <a:r>
              <a:rPr lang="en-US" dirty="0" smtClean="0">
                <a:ea typeface="ＭＳ Ｐゴシック" charset="-128"/>
              </a:rPr>
              <a:t>Positive correlation coefficients indicate a stronger connection as they get closer to 1.</a:t>
            </a:r>
          </a:p>
        </p:txBody>
      </p:sp>
      <p:pic>
        <p:nvPicPr>
          <p:cNvPr id="79876" name="Picture 3"/>
          <p:cNvPicPr>
            <a:picLocks noChangeAspect="1"/>
          </p:cNvPicPr>
          <p:nvPr/>
        </p:nvPicPr>
        <p:blipFill>
          <a:blip r:embed="rId2" cstate="print"/>
          <a:srcRect/>
          <a:stretch>
            <a:fillRect/>
          </a:stretch>
        </p:blipFill>
        <p:spPr bwMode="auto">
          <a:xfrm>
            <a:off x="1031875" y="3200400"/>
            <a:ext cx="7121525"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descr="cor prac.png"/>
          <p:cNvPicPr>
            <a:picLocks noGrp="1" noChangeAspect="1"/>
          </p:cNvPicPr>
          <p:nvPr>
            <p:ph idx="1"/>
          </p:nvPr>
        </p:nvPicPr>
        <p:blipFill>
          <a:blip r:embed="rId2" cstate="print"/>
          <a:stretch>
            <a:fillRect/>
          </a:stretch>
        </p:blipFill>
        <p:spPr>
          <a:xfrm>
            <a:off x="0" y="819501"/>
            <a:ext cx="9144000" cy="5440860"/>
          </a:xfr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descr="scat prac.png"/>
          <p:cNvPicPr>
            <a:picLocks noGrp="1" noChangeAspect="1"/>
          </p:cNvPicPr>
          <p:nvPr>
            <p:ph idx="1"/>
          </p:nvPr>
        </p:nvPicPr>
        <p:blipFill>
          <a:blip r:embed="rId2" cstate="print"/>
          <a:stretch>
            <a:fillRect/>
          </a:stretch>
        </p:blipFill>
        <p:spPr>
          <a:xfrm>
            <a:off x="0" y="1117366"/>
            <a:ext cx="9144000" cy="5185317"/>
          </a:xfr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Correlation</a:t>
            </a:r>
            <a:endParaRPr lang="en-CA" dirty="0"/>
          </a:p>
        </p:txBody>
      </p:sp>
      <p:sp>
        <p:nvSpPr>
          <p:cNvPr id="3" name="Content Placeholder 2"/>
          <p:cNvSpPr>
            <a:spLocks noGrp="1"/>
          </p:cNvSpPr>
          <p:nvPr>
            <p:ph idx="1"/>
          </p:nvPr>
        </p:nvSpPr>
        <p:spPr/>
        <p:txBody>
          <a:bodyPr/>
          <a:lstStyle/>
          <a:p>
            <a:r>
              <a:rPr lang="en-CA" b="1" dirty="0" smtClean="0"/>
              <a:t>NOTE</a:t>
            </a:r>
            <a:r>
              <a:rPr lang="en-CA" b="1" dirty="0" smtClean="0"/>
              <a:t>: Correlation does not explain cause; </a:t>
            </a:r>
          </a:p>
          <a:p>
            <a:r>
              <a:rPr lang="en-CA" dirty="0" smtClean="0"/>
              <a:t>it </a:t>
            </a:r>
            <a:r>
              <a:rPr lang="en-CA" dirty="0" smtClean="0"/>
              <a:t>simply shows a relationship (or not) between factors. </a:t>
            </a:r>
          </a:p>
          <a:p>
            <a:r>
              <a:rPr lang="en-CA" dirty="0" smtClean="0"/>
              <a:t>In </a:t>
            </a:r>
            <a:r>
              <a:rPr lang="en-CA" dirty="0" smtClean="0"/>
              <a:t>order to isolate the cause we must carry out controlled experiments. </a:t>
            </a:r>
          </a:p>
          <a:p>
            <a:endParaRPr lang="en-CA"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dirty="0" smtClean="0">
                <a:ea typeface="ＭＳ Ｐゴシック" charset="-128"/>
              </a:rPr>
              <a:t>Correlation Practice</a:t>
            </a:r>
          </a:p>
        </p:txBody>
      </p:sp>
      <p:sp>
        <p:nvSpPr>
          <p:cNvPr id="3" name="Content Placeholder 2"/>
          <p:cNvSpPr>
            <a:spLocks noGrp="1"/>
          </p:cNvSpPr>
          <p:nvPr>
            <p:ph idx="1"/>
          </p:nvPr>
        </p:nvSpPr>
        <p:spPr/>
        <p:txBody>
          <a:bodyPr>
            <a:normAutofit lnSpcReduction="10000"/>
          </a:bodyPr>
          <a:lstStyle/>
          <a:p>
            <a:r>
              <a:rPr lang="en-US" dirty="0" smtClean="0">
                <a:ea typeface="ＭＳ Ｐゴシック" charset="-128"/>
              </a:rPr>
              <a:t>For each studies below, identify if there is a positive or negative correlation:</a:t>
            </a:r>
          </a:p>
          <a:p>
            <a:pPr lvl="1"/>
            <a:r>
              <a:rPr lang="en-US" sz="2400" dirty="0" smtClean="0">
                <a:ea typeface="ＭＳ Ｐゴシック" charset="-128"/>
              </a:rPr>
              <a:t>The more young children watch TV, the less they read (Kaiser, 2002)</a:t>
            </a:r>
          </a:p>
          <a:p>
            <a:pPr lvl="1"/>
            <a:r>
              <a:rPr lang="en-US" sz="2400" dirty="0" smtClean="0">
                <a:ea typeface="ＭＳ Ｐゴシック" charset="-128"/>
              </a:rPr>
              <a:t>The more sexual content sees on TV, the more likely they are to </a:t>
            </a:r>
            <a:r>
              <a:rPr lang="en-US" sz="2400" dirty="0" smtClean="0">
                <a:ea typeface="ＭＳ Ｐゴシック" charset="-128"/>
              </a:rPr>
              <a:t> </a:t>
            </a:r>
            <a:r>
              <a:rPr lang="en-US" sz="2400" dirty="0" smtClean="0">
                <a:ea typeface="ＭＳ Ｐゴシック" charset="-128"/>
              </a:rPr>
              <a:t>have sex (Collins et al. 2004)</a:t>
            </a:r>
          </a:p>
          <a:p>
            <a:pPr lvl="1"/>
            <a:r>
              <a:rPr lang="en-US" sz="2400" dirty="0" smtClean="0">
                <a:ea typeface="ＭＳ Ｐゴシック" charset="-128"/>
              </a:rPr>
              <a:t>The longer children are breast-fed, the greater their later academic achievements (</a:t>
            </a:r>
            <a:r>
              <a:rPr lang="en-US" sz="2400" dirty="0" err="1" smtClean="0">
                <a:ea typeface="ＭＳ Ｐゴシック" charset="-128"/>
              </a:rPr>
              <a:t>Horwood</a:t>
            </a:r>
            <a:r>
              <a:rPr lang="en-US" sz="2400" dirty="0" smtClean="0">
                <a:ea typeface="ＭＳ Ｐゴシック" charset="-128"/>
              </a:rPr>
              <a:t> &amp; Ferguson. 1998)</a:t>
            </a:r>
          </a:p>
          <a:p>
            <a:pPr lvl="1"/>
            <a:r>
              <a:rPr lang="en-US" sz="2400" dirty="0" smtClean="0">
                <a:ea typeface="ＭＳ Ｐゴシック" charset="-128"/>
              </a:rPr>
              <a:t>The more often adolescents eat breakfast, the lower their body mass (</a:t>
            </a:r>
            <a:r>
              <a:rPr lang="en-US" sz="2400" dirty="0" err="1" smtClean="0">
                <a:ea typeface="ＭＳ Ｐゴシック" charset="-128"/>
              </a:rPr>
              <a:t>Timlin</a:t>
            </a:r>
            <a:r>
              <a:rPr lang="en-US" sz="2400" dirty="0" smtClean="0">
                <a:ea typeface="ＭＳ Ｐゴシック" charset="-128"/>
              </a:rPr>
              <a:t> et al. 2008)</a:t>
            </a:r>
          </a:p>
          <a:p>
            <a:pPr lvl="1"/>
            <a:r>
              <a:rPr lang="en-US" sz="2400" dirty="0" smtClean="0">
                <a:ea typeface="ＭＳ Ｐゴシック" charset="-128"/>
              </a:rPr>
              <a:t>Answers: negative, positive, positive, negative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dirty="0" smtClean="0">
                <a:ea typeface="ＭＳ Ｐゴシック" charset="-128"/>
              </a:rPr>
              <a:t>Illusory Correlation</a:t>
            </a:r>
          </a:p>
        </p:txBody>
      </p:sp>
      <p:sp>
        <p:nvSpPr>
          <p:cNvPr id="81923" name="Content Placeholder 2"/>
          <p:cNvSpPr>
            <a:spLocks noGrp="1"/>
          </p:cNvSpPr>
          <p:nvPr>
            <p:ph idx="1"/>
          </p:nvPr>
        </p:nvSpPr>
        <p:spPr/>
        <p:txBody>
          <a:bodyPr/>
          <a:lstStyle/>
          <a:p>
            <a:r>
              <a:rPr lang="en-US" dirty="0" smtClean="0">
                <a:ea typeface="ＭＳ Ｐゴシック" charset="-128"/>
              </a:rPr>
              <a:t>Correlation coefficients are important because they allow us to see relationships between variables and prevent us from “seeing” relationships that do not exist.</a:t>
            </a:r>
          </a:p>
          <a:p>
            <a:pPr lvl="1"/>
            <a:r>
              <a:rPr lang="en-US" dirty="0" smtClean="0">
                <a:ea typeface="ＭＳ Ｐゴシック" charset="-128"/>
              </a:rPr>
              <a:t>An illusory correlation is when believe there is a relationship between two things, we are likely to notice and recall instances that confirm our belief.</a:t>
            </a:r>
          </a:p>
          <a:p>
            <a:pPr lvl="2"/>
            <a:r>
              <a:rPr lang="en-US" dirty="0" smtClean="0">
                <a:ea typeface="ＭＳ Ｐゴシック" charset="-128"/>
              </a:rPr>
              <a:t>Ex. getting chilled wet causes people to “catch a cold”</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dirty="0" smtClean="0">
                <a:ea typeface="ＭＳ Ｐゴシック" charset="-128"/>
              </a:rPr>
              <a:t>Comparing Research Methods</a:t>
            </a:r>
          </a:p>
        </p:txBody>
      </p:sp>
      <p:pic>
        <p:nvPicPr>
          <p:cNvPr id="82947" name="Picture 2"/>
          <p:cNvPicPr>
            <a:picLocks noGrp="1" noChangeAspect="1" noChangeArrowheads="1"/>
          </p:cNvPicPr>
          <p:nvPr>
            <p:ph idx="1"/>
          </p:nvPr>
        </p:nvPicPr>
        <p:blipFill>
          <a:blip r:embed="rId2" cstate="print"/>
          <a:stretch>
            <a:fillRect/>
          </a:stretch>
        </p:blipFill>
        <p:spPr>
          <a:xfrm>
            <a:off x="1033576" y="1935163"/>
            <a:ext cx="7076847" cy="4389437"/>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ea typeface="ＭＳ Ｐゴシック" charset="-128"/>
              </a:rPr>
              <a:t>What’s the point?</a:t>
            </a:r>
          </a:p>
        </p:txBody>
      </p:sp>
      <p:sp>
        <p:nvSpPr>
          <p:cNvPr id="21507" name="Content Placeholder 2"/>
          <p:cNvSpPr>
            <a:spLocks noGrp="1"/>
          </p:cNvSpPr>
          <p:nvPr>
            <p:ph idx="1"/>
          </p:nvPr>
        </p:nvSpPr>
        <p:spPr/>
        <p:txBody>
          <a:bodyPr/>
          <a:lstStyle/>
          <a:p>
            <a:r>
              <a:rPr lang="en-US" dirty="0" smtClean="0">
                <a:ea typeface="ＭＳ Ｐゴシック" charset="-128"/>
              </a:rPr>
              <a:t>Hindsight bias and overconfidence often lead us to overestimate our intuition (common sense). Scientific inquiry can help us move from illusion back to fact.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4400" dirty="0" smtClean="0"/>
              <a:t>Frequently </a:t>
            </a:r>
            <a:r>
              <a:rPr lang="en-CA" sz="4400" dirty="0" smtClean="0"/>
              <a:t>Asked Questions about Psychology </a:t>
            </a:r>
            <a:endParaRPr lang="en-CA" sz="4400" dirty="0"/>
          </a:p>
        </p:txBody>
      </p:sp>
      <p:sp>
        <p:nvSpPr>
          <p:cNvPr id="3" name="Content Placeholder 2"/>
          <p:cNvSpPr>
            <a:spLocks noGrp="1"/>
          </p:cNvSpPr>
          <p:nvPr>
            <p:ph idx="1"/>
          </p:nvPr>
        </p:nvSpPr>
        <p:spPr/>
        <p:txBody>
          <a:bodyPr/>
          <a:lstStyle/>
          <a:p>
            <a:endParaRPr lang="en-CA" dirty="0" smtClean="0"/>
          </a:p>
          <a:p>
            <a:r>
              <a:rPr lang="en-CA" sz="4000" b="1" dirty="0" smtClean="0"/>
              <a:t>Can laboratory experiments illuminate everyday life? </a:t>
            </a:r>
          </a:p>
          <a:p>
            <a:pPr>
              <a:buNone/>
            </a:pPr>
            <a:r>
              <a:rPr lang="en-CA" dirty="0" smtClean="0"/>
              <a:t>	By </a:t>
            </a:r>
            <a:r>
              <a:rPr lang="en-CA" dirty="0" smtClean="0"/>
              <a:t>intentionally creating a controlled, artificial environment in the lab, researchers aim to test theoretical principles. These principles help us to understand, describe, explain, and predict everyday behaviors. </a:t>
            </a:r>
            <a:endParaRPr lang="en-CA"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4800" dirty="0" smtClean="0"/>
              <a:t>Frequently Asked Questions about Psychology</a:t>
            </a:r>
            <a:endParaRPr lang="en-CA" dirty="0"/>
          </a:p>
        </p:txBody>
      </p:sp>
      <p:sp>
        <p:nvSpPr>
          <p:cNvPr id="3" name="Content Placeholder 2"/>
          <p:cNvSpPr>
            <a:spLocks noGrp="1"/>
          </p:cNvSpPr>
          <p:nvPr>
            <p:ph idx="1"/>
          </p:nvPr>
        </p:nvSpPr>
        <p:spPr/>
        <p:txBody>
          <a:bodyPr>
            <a:normAutofit fontScale="92500" lnSpcReduction="10000"/>
          </a:bodyPr>
          <a:lstStyle/>
          <a:p>
            <a:r>
              <a:rPr lang="en-CA" sz="3600" b="1" dirty="0" smtClean="0"/>
              <a:t>Does </a:t>
            </a:r>
            <a:r>
              <a:rPr lang="en-CA" sz="3600" b="1" dirty="0" smtClean="0"/>
              <a:t>behavior depend on one’s culture? </a:t>
            </a:r>
          </a:p>
          <a:p>
            <a:r>
              <a:rPr lang="en-CA" sz="2800" b="1" dirty="0" smtClean="0"/>
              <a:t>Culture</a:t>
            </a:r>
            <a:r>
              <a:rPr lang="en-CA" sz="2800" dirty="0" smtClean="0"/>
              <a:t>—the </a:t>
            </a:r>
            <a:r>
              <a:rPr lang="en-CA" sz="2800" dirty="0" smtClean="0"/>
              <a:t>enduring behaviors, ideas, attitudes, and traditions shared by a large group of people and transmitted from one generation to the next </a:t>
            </a:r>
            <a:endParaRPr lang="en-CA" sz="2800" dirty="0" smtClean="0"/>
          </a:p>
          <a:p>
            <a:r>
              <a:rPr lang="en-CA" sz="2800" b="1" dirty="0" smtClean="0"/>
              <a:t>Attitudes </a:t>
            </a:r>
            <a:r>
              <a:rPr lang="en-CA" sz="2800" b="1" dirty="0" smtClean="0"/>
              <a:t>and behaviors do vary across cultures, but the principles that underlie them vary much less. Cross-cultural psychology explores both our cultural differences and the universal similarities that define our human kinship. </a:t>
            </a:r>
          </a:p>
          <a:p>
            <a:endParaRPr lang="en-CA"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4400" dirty="0" smtClean="0"/>
              <a:t>Frequently Asked Questions about Psychology</a:t>
            </a:r>
            <a:endParaRPr lang="en-CA" dirty="0"/>
          </a:p>
        </p:txBody>
      </p:sp>
      <p:sp>
        <p:nvSpPr>
          <p:cNvPr id="3" name="Content Placeholder 2"/>
          <p:cNvSpPr>
            <a:spLocks noGrp="1"/>
          </p:cNvSpPr>
          <p:nvPr>
            <p:ph idx="1"/>
          </p:nvPr>
        </p:nvSpPr>
        <p:spPr/>
        <p:txBody>
          <a:bodyPr/>
          <a:lstStyle/>
          <a:p>
            <a:r>
              <a:rPr lang="en-CA" sz="4400" b="1" dirty="0" smtClean="0"/>
              <a:t>Does </a:t>
            </a:r>
            <a:r>
              <a:rPr lang="en-CA" sz="4400" b="1" dirty="0" smtClean="0"/>
              <a:t>behavior vary with gender? </a:t>
            </a:r>
          </a:p>
          <a:p>
            <a:r>
              <a:rPr lang="en-CA" dirty="0" smtClean="0"/>
              <a:t>Gender is a basic fact of life. Although gender differences tend to capture attention, it is important to remember our greater gender similarities.</a:t>
            </a:r>
            <a:endParaRPr lang="en-CA"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4800" dirty="0" smtClean="0"/>
              <a:t>Frequently Asked Questions about Psychology</a:t>
            </a:r>
            <a:endParaRPr lang="en-CA" dirty="0"/>
          </a:p>
        </p:txBody>
      </p:sp>
      <p:sp>
        <p:nvSpPr>
          <p:cNvPr id="3" name="Content Placeholder 2"/>
          <p:cNvSpPr>
            <a:spLocks noGrp="1"/>
          </p:cNvSpPr>
          <p:nvPr>
            <p:ph idx="1"/>
          </p:nvPr>
        </p:nvSpPr>
        <p:spPr/>
        <p:txBody>
          <a:bodyPr/>
          <a:lstStyle/>
          <a:p>
            <a:r>
              <a:rPr lang="en-CA" sz="4000" b="1" dirty="0" smtClean="0"/>
              <a:t>Why </a:t>
            </a:r>
            <a:r>
              <a:rPr lang="en-CA" sz="4000" b="1" dirty="0" smtClean="0"/>
              <a:t>do psychologists study animals? </a:t>
            </a:r>
          </a:p>
          <a:p>
            <a:r>
              <a:rPr lang="en-CA" dirty="0" smtClean="0"/>
              <a:t>Some psychologists study animals out of an interest in animal behavior. Others do so because knowledge of the physiological and psychological processes of animals gives them a better understanding of the similar processes operating in humans. </a:t>
            </a:r>
            <a:endParaRPr lang="en-CA"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4400" dirty="0" smtClean="0"/>
              <a:t>Frequently Asked Questions about Psychology</a:t>
            </a:r>
            <a:endParaRPr lang="en-CA" dirty="0"/>
          </a:p>
        </p:txBody>
      </p:sp>
      <p:sp>
        <p:nvSpPr>
          <p:cNvPr id="3" name="Content Placeholder 2"/>
          <p:cNvSpPr>
            <a:spLocks noGrp="1"/>
          </p:cNvSpPr>
          <p:nvPr>
            <p:ph idx="1"/>
          </p:nvPr>
        </p:nvSpPr>
        <p:spPr/>
        <p:txBody>
          <a:bodyPr/>
          <a:lstStyle/>
          <a:p>
            <a:r>
              <a:rPr lang="en-CA" sz="4400" b="1" dirty="0" smtClean="0"/>
              <a:t>Is </a:t>
            </a:r>
            <a:r>
              <a:rPr lang="en-CA" sz="4400" b="1" dirty="0" smtClean="0"/>
              <a:t>it ethical to experiment on animals? </a:t>
            </a:r>
          </a:p>
          <a:p>
            <a:r>
              <a:rPr lang="en-CA" dirty="0" smtClean="0"/>
              <a:t>Only </a:t>
            </a:r>
            <a:r>
              <a:rPr lang="en-CA" dirty="0" smtClean="0"/>
              <a:t>about 7 percent of all psychological experiments involve animals, and under ethical and legal guidelines these animals rarely experience pain. Nevertheless, animal rights groups raise an important issue: Even if it leads to the relief of human suffering, is an animal’s temporary suffering justified? </a:t>
            </a:r>
          </a:p>
          <a:p>
            <a:endParaRPr lang="en-CA"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4800" dirty="0" smtClean="0"/>
              <a:t>Frequently Asked Questions about Psychology</a:t>
            </a:r>
            <a:endParaRPr lang="en-CA" dirty="0"/>
          </a:p>
        </p:txBody>
      </p:sp>
      <p:sp>
        <p:nvSpPr>
          <p:cNvPr id="3" name="Content Placeholder 2"/>
          <p:cNvSpPr>
            <a:spLocks noGrp="1"/>
          </p:cNvSpPr>
          <p:nvPr>
            <p:ph idx="1"/>
          </p:nvPr>
        </p:nvSpPr>
        <p:spPr/>
        <p:txBody>
          <a:bodyPr/>
          <a:lstStyle/>
          <a:p>
            <a:r>
              <a:rPr lang="en-CA" sz="4400" dirty="0" smtClean="0"/>
              <a:t>Is </a:t>
            </a:r>
            <a:r>
              <a:rPr lang="en-CA" sz="4400" dirty="0" smtClean="0"/>
              <a:t>it ethical to experiment on people? </a:t>
            </a:r>
          </a:p>
          <a:p>
            <a:r>
              <a:rPr lang="en-CA" dirty="0" smtClean="0"/>
              <a:t>Occasionally researchers temporarily stress or deceive people in order to learn something important. Professional ethical standards provide guidelines concerning the treatment of both human and animal participants. </a:t>
            </a:r>
            <a:endParaRPr lang="en-C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76200"/>
            <a:ext cx="7772400" cy="1143000"/>
          </a:xfrm>
        </p:spPr>
        <p:txBody>
          <a:bodyPr rtlCol="0">
            <a:normAutofit/>
            <a:scene3d>
              <a:camera prst="orthographicFront"/>
              <a:lightRig rig="threePt" dir="t">
                <a:rot lat="0" lon="0" rev="4800000"/>
              </a:lightRig>
            </a:scene3d>
            <a:sp3d prstMaterial="matte">
              <a:bevelT w="50800" h="10160"/>
            </a:sp3d>
          </a:bodyPr>
          <a:lstStyle/>
          <a:p>
            <a:pPr eaLnBrk="1" fontAlgn="auto" hangingPunct="1">
              <a:spcAft>
                <a:spcPts val="0"/>
              </a:spcAft>
              <a:defRPr/>
            </a:pPr>
            <a:r>
              <a:rPr lang="en-US" dirty="0">
                <a:solidFill>
                  <a:schemeClr val="accent1">
                    <a:satMod val="150000"/>
                  </a:schemeClr>
                </a:solidFill>
                <a:ea typeface="+mj-ea"/>
                <a:cs typeface="+mj-cs"/>
              </a:rPr>
              <a:t>Clever Hans</a:t>
            </a:r>
          </a:p>
        </p:txBody>
      </p:sp>
      <p:sp>
        <p:nvSpPr>
          <p:cNvPr id="9219" name="Rectangle 3"/>
          <p:cNvSpPr>
            <a:spLocks noGrp="1" noChangeArrowheads="1"/>
          </p:cNvSpPr>
          <p:nvPr>
            <p:ph idx="1"/>
          </p:nvPr>
        </p:nvSpPr>
        <p:spPr>
          <a:xfrm>
            <a:off x="304800" y="1905000"/>
            <a:ext cx="4191000" cy="4267200"/>
          </a:xfrm>
        </p:spPr>
        <p:txBody>
          <a:bodyPr/>
          <a:lstStyle/>
          <a:p>
            <a:pPr eaLnBrk="1" hangingPunct="1"/>
            <a:r>
              <a:rPr lang="en-US" sz="2000" b="1" dirty="0" smtClean="0">
                <a:ea typeface="ＭＳ Ｐゴシック" charset="-128"/>
              </a:rPr>
              <a:t>Clever Hans the horse could do simple math and spell out the answers to simple questions. He wasn’t always correct, but he was most of the time. </a:t>
            </a:r>
          </a:p>
          <a:p>
            <a:pPr eaLnBrk="1" hangingPunct="1"/>
            <a:endParaRPr lang="en-US" sz="2000" b="1" dirty="0" smtClean="0">
              <a:ea typeface="ＭＳ Ｐゴシック" charset="-128"/>
            </a:endParaRPr>
          </a:p>
          <a:p>
            <a:pPr eaLnBrk="1" hangingPunct="1"/>
            <a:r>
              <a:rPr lang="en-US" sz="2000" b="1" dirty="0" smtClean="0">
                <a:ea typeface="ＭＳ Ｐゴシック" charset="-128"/>
              </a:rPr>
              <a:t>While a team of scientists, veterinarians, zoologists and circus trainers could not figure out how Hans was correctly answer the questions, Oskar </a:t>
            </a:r>
            <a:r>
              <a:rPr lang="en-US" sz="2000" b="1" dirty="0" err="1" smtClean="0">
                <a:ea typeface="ＭＳ Ｐゴシック" charset="-128"/>
              </a:rPr>
              <a:t>Pfungst</a:t>
            </a:r>
            <a:r>
              <a:rPr lang="en-US" sz="2000" b="1" dirty="0" smtClean="0">
                <a:ea typeface="ＭＳ Ｐゴシック" charset="-128"/>
              </a:rPr>
              <a:t>, a psychologist did. What did he discover?</a:t>
            </a:r>
          </a:p>
        </p:txBody>
      </p:sp>
      <p:pic>
        <p:nvPicPr>
          <p:cNvPr id="22532" name="Picture 1029" descr="http://upload.wikimedia.org/wikipedia/commons/e/e3/CleverHans.jpg"/>
          <p:cNvPicPr>
            <a:picLocks noChangeAspect="1" noChangeArrowheads="1"/>
          </p:cNvPicPr>
          <p:nvPr/>
        </p:nvPicPr>
        <p:blipFill>
          <a:blip r:embed="rId2" cstate="print"/>
          <a:srcRect/>
          <a:stretch>
            <a:fillRect/>
          </a:stretch>
        </p:blipFill>
        <p:spPr bwMode="auto">
          <a:xfrm>
            <a:off x="4572000" y="2590800"/>
            <a:ext cx="4427538" cy="2971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5402</TotalTime>
  <Words>3687</Words>
  <Application>Microsoft Office PowerPoint</Application>
  <PresentationFormat>On-screen Show (4:3)</PresentationFormat>
  <Paragraphs>424</Paragraphs>
  <Slides>85</Slides>
  <Notes>0</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Flow</vt:lpstr>
      <vt:lpstr>Research Methods Chapter 2</vt:lpstr>
      <vt:lpstr>Why do we need research?</vt:lpstr>
      <vt:lpstr>A Demonstration </vt:lpstr>
      <vt:lpstr>A Demonstration </vt:lpstr>
      <vt:lpstr>A Demonstration </vt:lpstr>
      <vt:lpstr>Hindsight Bias</vt:lpstr>
      <vt:lpstr>Another Demonstration…</vt:lpstr>
      <vt:lpstr>What’s the point?</vt:lpstr>
      <vt:lpstr>Clever Hans</vt:lpstr>
      <vt:lpstr>Hans’ Secret</vt:lpstr>
      <vt:lpstr>Emily Rosa</vt:lpstr>
      <vt:lpstr>Scientific Method/Empirical Approach</vt:lpstr>
      <vt:lpstr>Psychology's Main Goal</vt:lpstr>
      <vt:lpstr>The 5 Steps of Scientific Method</vt:lpstr>
      <vt:lpstr>The 5 Steps of Scientific Method</vt:lpstr>
      <vt:lpstr>Falsifiable Revisited</vt:lpstr>
      <vt:lpstr>Operational Definition</vt:lpstr>
      <vt:lpstr>Rosa and Pfungst’s Hypotheses</vt:lpstr>
      <vt:lpstr>Performing a Controlled Test</vt:lpstr>
      <vt:lpstr>Independent Variable</vt:lpstr>
      <vt:lpstr>Eliminating Patterns</vt:lpstr>
      <vt:lpstr>Randomization</vt:lpstr>
      <vt:lpstr>Gathering Objective Data</vt:lpstr>
      <vt:lpstr>Confounding Variables</vt:lpstr>
      <vt:lpstr>Rosa and Hans</vt:lpstr>
      <vt:lpstr>Analyzing the Results:  Accepting or Rejecting the Hypothesis</vt:lpstr>
      <vt:lpstr>Rosa’s Analysis</vt:lpstr>
      <vt:lpstr>Pfungst’s Analysis</vt:lpstr>
      <vt:lpstr>Publishing, Criticizing and Replicating the Results</vt:lpstr>
      <vt:lpstr>Methods of Research</vt:lpstr>
      <vt:lpstr>The Challenges of Experiments</vt:lpstr>
      <vt:lpstr>Representative Sample</vt:lpstr>
      <vt:lpstr>Representative Sample</vt:lpstr>
      <vt:lpstr>Random Assignment</vt:lpstr>
      <vt:lpstr>Control Group vs. Experiment Group</vt:lpstr>
      <vt:lpstr>Increasing Reliability</vt:lpstr>
      <vt:lpstr>Experiment Check List</vt:lpstr>
      <vt:lpstr>Non-Experiment Designs/ Quasi Experiments</vt:lpstr>
      <vt:lpstr>Case Studies</vt:lpstr>
      <vt:lpstr>Naturalistic Observation</vt:lpstr>
      <vt:lpstr>Longitudinal Study</vt:lpstr>
      <vt:lpstr>Cross-Sectional Studies and  Cohort-Sequential Studies</vt:lpstr>
      <vt:lpstr>Correlation Studies</vt:lpstr>
      <vt:lpstr>Surveys</vt:lpstr>
      <vt:lpstr>False Consensus</vt:lpstr>
      <vt:lpstr>Surveys and Wording</vt:lpstr>
      <vt:lpstr>Remember...</vt:lpstr>
      <vt:lpstr>Also...</vt:lpstr>
      <vt:lpstr>Slide 49</vt:lpstr>
      <vt:lpstr>Ethics in Research</vt:lpstr>
      <vt:lpstr>Using Data for Analysis</vt:lpstr>
      <vt:lpstr>Using Data for Analysis</vt:lpstr>
      <vt:lpstr>Mean, Median, Mode</vt:lpstr>
      <vt:lpstr>Mean, Median, Mode</vt:lpstr>
      <vt:lpstr>Slide 55</vt:lpstr>
      <vt:lpstr>Mean, Median, Mode</vt:lpstr>
      <vt:lpstr>Mean, Median, Mode</vt:lpstr>
      <vt:lpstr> Statistical Reasoning </vt:lpstr>
      <vt:lpstr>Standard Deviation</vt:lpstr>
      <vt:lpstr>Normal Distribution</vt:lpstr>
      <vt:lpstr>Normal Distribution</vt:lpstr>
      <vt:lpstr>Skewed Distribution</vt:lpstr>
      <vt:lpstr> A Skewed Distribution </vt:lpstr>
      <vt:lpstr>Correlation: Negative and Positive</vt:lpstr>
      <vt:lpstr>Correlation</vt:lpstr>
      <vt:lpstr>Slide 66</vt:lpstr>
      <vt:lpstr>Positive correlations  </vt:lpstr>
      <vt:lpstr>Slide 68</vt:lpstr>
      <vt:lpstr>Negative Correlation</vt:lpstr>
      <vt:lpstr>Slide 70</vt:lpstr>
      <vt:lpstr>Scatterplot  </vt:lpstr>
      <vt:lpstr>Comparing Correlation Coefficients</vt:lpstr>
      <vt:lpstr>Positive Correlation Coefficients</vt:lpstr>
      <vt:lpstr>Slide 74</vt:lpstr>
      <vt:lpstr>Slide 75</vt:lpstr>
      <vt:lpstr>Correlation</vt:lpstr>
      <vt:lpstr>Correlation Practice</vt:lpstr>
      <vt:lpstr>Illusory Correlation</vt:lpstr>
      <vt:lpstr>Comparing Research Methods</vt:lpstr>
      <vt:lpstr>Frequently Asked Questions about Psychology </vt:lpstr>
      <vt:lpstr>Frequently Asked Questions about Psychology</vt:lpstr>
      <vt:lpstr>Frequently Asked Questions about Psychology</vt:lpstr>
      <vt:lpstr>Frequently Asked Questions about Psychology</vt:lpstr>
      <vt:lpstr>Frequently Asked Questions about Psychology</vt:lpstr>
      <vt:lpstr>Frequently Asked Questions about Psychology</vt:lpstr>
    </vt:vector>
  </TitlesOfParts>
  <Company>Forest Grove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Methods Chapter 2</dc:title>
  <dc:creator>TTusow</dc:creator>
  <cp:lastModifiedBy>Corrina Fahey</cp:lastModifiedBy>
  <cp:revision>268</cp:revision>
  <dcterms:created xsi:type="dcterms:W3CDTF">2014-08-07T00:11:43Z</dcterms:created>
  <dcterms:modified xsi:type="dcterms:W3CDTF">2014-09-17T00:54:22Z</dcterms:modified>
</cp:coreProperties>
</file>