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BA84E3-8E1A-42C8-A02C-577AB9CCC30E}" type="datetimeFigureOut">
              <a:rPr lang="en-CA" smtClean="0"/>
              <a:t>2014-09-30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3041A8-74FA-4676-B0E8-EBB54D7FEC52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a typeface="ＭＳ Ｐゴシック" pitchFamily="-108" charset="-128"/>
              </a:rPr>
              <a:t>Module 10: </a:t>
            </a:r>
            <a:br>
              <a:rPr lang="en-US" sz="4400" dirty="0" smtClean="0">
                <a:ea typeface="ＭＳ Ｐゴシック" pitchFamily="-108" charset="-128"/>
              </a:rPr>
            </a:br>
            <a:r>
              <a:rPr lang="en-US" sz="4400" dirty="0" smtClean="0">
                <a:ea typeface="ＭＳ Ｐゴシック" pitchFamily="-108" charset="-128"/>
              </a:rPr>
              <a:t>Drugs </a:t>
            </a:r>
            <a:r>
              <a:rPr lang="en-US" sz="4400" dirty="0" smtClean="0">
                <a:ea typeface="ＭＳ Ｐゴシック" pitchFamily="-108" charset="-128"/>
              </a:rPr>
              <a:t>and Consciousness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1788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Psychoactive Drug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A chemical substance that alters perceptions and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mood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Physical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Dependence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Physiological need for a drug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Marked by unpleasant withdrawal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symptoms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Psychological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Dependence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A psychological need to use a drug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For example, to relieve negative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emotions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Effects of Alcohol Use</a:t>
            </a:r>
            <a:endParaRPr lang="en-CA" dirty="0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2931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873" y="1371600"/>
            <a:ext cx="428712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stimula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4617B"/>
                </a:solidFill>
                <a:ea typeface="ＭＳ Ｐゴシック" pitchFamily="-108" charset="-128"/>
              </a:rPr>
              <a:t>Psychoactive Drugs-Stimulants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239000" cy="5029200"/>
          </a:xfrm>
        </p:spPr>
        <p:txBody>
          <a:bodyPr>
            <a:normAutofit fontScale="77500" lnSpcReduction="20000"/>
          </a:bodyPr>
          <a:lstStyle/>
          <a:p>
            <a:endParaRPr lang="en-CA" sz="2400" dirty="0" smtClean="0"/>
          </a:p>
          <a:p>
            <a:pPr>
              <a:buFont typeface="Arial" charset="0"/>
              <a:buChar char="•"/>
            </a:pPr>
            <a:r>
              <a:rPr lang="en-US" sz="3000" dirty="0" smtClean="0">
                <a:solidFill>
                  <a:srgbClr val="000000"/>
                </a:solidFill>
                <a:ea typeface="ＭＳ Ｐゴシック" pitchFamily="-108" charset="-128"/>
              </a:rPr>
              <a:t>Amphetamines (</a:t>
            </a:r>
            <a:r>
              <a:rPr lang="en-CA" sz="3000" dirty="0" smtClean="0"/>
              <a:t>Stimulants)</a:t>
            </a:r>
            <a:endParaRPr lang="en-US" sz="2400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Drugs that stimulate neural activity, causing speeded-up body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functions (body temperature and heart rate) and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associated energy and mood changes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Results in short term energy and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euphoria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Originally diet drugs</a:t>
            </a:r>
            <a:endParaRPr lang="en-CA" dirty="0" smtClean="0"/>
          </a:p>
          <a:p>
            <a:r>
              <a:rPr lang="en-CA" dirty="0" smtClean="0"/>
              <a:t>Stimulate both </a:t>
            </a:r>
          </a:p>
          <a:p>
            <a:pPr>
              <a:buNone/>
            </a:pPr>
            <a:r>
              <a:rPr lang="en-CA" dirty="0" smtClean="0"/>
              <a:t>		-Dopamine(pleasure </a:t>
            </a:r>
            <a:r>
              <a:rPr lang="en-CA" dirty="0" smtClean="0"/>
              <a:t>system of the brain), </a:t>
            </a:r>
          </a:p>
          <a:p>
            <a:pPr>
              <a:buNone/>
            </a:pPr>
            <a:r>
              <a:rPr lang="en-CA" dirty="0" smtClean="0"/>
              <a:t>		-</a:t>
            </a:r>
            <a:r>
              <a:rPr lang="en-CA" dirty="0" err="1" smtClean="0"/>
              <a:t>Norepinephrine</a:t>
            </a:r>
            <a:r>
              <a:rPr lang="en-CA" dirty="0" smtClean="0"/>
              <a:t>("flight or fight“) </a:t>
            </a:r>
          </a:p>
          <a:p>
            <a:pPr lvl="1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Eventually reduces baseline dopamine level, leaving user permanently depressed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Ex:   Cocaine</a:t>
            </a: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Caffeine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adds </a:t>
            </a:r>
            <a:r>
              <a:rPr lang="en-CA" dirty="0" smtClean="0"/>
              <a:t>energy </a:t>
            </a:r>
          </a:p>
          <a:p>
            <a:r>
              <a:rPr lang="en-CA" dirty="0" smtClean="0"/>
              <a:t>disrupts </a:t>
            </a:r>
            <a:r>
              <a:rPr lang="en-CA" dirty="0" smtClean="0"/>
              <a:t>sleep for 3-4 hours </a:t>
            </a:r>
            <a:endParaRPr lang="en-CA" dirty="0" smtClean="0"/>
          </a:p>
          <a:p>
            <a:r>
              <a:rPr lang="en-CA" dirty="0" smtClean="0"/>
              <a:t>Accelerates heart rate </a:t>
            </a:r>
          </a:p>
          <a:p>
            <a:pPr>
              <a:buNone/>
            </a:pPr>
            <a:r>
              <a:rPr lang="en-CA" dirty="0" smtClean="0"/>
              <a:t>	- Constricts blood vessels </a:t>
            </a:r>
          </a:p>
          <a:p>
            <a:pPr>
              <a:buNone/>
            </a:pPr>
            <a:r>
              <a:rPr lang="en-CA" dirty="0" smtClean="0"/>
              <a:t>	- Reduces adenosine </a:t>
            </a:r>
          </a:p>
          <a:p>
            <a:endParaRPr lang="en-CA" dirty="0" smtClean="0"/>
          </a:p>
          <a:p>
            <a:r>
              <a:rPr lang="en-CA" dirty="0" smtClean="0"/>
              <a:t>can </a:t>
            </a:r>
            <a:r>
              <a:rPr lang="en-CA" dirty="0" smtClean="0"/>
              <a:t>lead to withdrawal </a:t>
            </a:r>
            <a:r>
              <a:rPr lang="en-CA" dirty="0" smtClean="0"/>
              <a:t>symptoms: </a:t>
            </a:r>
            <a:r>
              <a:rPr lang="en-CA" dirty="0" smtClean="0"/>
              <a:t>if used daily: </a:t>
            </a:r>
          </a:p>
          <a:p>
            <a:pPr>
              <a:buNone/>
            </a:pPr>
            <a:r>
              <a:rPr lang="en-CA" dirty="0" smtClean="0"/>
              <a:t>	headaches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	irritability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	fatigue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	difficulty </a:t>
            </a:r>
            <a:r>
              <a:rPr lang="en-CA" dirty="0" smtClean="0"/>
              <a:t>concentrating </a:t>
            </a:r>
          </a:p>
          <a:p>
            <a:pPr>
              <a:buNone/>
            </a:pPr>
            <a:r>
              <a:rPr lang="en-CA" dirty="0" smtClean="0"/>
              <a:t>	depression 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5" name="Picture 4" descr="cup-of-coff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8148" y="3429000"/>
            <a:ext cx="2825852" cy="30872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nicot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8427"/>
            <a:ext cx="8979948" cy="658097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 people smoke?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b="1" dirty="0" smtClean="0"/>
              <a:t>Starting</a:t>
            </a:r>
            <a:r>
              <a:rPr lang="en-CA" sz="2800" dirty="0" smtClean="0"/>
              <a:t> </a:t>
            </a:r>
            <a:r>
              <a:rPr lang="en-CA" sz="2800" dirty="0" smtClean="0"/>
              <a:t>to smoke: invited by peers, influenced by culture and media </a:t>
            </a:r>
          </a:p>
          <a:p>
            <a:r>
              <a:rPr lang="en-CA" sz="2800" b="1" dirty="0" smtClean="0"/>
              <a:t>Continuing</a:t>
            </a:r>
            <a:r>
              <a:rPr lang="en-CA" sz="2800" b="1" dirty="0" smtClean="0"/>
              <a:t>: </a:t>
            </a:r>
            <a:r>
              <a:rPr lang="en-CA" sz="2800" dirty="0" smtClean="0"/>
              <a:t>positively reinforced by physically stimulating effects </a:t>
            </a:r>
          </a:p>
          <a:p>
            <a:r>
              <a:rPr lang="en-CA" sz="2800" b="1" dirty="0" smtClean="0"/>
              <a:t>Not </a:t>
            </a:r>
            <a:r>
              <a:rPr lang="en-CA" sz="2800" b="1" dirty="0" smtClean="0"/>
              <a:t>stopping</a:t>
            </a:r>
            <a:r>
              <a:rPr lang="en-CA" sz="2800" dirty="0" smtClean="0"/>
              <a:t>: after regular use, </a:t>
            </a: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	</a:t>
            </a:r>
            <a:r>
              <a:rPr lang="en-CA" sz="2800" dirty="0" smtClean="0"/>
              <a:t>smokers </a:t>
            </a:r>
            <a:r>
              <a:rPr lang="en-CA" sz="2800" dirty="0" smtClean="0"/>
              <a:t>have difficulty </a:t>
            </a: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	</a:t>
            </a:r>
            <a:r>
              <a:rPr lang="en-CA" sz="2800" dirty="0" smtClean="0"/>
              <a:t>stopping </a:t>
            </a:r>
            <a:r>
              <a:rPr lang="en-CA" sz="2800" dirty="0" smtClean="0"/>
              <a:t>because of </a:t>
            </a: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	</a:t>
            </a:r>
            <a:r>
              <a:rPr lang="en-CA" sz="2800" dirty="0" smtClean="0"/>
              <a:t>withdrawal </a:t>
            </a:r>
            <a:r>
              <a:rPr lang="en-CA" sz="2800" dirty="0" smtClean="0"/>
              <a:t>symptoms </a:t>
            </a: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	</a:t>
            </a:r>
            <a:r>
              <a:rPr lang="en-CA" sz="2800" dirty="0" smtClean="0"/>
              <a:t>such </a:t>
            </a:r>
            <a:r>
              <a:rPr lang="en-CA" sz="2800" dirty="0" smtClean="0"/>
              <a:t>as insomnia, </a:t>
            </a: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	</a:t>
            </a:r>
            <a:r>
              <a:rPr lang="en-CA" sz="2800" dirty="0" smtClean="0"/>
              <a:t>anxiety</a:t>
            </a:r>
            <a:r>
              <a:rPr lang="en-CA" sz="2800" dirty="0" smtClean="0"/>
              <a:t>, </a:t>
            </a:r>
            <a:r>
              <a:rPr lang="en-CA" sz="2800" dirty="0" smtClean="0"/>
              <a:t> and distractibility </a:t>
            </a:r>
            <a:endParaRPr lang="en-CA" sz="2800" dirty="0" smtClean="0"/>
          </a:p>
          <a:p>
            <a:endParaRPr lang="en-CA" dirty="0"/>
          </a:p>
        </p:txBody>
      </p:sp>
      <p:pic>
        <p:nvPicPr>
          <p:cNvPr id="4" name="Picture 3" descr="tyler-smoking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3593592"/>
            <a:ext cx="2438400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coca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5922"/>
            <a:ext cx="9144000" cy="689392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73163"/>
            <a:ext cx="77724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7747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4617B"/>
                </a:solidFill>
                <a:ea typeface="ＭＳ Ｐゴシック" pitchFamily="-108" charset="-128"/>
              </a:rPr>
              <a:t>Cocaine Euphoria and Crash</a:t>
            </a:r>
            <a:endParaRPr lang="en-US" sz="3600" dirty="0" smtClean="0">
              <a:solidFill>
                <a:srgbClr val="04617B"/>
              </a:solidFill>
              <a:ea typeface="ＭＳ Ｐゴシック" pitchFamily="-108" charset="-128"/>
            </a:endParaRPr>
          </a:p>
        </p:txBody>
      </p:sp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838200" y="5611813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Neurotransmitters carry a message from a sending neuron across a synapse to receptor sites on a receiving neuron</a:t>
            </a: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3200400" y="56467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The sending neuron reabsorbs the excess neurotransmitters molecules, a process called reuptake</a:t>
            </a: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5638800" y="5613400"/>
            <a:ext cx="3505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By binding to the sites that normally reabsorb neurotransmitters, cocaine blocks the reuptake of dopamine norepinephrine, and serotonin. The extra neurotransmitters therefore remain in the synapse, intensifying their normal mood.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Methamphetamine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Methamphetamine</a:t>
            </a:r>
            <a:r>
              <a:rPr lang="en-CA" sz="2400" dirty="0" smtClean="0"/>
              <a:t> </a:t>
            </a:r>
            <a:r>
              <a:rPr lang="en-CA" sz="2400" dirty="0" smtClean="0"/>
              <a:t>triggers the sustained release of dopamine, sometimes leading to eight hours of euphoria and energy. </a:t>
            </a:r>
          </a:p>
          <a:p>
            <a:r>
              <a:rPr lang="en-CA" sz="2400" b="1" dirty="0" smtClean="0"/>
              <a:t>What </a:t>
            </a:r>
            <a:r>
              <a:rPr lang="en-CA" sz="2400" b="1" dirty="0" smtClean="0"/>
              <a:t>happens next</a:t>
            </a:r>
            <a:r>
              <a:rPr lang="en-CA" sz="2400" dirty="0" smtClean="0"/>
              <a:t>: irritability, insomnia, seizures, hypertension, violence, depression </a:t>
            </a:r>
          </a:p>
          <a:p>
            <a:r>
              <a:rPr lang="en-CA" sz="2400" dirty="0" smtClean="0"/>
              <a:t>“</a:t>
            </a:r>
            <a:r>
              <a:rPr lang="en-CA" sz="2400" dirty="0" smtClean="0"/>
              <a:t>Meth” addiction can become all-consuming. </a:t>
            </a:r>
          </a:p>
          <a:p>
            <a:endParaRPr lang="en-CA" dirty="0"/>
          </a:p>
        </p:txBody>
      </p:sp>
      <p:pic>
        <p:nvPicPr>
          <p:cNvPr id="5" name="Picture 4" descr="me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962400"/>
            <a:ext cx="5867400" cy="29597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1219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4617B"/>
                </a:solidFill>
                <a:ea typeface="ＭＳ Ｐゴシック" pitchFamily="-108" charset="-128"/>
              </a:rPr>
              <a:t>Psychoactive Drugs-Hallucinogens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645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08" charset="-128"/>
              </a:rPr>
              <a:t>Ecstasy (MDMA)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Synthetic stimulant and mild hallucinogen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Both short-term and long-term health risks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08" charset="-128"/>
              </a:rPr>
              <a:t>LSD 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Lysergic acid diethylamide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A powerful hallucinogenic drug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Also known as acid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08" charset="-128"/>
              </a:rPr>
              <a:t>THC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The major active ingredient in marijuana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Triggers a variety of effects, including mild hallucinations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4617B"/>
                </a:solidFill>
                <a:ea typeface="ＭＳ Ｐゴシック" pitchFamily="-108" charset="-128"/>
              </a:rPr>
              <a:t>Dependence and Addiction</a:t>
            </a:r>
            <a:endParaRPr lang="en-US" sz="3600" dirty="0" smtClean="0">
              <a:solidFill>
                <a:srgbClr val="04617B"/>
              </a:solidFill>
              <a:ea typeface="ＭＳ Ｐゴシック" pitchFamily="-108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2133600"/>
            <a:ext cx="4114800" cy="43434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Tolerance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Diminishing effect with regular use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The body begins to stop producing these chemicals naturally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Withdrawal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Discomfort and distress that follow discontinued use 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450" y="1905000"/>
            <a:ext cx="5187950" cy="4938713"/>
            <a:chOff x="28" y="1200"/>
            <a:chExt cx="3268" cy="3111"/>
          </a:xfrm>
        </p:grpSpPr>
        <p:sp>
          <p:nvSpPr>
            <p:cNvPr id="76805" name="Line 8"/>
            <p:cNvSpPr>
              <a:spLocks noChangeShapeType="1"/>
            </p:cNvSpPr>
            <p:nvPr/>
          </p:nvSpPr>
          <p:spPr bwMode="auto">
            <a:xfrm>
              <a:off x="768" y="1200"/>
              <a:ext cx="23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06" name="Line 10"/>
            <p:cNvSpPr>
              <a:spLocks noChangeShapeType="1"/>
            </p:cNvSpPr>
            <p:nvPr/>
          </p:nvSpPr>
          <p:spPr bwMode="auto">
            <a:xfrm>
              <a:off x="768" y="1200"/>
              <a:ext cx="0" cy="26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07" name="Line 11"/>
            <p:cNvSpPr>
              <a:spLocks noChangeShapeType="1"/>
            </p:cNvSpPr>
            <p:nvPr/>
          </p:nvSpPr>
          <p:spPr bwMode="auto">
            <a:xfrm>
              <a:off x="1104" y="3984"/>
              <a:ext cx="1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08" name="Line 12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09" name="Text Box 13"/>
            <p:cNvSpPr txBox="1">
              <a:spLocks noChangeArrowheads="1"/>
            </p:cNvSpPr>
            <p:nvPr/>
          </p:nvSpPr>
          <p:spPr bwMode="auto">
            <a:xfrm>
              <a:off x="614" y="3878"/>
              <a:ext cx="4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Small</a:t>
              </a:r>
            </a:p>
          </p:txBody>
        </p:sp>
        <p:sp>
          <p:nvSpPr>
            <p:cNvPr id="76810" name="Text Box 14"/>
            <p:cNvSpPr txBox="1">
              <a:spLocks noChangeArrowheads="1"/>
            </p:cNvSpPr>
            <p:nvPr/>
          </p:nvSpPr>
          <p:spPr bwMode="auto">
            <a:xfrm>
              <a:off x="2832" y="3868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Large</a:t>
              </a:r>
            </a:p>
          </p:txBody>
        </p:sp>
        <p:sp>
          <p:nvSpPr>
            <p:cNvPr id="76811" name="Text Box 16"/>
            <p:cNvSpPr txBox="1">
              <a:spLocks noChangeArrowheads="1"/>
            </p:cNvSpPr>
            <p:nvPr/>
          </p:nvSpPr>
          <p:spPr bwMode="auto">
            <a:xfrm>
              <a:off x="1584" y="4080"/>
              <a:ext cx="8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Drug dose</a:t>
              </a:r>
            </a:p>
          </p:txBody>
        </p:sp>
        <p:sp>
          <p:nvSpPr>
            <p:cNvPr id="76812" name="Text Box 17"/>
            <p:cNvSpPr txBox="1">
              <a:spLocks noChangeArrowheads="1"/>
            </p:cNvSpPr>
            <p:nvPr/>
          </p:nvSpPr>
          <p:spPr bwMode="auto">
            <a:xfrm>
              <a:off x="272" y="3542"/>
              <a:ext cx="4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/>
                <a:t>Little</a:t>
              </a:r>
            </a:p>
            <a:p>
              <a:pPr algn="r"/>
              <a:r>
                <a:rPr lang="en-US" sz="1600" b="1"/>
                <a:t>effect</a:t>
              </a:r>
            </a:p>
          </p:txBody>
        </p:sp>
        <p:sp>
          <p:nvSpPr>
            <p:cNvPr id="76813" name="Text Box 18"/>
            <p:cNvSpPr txBox="1">
              <a:spLocks noChangeArrowheads="1"/>
            </p:cNvSpPr>
            <p:nvPr/>
          </p:nvSpPr>
          <p:spPr bwMode="auto">
            <a:xfrm>
              <a:off x="288" y="1200"/>
              <a:ext cx="4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/>
                <a:t>Big</a:t>
              </a:r>
            </a:p>
            <a:p>
              <a:pPr algn="r"/>
              <a:r>
                <a:rPr lang="en-US" sz="1600" b="1"/>
                <a:t>effect</a:t>
              </a:r>
            </a:p>
          </p:txBody>
        </p:sp>
        <p:sp>
          <p:nvSpPr>
            <p:cNvPr id="76814" name="Text Box 19"/>
            <p:cNvSpPr txBox="1">
              <a:spLocks noChangeArrowheads="1"/>
            </p:cNvSpPr>
            <p:nvPr/>
          </p:nvSpPr>
          <p:spPr bwMode="auto">
            <a:xfrm>
              <a:off x="28" y="1761"/>
              <a:ext cx="5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/>
                <a:t>Drug</a:t>
              </a:r>
            </a:p>
            <a:p>
              <a:pPr algn="r"/>
              <a:r>
                <a:rPr lang="en-US" b="1"/>
                <a:t>effect</a:t>
              </a:r>
            </a:p>
          </p:txBody>
        </p:sp>
        <p:sp>
          <p:nvSpPr>
            <p:cNvPr id="76815" name="Text Box 22"/>
            <p:cNvSpPr txBox="1">
              <a:spLocks noChangeArrowheads="1"/>
            </p:cNvSpPr>
            <p:nvPr/>
          </p:nvSpPr>
          <p:spPr bwMode="auto">
            <a:xfrm>
              <a:off x="758" y="1718"/>
              <a:ext cx="96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Response to</a:t>
              </a:r>
            </a:p>
            <a:p>
              <a:r>
                <a:rPr lang="en-US" sz="1600" b="1"/>
                <a:t>first exposure</a:t>
              </a:r>
            </a:p>
          </p:txBody>
        </p:sp>
        <p:sp>
          <p:nvSpPr>
            <p:cNvPr id="76816" name="Line 23"/>
            <p:cNvSpPr>
              <a:spLocks noChangeShapeType="1"/>
            </p:cNvSpPr>
            <p:nvPr/>
          </p:nvSpPr>
          <p:spPr bwMode="auto">
            <a:xfrm>
              <a:off x="1632" y="1872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17" name="Freeform 20"/>
            <p:cNvSpPr>
              <a:spLocks/>
            </p:cNvSpPr>
            <p:nvPr/>
          </p:nvSpPr>
          <p:spPr bwMode="auto">
            <a:xfrm>
              <a:off x="960" y="1776"/>
              <a:ext cx="1248" cy="2064"/>
            </a:xfrm>
            <a:custGeom>
              <a:avLst/>
              <a:gdLst>
                <a:gd name="T0" fmla="*/ 0 w 1200"/>
                <a:gd name="T1" fmla="*/ 4022 h 1968"/>
                <a:gd name="T2" fmla="*/ 693 w 1200"/>
                <a:gd name="T3" fmla="*/ 1961 h 1968"/>
                <a:gd name="T4" fmla="*/ 1037 w 1200"/>
                <a:gd name="T5" fmla="*/ 1175 h 1968"/>
                <a:gd name="T6" fmla="*/ 1554 w 1200"/>
                <a:gd name="T7" fmla="*/ 492 h 1968"/>
                <a:gd name="T8" fmla="*/ 2161 w 1200"/>
                <a:gd name="T9" fmla="*/ 0 h 19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968"/>
                <a:gd name="T17" fmla="*/ 1200 w 1200"/>
                <a:gd name="T18" fmla="*/ 1968 h 19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968">
                  <a:moveTo>
                    <a:pt x="0" y="1968"/>
                  </a:moveTo>
                  <a:cubicBezTo>
                    <a:pt x="144" y="1580"/>
                    <a:pt x="288" y="1192"/>
                    <a:pt x="384" y="960"/>
                  </a:cubicBezTo>
                  <a:cubicBezTo>
                    <a:pt x="480" y="728"/>
                    <a:pt x="496" y="696"/>
                    <a:pt x="576" y="576"/>
                  </a:cubicBezTo>
                  <a:cubicBezTo>
                    <a:pt x="656" y="456"/>
                    <a:pt x="760" y="336"/>
                    <a:pt x="864" y="240"/>
                  </a:cubicBezTo>
                  <a:cubicBezTo>
                    <a:pt x="968" y="144"/>
                    <a:pt x="1084" y="72"/>
                    <a:pt x="1200" y="0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18" name="Text Box 24"/>
            <p:cNvSpPr txBox="1">
              <a:spLocks noChangeArrowheads="1"/>
            </p:cNvSpPr>
            <p:nvPr/>
          </p:nvSpPr>
          <p:spPr bwMode="auto">
            <a:xfrm>
              <a:off x="2054" y="2678"/>
              <a:ext cx="1069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After repeated</a:t>
              </a:r>
            </a:p>
            <a:p>
              <a:r>
                <a:rPr lang="en-US" sz="1600" b="1"/>
                <a:t>exposure, more</a:t>
              </a:r>
            </a:p>
            <a:p>
              <a:r>
                <a:rPr lang="en-US" sz="1600" b="1"/>
                <a:t>drug is needed</a:t>
              </a:r>
            </a:p>
            <a:p>
              <a:r>
                <a:rPr lang="en-US" sz="1600" b="1"/>
                <a:t>to produce </a:t>
              </a:r>
            </a:p>
            <a:p>
              <a:r>
                <a:rPr lang="en-US" sz="1600" b="1"/>
                <a:t>same effect</a:t>
              </a:r>
            </a:p>
          </p:txBody>
        </p:sp>
        <p:sp>
          <p:nvSpPr>
            <p:cNvPr id="76819" name="Line 25"/>
            <p:cNvSpPr>
              <a:spLocks noChangeShapeType="1"/>
            </p:cNvSpPr>
            <p:nvPr/>
          </p:nvSpPr>
          <p:spPr bwMode="auto">
            <a:xfrm>
              <a:off x="1920" y="2688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20" name="Freeform 21"/>
            <p:cNvSpPr>
              <a:spLocks/>
            </p:cNvSpPr>
            <p:nvPr/>
          </p:nvSpPr>
          <p:spPr bwMode="auto">
            <a:xfrm>
              <a:off x="1440" y="1872"/>
              <a:ext cx="1296" cy="1968"/>
            </a:xfrm>
            <a:custGeom>
              <a:avLst/>
              <a:gdLst>
                <a:gd name="T0" fmla="*/ 0 w 1200"/>
                <a:gd name="T1" fmla="*/ 1968 h 1968"/>
                <a:gd name="T2" fmla="*/ 1221 w 1200"/>
                <a:gd name="T3" fmla="*/ 960 h 1968"/>
                <a:gd name="T4" fmla="*/ 1828 w 1200"/>
                <a:gd name="T5" fmla="*/ 576 h 1968"/>
                <a:gd name="T6" fmla="*/ 2742 w 1200"/>
                <a:gd name="T7" fmla="*/ 240 h 1968"/>
                <a:gd name="T8" fmla="*/ 3808 w 1200"/>
                <a:gd name="T9" fmla="*/ 0 h 19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968"/>
                <a:gd name="T17" fmla="*/ 1200 w 1200"/>
                <a:gd name="T18" fmla="*/ 1968 h 19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968">
                  <a:moveTo>
                    <a:pt x="0" y="1968"/>
                  </a:moveTo>
                  <a:cubicBezTo>
                    <a:pt x="144" y="1580"/>
                    <a:pt x="288" y="1192"/>
                    <a:pt x="384" y="960"/>
                  </a:cubicBezTo>
                  <a:cubicBezTo>
                    <a:pt x="480" y="728"/>
                    <a:pt x="496" y="696"/>
                    <a:pt x="576" y="576"/>
                  </a:cubicBezTo>
                  <a:cubicBezTo>
                    <a:pt x="656" y="456"/>
                    <a:pt x="760" y="336"/>
                    <a:pt x="864" y="240"/>
                  </a:cubicBezTo>
                  <a:cubicBezTo>
                    <a:pt x="968" y="144"/>
                    <a:pt x="1084" y="72"/>
                    <a:pt x="1200" y="0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21" name="Line 9"/>
            <p:cNvSpPr>
              <a:spLocks noChangeShapeType="1"/>
            </p:cNvSpPr>
            <p:nvPr/>
          </p:nvSpPr>
          <p:spPr bwMode="auto">
            <a:xfrm>
              <a:off x="768" y="3840"/>
              <a:ext cx="23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Ecstasy/MDMA </a:t>
            </a:r>
            <a:r>
              <a:rPr lang="en-CA" sz="3600" dirty="0" smtClean="0"/>
              <a:t>(</a:t>
            </a:r>
            <a:r>
              <a:rPr lang="en-CA" sz="3600" dirty="0" err="1" smtClean="0"/>
              <a:t>MethyleneDioxyMethAmphetamine</a:t>
            </a:r>
            <a:r>
              <a:rPr lang="en-CA" sz="3600" dirty="0" smtClean="0"/>
              <a:t>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Ecstasy </a:t>
            </a:r>
            <a:r>
              <a:rPr lang="en-CA" sz="2400" dirty="0" smtClean="0"/>
              <a:t>is a synthetic stimulant that increases dopamine and greatly increases serotonin. </a:t>
            </a:r>
          </a:p>
          <a:p>
            <a:r>
              <a:rPr lang="en-CA" sz="2400" b="1" dirty="0" smtClean="0"/>
              <a:t>Effects </a:t>
            </a:r>
            <a:r>
              <a:rPr lang="en-CA" sz="2400" b="1" dirty="0" smtClean="0"/>
              <a:t>on consciousness: </a:t>
            </a:r>
            <a:r>
              <a:rPr lang="en-CA" sz="2400" dirty="0" smtClean="0"/>
              <a:t>euphoria, CNS stimulation, hallucinations, and artificial feeling of social connectedness and intimacy 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b="1" dirty="0" smtClean="0">
                <a:solidFill>
                  <a:srgbClr val="C00000"/>
                </a:solidFill>
              </a:rPr>
              <a:t>What Happens Next? </a:t>
            </a:r>
          </a:p>
          <a:p>
            <a:r>
              <a:rPr lang="en-CA" sz="2400" dirty="0" smtClean="0"/>
              <a:t>In </a:t>
            </a:r>
            <a:r>
              <a:rPr lang="en-CA" sz="2400" dirty="0" smtClean="0"/>
              <a:t>the short run, regretted behavior, dehydration, overheating, and high blood pressure. </a:t>
            </a:r>
          </a:p>
          <a:p>
            <a:r>
              <a:rPr lang="en-CA" sz="2400" dirty="0" smtClean="0"/>
              <a:t>Make </a:t>
            </a:r>
            <a:r>
              <a:rPr lang="en-CA" sz="2400" dirty="0" smtClean="0"/>
              <a:t>it past that, and you might have: </a:t>
            </a:r>
          </a:p>
          <a:p>
            <a:r>
              <a:rPr lang="en-CA" sz="2400" dirty="0" smtClean="0"/>
              <a:t>damaged </a:t>
            </a:r>
            <a:r>
              <a:rPr lang="en-CA" sz="2400" dirty="0" smtClean="0"/>
              <a:t>serotonin-producing neurons, causing permanently depressed mood </a:t>
            </a:r>
          </a:p>
          <a:p>
            <a:r>
              <a:rPr lang="en-CA" sz="2400" dirty="0" smtClean="0"/>
              <a:t>disrupted </a:t>
            </a:r>
            <a:r>
              <a:rPr lang="en-CA" sz="2400" dirty="0" smtClean="0"/>
              <a:t>sleep and circadian rhythm </a:t>
            </a:r>
          </a:p>
          <a:p>
            <a:r>
              <a:rPr lang="en-CA" sz="2400" dirty="0" smtClean="0"/>
              <a:t>impaired </a:t>
            </a:r>
            <a:r>
              <a:rPr lang="en-CA" sz="2400" dirty="0" smtClean="0"/>
              <a:t>memory and slowed thinking </a:t>
            </a:r>
          </a:p>
          <a:p>
            <a:r>
              <a:rPr lang="en-CA" sz="2400" dirty="0" smtClean="0"/>
              <a:t>suppressed </a:t>
            </a:r>
            <a:r>
              <a:rPr lang="en-CA" sz="2400" dirty="0" smtClean="0"/>
              <a:t>immune system 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ecsta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-53221"/>
            <a:ext cx="6019800" cy="699801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Hallucinogens - LSD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b="1" dirty="0" smtClean="0"/>
              <a:t>LSD (lysergic acid diethylamide) </a:t>
            </a:r>
          </a:p>
          <a:p>
            <a:r>
              <a:rPr lang="en-CA" dirty="0" smtClean="0"/>
              <a:t>LSD </a:t>
            </a:r>
            <a:r>
              <a:rPr lang="en-CA" dirty="0" smtClean="0"/>
              <a:t>and similar drugs interfere with serotonin transmission. </a:t>
            </a:r>
          </a:p>
          <a:p>
            <a:r>
              <a:rPr lang="en-CA" dirty="0" smtClean="0"/>
              <a:t>This </a:t>
            </a:r>
            <a:r>
              <a:rPr lang="en-CA" dirty="0" smtClean="0"/>
              <a:t>causes hallucinations--images and other “sensations” that didn’t come in through the senses.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Hallucinogens-</a:t>
            </a:r>
            <a:r>
              <a:rPr lang="en-CA" dirty="0" smtClean="0"/>
              <a:t> Marijuana/THC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smtClean="0"/>
              <a:t>Marijuana/THC (delta-9-TetraHydroCannabinol) </a:t>
            </a:r>
          </a:p>
          <a:p>
            <a:r>
              <a:rPr lang="en-CA" dirty="0" smtClean="0"/>
              <a:t>Marijuana binds with brain </a:t>
            </a:r>
            <a:r>
              <a:rPr lang="en-CA" dirty="0" err="1" smtClean="0"/>
              <a:t>cannabinoid</a:t>
            </a:r>
            <a:r>
              <a:rPr lang="en-CA" dirty="0" smtClean="0"/>
              <a:t> receptors. </a:t>
            </a:r>
          </a:p>
          <a:p>
            <a:r>
              <a:rPr lang="en-CA" b="1" dirty="0" smtClean="0"/>
              <a:t>Effect on consciousness: </a:t>
            </a:r>
          </a:p>
          <a:p>
            <a:pPr>
              <a:buNone/>
            </a:pPr>
            <a:r>
              <a:rPr lang="en-CA" dirty="0" smtClean="0"/>
              <a:t>		- amplifies sensations </a:t>
            </a:r>
          </a:p>
          <a:p>
            <a:pPr>
              <a:buNone/>
            </a:pPr>
            <a:r>
              <a:rPr lang="en-CA" dirty="0" smtClean="0"/>
              <a:t>		- </a:t>
            </a:r>
            <a:r>
              <a:rPr lang="en-CA" dirty="0" err="1" smtClean="0"/>
              <a:t>disinhibits</a:t>
            </a:r>
            <a:r>
              <a:rPr lang="en-CA" dirty="0" smtClean="0"/>
              <a:t> impulses </a:t>
            </a:r>
          </a:p>
          <a:p>
            <a:pPr>
              <a:buNone/>
            </a:pPr>
            <a:r>
              <a:rPr lang="en-CA" dirty="0" smtClean="0"/>
              <a:t>		- euphoric mood 	</a:t>
            </a:r>
          </a:p>
          <a:p>
            <a:pPr>
              <a:buNone/>
            </a:pPr>
            <a:r>
              <a:rPr lang="en-CA" dirty="0" smtClean="0"/>
              <a:t>		- lack of ability to sense satiety </a:t>
            </a:r>
          </a:p>
          <a:p>
            <a:endParaRPr lang="en-CA" dirty="0" smtClean="0"/>
          </a:p>
          <a:p>
            <a:r>
              <a:rPr lang="en-CA" b="1" dirty="0" smtClean="0"/>
              <a:t>What Happens Next? </a:t>
            </a:r>
          </a:p>
          <a:p>
            <a:r>
              <a:rPr lang="en-CA" dirty="0" smtClean="0"/>
              <a:t>Impaired </a:t>
            </a:r>
            <a:r>
              <a:rPr lang="en-CA" dirty="0" smtClean="0"/>
              <a:t>motor coordination, perceptual ability, and reaction time </a:t>
            </a:r>
          </a:p>
          <a:p>
            <a:r>
              <a:rPr lang="en-CA" dirty="0" smtClean="0"/>
              <a:t>THC </a:t>
            </a:r>
            <a:r>
              <a:rPr lang="en-CA" dirty="0" smtClean="0"/>
              <a:t>accumulates in the body, increasing the effects of next use </a:t>
            </a:r>
          </a:p>
          <a:p>
            <a:r>
              <a:rPr lang="en-CA" dirty="0" smtClean="0"/>
              <a:t>Over </a:t>
            </a:r>
            <a:r>
              <a:rPr lang="en-CA" dirty="0" smtClean="0"/>
              <a:t>time, the brain shrinks in areas processing memory and emotion </a:t>
            </a:r>
          </a:p>
          <a:p>
            <a:r>
              <a:rPr lang="en-CA" dirty="0" smtClean="0"/>
              <a:t>Smoke </a:t>
            </a:r>
            <a:r>
              <a:rPr lang="en-CA" dirty="0" smtClean="0"/>
              <a:t>inhalation damage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4617B"/>
                </a:solidFill>
                <a:ea typeface="ＭＳ Ｐゴシック" pitchFamily="-108" charset="-128"/>
              </a:rPr>
              <a:t>Psychoactive Drugs</a:t>
            </a:r>
            <a:endParaRPr lang="en-US" sz="3600" dirty="0" smtClean="0">
              <a:solidFill>
                <a:srgbClr val="04617B"/>
              </a:solidFill>
              <a:ea typeface="ＭＳ Ｐゴシック" pitchFamily="-108" charset="-128"/>
            </a:endParaRPr>
          </a:p>
        </p:txBody>
      </p:sp>
      <p:pic>
        <p:nvPicPr>
          <p:cNvPr id="83971" name="Picture 20" descr="table-07-02.jpg                                                0001F5E7BFD                            B892F25D:"/>
          <p:cNvPicPr>
            <a:picLocks noChangeAspect="1" noChangeArrowheads="1"/>
          </p:cNvPicPr>
          <p:nvPr/>
        </p:nvPicPr>
        <p:blipFill>
          <a:blip r:embed="rId2" cstate="print"/>
          <a:srcRect t="8955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addi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7922" y="-152401"/>
            <a:ext cx="9261922" cy="698744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Dependence </a:t>
            </a:r>
            <a:r>
              <a:rPr lang="en-CA" i="1" dirty="0" smtClean="0"/>
              <a:t>on a substance (or activity?)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Tolerance</a:t>
            </a:r>
            <a:r>
              <a:rPr lang="en-CA" b="1" dirty="0" smtClean="0"/>
              <a:t>: the need to use more to receive the desired effect </a:t>
            </a:r>
          </a:p>
          <a:p>
            <a:r>
              <a:rPr lang="en-CA" b="1" dirty="0" smtClean="0"/>
              <a:t>Withdrawal</a:t>
            </a:r>
            <a:r>
              <a:rPr lang="en-CA" b="1" dirty="0" smtClean="0"/>
              <a:t>: the distress experienced when the “high” subsides </a:t>
            </a:r>
          </a:p>
          <a:p>
            <a:r>
              <a:rPr lang="en-CA" dirty="0" smtClean="0"/>
              <a:t>Using </a:t>
            </a:r>
            <a:r>
              <a:rPr lang="en-CA" b="1" dirty="0" smtClean="0"/>
              <a:t>more than intended </a:t>
            </a:r>
          </a:p>
          <a:p>
            <a:r>
              <a:rPr lang="en-CA" dirty="0" smtClean="0"/>
              <a:t>Persistent</a:t>
            </a:r>
            <a:r>
              <a:rPr lang="en-CA" dirty="0" smtClean="0"/>
              <a:t>, </a:t>
            </a:r>
            <a:r>
              <a:rPr lang="en-CA" b="1" dirty="0" smtClean="0"/>
              <a:t>failed attempts to regulate use </a:t>
            </a:r>
          </a:p>
          <a:p>
            <a:r>
              <a:rPr lang="en-CA" dirty="0" smtClean="0"/>
              <a:t>Much </a:t>
            </a:r>
            <a:r>
              <a:rPr lang="en-CA" b="1" dirty="0" smtClean="0"/>
              <a:t>time spent preoccupied with the substance, obtaining it, and recovering </a:t>
            </a:r>
          </a:p>
          <a:p>
            <a:r>
              <a:rPr lang="en-CA" dirty="0" smtClean="0"/>
              <a:t>Important </a:t>
            </a:r>
            <a:r>
              <a:rPr lang="en-CA" b="1" dirty="0" smtClean="0"/>
              <a:t>activities reduced because of use </a:t>
            </a:r>
          </a:p>
          <a:p>
            <a:r>
              <a:rPr lang="en-CA" dirty="0" smtClean="0"/>
              <a:t>Continued </a:t>
            </a:r>
            <a:r>
              <a:rPr lang="en-CA" b="1" dirty="0" smtClean="0"/>
              <a:t>use despite aversive consequences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What can turn drug use into dependence?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Biological factors: </a:t>
            </a:r>
            <a:r>
              <a:rPr lang="en-CA" dirty="0" smtClean="0"/>
              <a:t>dependence in relatives, thrill-seeking in childhood, genes related to alcohol sensitivity and dependence, and easily disrupted dopamine reward system </a:t>
            </a:r>
          </a:p>
          <a:p>
            <a:r>
              <a:rPr lang="en-CA" b="1" dirty="0" smtClean="0"/>
              <a:t>Psychological </a:t>
            </a:r>
            <a:r>
              <a:rPr lang="en-CA" b="1" dirty="0" smtClean="0"/>
              <a:t>factors: </a:t>
            </a:r>
            <a:r>
              <a:rPr lang="en-CA" dirty="0" smtClean="0"/>
              <a:t>seeking gratification, depression, problems forming identity, problems assessing risks and costs </a:t>
            </a:r>
          </a:p>
          <a:p>
            <a:r>
              <a:rPr lang="en-CA" b="1" dirty="0" smtClean="0"/>
              <a:t>Social </a:t>
            </a:r>
            <a:r>
              <a:rPr lang="en-CA" b="1" dirty="0" smtClean="0"/>
              <a:t>influences: </a:t>
            </a:r>
            <a:r>
              <a:rPr lang="en-CA" dirty="0" smtClean="0"/>
              <a:t>media glorification, observing peers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6985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4617B"/>
                </a:solidFill>
                <a:ea typeface="ＭＳ Ｐゴシック" pitchFamily="-108" charset="-128"/>
              </a:rPr>
              <a:t>Trends in Drug Use</a:t>
            </a:r>
            <a:endParaRPr lang="en-US" sz="3600" dirty="0" smtClean="0">
              <a:solidFill>
                <a:srgbClr val="04617B"/>
              </a:solidFill>
              <a:ea typeface="ＭＳ Ｐゴシック" pitchFamily="-108" charset="-128"/>
            </a:endParaRP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228600" y="1828800"/>
            <a:ext cx="8651875" cy="5051425"/>
            <a:chOff x="144" y="1152"/>
            <a:chExt cx="5450" cy="3182"/>
          </a:xfrm>
        </p:grpSpPr>
        <p:sp>
          <p:nvSpPr>
            <p:cNvPr id="84996" name="Line 10"/>
            <p:cNvSpPr>
              <a:spLocks noChangeShapeType="1"/>
            </p:cNvSpPr>
            <p:nvPr/>
          </p:nvSpPr>
          <p:spPr bwMode="auto">
            <a:xfrm>
              <a:off x="1296" y="1152"/>
              <a:ext cx="4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4997" name="Line 11"/>
            <p:cNvSpPr>
              <a:spLocks noChangeShapeType="1"/>
            </p:cNvSpPr>
            <p:nvPr/>
          </p:nvSpPr>
          <p:spPr bwMode="auto">
            <a:xfrm>
              <a:off x="1296" y="2976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4998" name="Line 12"/>
            <p:cNvSpPr>
              <a:spLocks noChangeShapeType="1"/>
            </p:cNvSpPr>
            <p:nvPr/>
          </p:nvSpPr>
          <p:spPr bwMode="auto">
            <a:xfrm>
              <a:off x="1296" y="3280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4999" name="Line 13"/>
            <p:cNvSpPr>
              <a:spLocks noChangeShapeType="1"/>
            </p:cNvSpPr>
            <p:nvPr/>
          </p:nvSpPr>
          <p:spPr bwMode="auto">
            <a:xfrm>
              <a:off x="1296" y="3584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0" name="Line 15"/>
            <p:cNvSpPr>
              <a:spLocks noChangeShapeType="1"/>
            </p:cNvSpPr>
            <p:nvPr/>
          </p:nvSpPr>
          <p:spPr bwMode="auto">
            <a:xfrm>
              <a:off x="1296" y="2064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1" name="Line 16"/>
            <p:cNvSpPr>
              <a:spLocks noChangeShapeType="1"/>
            </p:cNvSpPr>
            <p:nvPr/>
          </p:nvSpPr>
          <p:spPr bwMode="auto">
            <a:xfrm>
              <a:off x="1296" y="2368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2" name="Line 17"/>
            <p:cNvSpPr>
              <a:spLocks noChangeShapeType="1"/>
            </p:cNvSpPr>
            <p:nvPr/>
          </p:nvSpPr>
          <p:spPr bwMode="auto">
            <a:xfrm>
              <a:off x="1296" y="2672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3" name="Line 18"/>
            <p:cNvSpPr>
              <a:spLocks noChangeShapeType="1"/>
            </p:cNvSpPr>
            <p:nvPr/>
          </p:nvSpPr>
          <p:spPr bwMode="auto">
            <a:xfrm>
              <a:off x="1296" y="1456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4" name="Line 19"/>
            <p:cNvSpPr>
              <a:spLocks noChangeShapeType="1"/>
            </p:cNvSpPr>
            <p:nvPr/>
          </p:nvSpPr>
          <p:spPr bwMode="auto">
            <a:xfrm>
              <a:off x="1296" y="1760"/>
              <a:ext cx="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5" name="Line 22"/>
            <p:cNvSpPr>
              <a:spLocks noChangeShapeType="1"/>
            </p:cNvSpPr>
            <p:nvPr/>
          </p:nvSpPr>
          <p:spPr bwMode="auto">
            <a:xfrm>
              <a:off x="4080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6" name="Line 23"/>
            <p:cNvSpPr>
              <a:spLocks noChangeShapeType="1"/>
            </p:cNvSpPr>
            <p:nvPr/>
          </p:nvSpPr>
          <p:spPr bwMode="auto">
            <a:xfrm>
              <a:off x="4428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7" name="Line 24"/>
            <p:cNvSpPr>
              <a:spLocks noChangeShapeType="1"/>
            </p:cNvSpPr>
            <p:nvPr/>
          </p:nvSpPr>
          <p:spPr bwMode="auto">
            <a:xfrm>
              <a:off x="4776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8" name="Line 25"/>
            <p:cNvSpPr>
              <a:spLocks noChangeShapeType="1"/>
            </p:cNvSpPr>
            <p:nvPr/>
          </p:nvSpPr>
          <p:spPr bwMode="auto">
            <a:xfrm>
              <a:off x="5124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09" name="Line 26"/>
            <p:cNvSpPr>
              <a:spLocks noChangeShapeType="1"/>
            </p:cNvSpPr>
            <p:nvPr/>
          </p:nvSpPr>
          <p:spPr bwMode="auto">
            <a:xfrm>
              <a:off x="2688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10" name="Line 27"/>
            <p:cNvSpPr>
              <a:spLocks noChangeShapeType="1"/>
            </p:cNvSpPr>
            <p:nvPr/>
          </p:nvSpPr>
          <p:spPr bwMode="auto">
            <a:xfrm>
              <a:off x="3036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11" name="Line 28"/>
            <p:cNvSpPr>
              <a:spLocks noChangeShapeType="1"/>
            </p:cNvSpPr>
            <p:nvPr/>
          </p:nvSpPr>
          <p:spPr bwMode="auto">
            <a:xfrm>
              <a:off x="3384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12" name="Line 29"/>
            <p:cNvSpPr>
              <a:spLocks noChangeShapeType="1"/>
            </p:cNvSpPr>
            <p:nvPr/>
          </p:nvSpPr>
          <p:spPr bwMode="auto">
            <a:xfrm>
              <a:off x="3732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13" name="Line 31"/>
            <p:cNvSpPr>
              <a:spLocks noChangeShapeType="1"/>
            </p:cNvSpPr>
            <p:nvPr/>
          </p:nvSpPr>
          <p:spPr bwMode="auto">
            <a:xfrm>
              <a:off x="1644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14" name="Line 32"/>
            <p:cNvSpPr>
              <a:spLocks noChangeShapeType="1"/>
            </p:cNvSpPr>
            <p:nvPr/>
          </p:nvSpPr>
          <p:spPr bwMode="auto">
            <a:xfrm>
              <a:off x="1992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15" name="Line 33"/>
            <p:cNvSpPr>
              <a:spLocks noChangeShapeType="1"/>
            </p:cNvSpPr>
            <p:nvPr/>
          </p:nvSpPr>
          <p:spPr bwMode="auto">
            <a:xfrm>
              <a:off x="2340" y="1152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296" y="1680"/>
              <a:ext cx="4176" cy="672"/>
              <a:chOff x="1296" y="1680"/>
              <a:chExt cx="4176" cy="672"/>
            </a:xfrm>
          </p:grpSpPr>
          <p:sp>
            <p:nvSpPr>
              <p:cNvPr id="85059" name="Line 35"/>
              <p:cNvSpPr>
                <a:spLocks noChangeShapeType="1"/>
              </p:cNvSpPr>
              <p:nvPr/>
            </p:nvSpPr>
            <p:spPr bwMode="auto">
              <a:xfrm>
                <a:off x="1296" y="1824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0" name="Line 36"/>
              <p:cNvSpPr>
                <a:spLocks noChangeShapeType="1"/>
              </p:cNvSpPr>
              <p:nvPr/>
            </p:nvSpPr>
            <p:spPr bwMode="auto">
              <a:xfrm flipV="1">
                <a:off x="1488" y="1728"/>
                <a:ext cx="192" cy="96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1" name="Line 37"/>
              <p:cNvSpPr>
                <a:spLocks noChangeShapeType="1"/>
              </p:cNvSpPr>
              <p:nvPr/>
            </p:nvSpPr>
            <p:spPr bwMode="auto">
              <a:xfrm flipV="1">
                <a:off x="1680" y="1680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2" name="Line 38"/>
              <p:cNvSpPr>
                <a:spLocks noChangeShapeType="1"/>
              </p:cNvSpPr>
              <p:nvPr/>
            </p:nvSpPr>
            <p:spPr bwMode="auto">
              <a:xfrm>
                <a:off x="1824" y="1680"/>
                <a:ext cx="192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3" name="Line 39"/>
              <p:cNvSpPr>
                <a:spLocks noChangeShapeType="1"/>
              </p:cNvSpPr>
              <p:nvPr/>
            </p:nvSpPr>
            <p:spPr bwMode="auto">
              <a:xfrm flipV="1">
                <a:off x="2016" y="1680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4" name="Line 40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5" name="Line 41"/>
              <p:cNvSpPr>
                <a:spLocks noChangeShapeType="1"/>
              </p:cNvSpPr>
              <p:nvPr/>
            </p:nvSpPr>
            <p:spPr bwMode="auto">
              <a:xfrm>
                <a:off x="2304" y="1728"/>
                <a:ext cx="432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6" name="Line 42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336" cy="96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7" name="Line 43"/>
              <p:cNvSpPr>
                <a:spLocks noChangeShapeType="1"/>
              </p:cNvSpPr>
              <p:nvPr/>
            </p:nvSpPr>
            <p:spPr bwMode="auto">
              <a:xfrm>
                <a:off x="3072" y="1872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8" name="Line 44"/>
              <p:cNvSpPr>
                <a:spLocks noChangeShapeType="1"/>
              </p:cNvSpPr>
              <p:nvPr/>
            </p:nvSpPr>
            <p:spPr bwMode="auto">
              <a:xfrm flipV="1">
                <a:off x="3216" y="1872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69" name="Line 45"/>
              <p:cNvSpPr>
                <a:spLocks noChangeShapeType="1"/>
              </p:cNvSpPr>
              <p:nvPr/>
            </p:nvSpPr>
            <p:spPr bwMode="auto">
              <a:xfrm>
                <a:off x="3360" y="1872"/>
                <a:ext cx="912" cy="480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70" name="Line 46"/>
              <p:cNvSpPr>
                <a:spLocks noChangeShapeType="1"/>
              </p:cNvSpPr>
              <p:nvPr/>
            </p:nvSpPr>
            <p:spPr bwMode="auto">
              <a:xfrm flipV="1">
                <a:off x="4272" y="2304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71" name="Line 47"/>
              <p:cNvSpPr>
                <a:spLocks noChangeShapeType="1"/>
              </p:cNvSpPr>
              <p:nvPr/>
            </p:nvSpPr>
            <p:spPr bwMode="auto">
              <a:xfrm>
                <a:off x="4416" y="2304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72" name="Line 48"/>
              <p:cNvSpPr>
                <a:spLocks noChangeShapeType="1"/>
              </p:cNvSpPr>
              <p:nvPr/>
            </p:nvSpPr>
            <p:spPr bwMode="auto">
              <a:xfrm flipV="1">
                <a:off x="4560" y="2304"/>
                <a:ext cx="240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73" name="Line 49"/>
              <p:cNvSpPr>
                <a:spLocks noChangeShapeType="1"/>
              </p:cNvSpPr>
              <p:nvPr/>
            </p:nvSpPr>
            <p:spPr bwMode="auto">
              <a:xfrm>
                <a:off x="4800" y="2304"/>
                <a:ext cx="144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74" name="Line 50"/>
              <p:cNvSpPr>
                <a:spLocks noChangeShapeType="1"/>
              </p:cNvSpPr>
              <p:nvPr/>
            </p:nvSpPr>
            <p:spPr bwMode="auto">
              <a:xfrm flipV="1">
                <a:off x="4944" y="2304"/>
                <a:ext cx="192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75" name="Line 51"/>
              <p:cNvSpPr>
                <a:spLocks noChangeShapeType="1"/>
              </p:cNvSpPr>
              <p:nvPr/>
            </p:nvSpPr>
            <p:spPr bwMode="auto">
              <a:xfrm>
                <a:off x="5136" y="2304"/>
                <a:ext cx="336" cy="4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1296" y="2784"/>
              <a:ext cx="4176" cy="768"/>
              <a:chOff x="1296" y="2784"/>
              <a:chExt cx="4176" cy="768"/>
            </a:xfrm>
          </p:grpSpPr>
          <p:sp>
            <p:nvSpPr>
              <p:cNvPr id="85041" name="Line 53"/>
              <p:cNvSpPr>
                <a:spLocks noChangeShapeType="1"/>
              </p:cNvSpPr>
              <p:nvPr/>
            </p:nvSpPr>
            <p:spPr bwMode="auto">
              <a:xfrm flipV="1">
                <a:off x="1296" y="2880"/>
                <a:ext cx="192" cy="19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42" name="Line 54"/>
              <p:cNvSpPr>
                <a:spLocks noChangeShapeType="1"/>
              </p:cNvSpPr>
              <p:nvPr/>
            </p:nvSpPr>
            <p:spPr bwMode="auto">
              <a:xfrm flipV="1">
                <a:off x="1488" y="2832"/>
                <a:ext cx="144" cy="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43" name="Line 55"/>
              <p:cNvSpPr>
                <a:spLocks noChangeShapeType="1"/>
              </p:cNvSpPr>
              <p:nvPr/>
            </p:nvSpPr>
            <p:spPr bwMode="auto">
              <a:xfrm flipV="1">
                <a:off x="1632" y="2784"/>
                <a:ext cx="192" cy="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44" name="Line 56"/>
              <p:cNvSpPr>
                <a:spLocks noChangeShapeType="1"/>
              </p:cNvSpPr>
              <p:nvPr/>
            </p:nvSpPr>
            <p:spPr bwMode="auto">
              <a:xfrm>
                <a:off x="1824" y="2784"/>
                <a:ext cx="192" cy="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45" name="Line 57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480" cy="19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46" name="Line 58"/>
              <p:cNvSpPr>
                <a:spLocks noChangeShapeType="1"/>
              </p:cNvSpPr>
              <p:nvPr/>
            </p:nvSpPr>
            <p:spPr bwMode="auto">
              <a:xfrm>
                <a:off x="2496" y="3024"/>
                <a:ext cx="384" cy="14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47" name="Line 59"/>
              <p:cNvSpPr>
                <a:spLocks noChangeShapeType="1"/>
              </p:cNvSpPr>
              <p:nvPr/>
            </p:nvSpPr>
            <p:spPr bwMode="auto">
              <a:xfrm flipV="1">
                <a:off x="2880" y="3120"/>
                <a:ext cx="144" cy="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48" name="Line 60"/>
              <p:cNvSpPr>
                <a:spLocks noChangeShapeType="1"/>
              </p:cNvSpPr>
              <p:nvPr/>
            </p:nvSpPr>
            <p:spPr bwMode="auto">
              <a:xfrm>
                <a:off x="3024" y="3120"/>
                <a:ext cx="576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49" name="Line 61"/>
              <p:cNvSpPr>
                <a:spLocks noChangeShapeType="1"/>
              </p:cNvSpPr>
              <p:nvPr/>
            </p:nvSpPr>
            <p:spPr bwMode="auto">
              <a:xfrm>
                <a:off x="3600" y="3360"/>
                <a:ext cx="96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50" name="Line 62"/>
              <p:cNvSpPr>
                <a:spLocks noChangeShapeType="1"/>
              </p:cNvSpPr>
              <p:nvPr/>
            </p:nvSpPr>
            <p:spPr bwMode="auto">
              <a:xfrm>
                <a:off x="3696" y="3360"/>
                <a:ext cx="240" cy="14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51" name="Line 63"/>
              <p:cNvSpPr>
                <a:spLocks noChangeShapeType="1"/>
              </p:cNvSpPr>
              <p:nvPr/>
            </p:nvSpPr>
            <p:spPr bwMode="auto">
              <a:xfrm flipV="1">
                <a:off x="3936" y="3456"/>
                <a:ext cx="144" cy="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52" name="Line 64"/>
              <p:cNvSpPr>
                <a:spLocks noChangeShapeType="1"/>
              </p:cNvSpPr>
              <p:nvPr/>
            </p:nvSpPr>
            <p:spPr bwMode="auto">
              <a:xfrm>
                <a:off x="4080" y="3456"/>
                <a:ext cx="192" cy="96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53" name="Line 65"/>
              <p:cNvSpPr>
                <a:spLocks noChangeShapeType="1"/>
              </p:cNvSpPr>
              <p:nvPr/>
            </p:nvSpPr>
            <p:spPr bwMode="auto">
              <a:xfrm flipV="1">
                <a:off x="4272" y="3312"/>
                <a:ext cx="336" cy="24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54" name="Line 66"/>
              <p:cNvSpPr>
                <a:spLocks noChangeShapeType="1"/>
              </p:cNvSpPr>
              <p:nvPr/>
            </p:nvSpPr>
            <p:spPr bwMode="auto">
              <a:xfrm flipV="1">
                <a:off x="4608" y="3264"/>
                <a:ext cx="144" cy="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55" name="Line 67"/>
              <p:cNvSpPr>
                <a:spLocks noChangeShapeType="1"/>
              </p:cNvSpPr>
              <p:nvPr/>
            </p:nvSpPr>
            <p:spPr bwMode="auto">
              <a:xfrm flipV="1">
                <a:off x="4752" y="3216"/>
                <a:ext cx="192" cy="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56" name="Line 69"/>
              <p:cNvSpPr>
                <a:spLocks noChangeShapeType="1"/>
              </p:cNvSpPr>
              <p:nvPr/>
            </p:nvSpPr>
            <p:spPr bwMode="auto">
              <a:xfrm flipV="1">
                <a:off x="4944" y="3168"/>
                <a:ext cx="192" cy="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57" name="Line 70"/>
              <p:cNvSpPr>
                <a:spLocks noChangeShapeType="1"/>
              </p:cNvSpPr>
              <p:nvPr/>
            </p:nvSpPr>
            <p:spPr bwMode="auto">
              <a:xfrm>
                <a:off x="5136" y="3168"/>
                <a:ext cx="144" cy="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5058" name="Line 71"/>
              <p:cNvSpPr>
                <a:spLocks noChangeShapeType="1"/>
              </p:cNvSpPr>
              <p:nvPr/>
            </p:nvSpPr>
            <p:spPr bwMode="auto">
              <a:xfrm>
                <a:off x="5280" y="3216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85018" name="Line 73"/>
            <p:cNvSpPr>
              <a:spLocks noChangeShapeType="1"/>
            </p:cNvSpPr>
            <p:nvPr/>
          </p:nvSpPr>
          <p:spPr bwMode="auto">
            <a:xfrm>
              <a:off x="1296" y="3840"/>
              <a:ext cx="192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19" name="Line 74"/>
            <p:cNvSpPr>
              <a:spLocks noChangeShapeType="1"/>
            </p:cNvSpPr>
            <p:nvPr/>
          </p:nvSpPr>
          <p:spPr bwMode="auto">
            <a:xfrm flipV="1">
              <a:off x="1488" y="3696"/>
              <a:ext cx="480" cy="144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0" name="Line 75"/>
            <p:cNvSpPr>
              <a:spLocks noChangeShapeType="1"/>
            </p:cNvSpPr>
            <p:nvPr/>
          </p:nvSpPr>
          <p:spPr bwMode="auto">
            <a:xfrm>
              <a:off x="1968" y="3696"/>
              <a:ext cx="192" cy="48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1" name="Line 76"/>
            <p:cNvSpPr>
              <a:spLocks noChangeShapeType="1"/>
            </p:cNvSpPr>
            <p:nvPr/>
          </p:nvSpPr>
          <p:spPr bwMode="auto">
            <a:xfrm flipV="1">
              <a:off x="2160" y="3696"/>
              <a:ext cx="192" cy="48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2" name="Line 77"/>
            <p:cNvSpPr>
              <a:spLocks noChangeShapeType="1"/>
            </p:cNvSpPr>
            <p:nvPr/>
          </p:nvSpPr>
          <p:spPr bwMode="auto">
            <a:xfrm>
              <a:off x="2352" y="3696"/>
              <a:ext cx="144" cy="48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3" name="Line 78"/>
            <p:cNvSpPr>
              <a:spLocks noChangeShapeType="1"/>
            </p:cNvSpPr>
            <p:nvPr/>
          </p:nvSpPr>
          <p:spPr bwMode="auto">
            <a:xfrm>
              <a:off x="2496" y="3744"/>
              <a:ext cx="192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4" name="Line 79"/>
            <p:cNvSpPr>
              <a:spLocks noChangeShapeType="1"/>
            </p:cNvSpPr>
            <p:nvPr/>
          </p:nvSpPr>
          <p:spPr bwMode="auto">
            <a:xfrm flipV="1">
              <a:off x="2688" y="3696"/>
              <a:ext cx="336" cy="48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5" name="Line 80"/>
            <p:cNvSpPr>
              <a:spLocks noChangeShapeType="1"/>
            </p:cNvSpPr>
            <p:nvPr/>
          </p:nvSpPr>
          <p:spPr bwMode="auto">
            <a:xfrm>
              <a:off x="3024" y="3696"/>
              <a:ext cx="192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6" name="Line 81"/>
            <p:cNvSpPr>
              <a:spLocks noChangeShapeType="1"/>
            </p:cNvSpPr>
            <p:nvPr/>
          </p:nvSpPr>
          <p:spPr bwMode="auto">
            <a:xfrm>
              <a:off x="3168" y="3696"/>
              <a:ext cx="240" cy="96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7" name="Line 82"/>
            <p:cNvSpPr>
              <a:spLocks noChangeShapeType="1"/>
            </p:cNvSpPr>
            <p:nvPr/>
          </p:nvSpPr>
          <p:spPr bwMode="auto">
            <a:xfrm>
              <a:off x="3408" y="3792"/>
              <a:ext cx="336" cy="48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8" name="Line 83"/>
            <p:cNvSpPr>
              <a:spLocks noChangeShapeType="1"/>
            </p:cNvSpPr>
            <p:nvPr/>
          </p:nvSpPr>
          <p:spPr bwMode="auto">
            <a:xfrm>
              <a:off x="3744" y="3840"/>
              <a:ext cx="336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29" name="Line 84"/>
            <p:cNvSpPr>
              <a:spLocks noChangeShapeType="1"/>
            </p:cNvSpPr>
            <p:nvPr/>
          </p:nvSpPr>
          <p:spPr bwMode="auto">
            <a:xfrm flipV="1">
              <a:off x="4080" y="3792"/>
              <a:ext cx="1392" cy="48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30" name="Line 14"/>
            <p:cNvSpPr>
              <a:spLocks noChangeShapeType="1"/>
            </p:cNvSpPr>
            <p:nvPr/>
          </p:nvSpPr>
          <p:spPr bwMode="auto">
            <a:xfrm>
              <a:off x="1296" y="3888"/>
              <a:ext cx="4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31" name="Line 21"/>
            <p:cNvSpPr>
              <a:spLocks noChangeShapeType="1"/>
            </p:cNvSpPr>
            <p:nvPr/>
          </p:nvSpPr>
          <p:spPr bwMode="auto">
            <a:xfrm>
              <a:off x="1296" y="1152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32" name="Text Box 86"/>
            <p:cNvSpPr txBox="1">
              <a:spLocks noChangeArrowheads="1"/>
            </p:cNvSpPr>
            <p:nvPr/>
          </p:nvSpPr>
          <p:spPr bwMode="auto">
            <a:xfrm>
              <a:off x="998" y="3911"/>
              <a:ext cx="45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 1975   ‘77   ‘79    ‘81    ‘83    ‘85    ‘87   ‘89    ‘91   ‘93    ‘95    ‘97   ‘99</a:t>
              </a:r>
            </a:p>
            <a:p>
              <a:pPr algn="ctr"/>
              <a:r>
                <a:rPr lang="en-US" sz="2000" b="1"/>
                <a:t>Year</a:t>
              </a:r>
              <a:endParaRPr lang="en-US" b="1"/>
            </a:p>
          </p:txBody>
        </p:sp>
        <p:sp>
          <p:nvSpPr>
            <p:cNvPr id="85033" name="Text Box 87"/>
            <p:cNvSpPr txBox="1">
              <a:spLocks noChangeArrowheads="1"/>
            </p:cNvSpPr>
            <p:nvPr/>
          </p:nvSpPr>
          <p:spPr bwMode="auto">
            <a:xfrm>
              <a:off x="912" y="1214"/>
              <a:ext cx="404" cy="2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75000"/>
                </a:lnSpc>
              </a:pPr>
              <a:r>
                <a:rPr lang="en-US" b="1"/>
                <a:t>80%</a:t>
              </a:r>
            </a:p>
            <a:p>
              <a:pPr algn="r">
                <a:lnSpc>
                  <a:spcPct val="175000"/>
                </a:lnSpc>
              </a:pPr>
              <a:r>
                <a:rPr lang="en-US" b="1"/>
                <a:t>70</a:t>
              </a:r>
            </a:p>
            <a:p>
              <a:pPr algn="r">
                <a:lnSpc>
                  <a:spcPct val="175000"/>
                </a:lnSpc>
              </a:pPr>
              <a:r>
                <a:rPr lang="en-US" b="1"/>
                <a:t>60</a:t>
              </a:r>
            </a:p>
            <a:p>
              <a:pPr algn="r">
                <a:lnSpc>
                  <a:spcPct val="175000"/>
                </a:lnSpc>
              </a:pPr>
              <a:r>
                <a:rPr lang="en-US" b="1"/>
                <a:t>50</a:t>
              </a:r>
            </a:p>
            <a:p>
              <a:pPr algn="r">
                <a:lnSpc>
                  <a:spcPct val="175000"/>
                </a:lnSpc>
              </a:pPr>
              <a:r>
                <a:rPr lang="en-US" b="1"/>
                <a:t>40</a:t>
              </a:r>
            </a:p>
            <a:p>
              <a:pPr algn="r">
                <a:lnSpc>
                  <a:spcPct val="175000"/>
                </a:lnSpc>
              </a:pPr>
              <a:r>
                <a:rPr lang="en-US" b="1"/>
                <a:t>30</a:t>
              </a:r>
            </a:p>
            <a:p>
              <a:pPr algn="r">
                <a:lnSpc>
                  <a:spcPct val="175000"/>
                </a:lnSpc>
              </a:pPr>
              <a:r>
                <a:rPr lang="en-US" b="1"/>
                <a:t>20</a:t>
              </a:r>
            </a:p>
            <a:p>
              <a:pPr algn="r">
                <a:lnSpc>
                  <a:spcPct val="175000"/>
                </a:lnSpc>
              </a:pPr>
              <a:r>
                <a:rPr lang="en-US" b="1"/>
                <a:t>10</a:t>
              </a:r>
            </a:p>
            <a:p>
              <a:pPr algn="r">
                <a:lnSpc>
                  <a:spcPct val="175000"/>
                </a:lnSpc>
              </a:pPr>
              <a:r>
                <a:rPr lang="en-US" b="1"/>
                <a:t>0</a:t>
              </a:r>
            </a:p>
          </p:txBody>
        </p:sp>
        <p:sp>
          <p:nvSpPr>
            <p:cNvPr id="85034" name="Text Box 88"/>
            <p:cNvSpPr txBox="1">
              <a:spLocks noChangeArrowheads="1"/>
            </p:cNvSpPr>
            <p:nvPr/>
          </p:nvSpPr>
          <p:spPr bwMode="auto">
            <a:xfrm>
              <a:off x="144" y="1698"/>
              <a:ext cx="844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/>
                <a:t>High school</a:t>
              </a:r>
            </a:p>
            <a:p>
              <a:pPr algn="r"/>
              <a:r>
                <a:rPr lang="en-US" b="1"/>
                <a:t>seniors</a:t>
              </a:r>
            </a:p>
            <a:p>
              <a:pPr algn="r"/>
              <a:r>
                <a:rPr lang="en-US" b="1"/>
                <a:t>reporting</a:t>
              </a:r>
            </a:p>
            <a:p>
              <a:pPr algn="r"/>
              <a:r>
                <a:rPr lang="en-US" b="1"/>
                <a:t>drug use</a:t>
              </a:r>
            </a:p>
          </p:txBody>
        </p:sp>
        <p:sp>
          <p:nvSpPr>
            <p:cNvPr id="85035" name="Text Box 89"/>
            <p:cNvSpPr txBox="1">
              <a:spLocks noChangeArrowheads="1"/>
            </p:cNvSpPr>
            <p:nvPr/>
          </p:nvSpPr>
          <p:spPr bwMode="auto">
            <a:xfrm>
              <a:off x="2342" y="2087"/>
              <a:ext cx="64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Alcohol</a:t>
              </a:r>
            </a:p>
          </p:txBody>
        </p:sp>
        <p:sp>
          <p:nvSpPr>
            <p:cNvPr id="85036" name="Line 90"/>
            <p:cNvSpPr>
              <a:spLocks noChangeShapeType="1"/>
            </p:cNvSpPr>
            <p:nvPr/>
          </p:nvSpPr>
          <p:spPr bwMode="auto">
            <a:xfrm flipH="1">
              <a:off x="2784" y="187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37" name="Text Box 91"/>
            <p:cNvSpPr txBox="1">
              <a:spLocks noChangeArrowheads="1"/>
            </p:cNvSpPr>
            <p:nvPr/>
          </p:nvSpPr>
          <p:spPr bwMode="auto">
            <a:xfrm>
              <a:off x="2774" y="2567"/>
              <a:ext cx="828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Marijuana/</a:t>
              </a:r>
            </a:p>
            <a:p>
              <a:r>
                <a:rPr lang="en-US" b="1"/>
                <a:t>hashish</a:t>
              </a:r>
            </a:p>
          </p:txBody>
        </p:sp>
        <p:sp>
          <p:nvSpPr>
            <p:cNvPr id="85038" name="Line 92"/>
            <p:cNvSpPr>
              <a:spLocks noChangeShapeType="1"/>
            </p:cNvSpPr>
            <p:nvPr/>
          </p:nvSpPr>
          <p:spPr bwMode="auto">
            <a:xfrm flipV="1">
              <a:off x="3072" y="2976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039" name="Text Box 93"/>
            <p:cNvSpPr txBox="1">
              <a:spLocks noChangeArrowheads="1"/>
            </p:cNvSpPr>
            <p:nvPr/>
          </p:nvSpPr>
          <p:spPr bwMode="auto">
            <a:xfrm>
              <a:off x="2534" y="3335"/>
              <a:ext cx="67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Cocaine</a:t>
              </a:r>
            </a:p>
          </p:txBody>
        </p:sp>
        <p:sp>
          <p:nvSpPr>
            <p:cNvPr id="85040" name="Line 94"/>
            <p:cNvSpPr>
              <a:spLocks noChangeShapeType="1"/>
            </p:cNvSpPr>
            <p:nvPr/>
          </p:nvSpPr>
          <p:spPr bwMode="auto">
            <a:xfrm flipV="1">
              <a:off x="2448" y="3552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57200"/>
            <a:ext cx="6985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4617B"/>
                </a:solidFill>
                <a:ea typeface="ＭＳ Ｐゴシック" pitchFamily="-108" charset="-128"/>
              </a:rPr>
              <a:t>Perceived Marijuana Risk</a:t>
            </a:r>
            <a:endParaRPr lang="en-US" sz="3600" dirty="0" smtClean="0">
              <a:solidFill>
                <a:srgbClr val="04617B"/>
              </a:solidFill>
              <a:ea typeface="ＭＳ Ｐゴシック" pitchFamily="-108" charset="-128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-152400" y="1525588"/>
            <a:ext cx="9032875" cy="5202237"/>
            <a:chOff x="-96" y="961"/>
            <a:chExt cx="5690" cy="3277"/>
          </a:xfrm>
        </p:grpSpPr>
        <p:sp>
          <p:nvSpPr>
            <p:cNvPr id="86020" name="Line 6"/>
            <p:cNvSpPr>
              <a:spLocks noChangeShapeType="1"/>
            </p:cNvSpPr>
            <p:nvPr/>
          </p:nvSpPr>
          <p:spPr bwMode="auto">
            <a:xfrm>
              <a:off x="1248" y="1104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21" name="Line 7"/>
            <p:cNvSpPr>
              <a:spLocks noChangeShapeType="1"/>
            </p:cNvSpPr>
            <p:nvPr/>
          </p:nvSpPr>
          <p:spPr bwMode="auto">
            <a:xfrm>
              <a:off x="1248" y="2736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22" name="Line 8"/>
            <p:cNvSpPr>
              <a:spLocks noChangeShapeType="1"/>
            </p:cNvSpPr>
            <p:nvPr/>
          </p:nvSpPr>
          <p:spPr bwMode="auto">
            <a:xfrm>
              <a:off x="1248" y="3017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23" name="Line 9"/>
            <p:cNvSpPr>
              <a:spLocks noChangeShapeType="1"/>
            </p:cNvSpPr>
            <p:nvPr/>
          </p:nvSpPr>
          <p:spPr bwMode="auto">
            <a:xfrm>
              <a:off x="1248" y="3291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24" name="Line 10"/>
            <p:cNvSpPr>
              <a:spLocks noChangeShapeType="1"/>
            </p:cNvSpPr>
            <p:nvPr/>
          </p:nvSpPr>
          <p:spPr bwMode="auto">
            <a:xfrm>
              <a:off x="1248" y="356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25" name="Line 11"/>
            <p:cNvSpPr>
              <a:spLocks noChangeShapeType="1"/>
            </p:cNvSpPr>
            <p:nvPr/>
          </p:nvSpPr>
          <p:spPr bwMode="auto">
            <a:xfrm>
              <a:off x="1248" y="3792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26" name="Line 12"/>
            <p:cNvSpPr>
              <a:spLocks noChangeShapeType="1"/>
            </p:cNvSpPr>
            <p:nvPr/>
          </p:nvSpPr>
          <p:spPr bwMode="auto">
            <a:xfrm>
              <a:off x="1248" y="1924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27" name="Line 13"/>
            <p:cNvSpPr>
              <a:spLocks noChangeShapeType="1"/>
            </p:cNvSpPr>
            <p:nvPr/>
          </p:nvSpPr>
          <p:spPr bwMode="auto">
            <a:xfrm>
              <a:off x="1248" y="2197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28" name="Line 14"/>
            <p:cNvSpPr>
              <a:spLocks noChangeShapeType="1"/>
            </p:cNvSpPr>
            <p:nvPr/>
          </p:nvSpPr>
          <p:spPr bwMode="auto">
            <a:xfrm>
              <a:off x="1248" y="2471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29" name="Line 15"/>
            <p:cNvSpPr>
              <a:spLocks noChangeShapeType="1"/>
            </p:cNvSpPr>
            <p:nvPr/>
          </p:nvSpPr>
          <p:spPr bwMode="auto">
            <a:xfrm>
              <a:off x="1248" y="1651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30" name="Line 16"/>
            <p:cNvSpPr>
              <a:spLocks noChangeShapeType="1"/>
            </p:cNvSpPr>
            <p:nvPr/>
          </p:nvSpPr>
          <p:spPr bwMode="auto">
            <a:xfrm>
              <a:off x="1248" y="1377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31" name="Line 18"/>
            <p:cNvSpPr>
              <a:spLocks noChangeShapeType="1"/>
            </p:cNvSpPr>
            <p:nvPr/>
          </p:nvSpPr>
          <p:spPr bwMode="auto">
            <a:xfrm>
              <a:off x="1248" y="1104"/>
              <a:ext cx="0" cy="2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6032" name="Text Box 58"/>
            <p:cNvSpPr txBox="1">
              <a:spLocks noChangeArrowheads="1"/>
            </p:cNvSpPr>
            <p:nvPr/>
          </p:nvSpPr>
          <p:spPr bwMode="auto">
            <a:xfrm>
              <a:off x="1238" y="3815"/>
              <a:ext cx="435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‘75    ‘77    ‘79   ‘81   ‘83    ‘85    ‘87   ‘89   ‘91   ‘93    ‘95   ‘97   ‘99</a:t>
              </a:r>
            </a:p>
            <a:p>
              <a:pPr algn="ctr"/>
              <a:r>
                <a:rPr lang="en-US" sz="2000" b="1"/>
                <a:t>Year</a:t>
              </a:r>
              <a:endParaRPr lang="en-US" b="1"/>
            </a:p>
          </p:txBody>
        </p:sp>
        <p:sp>
          <p:nvSpPr>
            <p:cNvPr id="86033" name="Text Box 59"/>
            <p:cNvSpPr txBox="1">
              <a:spLocks noChangeArrowheads="1"/>
            </p:cNvSpPr>
            <p:nvPr/>
          </p:nvSpPr>
          <p:spPr bwMode="auto">
            <a:xfrm>
              <a:off x="726" y="961"/>
              <a:ext cx="484" cy="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b="1"/>
                <a:t>100%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90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80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70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60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50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40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30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20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10</a:t>
              </a:r>
            </a:p>
            <a:p>
              <a:pPr algn="r">
                <a:lnSpc>
                  <a:spcPct val="150000"/>
                </a:lnSpc>
              </a:pPr>
              <a:r>
                <a:rPr lang="en-US" b="1"/>
                <a:t>0</a:t>
              </a:r>
            </a:p>
          </p:txBody>
        </p:sp>
        <p:sp>
          <p:nvSpPr>
            <p:cNvPr id="86034" name="Text Box 60"/>
            <p:cNvSpPr txBox="1">
              <a:spLocks noChangeArrowheads="1"/>
            </p:cNvSpPr>
            <p:nvPr/>
          </p:nvSpPr>
          <p:spPr bwMode="auto">
            <a:xfrm>
              <a:off x="-96" y="1351"/>
              <a:ext cx="96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/>
                <a:t>Percent of</a:t>
              </a:r>
            </a:p>
            <a:p>
              <a:pPr algn="r"/>
              <a:r>
                <a:rPr lang="en-US" sz="2000" b="1"/>
                <a:t>twelfth</a:t>
              </a:r>
            </a:p>
            <a:p>
              <a:pPr algn="r"/>
              <a:r>
                <a:rPr lang="en-US" sz="2000" b="1"/>
                <a:t>graders</a:t>
              </a:r>
            </a:p>
          </p:txBody>
        </p:sp>
        <p:sp>
          <p:nvSpPr>
            <p:cNvPr id="86035" name="Text Box 61"/>
            <p:cNvSpPr txBox="1">
              <a:spLocks noChangeArrowheads="1"/>
            </p:cNvSpPr>
            <p:nvPr/>
          </p:nvSpPr>
          <p:spPr bwMode="auto">
            <a:xfrm>
              <a:off x="1718" y="1180"/>
              <a:ext cx="17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Perceived “great risk of</a:t>
              </a:r>
            </a:p>
            <a:p>
              <a:r>
                <a:rPr lang="en-US" b="1"/>
                <a:t>harm” in marijuana use</a:t>
              </a:r>
            </a:p>
          </p:txBody>
        </p:sp>
        <p:sp>
          <p:nvSpPr>
            <p:cNvPr id="86036" name="Line 62"/>
            <p:cNvSpPr>
              <a:spLocks noChangeShapeType="1"/>
            </p:cNvSpPr>
            <p:nvPr/>
          </p:nvSpPr>
          <p:spPr bwMode="auto">
            <a:xfrm>
              <a:off x="2928" y="1584"/>
              <a:ext cx="19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440" y="1680"/>
              <a:ext cx="4032" cy="1248"/>
              <a:chOff x="1440" y="1680"/>
              <a:chExt cx="4032" cy="1248"/>
            </a:xfrm>
          </p:grpSpPr>
          <p:sp>
            <p:nvSpPr>
              <p:cNvPr id="86059" name="Line 19"/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0" name="Line 20"/>
              <p:cNvSpPr>
                <a:spLocks noChangeShapeType="1"/>
              </p:cNvSpPr>
              <p:nvPr/>
            </p:nvSpPr>
            <p:spPr bwMode="auto">
              <a:xfrm>
                <a:off x="1632" y="2832"/>
                <a:ext cx="336" cy="96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1" name="Line 21"/>
              <p:cNvSpPr>
                <a:spLocks noChangeShapeType="1"/>
              </p:cNvSpPr>
              <p:nvPr/>
            </p:nvSpPr>
            <p:spPr bwMode="auto">
              <a:xfrm flipV="1">
                <a:off x="1968" y="2304"/>
                <a:ext cx="480" cy="624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2" name="Line 22"/>
              <p:cNvSpPr>
                <a:spLocks noChangeShapeType="1"/>
              </p:cNvSpPr>
              <p:nvPr/>
            </p:nvSpPr>
            <p:spPr bwMode="auto">
              <a:xfrm flipV="1">
                <a:off x="2448" y="2160"/>
                <a:ext cx="288" cy="144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3" name="Line 23"/>
              <p:cNvSpPr>
                <a:spLocks noChangeShapeType="1"/>
              </p:cNvSpPr>
              <p:nvPr/>
            </p:nvSpPr>
            <p:spPr bwMode="auto">
              <a:xfrm flipV="1">
                <a:off x="2736" y="1920"/>
                <a:ext cx="384" cy="24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4" name="Line 24"/>
              <p:cNvSpPr>
                <a:spLocks noChangeShapeType="1"/>
              </p:cNvSpPr>
              <p:nvPr/>
            </p:nvSpPr>
            <p:spPr bwMode="auto">
              <a:xfrm flipV="1">
                <a:off x="3120" y="1872"/>
                <a:ext cx="288" cy="48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5" name="Line 25"/>
              <p:cNvSpPr>
                <a:spLocks noChangeShapeType="1"/>
              </p:cNvSpPr>
              <p:nvPr/>
            </p:nvSpPr>
            <p:spPr bwMode="auto">
              <a:xfrm flipV="1">
                <a:off x="3408" y="1776"/>
                <a:ext cx="192" cy="96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6" name="Line 27"/>
              <p:cNvSpPr>
                <a:spLocks noChangeShapeType="1"/>
              </p:cNvSpPr>
              <p:nvPr/>
            </p:nvSpPr>
            <p:spPr bwMode="auto">
              <a:xfrm flipV="1">
                <a:off x="3600" y="1680"/>
                <a:ext cx="528" cy="96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7" name="Line 28"/>
              <p:cNvSpPr>
                <a:spLocks noChangeShapeType="1"/>
              </p:cNvSpPr>
              <p:nvPr/>
            </p:nvSpPr>
            <p:spPr bwMode="auto">
              <a:xfrm>
                <a:off x="4128" y="1680"/>
                <a:ext cx="192" cy="96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8" name="Line 29"/>
              <p:cNvSpPr>
                <a:spLocks noChangeShapeType="1"/>
              </p:cNvSpPr>
              <p:nvPr/>
            </p:nvSpPr>
            <p:spPr bwMode="auto">
              <a:xfrm>
                <a:off x="4320" y="1776"/>
                <a:ext cx="144" cy="96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69" name="Line 30"/>
              <p:cNvSpPr>
                <a:spLocks noChangeShapeType="1"/>
              </p:cNvSpPr>
              <p:nvPr/>
            </p:nvSpPr>
            <p:spPr bwMode="auto">
              <a:xfrm>
                <a:off x="4464" y="1872"/>
                <a:ext cx="192" cy="192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70" name="Line 31"/>
              <p:cNvSpPr>
                <a:spLocks noChangeShapeType="1"/>
              </p:cNvSpPr>
              <p:nvPr/>
            </p:nvSpPr>
            <p:spPr bwMode="auto">
              <a:xfrm>
                <a:off x="4656" y="2064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71" name="Line 32"/>
              <p:cNvSpPr>
                <a:spLocks noChangeShapeType="1"/>
              </p:cNvSpPr>
              <p:nvPr/>
            </p:nvSpPr>
            <p:spPr bwMode="auto">
              <a:xfrm flipV="1">
                <a:off x="4800" y="2160"/>
                <a:ext cx="144" cy="48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72" name="Line 33"/>
              <p:cNvSpPr>
                <a:spLocks noChangeShapeType="1"/>
              </p:cNvSpPr>
              <p:nvPr/>
            </p:nvSpPr>
            <p:spPr bwMode="auto">
              <a:xfrm>
                <a:off x="4944" y="2160"/>
                <a:ext cx="192" cy="96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73" name="Line 34"/>
              <p:cNvSpPr>
                <a:spLocks noChangeShapeType="1"/>
              </p:cNvSpPr>
              <p:nvPr/>
            </p:nvSpPr>
            <p:spPr bwMode="auto">
              <a:xfrm>
                <a:off x="5136" y="2256"/>
                <a:ext cx="192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74" name="Line 35"/>
              <p:cNvSpPr>
                <a:spLocks noChangeShapeType="1"/>
              </p:cNvSpPr>
              <p:nvPr/>
            </p:nvSpPr>
            <p:spPr bwMode="auto">
              <a:xfrm>
                <a:off x="5280" y="2256"/>
                <a:ext cx="192" cy="48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86038" name="Text Box 63"/>
            <p:cNvSpPr txBox="1">
              <a:spLocks noChangeArrowheads="1"/>
            </p:cNvSpPr>
            <p:nvPr/>
          </p:nvSpPr>
          <p:spPr bwMode="auto">
            <a:xfrm>
              <a:off x="3638" y="2759"/>
              <a:ext cx="1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Used marijuana</a:t>
              </a:r>
            </a:p>
          </p:txBody>
        </p:sp>
        <p:sp>
          <p:nvSpPr>
            <p:cNvPr id="86039" name="Line 64"/>
            <p:cNvSpPr>
              <a:spLocks noChangeShapeType="1"/>
            </p:cNvSpPr>
            <p:nvPr/>
          </p:nvSpPr>
          <p:spPr bwMode="auto">
            <a:xfrm flipH="1">
              <a:off x="3792" y="2976"/>
              <a:ext cx="28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1440" y="2832"/>
              <a:ext cx="4032" cy="672"/>
              <a:chOff x="1440" y="2832"/>
              <a:chExt cx="4032" cy="672"/>
            </a:xfrm>
          </p:grpSpPr>
          <p:sp>
            <p:nvSpPr>
              <p:cNvPr id="86041" name="Line 38"/>
              <p:cNvSpPr>
                <a:spLocks noChangeShapeType="1"/>
              </p:cNvSpPr>
              <p:nvPr/>
            </p:nvSpPr>
            <p:spPr bwMode="auto">
              <a:xfrm flipV="1">
                <a:off x="1440" y="2928"/>
                <a:ext cx="144" cy="144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42" name="Line 39"/>
              <p:cNvSpPr>
                <a:spLocks noChangeShapeType="1"/>
              </p:cNvSpPr>
              <p:nvPr/>
            </p:nvSpPr>
            <p:spPr bwMode="auto">
              <a:xfrm flipV="1">
                <a:off x="1584" y="2832"/>
                <a:ext cx="336" cy="96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43" name="Line 40"/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44" name="Line 41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432" cy="144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45" name="Line 42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144" cy="96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46" name="Line 43"/>
              <p:cNvSpPr>
                <a:spLocks noChangeShapeType="1"/>
              </p:cNvSpPr>
              <p:nvPr/>
            </p:nvSpPr>
            <p:spPr bwMode="auto">
              <a:xfrm>
                <a:off x="2640" y="3072"/>
                <a:ext cx="288" cy="96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47" name="Line 44"/>
              <p:cNvSpPr>
                <a:spLocks noChangeShapeType="1"/>
              </p:cNvSpPr>
              <p:nvPr/>
            </p:nvSpPr>
            <p:spPr bwMode="auto">
              <a:xfrm flipV="1">
                <a:off x="2928" y="3120"/>
                <a:ext cx="192" cy="48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48" name="Line 45"/>
              <p:cNvSpPr>
                <a:spLocks noChangeShapeType="1"/>
              </p:cNvSpPr>
              <p:nvPr/>
            </p:nvSpPr>
            <p:spPr bwMode="auto">
              <a:xfrm>
                <a:off x="3120" y="3120"/>
                <a:ext cx="528" cy="240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49" name="Line 46"/>
              <p:cNvSpPr>
                <a:spLocks noChangeShapeType="1"/>
              </p:cNvSpPr>
              <p:nvPr/>
            </p:nvSpPr>
            <p:spPr bwMode="auto">
              <a:xfrm>
                <a:off x="3648" y="3360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50" name="Line 47"/>
              <p:cNvSpPr>
                <a:spLocks noChangeShapeType="1"/>
              </p:cNvSpPr>
              <p:nvPr/>
            </p:nvSpPr>
            <p:spPr bwMode="auto">
              <a:xfrm>
                <a:off x="3744" y="3360"/>
                <a:ext cx="192" cy="96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51" name="Line 48"/>
              <p:cNvSpPr>
                <a:spLocks noChangeShapeType="1"/>
              </p:cNvSpPr>
              <p:nvPr/>
            </p:nvSpPr>
            <p:spPr bwMode="auto">
              <a:xfrm>
                <a:off x="3936" y="3456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52" name="Line 49"/>
              <p:cNvSpPr>
                <a:spLocks noChangeShapeType="1"/>
              </p:cNvSpPr>
              <p:nvPr/>
            </p:nvSpPr>
            <p:spPr bwMode="auto">
              <a:xfrm>
                <a:off x="4128" y="3456"/>
                <a:ext cx="144" cy="48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53" name="Line 50"/>
              <p:cNvSpPr>
                <a:spLocks noChangeShapeType="1"/>
              </p:cNvSpPr>
              <p:nvPr/>
            </p:nvSpPr>
            <p:spPr bwMode="auto">
              <a:xfrm flipV="1">
                <a:off x="4272" y="3312"/>
                <a:ext cx="384" cy="192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54" name="Line 51"/>
              <p:cNvSpPr>
                <a:spLocks noChangeShapeType="1"/>
              </p:cNvSpPr>
              <p:nvPr/>
            </p:nvSpPr>
            <p:spPr bwMode="auto">
              <a:xfrm flipV="1">
                <a:off x="4656" y="3216"/>
                <a:ext cx="192" cy="96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55" name="Line 52"/>
              <p:cNvSpPr>
                <a:spLocks noChangeShapeType="1"/>
              </p:cNvSpPr>
              <p:nvPr/>
            </p:nvSpPr>
            <p:spPr bwMode="auto">
              <a:xfrm>
                <a:off x="4848" y="321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56" name="Line 53"/>
              <p:cNvSpPr>
                <a:spLocks noChangeShapeType="1"/>
              </p:cNvSpPr>
              <p:nvPr/>
            </p:nvSpPr>
            <p:spPr bwMode="auto">
              <a:xfrm flipV="1">
                <a:off x="4896" y="3168"/>
                <a:ext cx="240" cy="48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57" name="Line 54"/>
              <p:cNvSpPr>
                <a:spLocks noChangeShapeType="1"/>
              </p:cNvSpPr>
              <p:nvPr/>
            </p:nvSpPr>
            <p:spPr bwMode="auto">
              <a:xfrm>
                <a:off x="5136" y="3168"/>
                <a:ext cx="144" cy="48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6058" name="Line 55"/>
              <p:cNvSpPr>
                <a:spLocks noChangeShapeType="1"/>
              </p:cNvSpPr>
              <p:nvPr/>
            </p:nvSpPr>
            <p:spPr bwMode="auto">
              <a:xfrm flipV="1">
                <a:off x="5280" y="3168"/>
                <a:ext cx="192" cy="48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6985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4617B"/>
                </a:solidFill>
                <a:ea typeface="ＭＳ Ｐゴシック" pitchFamily="-108" charset="-128"/>
              </a:rPr>
              <a:t>Psychoactive Drugs</a:t>
            </a:r>
            <a:endParaRPr lang="en-US" sz="3600" dirty="0" smtClean="0">
              <a:solidFill>
                <a:srgbClr val="04617B"/>
              </a:solidFill>
              <a:ea typeface="ＭＳ Ｐゴシック" pitchFamily="-108" charset="-12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569200" cy="47244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08" charset="-128"/>
              </a:rPr>
              <a:t>Depressants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ＭＳ Ｐゴシック" pitchFamily="-108" charset="-128"/>
              </a:rPr>
              <a:t>Drugs that reduce neural activity 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ＭＳ Ｐゴシック" pitchFamily="-108" charset="-128"/>
              </a:rPr>
              <a:t>Slow body functions 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alcohol, barbiturates, </a:t>
            </a: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opiates</a:t>
            </a:r>
          </a:p>
          <a:p>
            <a:pPr>
              <a:buNone/>
            </a:pPr>
            <a:r>
              <a:rPr lang="en-CA" dirty="0" smtClean="0"/>
              <a:t>		</a:t>
            </a:r>
            <a:r>
              <a:rPr lang="en-CA" sz="2000" b="1" dirty="0" smtClean="0">
                <a:latin typeface="+mj-lt"/>
              </a:rPr>
              <a:t>Alcohol </a:t>
            </a:r>
            <a:r>
              <a:rPr lang="en-CA" sz="2000" b="1" dirty="0" smtClean="0">
                <a:latin typeface="+mj-lt"/>
              </a:rPr>
              <a:t>-</a:t>
            </a:r>
            <a:r>
              <a:rPr lang="en-CA" sz="2000" dirty="0" smtClean="0">
                <a:latin typeface="+mj-lt"/>
              </a:rPr>
              <a:t>Decreases </a:t>
            </a:r>
            <a:r>
              <a:rPr lang="en-CA" sz="2000" dirty="0" smtClean="0">
                <a:latin typeface="+mj-lt"/>
              </a:rPr>
              <a:t>neural dopamine levels </a:t>
            </a: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08" charset="-128"/>
              </a:rPr>
              <a:t>Stimulants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ＭＳ Ｐゴシック" pitchFamily="-108" charset="-128"/>
              </a:rPr>
              <a:t>Drugs that excite neural activity 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ＭＳ Ｐゴシック" pitchFamily="-108" charset="-128"/>
              </a:rPr>
              <a:t>Speed up body functions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caffeine, nicotine, amphetamines, cocaine</a:t>
            </a:r>
            <a:r>
              <a:rPr lang="en-US" sz="2900" dirty="0" smtClean="0">
                <a:solidFill>
                  <a:srgbClr val="000000"/>
                </a:solidFill>
                <a:ea typeface="ＭＳ Ｐゴシック" pitchFamily="-108" charset="-128"/>
              </a:rPr>
              <a:t> </a:t>
            </a: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08" charset="-128"/>
              </a:rPr>
              <a:t>Hallucinogens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ＭＳ Ｐゴシック" pitchFamily="-108" charset="-128"/>
              </a:rPr>
              <a:t>Psychedelic (mind-manifesting) drugs that distort perceptions and evoke sensory images in the absence of sensory input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LSD</a:t>
            </a:r>
          </a:p>
          <a:p>
            <a:pPr lvl="1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addiction controvers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811" y="0"/>
            <a:ext cx="9286191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Effects of Drugs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-108" charset="-128"/>
              </a:rPr>
              <a:t>Research tells us that the effects of drugs depends not just on its biological effects, but also on the psychology of the user’s expectations (Ward, 1994).</a:t>
            </a:r>
          </a:p>
          <a:p>
            <a:endParaRPr lang="en-US" sz="2400" dirty="0" smtClean="0">
              <a:ea typeface="ＭＳ Ｐゴシック" pitchFamily="-108" charset="-128"/>
            </a:endParaRPr>
          </a:p>
          <a:p>
            <a:r>
              <a:rPr lang="en-US" sz="2400" dirty="0" smtClean="0">
                <a:ea typeface="ＭＳ Ｐゴシック" pitchFamily="-108" charset="-128"/>
              </a:rPr>
              <a:t>If one culture assumes that a particular drug produces euphoria and another does not, each culture may find its expectations fulfilled.</a:t>
            </a:r>
          </a:p>
        </p:txBody>
      </p:sp>
      <p:pic>
        <p:nvPicPr>
          <p:cNvPr id="7885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876800"/>
            <a:ext cx="1752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5029200"/>
            <a:ext cx="48006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  <a:defRPr/>
            </a:pPr>
            <a:r>
              <a:rPr lang="en-US" sz="22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Marijuana seems to be a good example of this, and is currently at the center of national debates as to its value/danger.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975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4617B"/>
                </a:solidFill>
                <a:ea typeface="ＭＳ Ｐゴシック" pitchFamily="-108" charset="-128"/>
              </a:rPr>
              <a:t>Psychoactive Drugs-Depressants</a:t>
            </a:r>
          </a:p>
        </p:txBody>
      </p:sp>
      <p:sp>
        <p:nvSpPr>
          <p:cNvPr id="79875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20000" cy="39624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08" charset="-128"/>
              </a:rPr>
              <a:t>Barbiturates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Drugs that depress the activity of the central nervous system, reducing anxiety but impairing memory and judgment</a:t>
            </a:r>
          </a:p>
          <a:p>
            <a:pPr lvl="1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ea typeface="ＭＳ Ｐゴシック" pitchFamily="-108" charset="-128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-108" charset="-128"/>
              </a:rPr>
              <a:t>Opiates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Opium and its derivatives (morphine and heroin)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Opiates depress neural activity, temporarily lessening pain and anxiety</a:t>
            </a:r>
          </a:p>
          <a:p>
            <a:pPr>
              <a:buFont typeface="Arial" charset="0"/>
              <a:buChar char="•"/>
            </a:pPr>
            <a:endParaRPr lang="en-US" sz="2400" dirty="0" smtClean="0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Barbiturates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Barbiturates are tranquilizers--drugs that depress central nervous system activity. 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sz="2600" b="1" dirty="0" smtClean="0"/>
              <a:t>Examples</a:t>
            </a:r>
            <a:r>
              <a:rPr lang="en-CA" sz="2600" dirty="0" smtClean="0"/>
              <a:t>: Nembutal, </a:t>
            </a:r>
            <a:r>
              <a:rPr lang="en-CA" sz="2600" dirty="0" err="1" smtClean="0"/>
              <a:t>Seconal</a:t>
            </a:r>
            <a:r>
              <a:rPr lang="en-CA" sz="2600" dirty="0" smtClean="0"/>
              <a:t>, </a:t>
            </a:r>
            <a:r>
              <a:rPr lang="en-CA" sz="2600" dirty="0" err="1" smtClean="0"/>
              <a:t>Amytal</a:t>
            </a:r>
            <a:r>
              <a:rPr lang="en-CA" sz="2600" dirty="0" smtClean="0"/>
              <a:t> 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sz="2800" b="1" dirty="0" smtClean="0"/>
              <a:t>Effects</a:t>
            </a:r>
            <a:r>
              <a:rPr lang="en-CA" sz="2800" b="1" dirty="0" smtClean="0"/>
              <a:t>: </a:t>
            </a:r>
            <a:r>
              <a:rPr lang="en-CA" sz="2800" dirty="0" smtClean="0"/>
              <a:t>reducing anxiety and inducing sleep 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n-CA" sz="2800" b="1" dirty="0" smtClean="0"/>
              <a:t>Problems</a:t>
            </a:r>
            <a:r>
              <a:rPr lang="en-CA" sz="2800" b="1" dirty="0" smtClean="0"/>
              <a:t>: </a:t>
            </a:r>
            <a:r>
              <a:rPr lang="en-CA" sz="2800" dirty="0" smtClean="0"/>
              <a:t>reducing memory, judgment, and concentration; can lead to death if combined with alcohol </a:t>
            </a:r>
          </a:p>
          <a:p>
            <a:endParaRPr lang="en-CA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1"/>
            <a:ext cx="2590799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4617B"/>
                </a:solidFill>
                <a:ea typeface="ＭＳ Ｐゴシック" pitchFamily="-108" charset="-128"/>
              </a:rPr>
              <a:t>Psychoactive Drugs-Depressants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CA" dirty="0" smtClean="0"/>
          </a:p>
          <a:p>
            <a:r>
              <a:rPr lang="en-CA" dirty="0" smtClean="0"/>
              <a:t>Narcotics </a:t>
            </a:r>
          </a:p>
          <a:p>
            <a:pPr>
              <a:buNone/>
            </a:pPr>
            <a:r>
              <a:rPr lang="en-CA" dirty="0" smtClean="0"/>
              <a:t>		derived from </a:t>
            </a:r>
            <a:r>
              <a:rPr lang="en-CA" dirty="0" smtClean="0"/>
              <a:t>opium </a:t>
            </a:r>
            <a:r>
              <a:rPr lang="en-CA" dirty="0" smtClean="0"/>
              <a:t>plant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Alcohol 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Opiates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		- opium </a:t>
            </a:r>
            <a:r>
              <a:rPr lang="en-CA" dirty="0" smtClean="0"/>
              <a:t>and its derivatives (morphine </a:t>
            </a:r>
            <a:r>
              <a:rPr lang="en-CA" dirty="0" smtClean="0"/>
              <a:t>	and heroin</a:t>
            </a:r>
            <a:r>
              <a:rPr lang="en-CA" dirty="0" smtClean="0"/>
              <a:t>) </a:t>
            </a:r>
          </a:p>
          <a:p>
            <a:pPr>
              <a:buNone/>
            </a:pPr>
            <a:r>
              <a:rPr lang="en-CA" dirty="0" smtClean="0"/>
              <a:t>		- opiates </a:t>
            </a:r>
            <a:r>
              <a:rPr lang="en-CA" dirty="0" smtClean="0"/>
              <a:t>depress neural </a:t>
            </a:r>
            <a:r>
              <a:rPr lang="en-CA" dirty="0" smtClean="0"/>
              <a:t>activity, 	temporarily </a:t>
            </a:r>
            <a:r>
              <a:rPr lang="en-CA" dirty="0" smtClean="0"/>
              <a:t>lessening pain and </a:t>
            </a:r>
            <a:r>
              <a:rPr lang="en-CA" dirty="0" smtClean="0"/>
              <a:t>anxiety </a:t>
            </a:r>
            <a:endParaRPr lang="en-CA" dirty="0" smtClean="0"/>
          </a:p>
          <a:p>
            <a:pPr>
              <a:buNone/>
            </a:pPr>
            <a:r>
              <a:rPr lang="en-CA" dirty="0" smtClean="0"/>
              <a:t>	Ex.  </a:t>
            </a:r>
            <a:r>
              <a:rPr lang="en-CA" dirty="0" err="1" smtClean="0"/>
              <a:t>Oxycodone</a:t>
            </a:r>
            <a:r>
              <a:rPr lang="en-CA" dirty="0" smtClean="0"/>
              <a:t> </a:t>
            </a:r>
            <a:r>
              <a:rPr lang="en-CA" dirty="0" smtClean="0"/>
              <a:t>(</a:t>
            </a:r>
            <a:r>
              <a:rPr lang="en-CA" dirty="0" err="1" smtClean="0"/>
              <a:t>oxycontin</a:t>
            </a:r>
            <a:r>
              <a:rPr lang="en-CA" dirty="0" smtClean="0"/>
              <a:t>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Opiates: </a:t>
            </a:r>
            <a:r>
              <a:rPr lang="en-CA" i="1" dirty="0" smtClean="0"/>
              <a:t>Highly Addictive Depressants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Opiates </a:t>
            </a:r>
            <a:r>
              <a:rPr lang="en-CA" dirty="0" smtClean="0"/>
              <a:t>depress nervous system activity; this reduces anxiety, and especially reduces pain. </a:t>
            </a:r>
          </a:p>
          <a:p>
            <a:r>
              <a:rPr lang="en-CA" dirty="0" smtClean="0"/>
              <a:t>High </a:t>
            </a:r>
            <a:r>
              <a:rPr lang="en-CA" dirty="0" smtClean="0"/>
              <a:t>doses of opiates produce euphoria. </a:t>
            </a:r>
          </a:p>
          <a:p>
            <a:r>
              <a:rPr lang="en-CA" dirty="0" smtClean="0"/>
              <a:t>Opiates </a:t>
            </a:r>
            <a:r>
              <a:rPr lang="en-CA" dirty="0" smtClean="0"/>
              <a:t>work at receptor sites for the body’s natural pain reducers (endorphins). </a:t>
            </a:r>
          </a:p>
          <a:p>
            <a:endParaRPr lang="en-CA" dirty="0" smtClean="0"/>
          </a:p>
          <a:p>
            <a:r>
              <a:rPr lang="en-CA" sz="2800" dirty="0" smtClean="0"/>
              <a:t>Opiates are chemicals such as morphine and heroin that are made from the opium poppy. </a:t>
            </a:r>
            <a:endParaRPr lang="en-CA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Effects of Alcohol 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Impact </a:t>
            </a:r>
            <a:r>
              <a:rPr lang="en-CA" b="1" dirty="0" smtClean="0">
                <a:solidFill>
                  <a:srgbClr val="C00000"/>
                </a:solidFill>
              </a:rPr>
              <a:t>on </a:t>
            </a:r>
            <a:r>
              <a:rPr lang="en-CA" b="1" dirty="0" smtClean="0">
                <a:solidFill>
                  <a:srgbClr val="C00000"/>
                </a:solidFill>
              </a:rPr>
              <a:t>functioning</a:t>
            </a:r>
          </a:p>
          <a:p>
            <a:r>
              <a:rPr lang="en-CA" b="1" dirty="0" smtClean="0"/>
              <a:t>Slow </a:t>
            </a:r>
            <a:r>
              <a:rPr lang="en-CA" b="1" dirty="0" smtClean="0"/>
              <a:t>neural processing</a:t>
            </a:r>
            <a:r>
              <a:rPr lang="en-CA" dirty="0" smtClean="0"/>
              <a:t>, reduced sympathetic nervous system activity, and slower thought and physical reaction </a:t>
            </a:r>
            <a:endParaRPr lang="en-CA" dirty="0" smtClean="0"/>
          </a:p>
          <a:p>
            <a:r>
              <a:rPr lang="en-CA" b="1" dirty="0" smtClean="0"/>
              <a:t>Reduced </a:t>
            </a:r>
            <a:r>
              <a:rPr lang="en-CA" b="1" dirty="0" smtClean="0"/>
              <a:t>memory formation </a:t>
            </a:r>
            <a:r>
              <a:rPr lang="en-CA" dirty="0" smtClean="0"/>
              <a:t>caused by disrupted REM sleep and reduced synapse formation </a:t>
            </a:r>
          </a:p>
          <a:p>
            <a:r>
              <a:rPr lang="en-CA" dirty="0" smtClean="0"/>
              <a:t>Impaired self-control, impaired judgment, self-monitoring, and inhibition; increased accidents and aggression </a:t>
            </a:r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</TotalTime>
  <Words>862</Words>
  <Application>Microsoft Office PowerPoint</Application>
  <PresentationFormat>On-screen Show (4:3)</PresentationFormat>
  <Paragraphs>230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Module 10:  Drugs and Consciousness</vt:lpstr>
      <vt:lpstr>Dependence and Addiction</vt:lpstr>
      <vt:lpstr>Psychoactive Drugs</vt:lpstr>
      <vt:lpstr>Effects of Drugs</vt:lpstr>
      <vt:lpstr>Psychoactive Drugs-Depressants</vt:lpstr>
      <vt:lpstr>Barbiturates</vt:lpstr>
      <vt:lpstr>Psychoactive Drugs-Depressants</vt:lpstr>
      <vt:lpstr> Opiates: Highly Addictive Depressants </vt:lpstr>
      <vt:lpstr>Effects of Alcohol Use</vt:lpstr>
      <vt:lpstr>Effects of Alcohol Use</vt:lpstr>
      <vt:lpstr>Slide 11</vt:lpstr>
      <vt:lpstr>Psychoactive Drugs-Stimulants</vt:lpstr>
      <vt:lpstr> Caffeine </vt:lpstr>
      <vt:lpstr>Slide 14</vt:lpstr>
      <vt:lpstr>Why do people smoke?</vt:lpstr>
      <vt:lpstr>Slide 16</vt:lpstr>
      <vt:lpstr>Cocaine Euphoria and Crash</vt:lpstr>
      <vt:lpstr> Methamphetamine </vt:lpstr>
      <vt:lpstr>Psychoactive Drugs-Hallucinogens</vt:lpstr>
      <vt:lpstr> Ecstasy/MDMA (MethyleneDioxyMethAmphetamine)</vt:lpstr>
      <vt:lpstr>Slide 21</vt:lpstr>
      <vt:lpstr> Hallucinogens - LSD </vt:lpstr>
      <vt:lpstr>Hallucinogens- Marijuana/THC </vt:lpstr>
      <vt:lpstr>Psychoactive Drugs</vt:lpstr>
      <vt:lpstr>Slide 25</vt:lpstr>
      <vt:lpstr> Dependence on a substance (or activity?) </vt:lpstr>
      <vt:lpstr> What can turn drug use into dependence? </vt:lpstr>
      <vt:lpstr>Trends in Drug Use</vt:lpstr>
      <vt:lpstr>Perceived Marijuana Risk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10:  Drugs and Consciousness</dc:title>
  <dc:creator>Corrina Fahey</dc:creator>
  <cp:lastModifiedBy>Corrina Fahey</cp:lastModifiedBy>
  <cp:revision>8</cp:revision>
  <dcterms:created xsi:type="dcterms:W3CDTF">2014-10-01T02:22:05Z</dcterms:created>
  <dcterms:modified xsi:type="dcterms:W3CDTF">2014-10-01T04:03:01Z</dcterms:modified>
</cp:coreProperties>
</file>