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5" r:id="rId1"/>
  </p:sldMasterIdLst>
  <p:notesMasterIdLst>
    <p:notesMasterId r:id="rId73"/>
  </p:notesMasterIdLst>
  <p:sldIdLst>
    <p:sldId id="257" r:id="rId2"/>
    <p:sldId id="258" r:id="rId3"/>
    <p:sldId id="259" r:id="rId4"/>
    <p:sldId id="261" r:id="rId5"/>
    <p:sldId id="260" r:id="rId6"/>
    <p:sldId id="262" r:id="rId7"/>
    <p:sldId id="263" r:id="rId8"/>
    <p:sldId id="264" r:id="rId9"/>
    <p:sldId id="267" r:id="rId10"/>
    <p:sldId id="268" r:id="rId11"/>
    <p:sldId id="265" r:id="rId12"/>
    <p:sldId id="266" r:id="rId13"/>
    <p:sldId id="269" r:id="rId14"/>
    <p:sldId id="270" r:id="rId15"/>
    <p:sldId id="271" r:id="rId16"/>
    <p:sldId id="304" r:id="rId17"/>
    <p:sldId id="305" r:id="rId18"/>
    <p:sldId id="340" r:id="rId19"/>
    <p:sldId id="341" r:id="rId20"/>
    <p:sldId id="272" r:id="rId21"/>
    <p:sldId id="273" r:id="rId22"/>
    <p:sldId id="274" r:id="rId23"/>
    <p:sldId id="276" r:id="rId24"/>
    <p:sldId id="343" r:id="rId25"/>
    <p:sldId id="280" r:id="rId26"/>
    <p:sldId id="281" r:id="rId27"/>
    <p:sldId id="282" r:id="rId28"/>
    <p:sldId id="283" r:id="rId29"/>
    <p:sldId id="342" r:id="rId30"/>
    <p:sldId id="284" r:id="rId31"/>
    <p:sldId id="307" r:id="rId32"/>
    <p:sldId id="285" r:id="rId33"/>
    <p:sldId id="286" r:id="rId34"/>
    <p:sldId id="287" r:id="rId35"/>
    <p:sldId id="288" r:id="rId36"/>
    <p:sldId id="289" r:id="rId37"/>
    <p:sldId id="308" r:id="rId38"/>
    <p:sldId id="309" r:id="rId39"/>
    <p:sldId id="290" r:id="rId40"/>
    <p:sldId id="312" r:id="rId41"/>
    <p:sldId id="297" r:id="rId42"/>
    <p:sldId id="310" r:id="rId43"/>
    <p:sldId id="311" r:id="rId44"/>
    <p:sldId id="344" r:id="rId45"/>
    <p:sldId id="298" r:id="rId46"/>
    <p:sldId id="299" r:id="rId47"/>
    <p:sldId id="324" r:id="rId48"/>
    <p:sldId id="300" r:id="rId49"/>
    <p:sldId id="301" r:id="rId50"/>
    <p:sldId id="302" r:id="rId51"/>
    <p:sldId id="303" r:id="rId52"/>
    <p:sldId id="293" r:id="rId53"/>
    <p:sldId id="323" r:id="rId54"/>
    <p:sldId id="294" r:id="rId55"/>
    <p:sldId id="295" r:id="rId56"/>
    <p:sldId id="296" r:id="rId57"/>
    <p:sldId id="345" r:id="rId58"/>
    <p:sldId id="346" r:id="rId59"/>
    <p:sldId id="313" r:id="rId60"/>
    <p:sldId id="314" r:id="rId61"/>
    <p:sldId id="315" r:id="rId62"/>
    <p:sldId id="326" r:id="rId63"/>
    <p:sldId id="316" r:id="rId64"/>
    <p:sldId id="325" r:id="rId65"/>
    <p:sldId id="317" r:id="rId66"/>
    <p:sldId id="318" r:id="rId67"/>
    <p:sldId id="319" r:id="rId68"/>
    <p:sldId id="320" r:id="rId69"/>
    <p:sldId id="321" r:id="rId70"/>
    <p:sldId id="322" r:id="rId71"/>
    <p:sldId id="347" r:id="rId7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72A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2" autoAdjust="0"/>
    <p:restoredTop sz="94624" autoAdjust="0"/>
  </p:normalViewPr>
  <p:slideViewPr>
    <p:cSldViewPr>
      <p:cViewPr varScale="1">
        <p:scale>
          <a:sx n="69" d="100"/>
          <a:sy n="69" d="100"/>
        </p:scale>
        <p:origin x="-1398" y="-102"/>
      </p:cViewPr>
      <p:guideLst>
        <p:guide orient="horz" pos="2160"/>
        <p:guide pos="2880"/>
      </p:guideLst>
    </p:cSldViewPr>
  </p:slideViewPr>
  <p:outlineViewPr>
    <p:cViewPr>
      <p:scale>
        <a:sx n="33" d="100"/>
        <a:sy n="33" d="100"/>
      </p:scale>
      <p:origin x="0" y="5149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26" charset="0"/>
                <a:ea typeface="ＭＳ Ｐゴシック" pitchFamily="26" charset="-128"/>
                <a:cs typeface="ＭＳ Ｐゴシック" pitchFamily="26"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DE0EAE02-7C9D-45B9-82EB-3499CE336F44}" type="datetime1">
              <a:rPr lang="en-US"/>
              <a:pPr>
                <a:defRPr/>
              </a:pPr>
              <a:t>10/1/2014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26" charset="0"/>
                <a:ea typeface="ＭＳ Ｐゴシック" pitchFamily="26" charset="-128"/>
                <a:cs typeface="ＭＳ Ｐゴシック" pitchFamily="26"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E0FB6601-734F-44D5-9EB5-B7FCE56046F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26"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2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2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2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2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108" charset="-128"/>
            </a:endParaRPr>
          </a:p>
        </p:txBody>
      </p:sp>
      <p:sp>
        <p:nvSpPr>
          <p:cNvPr id="88068" name="Slide Number Placeholder 3"/>
          <p:cNvSpPr>
            <a:spLocks noGrp="1"/>
          </p:cNvSpPr>
          <p:nvPr>
            <p:ph type="sldNum" sz="quarter" idx="5"/>
          </p:nvPr>
        </p:nvSpPr>
        <p:spPr bwMode="auto">
          <a:noFill/>
          <a:ln>
            <a:miter lim="800000"/>
            <a:headEnd/>
            <a:tailEnd/>
          </a:ln>
        </p:spPr>
        <p:txBody>
          <a:bodyPr/>
          <a:lstStyle/>
          <a:p>
            <a:fld id="{39EE3127-96B3-4CA7-9E2C-E2A47056835D}" type="slidenum">
              <a:rPr lang="en-US"/>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E0FB6601-734F-44D5-9EB5-B7FCE56046FC}" type="slidenum">
              <a:rPr lang="en-US" smtClean="0"/>
              <a:pPr>
                <a:defRPr/>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ln>
            <a:miter lim="800000"/>
            <a:headEnd/>
            <a:tailEnd/>
          </a:ln>
        </p:spPr>
        <p:txBody>
          <a:bodyPr/>
          <a:lstStyle/>
          <a:p>
            <a:fld id="{B17C1F13-C839-4EF8-8629-A02BEBD26083}" type="slidenum">
              <a:rPr lang="en-US"/>
              <a:pPr/>
              <a:t>47</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10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20" name="Footer Placeholder 19"/>
          <p:cNvSpPr>
            <a:spLocks noGrp="1"/>
          </p:cNvSpPr>
          <p:nvPr>
            <p:ph type="ftr" sz="quarter" idx="11"/>
          </p:nvPr>
        </p:nvSpPr>
        <p:spPr/>
        <p:txBody>
          <a:bodyPr/>
          <a:lstStyle>
            <a:extLst/>
          </a:lstStyle>
          <a:p>
            <a:pPr>
              <a:defRPr/>
            </a:pPr>
            <a:endParaRPr lang="en-US"/>
          </a:p>
        </p:txBody>
      </p:sp>
      <p:sp>
        <p:nvSpPr>
          <p:cNvPr id="10" name="Slide Number Placeholder 9"/>
          <p:cNvSpPr>
            <a:spLocks noGrp="1"/>
          </p:cNvSpPr>
          <p:nvPr>
            <p:ph type="sldNum" sz="quarter" idx="12"/>
          </p:nvPr>
        </p:nvSpPr>
        <p:spPr/>
        <p:txBody>
          <a:bodyPr/>
          <a:lstStyle>
            <a:extLst/>
          </a:lstStyle>
          <a:p>
            <a:pPr>
              <a:defRPr/>
            </a:pPr>
            <a:fld id="{DC83436B-922C-48E8-A613-A979D0255DE7}" type="slidenum">
              <a:rPr lang="en-US" smtClean="0"/>
              <a:pPr>
                <a:defRPr/>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A1825D94-81D6-41FF-92B9-DE4B7EFBBAF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27406BE9-D046-450C-A353-2013E51056A5}"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pPr>
              <a:defRPr/>
            </a:pPr>
            <a:fld id="{42C1B43F-B4EC-4A5F-97E1-DAFAC230D99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FD266DB7-0EED-4170-903E-E1E5A94B764A}"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C12D5C92-8933-466E-AFE0-4561E165EBD5}" type="slidenum">
              <a:rPr lang="en-US" smtClean="0"/>
              <a:pPr>
                <a:defRPr/>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DBE4532A-8806-4507-BB9C-ED6FB1FB5318}"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DA80F1CE-BC9C-4331-9CC7-B942D6AA9235}"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E0AFB744-5949-48FD-9E03-8C644F3D757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05702056-6228-4B58-9F85-DF8FC7190B90}" type="slidenum">
              <a:rPr lang="en-US" smtClean="0"/>
              <a:pPr>
                <a:defRPr/>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053D27E4-88B2-4DEB-B0F2-86C7013437E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CA1BCDEC-C4A5-4772-A6C6-FF3FCCE6275E}" type="slidenum">
              <a:rPr lang="en-US" smtClean="0"/>
              <a:pPr>
                <a:defRPr/>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D9E94F56-2166-406D-8094-A9605D426ECD}" type="slidenum">
              <a:rPr lang="en-US" smtClean="0"/>
              <a:pPr>
                <a:defRPr/>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freakydreams.co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95400"/>
            <a:ext cx="7772400" cy="1470025"/>
          </a:xfrm>
        </p:spPr>
        <p:txBody>
          <a:bodyPr>
            <a:normAutofit fontScale="90000"/>
          </a:bodyPr>
          <a:lstStyle/>
          <a:p>
            <a:pPr eaLnBrk="1" fontAlgn="auto" hangingPunct="1">
              <a:spcAft>
                <a:spcPts val="0"/>
              </a:spcAft>
              <a:defRPr/>
            </a:pPr>
            <a:r>
              <a:rPr lang="en-US" sz="4000" dirty="0" smtClean="0"/>
              <a:t>Consciousness and the Two-Track Mind</a:t>
            </a:r>
            <a:br>
              <a:rPr lang="en-US" sz="4000" dirty="0" smtClean="0"/>
            </a:br>
            <a:r>
              <a:rPr lang="en-US" sz="4000" dirty="0" smtClean="0"/>
              <a:t>Modules 7-10</a:t>
            </a:r>
          </a:p>
        </p:txBody>
      </p:sp>
      <p:sp>
        <p:nvSpPr>
          <p:cNvPr id="6147" name="Rectangle 3"/>
          <p:cNvSpPr>
            <a:spLocks noGrp="1" noChangeArrowheads="1"/>
          </p:cNvSpPr>
          <p:nvPr>
            <p:ph type="subTitle" idx="1"/>
          </p:nvPr>
        </p:nvSpPr>
        <p:spPr>
          <a:xfrm>
            <a:off x="1524000" y="3810000"/>
            <a:ext cx="7406640" cy="1752600"/>
          </a:xfrm>
        </p:spPr>
        <p:txBody>
          <a:bodyPr>
            <a:normAutofit/>
          </a:bodyPr>
          <a:lstStyle/>
          <a:p>
            <a:pPr marR="0" eaLnBrk="1" hangingPunct="1"/>
            <a:r>
              <a:rPr lang="en-US" sz="2800" dirty="0" smtClean="0">
                <a:ea typeface="ＭＳ Ｐゴシック" pitchFamily="-108" charset="-128"/>
              </a:rPr>
              <a:t>AP Psychology</a:t>
            </a:r>
          </a:p>
          <a:p>
            <a:pPr marR="0" eaLnBrk="1" hangingPunct="1"/>
            <a:endParaRPr lang="en-US" sz="2800" dirty="0" smtClean="0">
              <a:ea typeface="ＭＳ Ｐゴシック" pitchFamily="-108" charset="-128"/>
            </a:endParaRPr>
          </a:p>
          <a:p>
            <a:pPr marR="0" eaLnBrk="1" hangingPunct="1"/>
            <a:r>
              <a:rPr lang="en-US" sz="2800" dirty="0" smtClean="0">
                <a:ea typeface="ＭＳ Ｐゴシック" pitchFamily="-108" charset="-128"/>
              </a:rPr>
              <a:t>Ms. C. Fahey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cstate="print"/>
          <a:srcRect/>
          <a:stretch>
            <a:fillRect/>
          </a:stretch>
        </p:blipFill>
        <p:spPr bwMode="auto">
          <a:xfrm>
            <a:off x="3733800" y="4191000"/>
            <a:ext cx="4419600" cy="2403475"/>
          </a:xfrm>
          <a:prstGeom prst="rect">
            <a:avLst/>
          </a:prstGeom>
          <a:noFill/>
          <a:ln w="9525">
            <a:noFill/>
            <a:miter lim="800000"/>
            <a:headEnd/>
            <a:tailEnd/>
          </a:ln>
        </p:spPr>
      </p:pic>
      <p:sp>
        <p:nvSpPr>
          <p:cNvPr id="15363" name="Rectangle 2"/>
          <p:cNvSpPr>
            <a:spLocks noGrp="1" noChangeArrowheads="1"/>
          </p:cNvSpPr>
          <p:nvPr>
            <p:ph type="title"/>
          </p:nvPr>
        </p:nvSpPr>
        <p:spPr>
          <a:xfrm>
            <a:off x="457200" y="304800"/>
            <a:ext cx="8229600" cy="1143000"/>
          </a:xfrm>
        </p:spPr>
        <p:txBody>
          <a:bodyPr/>
          <a:lstStyle/>
          <a:p>
            <a:pPr eaLnBrk="1" hangingPunct="1"/>
            <a:r>
              <a:rPr lang="en-US" sz="3600" dirty="0" smtClean="0">
                <a:ea typeface="ＭＳ Ｐゴシック" pitchFamily="-108" charset="-128"/>
              </a:rPr>
              <a:t>What Consciousness Does</a:t>
            </a:r>
          </a:p>
        </p:txBody>
      </p:sp>
      <p:sp>
        <p:nvSpPr>
          <p:cNvPr id="15364" name="Rectangle 3"/>
          <p:cNvSpPr>
            <a:spLocks noGrp="1" noChangeArrowheads="1"/>
          </p:cNvSpPr>
          <p:nvPr>
            <p:ph idx="1"/>
          </p:nvPr>
        </p:nvSpPr>
        <p:spPr>
          <a:xfrm>
            <a:off x="457200" y="1524000"/>
            <a:ext cx="8229600" cy="5105400"/>
          </a:xfrm>
        </p:spPr>
        <p:txBody>
          <a:bodyPr/>
          <a:lstStyle/>
          <a:p>
            <a:pPr eaLnBrk="1" hangingPunct="1">
              <a:lnSpc>
                <a:spcPct val="90000"/>
              </a:lnSpc>
              <a:buFontTx/>
              <a:buNone/>
            </a:pPr>
            <a:r>
              <a:rPr lang="en-US" dirty="0" smtClean="0">
                <a:ea typeface="ＭＳ Ｐゴシック" pitchFamily="-108" charset="-128"/>
              </a:rPr>
              <a:t>	</a:t>
            </a:r>
            <a:r>
              <a:rPr lang="en-US" sz="2800" dirty="0" smtClean="0">
                <a:ea typeface="ＭＳ Ｐゴシック" pitchFamily="-108" charset="-128"/>
              </a:rPr>
              <a:t>3. Consciousness allows us to create a mental model of the world that we can manipulate. </a:t>
            </a:r>
          </a:p>
          <a:p>
            <a:pPr eaLnBrk="1" hangingPunct="1">
              <a:lnSpc>
                <a:spcPct val="90000"/>
              </a:lnSpc>
              <a:buFontTx/>
              <a:buNone/>
            </a:pPr>
            <a:r>
              <a:rPr lang="en-US" dirty="0" smtClean="0">
                <a:ea typeface="ＭＳ Ｐゴシック" pitchFamily="-108" charset="-128"/>
              </a:rPr>
              <a:t>		</a:t>
            </a:r>
          </a:p>
          <a:p>
            <a:pPr lvl="1" eaLnBrk="1" hangingPunct="1">
              <a:lnSpc>
                <a:spcPct val="90000"/>
              </a:lnSpc>
            </a:pPr>
            <a:r>
              <a:rPr lang="en-US" sz="2200" dirty="0" smtClean="0">
                <a:ea typeface="ＭＳ Ｐゴシック" pitchFamily="-108" charset="-128"/>
              </a:rPr>
              <a:t>Unlike other, simpler organisms, we are not prisoners of the moment: We don’t just act reflexively to stimulation.</a:t>
            </a:r>
            <a:endParaRPr lang="en-US" sz="1000" dirty="0" smtClean="0">
              <a:ea typeface="ＭＳ Ｐゴシック" pitchFamily="-108" charset="-128"/>
            </a:endParaRPr>
          </a:p>
          <a:p>
            <a:pPr lvl="1" eaLnBrk="1" hangingPunct="1">
              <a:lnSpc>
                <a:spcPct val="90000"/>
              </a:lnSpc>
            </a:pPr>
            <a:endParaRPr lang="en-US" sz="2200" dirty="0" smtClean="0">
              <a:ea typeface="ＭＳ Ｐゴシック" pitchFamily="-108" charset="-128"/>
            </a:endParaRPr>
          </a:p>
          <a:p>
            <a:pPr lvl="1" eaLnBrk="1" hangingPunct="1">
              <a:lnSpc>
                <a:spcPct val="90000"/>
              </a:lnSpc>
            </a:pPr>
            <a:r>
              <a:rPr lang="en-US" sz="2200" dirty="0" smtClean="0">
                <a:ea typeface="ＭＳ Ｐゴシック" pitchFamily="-108" charset="-128"/>
              </a:rPr>
              <a:t>Humans are the only animal with the ability to set goals.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4400" dirty="0" smtClean="0">
                <a:ea typeface="ＭＳ Ｐゴシック" pitchFamily="-108" charset="-128"/>
              </a:rPr>
              <a:t>Mental Imaging</a:t>
            </a:r>
          </a:p>
        </p:txBody>
      </p:sp>
      <p:sp>
        <p:nvSpPr>
          <p:cNvPr id="33795" name="Rectangle 3"/>
          <p:cNvSpPr>
            <a:spLocks noGrp="1" noChangeArrowheads="1"/>
          </p:cNvSpPr>
          <p:nvPr>
            <p:ph idx="1"/>
          </p:nvPr>
        </p:nvSpPr>
        <p:spPr/>
        <p:txBody>
          <a:bodyPr/>
          <a:lstStyle/>
          <a:p>
            <a:pPr eaLnBrk="1" hangingPunct="1">
              <a:lnSpc>
                <a:spcPct val="90000"/>
              </a:lnSpc>
            </a:pPr>
            <a:r>
              <a:rPr lang="en-US" dirty="0" smtClean="0">
                <a:ea typeface="ＭＳ Ｐゴシック" pitchFamily="-108" charset="-128"/>
              </a:rPr>
              <a:t>We can use our conscious mind to “zoom in” on an image, or to manipulate it.</a:t>
            </a:r>
          </a:p>
          <a:p>
            <a:pPr eaLnBrk="1" hangingPunct="1">
              <a:lnSpc>
                <a:spcPct val="90000"/>
              </a:lnSpc>
              <a:buFontTx/>
              <a:buNone/>
            </a:pPr>
            <a:endParaRPr lang="en-US" dirty="0" smtClean="0">
              <a:ea typeface="ＭＳ Ｐゴシック" pitchFamily="-108" charset="-128"/>
            </a:endParaRPr>
          </a:p>
          <a:p>
            <a:pPr algn="ctr" eaLnBrk="1" hangingPunct="1">
              <a:lnSpc>
                <a:spcPct val="90000"/>
              </a:lnSpc>
              <a:buFontTx/>
              <a:buNone/>
            </a:pPr>
            <a:r>
              <a:rPr lang="en-US" dirty="0" smtClean="0">
                <a:ea typeface="ＭＳ Ｐゴシック" pitchFamily="-108" charset="-128"/>
              </a:rPr>
              <a:t>	Lets try it….</a:t>
            </a:r>
          </a:p>
          <a:p>
            <a:pPr algn="ctr" eaLnBrk="1" hangingPunct="1">
              <a:lnSpc>
                <a:spcPct val="90000"/>
              </a:lnSpc>
              <a:buFontTx/>
              <a:buNone/>
            </a:pPr>
            <a:endParaRPr lang="en-US" dirty="0" smtClean="0">
              <a:ea typeface="ＭＳ Ｐゴシック" pitchFamily="-108" charset="-128"/>
            </a:endParaRPr>
          </a:p>
          <a:p>
            <a:pPr algn="ctr" eaLnBrk="1" hangingPunct="1">
              <a:lnSpc>
                <a:spcPct val="90000"/>
              </a:lnSpc>
              <a:buFontTx/>
              <a:buNone/>
            </a:pPr>
            <a:r>
              <a:rPr lang="en-US" dirty="0" smtClean="0">
                <a:ea typeface="ＭＳ Ｐゴシック" pitchFamily="-108" charset="-128"/>
              </a:rPr>
              <a:t>Close your eyes.</a:t>
            </a:r>
          </a:p>
          <a:p>
            <a:pPr algn="ctr" eaLnBrk="1" hangingPunct="1">
              <a:lnSpc>
                <a:spcPct val="90000"/>
              </a:lnSpc>
              <a:buFontTx/>
              <a:buNone/>
            </a:pPr>
            <a:endParaRPr lang="en-US" dirty="0" smtClean="0">
              <a:ea typeface="ＭＳ Ｐゴシック" pitchFamily="-108" charset="-128"/>
            </a:endParaRPr>
          </a:p>
          <a:p>
            <a:pPr algn="ctr" eaLnBrk="1" hangingPunct="1">
              <a:lnSpc>
                <a:spcPct val="90000"/>
              </a:lnSpc>
              <a:buFontTx/>
              <a:buNone/>
            </a:pPr>
            <a:r>
              <a:rPr lang="en-US" dirty="0" smtClean="0">
                <a:ea typeface="ＭＳ Ｐゴシック" pitchFamily="-108" charset="-128"/>
              </a:rPr>
              <a:t>	Picture a cat.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4400" dirty="0" smtClean="0">
                <a:ea typeface="ＭＳ Ｐゴシック" pitchFamily="-108" charset="-128"/>
              </a:rPr>
              <a:t>The Results</a:t>
            </a:r>
          </a:p>
        </p:txBody>
      </p:sp>
      <p:sp>
        <p:nvSpPr>
          <p:cNvPr id="17411" name="Rectangle 3"/>
          <p:cNvSpPr>
            <a:spLocks noGrp="1" noChangeArrowheads="1"/>
          </p:cNvSpPr>
          <p:nvPr>
            <p:ph idx="1"/>
          </p:nvPr>
        </p:nvSpPr>
        <p:spPr/>
        <p:txBody>
          <a:bodyPr/>
          <a:lstStyle/>
          <a:p>
            <a:pPr eaLnBrk="1" hangingPunct="1"/>
            <a:r>
              <a:rPr lang="en-US" dirty="0" smtClean="0">
                <a:ea typeface="ＭＳ Ｐゴシック" pitchFamily="-108" charset="-128"/>
              </a:rPr>
              <a:t>Is the cat black? Does it have a long tail? Does it have a collar on? Does it have short hair? Does it have white paws?</a:t>
            </a:r>
          </a:p>
          <a:p>
            <a:pPr eaLnBrk="1" hangingPunct="1"/>
            <a:endParaRPr lang="en-US" dirty="0" smtClean="0">
              <a:ea typeface="ＭＳ Ｐゴシック" pitchFamily="-108" charset="-128"/>
            </a:endParaRPr>
          </a:p>
          <a:p>
            <a:pPr eaLnBrk="1" hangingPunct="1"/>
            <a:r>
              <a:rPr lang="en-US" dirty="0" smtClean="0">
                <a:ea typeface="ＭＳ Ｐゴシック" pitchFamily="-108" charset="-128"/>
              </a:rPr>
              <a:t>Psychologists have found that the smaller the detail, the longer people take to respond.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400050"/>
            <a:ext cx="8229600" cy="1143000"/>
          </a:xfrm>
        </p:spPr>
        <p:txBody>
          <a:bodyPr>
            <a:normAutofit/>
          </a:bodyPr>
          <a:lstStyle/>
          <a:p>
            <a:pPr eaLnBrk="1" hangingPunct="1"/>
            <a:r>
              <a:rPr lang="en-US" sz="4000" dirty="0" smtClean="0">
                <a:ea typeface="ＭＳ Ｐゴシック" pitchFamily="-108" charset="-128"/>
              </a:rPr>
              <a:t>Levels of the </a:t>
            </a:r>
            <a:r>
              <a:rPr lang="en-US" sz="4000" dirty="0" err="1" smtClean="0">
                <a:ea typeface="ＭＳ Ｐゴシック" pitchFamily="-108" charset="-128"/>
              </a:rPr>
              <a:t>Nonconscious</a:t>
            </a:r>
            <a:r>
              <a:rPr lang="en-US" sz="4000" dirty="0" smtClean="0">
                <a:ea typeface="ＭＳ Ｐゴシック" pitchFamily="-108" charset="-128"/>
              </a:rPr>
              <a:t> Mind</a:t>
            </a:r>
          </a:p>
        </p:txBody>
      </p:sp>
      <p:sp>
        <p:nvSpPr>
          <p:cNvPr id="18435" name="Rectangle 3"/>
          <p:cNvSpPr>
            <a:spLocks noGrp="1" noChangeArrowheads="1"/>
          </p:cNvSpPr>
          <p:nvPr>
            <p:ph idx="1"/>
          </p:nvPr>
        </p:nvSpPr>
        <p:spPr>
          <a:xfrm>
            <a:off x="457200" y="1630363"/>
            <a:ext cx="8229600" cy="4389437"/>
          </a:xfrm>
        </p:spPr>
        <p:txBody>
          <a:bodyPr/>
          <a:lstStyle/>
          <a:p>
            <a:pPr eaLnBrk="1" hangingPunct="1">
              <a:lnSpc>
                <a:spcPct val="90000"/>
              </a:lnSpc>
            </a:pPr>
            <a:r>
              <a:rPr lang="en-US" sz="2400" dirty="0" smtClean="0">
                <a:ea typeface="ＭＳ Ｐゴシック" pitchFamily="-108" charset="-128"/>
              </a:rPr>
              <a:t>There are two levels of the </a:t>
            </a:r>
            <a:r>
              <a:rPr lang="en-US" sz="2400" dirty="0" err="1" smtClean="0">
                <a:ea typeface="ＭＳ Ｐゴシック" pitchFamily="-108" charset="-128"/>
              </a:rPr>
              <a:t>nonconscious</a:t>
            </a:r>
            <a:r>
              <a:rPr lang="en-US" sz="2400" dirty="0" smtClean="0">
                <a:ea typeface="ＭＳ Ｐゴシック" pitchFamily="-108" charset="-128"/>
              </a:rPr>
              <a:t> (subconscious) mind: </a:t>
            </a:r>
            <a:r>
              <a:rPr lang="en-US" sz="2400" i="1" dirty="0" smtClean="0">
                <a:ea typeface="ＭＳ Ｐゴシック" pitchFamily="-108" charset="-128"/>
              </a:rPr>
              <a:t>preconscious</a:t>
            </a:r>
            <a:r>
              <a:rPr lang="en-US" sz="2400" dirty="0" smtClean="0">
                <a:ea typeface="ＭＳ Ｐゴシック" pitchFamily="-108" charset="-128"/>
              </a:rPr>
              <a:t> and </a:t>
            </a:r>
            <a:r>
              <a:rPr lang="en-US" sz="2400" i="1" dirty="0" smtClean="0">
                <a:ea typeface="ＭＳ Ｐゴシック" pitchFamily="-108" charset="-128"/>
              </a:rPr>
              <a:t>unconscious.</a:t>
            </a:r>
          </a:p>
          <a:p>
            <a:pPr eaLnBrk="1" hangingPunct="1">
              <a:lnSpc>
                <a:spcPct val="90000"/>
              </a:lnSpc>
            </a:pPr>
            <a:endParaRPr lang="en-US" sz="2400" i="1" dirty="0" smtClean="0">
              <a:ea typeface="ＭＳ Ｐゴシック" pitchFamily="-108" charset="-128"/>
            </a:endParaRPr>
          </a:p>
          <a:p>
            <a:pPr eaLnBrk="1" hangingPunct="1">
              <a:lnSpc>
                <a:spcPct val="90000"/>
              </a:lnSpc>
            </a:pPr>
            <a:r>
              <a:rPr lang="en-US" sz="2400" b="1" i="1" dirty="0" smtClean="0">
                <a:ea typeface="ＭＳ Ｐゴシック" pitchFamily="-108" charset="-128"/>
              </a:rPr>
              <a:t>Preconscious memories:</a:t>
            </a:r>
            <a:r>
              <a:rPr lang="en-US" sz="2400" dirty="0" smtClean="0">
                <a:ea typeface="ＭＳ Ｐゴシック" pitchFamily="-108" charset="-128"/>
              </a:rPr>
              <a:t> Information that is not currently in consciousness, but can be recalled voluntarily.</a:t>
            </a:r>
          </a:p>
          <a:p>
            <a:pPr eaLnBrk="1" hangingPunct="1">
              <a:lnSpc>
                <a:spcPct val="90000"/>
              </a:lnSpc>
            </a:pPr>
            <a:endParaRPr lang="en-US" sz="2400" i="1" dirty="0" smtClean="0">
              <a:ea typeface="ＭＳ Ｐゴシック" pitchFamily="-108" charset="-128"/>
            </a:endParaRPr>
          </a:p>
          <a:p>
            <a:pPr eaLnBrk="1" hangingPunct="1">
              <a:lnSpc>
                <a:spcPct val="90000"/>
              </a:lnSpc>
            </a:pPr>
            <a:r>
              <a:rPr lang="en-US" sz="2400" b="1" i="1" dirty="0" smtClean="0">
                <a:ea typeface="ＭＳ Ｐゴシック" pitchFamily="-108" charset="-128"/>
              </a:rPr>
              <a:t>Unconscious</a:t>
            </a:r>
            <a:r>
              <a:rPr lang="en-US" sz="2400" b="1" dirty="0" smtClean="0">
                <a:ea typeface="ＭＳ Ｐゴシック" pitchFamily="-108" charset="-128"/>
              </a:rPr>
              <a:t>:</a:t>
            </a:r>
            <a:r>
              <a:rPr lang="en-US" sz="2400" dirty="0" smtClean="0">
                <a:ea typeface="ＭＳ Ｐゴシック" pitchFamily="-108" charset="-128"/>
              </a:rPr>
              <a:t> Cognition (thought) without awareness. </a:t>
            </a:r>
          </a:p>
          <a:p>
            <a:pPr lvl="1" eaLnBrk="1" hangingPunct="1">
              <a:lnSpc>
                <a:spcPct val="90000"/>
              </a:lnSpc>
            </a:pPr>
            <a:r>
              <a:rPr lang="en-US" sz="1800" dirty="0" smtClean="0">
                <a:ea typeface="ＭＳ Ｐゴシック" pitchFamily="-108" charset="-128"/>
              </a:rPr>
              <a:t>Involves levels of brain systems that range from autopilot to those which can have subtle influences on consciousness and behavior.</a:t>
            </a:r>
            <a:r>
              <a:rPr lang="en-US" sz="2200" i="1" dirty="0" smtClean="0">
                <a:ea typeface="ＭＳ Ｐゴシック" pitchFamily="-108" charset="-128"/>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81000"/>
            <a:ext cx="8229600" cy="1143000"/>
          </a:xfrm>
        </p:spPr>
        <p:txBody>
          <a:bodyPr/>
          <a:lstStyle/>
          <a:p>
            <a:pPr eaLnBrk="1" hangingPunct="1"/>
            <a:r>
              <a:rPr lang="en-US" sz="4000" dirty="0" smtClean="0">
                <a:ea typeface="ＭＳ Ｐゴシック" pitchFamily="-108" charset="-128"/>
              </a:rPr>
              <a:t>What is Unconsciousness</a:t>
            </a:r>
          </a:p>
        </p:txBody>
      </p:sp>
      <p:sp>
        <p:nvSpPr>
          <p:cNvPr id="20483" name="Rectangle 3"/>
          <p:cNvSpPr>
            <a:spLocks noGrp="1" noChangeArrowheads="1"/>
          </p:cNvSpPr>
          <p:nvPr>
            <p:ph idx="1"/>
          </p:nvPr>
        </p:nvSpPr>
        <p:spPr>
          <a:xfrm>
            <a:off x="457200" y="1646238"/>
            <a:ext cx="8229600" cy="4525962"/>
          </a:xfrm>
        </p:spPr>
        <p:txBody>
          <a:bodyPr/>
          <a:lstStyle/>
          <a:p>
            <a:pPr eaLnBrk="1" hangingPunct="1">
              <a:lnSpc>
                <a:spcPct val="90000"/>
              </a:lnSpc>
            </a:pPr>
            <a:r>
              <a:rPr lang="en-US" sz="2400" dirty="0" smtClean="0">
                <a:ea typeface="ＭＳ Ｐゴシック" pitchFamily="-108" charset="-128"/>
              </a:rPr>
              <a:t>A dictionary might define the term as being a loss of all consciousness, like when a person faints.</a:t>
            </a:r>
          </a:p>
          <a:p>
            <a:pPr eaLnBrk="1" hangingPunct="1">
              <a:lnSpc>
                <a:spcPct val="90000"/>
              </a:lnSpc>
            </a:pPr>
            <a:endParaRPr lang="en-US" sz="2400" dirty="0" smtClean="0">
              <a:ea typeface="ＭＳ Ｐゴシック" pitchFamily="-108" charset="-128"/>
            </a:endParaRPr>
          </a:p>
          <a:p>
            <a:pPr eaLnBrk="1" hangingPunct="1">
              <a:lnSpc>
                <a:spcPct val="90000"/>
              </a:lnSpc>
            </a:pPr>
            <a:r>
              <a:rPr lang="en-US" sz="2400" dirty="0" smtClean="0">
                <a:ea typeface="ＭＳ Ｐゴシック" pitchFamily="-108" charset="-128"/>
              </a:rPr>
              <a:t>But in psychology, we define it a little differently. To show this, lets look at an example.</a:t>
            </a:r>
          </a:p>
          <a:p>
            <a:pPr algn="ctr" eaLnBrk="1" hangingPunct="1">
              <a:lnSpc>
                <a:spcPct val="90000"/>
              </a:lnSpc>
              <a:buFontTx/>
              <a:buNone/>
            </a:pPr>
            <a:endParaRPr lang="en-US" sz="2400" dirty="0" smtClean="0">
              <a:ea typeface="ＭＳ Ｐゴシック" pitchFamily="-108" charset="-128"/>
            </a:endParaRPr>
          </a:p>
          <a:p>
            <a:pPr algn="ctr" eaLnBrk="1" hangingPunct="1">
              <a:lnSpc>
                <a:spcPct val="90000"/>
              </a:lnSpc>
              <a:buFontTx/>
              <a:buNone/>
            </a:pPr>
            <a:r>
              <a:rPr lang="en-US" dirty="0" smtClean="0">
                <a:ea typeface="ＭＳ Ｐゴシック" pitchFamily="-108" charset="-128"/>
              </a:rPr>
              <a:t>Fill in the blanks to complete the word below:</a:t>
            </a:r>
          </a:p>
          <a:p>
            <a:pPr algn="ctr" eaLnBrk="1" hangingPunct="1">
              <a:lnSpc>
                <a:spcPct val="90000"/>
              </a:lnSpc>
              <a:buFontTx/>
              <a:buNone/>
            </a:pPr>
            <a:endParaRPr lang="en-US" dirty="0" smtClean="0">
              <a:ea typeface="ＭＳ Ｐゴシック" pitchFamily="-108" charset="-128"/>
            </a:endParaRPr>
          </a:p>
          <a:p>
            <a:pPr algn="ctr" eaLnBrk="1" hangingPunct="1">
              <a:lnSpc>
                <a:spcPct val="90000"/>
              </a:lnSpc>
              <a:buFontTx/>
              <a:buNone/>
            </a:pPr>
            <a:r>
              <a:rPr lang="en-US" dirty="0" smtClean="0">
                <a:ea typeface="ＭＳ Ｐゴシック" pitchFamily="-108" charset="-128"/>
              </a:rPr>
              <a:t>D E F _  _  _</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04800"/>
            <a:ext cx="8229600" cy="1143000"/>
          </a:xfrm>
        </p:spPr>
        <p:txBody>
          <a:bodyPr/>
          <a:lstStyle/>
          <a:p>
            <a:pPr eaLnBrk="1" hangingPunct="1"/>
            <a:r>
              <a:rPr lang="en-US" sz="4000" dirty="0" smtClean="0">
                <a:ea typeface="ＭＳ Ｐゴシック" pitchFamily="-108" charset="-128"/>
              </a:rPr>
              <a:t>Answer</a:t>
            </a:r>
          </a:p>
        </p:txBody>
      </p:sp>
      <p:sp>
        <p:nvSpPr>
          <p:cNvPr id="39939" name="Rectangle 3"/>
          <p:cNvSpPr>
            <a:spLocks noGrp="1" noChangeArrowheads="1"/>
          </p:cNvSpPr>
          <p:nvPr>
            <p:ph idx="1"/>
          </p:nvPr>
        </p:nvSpPr>
        <p:spPr>
          <a:xfrm>
            <a:off x="457200" y="1722438"/>
            <a:ext cx="8229600" cy="4525962"/>
          </a:xfrm>
        </p:spPr>
        <p:txBody>
          <a:bodyPr>
            <a:normAutofit lnSpcReduction="10000"/>
          </a:bodyPr>
          <a:lstStyle/>
          <a:p>
            <a:pPr eaLnBrk="1" hangingPunct="1"/>
            <a:r>
              <a:rPr lang="en-US" dirty="0" smtClean="0">
                <a:ea typeface="ＭＳ Ｐゴシック" pitchFamily="-108" charset="-128"/>
              </a:rPr>
              <a:t>Using a technique called </a:t>
            </a:r>
            <a:r>
              <a:rPr lang="en-US" b="1" dirty="0" smtClean="0">
                <a:ea typeface="ＭＳ Ｐゴシック" pitchFamily="-108" charset="-128"/>
              </a:rPr>
              <a:t>priming</a:t>
            </a:r>
            <a:r>
              <a:rPr lang="en-US" dirty="0" smtClean="0">
                <a:ea typeface="ＭＳ Ｐゴシック" pitchFamily="-108" charset="-128"/>
              </a:rPr>
              <a:t>, psychologists can have some influence on the answer people give.</a:t>
            </a:r>
          </a:p>
          <a:p>
            <a:pPr lvl="2" eaLnBrk="1" hangingPunct="1"/>
            <a:r>
              <a:rPr lang="en-US" dirty="0" smtClean="0">
                <a:ea typeface="ＭＳ Ｐゴシック" pitchFamily="-108" charset="-128"/>
              </a:rPr>
              <a:t>This idea of priming is similar to asking “leading questions” in court, or </a:t>
            </a:r>
            <a:r>
              <a:rPr lang="en-US" b="1" i="1" dirty="0" smtClean="0">
                <a:ea typeface="ＭＳ Ｐゴシック" pitchFamily="-108" charset="-128"/>
              </a:rPr>
              <a:t>framing</a:t>
            </a:r>
            <a:r>
              <a:rPr lang="en-US" i="1" dirty="0" smtClean="0">
                <a:ea typeface="ＭＳ Ｐゴシック" pitchFamily="-108" charset="-128"/>
              </a:rPr>
              <a:t> </a:t>
            </a:r>
            <a:r>
              <a:rPr lang="en-US" dirty="0" smtClean="0">
                <a:ea typeface="ＭＳ Ｐゴシック" pitchFamily="-108" charset="-128"/>
              </a:rPr>
              <a:t>questions by asking them in a way which increases the likelihood of certain answers.</a:t>
            </a:r>
          </a:p>
          <a:p>
            <a:pPr eaLnBrk="1" hangingPunct="1"/>
            <a:endParaRPr lang="en-US" sz="1400" dirty="0" smtClean="0">
              <a:ea typeface="ＭＳ Ｐゴシック" pitchFamily="-108" charset="-128"/>
            </a:endParaRPr>
          </a:p>
          <a:p>
            <a:pPr eaLnBrk="1" hangingPunct="1"/>
            <a:r>
              <a:rPr lang="en-US" sz="2400" dirty="0" smtClean="0">
                <a:ea typeface="ＭＳ Ｐゴシック" pitchFamily="-108" charset="-128"/>
              </a:rPr>
              <a:t>There were a number of possible answers to the example: defend, defeat, defect, defile, deform, defray, defuse and </a:t>
            </a:r>
            <a:r>
              <a:rPr lang="en-US" sz="2400" b="1" dirty="0" smtClean="0">
                <a:ea typeface="ＭＳ Ｐゴシック" pitchFamily="-108" charset="-128"/>
              </a:rPr>
              <a:t>define.</a:t>
            </a:r>
            <a:endParaRPr lang="en-US" sz="2400" dirty="0" smtClean="0">
              <a:ea typeface="ＭＳ Ｐゴシック" pitchFamily="-108" charset="-128"/>
            </a:endParaRPr>
          </a:p>
          <a:p>
            <a:pPr lvl="2" eaLnBrk="1" hangingPunct="1"/>
            <a:r>
              <a:rPr lang="en-US" sz="1900" dirty="0" smtClean="0">
                <a:ea typeface="ＭＳ Ｐゴシック" pitchFamily="-108" charset="-128"/>
              </a:rPr>
              <a:t>There is an increased likelihood you chose define. Why?</a:t>
            </a:r>
            <a:endParaRPr lang="en-US" sz="1900" b="1" dirty="0" smtClean="0">
              <a:ea typeface="ＭＳ Ｐゴシック" pitchFamily="-108"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685800"/>
            <a:ext cx="8229600" cy="1143000"/>
          </a:xfrm>
        </p:spPr>
        <p:txBody>
          <a:bodyPr/>
          <a:lstStyle/>
          <a:p>
            <a:r>
              <a:rPr lang="en-US" dirty="0" smtClean="0">
                <a:ea typeface="ＭＳ Ｐゴシック" pitchFamily="-108" charset="-128"/>
              </a:rPr>
              <a:t>Freud’s View of Consciousness</a:t>
            </a:r>
          </a:p>
        </p:txBody>
      </p:sp>
      <p:sp>
        <p:nvSpPr>
          <p:cNvPr id="40963" name="Content Placeholder 2"/>
          <p:cNvSpPr>
            <a:spLocks noGrp="1"/>
          </p:cNvSpPr>
          <p:nvPr>
            <p:ph idx="1"/>
          </p:nvPr>
        </p:nvSpPr>
        <p:spPr/>
        <p:txBody>
          <a:bodyPr>
            <a:normAutofit lnSpcReduction="10000"/>
          </a:bodyPr>
          <a:lstStyle/>
          <a:p>
            <a:r>
              <a:rPr lang="en-US" sz="2200" dirty="0" smtClean="0">
                <a:ea typeface="ＭＳ Ｐゴシック" pitchFamily="-108" charset="-128"/>
              </a:rPr>
              <a:t>According to Freud, there are three levels of consciousness:</a:t>
            </a:r>
          </a:p>
          <a:p>
            <a:pPr lvl="1"/>
            <a:r>
              <a:rPr lang="en-US" sz="2000" b="1" dirty="0" smtClean="0">
                <a:ea typeface="ＭＳ Ｐゴシック" pitchFamily="-108" charset="-128"/>
              </a:rPr>
              <a:t>Conscious: </a:t>
            </a:r>
            <a:r>
              <a:rPr lang="en-US" sz="2000" dirty="0" smtClean="0">
                <a:ea typeface="ＭＳ Ｐゴシック" pitchFamily="-108" charset="-128"/>
              </a:rPr>
              <a:t>this is the part of the mind that holds what you’re aware of. You can verbalize about your conscious experience and you can think about it in a logical fashion.</a:t>
            </a:r>
          </a:p>
          <a:p>
            <a:pPr lvl="1"/>
            <a:endParaRPr lang="en-US" sz="2000" b="1" dirty="0" smtClean="0">
              <a:ea typeface="ＭＳ Ｐゴシック" pitchFamily="-108" charset="-128"/>
            </a:endParaRPr>
          </a:p>
          <a:p>
            <a:pPr lvl="1"/>
            <a:r>
              <a:rPr lang="en-US" sz="2000" b="1" dirty="0" smtClean="0">
                <a:ea typeface="ＭＳ Ｐゴシック" pitchFamily="-108" charset="-128"/>
              </a:rPr>
              <a:t>Preconscious: </a:t>
            </a:r>
            <a:r>
              <a:rPr lang="en-US" sz="2000" dirty="0" smtClean="0">
                <a:ea typeface="ＭＳ Ｐゴシック" pitchFamily="-108" charset="-128"/>
              </a:rPr>
              <a:t>ordinary memory. Although things stored here aren’t in the conscious, they can be readily brought into conscious.</a:t>
            </a:r>
          </a:p>
          <a:p>
            <a:pPr lvl="1"/>
            <a:endParaRPr lang="en-US" sz="2000" b="1" dirty="0" smtClean="0">
              <a:ea typeface="ＭＳ Ｐゴシック" pitchFamily="-108" charset="-128"/>
            </a:endParaRPr>
          </a:p>
          <a:p>
            <a:pPr lvl="1"/>
            <a:r>
              <a:rPr lang="en-US" sz="2000" b="1" dirty="0" smtClean="0">
                <a:ea typeface="ＭＳ Ｐゴシック" pitchFamily="-108" charset="-128"/>
              </a:rPr>
              <a:t>Unconscious: </a:t>
            </a:r>
            <a:r>
              <a:rPr lang="en-US" sz="2000" dirty="0" smtClean="0">
                <a:ea typeface="ＭＳ Ｐゴシック" pitchFamily="-108" charset="-128"/>
              </a:rPr>
              <a:t>Freud felt that this part of the mind was not directly accessible to awareness. </a:t>
            </a:r>
          </a:p>
          <a:p>
            <a:pPr lvl="2"/>
            <a:r>
              <a:rPr lang="en-US" sz="1700" dirty="0" smtClean="0">
                <a:ea typeface="ＭＳ Ｐゴシック" pitchFamily="-108" charset="-128"/>
              </a:rPr>
              <a:t>A dump box for urges, feelings and ideas that are tied to anxiety, conflict and pain. </a:t>
            </a:r>
          </a:p>
          <a:p>
            <a:pPr lvl="2"/>
            <a:r>
              <a:rPr lang="en-US" sz="1700" dirty="0" smtClean="0">
                <a:ea typeface="ＭＳ Ｐゴシック" pitchFamily="-108" charset="-128"/>
              </a:rPr>
              <a:t>These feelings and thoughts have not disappeared and are exerting influence on our actions and our conscious awareness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p:txBody>
          <a:bodyPr/>
          <a:lstStyle/>
          <a:p>
            <a:r>
              <a:rPr lang="en-US" dirty="0" smtClean="0">
                <a:ea typeface="ＭＳ Ｐゴシック" pitchFamily="-108" charset="-128"/>
              </a:rPr>
              <a:t>Freud’s View of Consciousness</a:t>
            </a:r>
          </a:p>
        </p:txBody>
      </p:sp>
      <p:pic>
        <p:nvPicPr>
          <p:cNvPr id="22530" name="Content Placeholder 3"/>
          <p:cNvPicPr>
            <a:picLocks noGrp="1" noChangeAspect="1"/>
          </p:cNvPicPr>
          <p:nvPr>
            <p:ph idx="1"/>
          </p:nvPr>
        </p:nvPicPr>
        <p:blipFill>
          <a:blip r:embed="rId2" cstate="print"/>
          <a:stretch>
            <a:fillRect/>
          </a:stretch>
        </p:blipFill>
        <p:spPr>
          <a:xfrm>
            <a:off x="2945689" y="1447800"/>
            <a:ext cx="4478172" cy="480060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ea typeface="ＭＳ Ｐゴシック" pitchFamily="-108" charset="-128"/>
              </a:rPr>
              <a:t>Freud’s View of Consciousness</a:t>
            </a:r>
          </a:p>
        </p:txBody>
      </p:sp>
      <p:pic>
        <p:nvPicPr>
          <p:cNvPr id="23555" name="Picture 3"/>
          <p:cNvPicPr>
            <a:picLocks noChangeAspect="1"/>
          </p:cNvPicPr>
          <p:nvPr/>
        </p:nvPicPr>
        <p:blipFill>
          <a:blip r:embed="rId2" cstate="print"/>
          <a:srcRect l="7437" t="8333" r="7042" b="13333"/>
          <a:stretch>
            <a:fillRect/>
          </a:stretch>
        </p:blipFill>
        <p:spPr bwMode="auto">
          <a:xfrm>
            <a:off x="1066800" y="1828800"/>
            <a:ext cx="7086600" cy="482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628650"/>
            <a:ext cx="8229600" cy="1143000"/>
          </a:xfrm>
        </p:spPr>
        <p:txBody>
          <a:bodyPr/>
          <a:lstStyle/>
          <a:p>
            <a:r>
              <a:rPr lang="en-US" dirty="0" smtClean="0">
                <a:ea typeface="ＭＳ Ｐゴシック" pitchFamily="-108" charset="-128"/>
              </a:rPr>
              <a:t>More Freud…</a:t>
            </a:r>
          </a:p>
        </p:txBody>
      </p:sp>
      <p:sp>
        <p:nvSpPr>
          <p:cNvPr id="24579" name="Content Placeholder 2"/>
          <p:cNvSpPr>
            <a:spLocks noGrp="1"/>
          </p:cNvSpPr>
          <p:nvPr>
            <p:ph idx="1"/>
          </p:nvPr>
        </p:nvSpPr>
        <p:spPr>
          <a:xfrm>
            <a:off x="457200" y="1858963"/>
            <a:ext cx="8229600" cy="4389437"/>
          </a:xfrm>
        </p:spPr>
        <p:txBody>
          <a:bodyPr>
            <a:normAutofit fontScale="92500" lnSpcReduction="10000"/>
          </a:bodyPr>
          <a:lstStyle/>
          <a:p>
            <a:r>
              <a:rPr lang="en-US" sz="1800" dirty="0" smtClean="0">
                <a:ea typeface="ＭＳ Ｐゴシック" pitchFamily="-108" charset="-128"/>
              </a:rPr>
              <a:t>The </a:t>
            </a:r>
            <a:r>
              <a:rPr lang="en-US" sz="1800" b="1" i="1" u="sng" dirty="0" smtClean="0">
                <a:solidFill>
                  <a:srgbClr val="FF0000"/>
                </a:solidFill>
                <a:ea typeface="ＭＳ Ｐゴシック" pitchFamily="-108" charset="-128"/>
              </a:rPr>
              <a:t>ego</a:t>
            </a:r>
            <a:r>
              <a:rPr lang="en-US" sz="1800" b="1" dirty="0" smtClean="0">
                <a:solidFill>
                  <a:srgbClr val="FF0000"/>
                </a:solidFill>
                <a:ea typeface="ＭＳ Ｐゴシック" pitchFamily="-108" charset="-128"/>
              </a:rPr>
              <a:t> </a:t>
            </a:r>
            <a:r>
              <a:rPr lang="en-US" sz="1800" dirty="0" smtClean="0">
                <a:ea typeface="ＭＳ Ｐゴシック" pitchFamily="-108" charset="-128"/>
              </a:rPr>
              <a:t>is based on the reality principle</a:t>
            </a:r>
          </a:p>
          <a:p>
            <a:pPr lvl="1"/>
            <a:r>
              <a:rPr lang="en-US" sz="1800" dirty="0" smtClean="0">
                <a:ea typeface="ＭＳ Ｐゴシック" pitchFamily="-108" charset="-128"/>
              </a:rPr>
              <a:t>Understands that other people have needs and desires and that sometimes being impulsive or selfish is bad-meet the needs of the id, with in reason.</a:t>
            </a:r>
          </a:p>
          <a:p>
            <a:endParaRPr lang="en-US" sz="1800" dirty="0" smtClean="0">
              <a:ea typeface="ＭＳ Ｐゴシック" pitchFamily="-108" charset="-128"/>
            </a:endParaRPr>
          </a:p>
          <a:p>
            <a:r>
              <a:rPr lang="en-US" sz="1800" dirty="0" smtClean="0">
                <a:ea typeface="ＭＳ Ｐゴシック" pitchFamily="-108" charset="-128"/>
              </a:rPr>
              <a:t>The </a:t>
            </a:r>
            <a:r>
              <a:rPr lang="en-US" sz="1800" b="1" i="1" u="sng" dirty="0" smtClean="0">
                <a:solidFill>
                  <a:srgbClr val="FF0000"/>
                </a:solidFill>
                <a:ea typeface="ＭＳ Ｐゴシック" pitchFamily="-108" charset="-128"/>
              </a:rPr>
              <a:t>id</a:t>
            </a:r>
            <a:r>
              <a:rPr lang="en-US" sz="1800" b="1" dirty="0" smtClean="0">
                <a:ea typeface="ＭＳ Ｐゴシック" pitchFamily="-108" charset="-128"/>
              </a:rPr>
              <a:t> </a:t>
            </a:r>
            <a:r>
              <a:rPr lang="en-US" sz="1800" dirty="0" smtClean="0">
                <a:ea typeface="ＭＳ Ｐゴシック" pitchFamily="-108" charset="-128"/>
              </a:rPr>
              <a:t>is based on our pleasure principle. </a:t>
            </a:r>
          </a:p>
          <a:p>
            <a:pPr lvl="1"/>
            <a:r>
              <a:rPr lang="en-US" sz="1800" dirty="0" smtClean="0">
                <a:ea typeface="ＭＳ Ｐゴシック" pitchFamily="-108" charset="-128"/>
              </a:rPr>
              <a:t>The id wants whatever feels good at the time, with no consideration for the reality of the situation.</a:t>
            </a:r>
          </a:p>
          <a:p>
            <a:endParaRPr lang="en-US" sz="1800" dirty="0" smtClean="0">
              <a:ea typeface="ＭＳ Ｐゴシック" pitchFamily="-108" charset="-128"/>
            </a:endParaRPr>
          </a:p>
          <a:p>
            <a:r>
              <a:rPr lang="en-US" sz="1800" dirty="0" smtClean="0">
                <a:ea typeface="ＭＳ Ｐゴシック" pitchFamily="-108" charset="-128"/>
              </a:rPr>
              <a:t>The </a:t>
            </a:r>
            <a:r>
              <a:rPr lang="en-US" sz="1800" b="1" i="1" u="sng" dirty="0" smtClean="0">
                <a:solidFill>
                  <a:srgbClr val="FF0000"/>
                </a:solidFill>
                <a:ea typeface="ＭＳ Ｐゴシック" pitchFamily="-108" charset="-128"/>
              </a:rPr>
              <a:t>superego</a:t>
            </a:r>
            <a:r>
              <a:rPr lang="en-US" sz="1800" b="1" dirty="0" smtClean="0">
                <a:solidFill>
                  <a:srgbClr val="FF0000"/>
                </a:solidFill>
                <a:ea typeface="ＭＳ Ｐゴシック" pitchFamily="-108" charset="-128"/>
              </a:rPr>
              <a:t> </a:t>
            </a:r>
            <a:r>
              <a:rPr lang="en-US" sz="1800" dirty="0" smtClean="0">
                <a:ea typeface="ＭＳ Ｐゴシック" pitchFamily="-108" charset="-128"/>
              </a:rPr>
              <a:t>is the moral part of us and develops due to the morals and ethics of our parents. </a:t>
            </a:r>
          </a:p>
          <a:p>
            <a:pPr lvl="1"/>
            <a:r>
              <a:rPr lang="en-US" sz="1800" dirty="0" smtClean="0">
                <a:ea typeface="ＭＳ Ｐゴシック" pitchFamily="-108" charset="-128"/>
              </a:rPr>
              <a:t>Many equate the superego with the conscience as it dictates our belief of right and wrong.</a:t>
            </a:r>
          </a:p>
          <a:p>
            <a:pPr lvl="1"/>
            <a:endParaRPr lang="en-US" sz="1800" dirty="0" smtClean="0">
              <a:ea typeface="ＭＳ Ｐゴシック" pitchFamily="-108" charset="-128"/>
            </a:endParaRPr>
          </a:p>
          <a:p>
            <a:pPr lvl="2"/>
            <a:r>
              <a:rPr lang="en-US" sz="1500" b="1" dirty="0" smtClean="0">
                <a:ea typeface="ＭＳ Ｐゴシック" pitchFamily="-108" charset="-128"/>
              </a:rPr>
              <a:t>The ego is the strongest so that it can satisfy the needs of the id, not upset the superego, and still take into consideration the reality of every situation</a:t>
            </a:r>
          </a:p>
          <a:p>
            <a:endParaRPr lang="en-US" sz="1800" dirty="0" smtClean="0">
              <a:ea typeface="ＭＳ Ｐゴシック" pitchFamily="-108" charset="-128"/>
            </a:endParaRPr>
          </a:p>
          <a:p>
            <a:endParaRPr lang="en-US" sz="1800" dirty="0" smtClean="0">
              <a:ea typeface="ＭＳ Ｐゴシック" pitchFamily="-108"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81000"/>
            <a:ext cx="8229600" cy="1143000"/>
          </a:xfrm>
        </p:spPr>
        <p:txBody>
          <a:bodyPr>
            <a:normAutofit fontScale="90000"/>
          </a:bodyPr>
          <a:lstStyle/>
          <a:p>
            <a:pPr eaLnBrk="1" hangingPunct="1"/>
            <a:r>
              <a:rPr lang="en-US" sz="4400" dirty="0" smtClean="0">
                <a:ea typeface="ＭＳ Ｐゴシック" pitchFamily="-108" charset="-128"/>
              </a:rPr>
              <a:t>Module 7: The Brain &amp; Consciousness</a:t>
            </a:r>
          </a:p>
        </p:txBody>
      </p:sp>
      <p:sp>
        <p:nvSpPr>
          <p:cNvPr id="7171" name="Rectangle 3"/>
          <p:cNvSpPr>
            <a:spLocks noGrp="1" noChangeArrowheads="1"/>
          </p:cNvSpPr>
          <p:nvPr>
            <p:ph idx="1"/>
          </p:nvPr>
        </p:nvSpPr>
        <p:spPr>
          <a:xfrm>
            <a:off x="457200" y="1600200"/>
            <a:ext cx="4114800" cy="4922838"/>
          </a:xfrm>
        </p:spPr>
        <p:txBody>
          <a:bodyPr>
            <a:normAutofit lnSpcReduction="10000"/>
          </a:bodyPr>
          <a:lstStyle/>
          <a:p>
            <a:pPr eaLnBrk="1" hangingPunct="1">
              <a:lnSpc>
                <a:spcPct val="90000"/>
              </a:lnSpc>
            </a:pPr>
            <a:r>
              <a:rPr lang="en-US" b="1" dirty="0" smtClean="0">
                <a:ea typeface="ＭＳ Ｐゴシック" pitchFamily="-108" charset="-128"/>
              </a:rPr>
              <a:t>Consciousness: </a:t>
            </a:r>
            <a:r>
              <a:rPr lang="en-US" dirty="0" smtClean="0">
                <a:ea typeface="ＭＳ Ｐゴシック" pitchFamily="-108" charset="-128"/>
              </a:rPr>
              <a:t>The process underlying the mental model we create of the world of which we are aware.</a:t>
            </a:r>
          </a:p>
          <a:p>
            <a:pPr lvl="1" eaLnBrk="1" hangingPunct="1">
              <a:lnSpc>
                <a:spcPct val="90000"/>
              </a:lnSpc>
            </a:pPr>
            <a:r>
              <a:rPr lang="en-US" sz="2000" dirty="0" smtClean="0">
                <a:ea typeface="ＭＳ Ｐゴシック" pitchFamily="-108" charset="-128"/>
              </a:rPr>
              <a:t>It is also a part of the mind from which we can potentially retrieve a fact, an idea, an emotion, or a memory and combine it with critical thinking.</a:t>
            </a:r>
          </a:p>
          <a:p>
            <a:pPr lvl="1" eaLnBrk="1" hangingPunct="1">
              <a:lnSpc>
                <a:spcPct val="90000"/>
              </a:lnSpc>
            </a:pPr>
            <a:endParaRPr lang="en-US" sz="2000" dirty="0" smtClean="0">
              <a:ea typeface="ＭＳ Ｐゴシック" pitchFamily="-108" charset="-128"/>
            </a:endParaRPr>
          </a:p>
          <a:p>
            <a:pPr lvl="1" eaLnBrk="1" hangingPunct="1">
              <a:lnSpc>
                <a:spcPct val="90000"/>
              </a:lnSpc>
            </a:pPr>
            <a:r>
              <a:rPr lang="en-US" sz="2000" dirty="0" smtClean="0">
                <a:ea typeface="ＭＳ Ｐゴシック" pitchFamily="-108" charset="-128"/>
              </a:rPr>
              <a:t>Can you make an argument that you are who/what your consciousness allows?</a:t>
            </a:r>
          </a:p>
        </p:txBody>
      </p:sp>
      <p:pic>
        <p:nvPicPr>
          <p:cNvPr id="7172" name="Picture 4"/>
          <p:cNvPicPr>
            <a:picLocks noChangeAspect="1" noChangeArrowheads="1"/>
          </p:cNvPicPr>
          <p:nvPr/>
        </p:nvPicPr>
        <p:blipFill>
          <a:blip r:embed="rId2" cstate="print"/>
          <a:srcRect/>
          <a:stretch>
            <a:fillRect/>
          </a:stretch>
        </p:blipFill>
        <p:spPr bwMode="auto">
          <a:xfrm>
            <a:off x="5181600" y="1524000"/>
            <a:ext cx="3306763" cy="4802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400050"/>
            <a:ext cx="8229600" cy="1143000"/>
          </a:xfrm>
        </p:spPr>
        <p:txBody>
          <a:bodyPr>
            <a:normAutofit/>
          </a:bodyPr>
          <a:lstStyle/>
          <a:p>
            <a:pPr eaLnBrk="1" hangingPunct="1"/>
            <a:r>
              <a:rPr lang="en-US" sz="4400" dirty="0" smtClean="0">
                <a:ea typeface="ＭＳ Ｐゴシック" pitchFamily="-108" charset="-128"/>
              </a:rPr>
              <a:t>Freud’s View of the Unconscious</a:t>
            </a:r>
          </a:p>
        </p:txBody>
      </p:sp>
      <p:sp>
        <p:nvSpPr>
          <p:cNvPr id="25603" name="Rectangle 3"/>
          <p:cNvSpPr>
            <a:spLocks noGrp="1" noChangeArrowheads="1"/>
          </p:cNvSpPr>
          <p:nvPr>
            <p:ph idx="1"/>
          </p:nvPr>
        </p:nvSpPr>
        <p:spPr>
          <a:xfrm>
            <a:off x="457200" y="1706563"/>
            <a:ext cx="4953000" cy="4389437"/>
          </a:xfrm>
        </p:spPr>
        <p:txBody>
          <a:bodyPr>
            <a:normAutofit/>
          </a:bodyPr>
          <a:lstStyle/>
          <a:p>
            <a:pPr eaLnBrk="1" hangingPunct="1">
              <a:lnSpc>
                <a:spcPct val="90000"/>
              </a:lnSpc>
            </a:pPr>
            <a:r>
              <a:rPr lang="en-US" sz="2400" dirty="0" smtClean="0">
                <a:ea typeface="ＭＳ Ｐゴシック" pitchFamily="-108" charset="-128"/>
              </a:rPr>
              <a:t>Freud’s ideas have largely lost support in the psychology community, but in society as a whole, they still have lots of support.</a:t>
            </a:r>
          </a:p>
          <a:p>
            <a:pPr eaLnBrk="1" hangingPunct="1">
              <a:lnSpc>
                <a:spcPct val="90000"/>
              </a:lnSpc>
            </a:pPr>
            <a:endParaRPr lang="en-US" sz="2400" dirty="0" smtClean="0">
              <a:ea typeface="ＭＳ Ｐゴシック" pitchFamily="-108" charset="-128"/>
            </a:endParaRPr>
          </a:p>
          <a:p>
            <a:pPr eaLnBrk="1" hangingPunct="1">
              <a:lnSpc>
                <a:spcPct val="90000"/>
              </a:lnSpc>
            </a:pPr>
            <a:r>
              <a:rPr lang="en-US" sz="2400" dirty="0" smtClean="0">
                <a:ea typeface="ＭＳ Ｐゴシック" pitchFamily="-108" charset="-128"/>
              </a:rPr>
              <a:t>One of Freud’s main ideas was that the unconscious mind served as a mental dungeon where terrible urges and threatening memories were kept “locked up” and outside of awareness.</a:t>
            </a:r>
          </a:p>
        </p:txBody>
      </p:sp>
      <p:pic>
        <p:nvPicPr>
          <p:cNvPr id="25604" name="Picture 5" descr="http://images7.cafepress.com/product/100013177v7_350x350_Front.jpg"/>
          <p:cNvPicPr>
            <a:picLocks noChangeAspect="1" noChangeArrowheads="1"/>
          </p:cNvPicPr>
          <p:nvPr/>
        </p:nvPicPr>
        <p:blipFill>
          <a:blip r:embed="rId2" cstate="print"/>
          <a:srcRect l="18286" r="17714"/>
          <a:stretch>
            <a:fillRect/>
          </a:stretch>
        </p:blipFill>
        <p:spPr bwMode="auto">
          <a:xfrm>
            <a:off x="5761038" y="1752600"/>
            <a:ext cx="2925762"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ea typeface="ＭＳ Ｐゴシック" pitchFamily="-108" charset="-128"/>
              </a:rPr>
              <a:t>More Freud</a:t>
            </a:r>
          </a:p>
        </p:txBody>
      </p:sp>
      <p:sp>
        <p:nvSpPr>
          <p:cNvPr id="26627" name="Rectangle 3"/>
          <p:cNvSpPr>
            <a:spLocks noGrp="1" noChangeArrowheads="1"/>
          </p:cNvSpPr>
          <p:nvPr>
            <p:ph idx="1"/>
          </p:nvPr>
        </p:nvSpPr>
        <p:spPr/>
        <p:txBody>
          <a:bodyPr/>
          <a:lstStyle/>
          <a:p>
            <a:pPr eaLnBrk="1" hangingPunct="1"/>
            <a:r>
              <a:rPr lang="en-US" dirty="0" smtClean="0">
                <a:ea typeface="ＭＳ Ｐゴシック" pitchFamily="-108" charset="-128"/>
              </a:rPr>
              <a:t>Freud said that the unconscious mind had an especially important role in our relationships.</a:t>
            </a:r>
          </a:p>
          <a:p>
            <a:pPr eaLnBrk="1" hangingPunct="1"/>
            <a:endParaRPr lang="en-US" dirty="0" smtClean="0">
              <a:ea typeface="ＭＳ Ｐゴシック" pitchFamily="-108" charset="-128"/>
            </a:endParaRPr>
          </a:p>
          <a:p>
            <a:pPr eaLnBrk="1" hangingPunct="1"/>
            <a:r>
              <a:rPr lang="en-US" dirty="0" smtClean="0">
                <a:ea typeface="ＭＳ Ｐゴシック" pitchFamily="-108" charset="-128"/>
              </a:rPr>
              <a:t>He said we chose mates who are, on an unconscious level, just substitutes for our fathers and mothers.</a:t>
            </a:r>
          </a:p>
          <a:p>
            <a:pPr lvl="1" eaLnBrk="1" hangingPunct="1"/>
            <a:r>
              <a:rPr lang="en-US" sz="2000" dirty="0" smtClean="0">
                <a:ea typeface="ＭＳ Ｐゴシック" pitchFamily="-108" charset="-128"/>
              </a:rPr>
              <a:t>Oedipus Complex, Electra Complex and Penis Envy</a:t>
            </a:r>
          </a:p>
          <a:p>
            <a:pPr lvl="1" eaLnBrk="1" hangingPunct="1">
              <a:buFont typeface="Wingdings 2" pitchFamily="-108" charset="2"/>
              <a:buNone/>
            </a:pPr>
            <a:endParaRPr lang="en-US" dirty="0" smtClean="0">
              <a:ea typeface="ＭＳ Ｐゴシック" pitchFamily="-108" charset="-128"/>
            </a:endParaRPr>
          </a:p>
        </p:txBody>
      </p:sp>
      <p:pic>
        <p:nvPicPr>
          <p:cNvPr id="26628" name="Picture 4"/>
          <p:cNvPicPr>
            <a:picLocks noChangeAspect="1" noChangeArrowheads="1"/>
          </p:cNvPicPr>
          <p:nvPr/>
        </p:nvPicPr>
        <p:blipFill>
          <a:blip r:embed="rId2" cstate="print"/>
          <a:srcRect/>
          <a:stretch>
            <a:fillRect/>
          </a:stretch>
        </p:blipFill>
        <p:spPr bwMode="auto">
          <a:xfrm>
            <a:off x="5918711" y="4876800"/>
            <a:ext cx="2615689"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err="1" smtClean="0">
                <a:ea typeface="ＭＳ Ｐゴシック" pitchFamily="-108" charset="-128"/>
              </a:rPr>
              <a:t>Nonconscious</a:t>
            </a:r>
            <a:r>
              <a:rPr lang="en-US" dirty="0" smtClean="0">
                <a:ea typeface="ＭＳ Ｐゴシック" pitchFamily="-108" charset="-128"/>
              </a:rPr>
              <a:t> Mind Reality</a:t>
            </a:r>
          </a:p>
        </p:txBody>
      </p:sp>
      <p:sp>
        <p:nvSpPr>
          <p:cNvPr id="27651" name="Rectangle 3"/>
          <p:cNvSpPr>
            <a:spLocks noGrp="1" noChangeArrowheads="1"/>
          </p:cNvSpPr>
          <p:nvPr>
            <p:ph idx="1"/>
          </p:nvPr>
        </p:nvSpPr>
        <p:spPr/>
        <p:txBody>
          <a:bodyPr/>
          <a:lstStyle/>
          <a:p>
            <a:pPr eaLnBrk="1" hangingPunct="1"/>
            <a:r>
              <a:rPr lang="en-US" dirty="0" smtClean="0">
                <a:ea typeface="ＭＳ Ｐゴシック" pitchFamily="-108" charset="-128"/>
              </a:rPr>
              <a:t>For the most part, the </a:t>
            </a:r>
            <a:r>
              <a:rPr lang="en-US" dirty="0" err="1" smtClean="0">
                <a:ea typeface="ＭＳ Ｐゴシック" pitchFamily="-108" charset="-128"/>
              </a:rPr>
              <a:t>nonconscious</a:t>
            </a:r>
            <a:r>
              <a:rPr lang="en-US" dirty="0" smtClean="0">
                <a:ea typeface="ＭＳ Ｐゴシック" pitchFamily="-108" charset="-128"/>
              </a:rPr>
              <a:t> mind seems to devote its resources to simple background tasks such as screening the incoming stream of sights, sounds, smells and textures.</a:t>
            </a:r>
          </a:p>
          <a:p>
            <a:pPr lvl="2" eaLnBrk="1" hangingPunct="1"/>
            <a:r>
              <a:rPr lang="en-US" dirty="0" smtClean="0">
                <a:ea typeface="ＭＳ Ｐゴシック" pitchFamily="-108" charset="-128"/>
              </a:rPr>
              <a:t>It alerts us to important things, like someone saying our name in a crowded room.</a:t>
            </a:r>
          </a:p>
        </p:txBody>
      </p:sp>
      <p:pic>
        <p:nvPicPr>
          <p:cNvPr id="27652" name="Picture 4"/>
          <p:cNvPicPr>
            <a:picLocks noChangeAspect="1" noChangeArrowheads="1"/>
          </p:cNvPicPr>
          <p:nvPr/>
        </p:nvPicPr>
        <p:blipFill>
          <a:blip r:embed="rId2" cstate="print"/>
          <a:srcRect/>
          <a:stretch>
            <a:fillRect/>
          </a:stretch>
        </p:blipFill>
        <p:spPr bwMode="auto">
          <a:xfrm>
            <a:off x="6248400" y="4857750"/>
            <a:ext cx="2667000" cy="2000250"/>
          </a:xfrm>
          <a:prstGeom prst="rect">
            <a:avLst/>
          </a:prstGeom>
          <a:noFill/>
          <a:ln w="9525">
            <a:noFill/>
            <a:miter lim="800000"/>
            <a:headEnd/>
            <a:tailEnd/>
          </a:ln>
        </p:spPr>
      </p:pic>
      <p:sp>
        <p:nvSpPr>
          <p:cNvPr id="27653" name="TextBox 4"/>
          <p:cNvSpPr txBox="1">
            <a:spLocks noChangeArrowheads="1"/>
          </p:cNvSpPr>
          <p:nvPr/>
        </p:nvSpPr>
        <p:spPr bwMode="auto">
          <a:xfrm>
            <a:off x="2286000" y="5943600"/>
            <a:ext cx="2514600" cy="646113"/>
          </a:xfrm>
          <a:prstGeom prst="rect">
            <a:avLst/>
          </a:prstGeom>
          <a:noFill/>
          <a:ln w="9525">
            <a:noFill/>
            <a:miter lim="800000"/>
            <a:headEnd/>
            <a:tailEnd/>
          </a:ln>
        </p:spPr>
        <p:txBody>
          <a:bodyPr>
            <a:spAutoFit/>
          </a:bodyPr>
          <a:lstStyle/>
          <a:p>
            <a:r>
              <a:rPr lang="en-US"/>
              <a:t>Freud Exploring the Nonconscious Mind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28600"/>
            <a:ext cx="8229600" cy="1143000"/>
          </a:xfrm>
        </p:spPr>
        <p:txBody>
          <a:bodyPr/>
          <a:lstStyle/>
          <a:p>
            <a:pPr eaLnBrk="1" hangingPunct="1"/>
            <a:r>
              <a:rPr lang="en-US" sz="3800" dirty="0" smtClean="0">
                <a:ea typeface="ＭＳ Ｐゴシック" pitchFamily="-108" charset="-128"/>
              </a:rPr>
              <a:t>Daydreaming</a:t>
            </a:r>
          </a:p>
        </p:txBody>
      </p:sp>
      <p:sp>
        <p:nvSpPr>
          <p:cNvPr id="28675" name="Rectangle 3"/>
          <p:cNvSpPr>
            <a:spLocks noGrp="1" noChangeArrowheads="1"/>
          </p:cNvSpPr>
          <p:nvPr>
            <p:ph idx="1"/>
          </p:nvPr>
        </p:nvSpPr>
        <p:spPr>
          <a:xfrm>
            <a:off x="457200" y="1447800"/>
            <a:ext cx="8229600" cy="5181600"/>
          </a:xfrm>
        </p:spPr>
        <p:txBody>
          <a:bodyPr/>
          <a:lstStyle/>
          <a:p>
            <a:pPr eaLnBrk="1" hangingPunct="1"/>
            <a:r>
              <a:rPr lang="en-US" sz="2400" b="1" dirty="0" smtClean="0">
                <a:ea typeface="ＭＳ Ｐゴシック" pitchFamily="-108" charset="-128"/>
              </a:rPr>
              <a:t>Daydreaming:</a:t>
            </a:r>
            <a:r>
              <a:rPr lang="en-US" sz="2400" dirty="0" smtClean="0">
                <a:ea typeface="ＭＳ Ｐゴシック" pitchFamily="-108" charset="-128"/>
              </a:rPr>
              <a:t> A common (and quite normal) variation of consciousness in which attention shifts to memories, expectations, desires or fantasies and away from the immediate situation.</a:t>
            </a:r>
          </a:p>
          <a:p>
            <a:pPr eaLnBrk="1" hangingPunct="1"/>
            <a:endParaRPr lang="en-US" sz="800" dirty="0" smtClean="0">
              <a:ea typeface="ＭＳ Ｐゴシック" pitchFamily="-108" charset="-128"/>
            </a:endParaRPr>
          </a:p>
          <a:p>
            <a:pPr lvl="2" eaLnBrk="1" hangingPunct="1"/>
            <a:r>
              <a:rPr lang="en-US" sz="2000" dirty="0" smtClean="0">
                <a:ea typeface="ＭＳ Ｐゴシック" pitchFamily="-108" charset="-128"/>
              </a:rPr>
              <a:t>Most people daydream everyday, however, it is much more common amongst younger adults.</a:t>
            </a:r>
          </a:p>
          <a:p>
            <a:pPr lvl="2" eaLnBrk="1" hangingPunct="1"/>
            <a:r>
              <a:rPr lang="en-US" sz="2000" dirty="0" smtClean="0">
                <a:ea typeface="ＭＳ Ｐゴシック" pitchFamily="-108" charset="-128"/>
              </a:rPr>
              <a:t>Daydreams serve valuable functions such as planning and problem solving.</a:t>
            </a:r>
          </a:p>
        </p:txBody>
      </p:sp>
      <p:pic>
        <p:nvPicPr>
          <p:cNvPr id="28676" name="Picture 4"/>
          <p:cNvPicPr>
            <a:picLocks noChangeAspect="1" noChangeArrowheads="1"/>
          </p:cNvPicPr>
          <p:nvPr/>
        </p:nvPicPr>
        <p:blipFill>
          <a:blip r:embed="rId2" cstate="print"/>
          <a:srcRect/>
          <a:stretch>
            <a:fillRect/>
          </a:stretch>
        </p:blipFill>
        <p:spPr bwMode="auto">
          <a:xfrm>
            <a:off x="6019800" y="4584700"/>
            <a:ext cx="2667000" cy="1987550"/>
          </a:xfrm>
          <a:prstGeom prst="rect">
            <a:avLst/>
          </a:prstGeom>
          <a:noFill/>
          <a:ln w="9525">
            <a:noFill/>
            <a:miter lim="800000"/>
            <a:headEnd/>
            <a:tailEnd/>
          </a:ln>
        </p:spPr>
      </p:pic>
      <p:sp>
        <p:nvSpPr>
          <p:cNvPr id="28677" name="TextBox 4"/>
          <p:cNvSpPr txBox="1">
            <a:spLocks noChangeArrowheads="1"/>
          </p:cNvSpPr>
          <p:nvPr/>
        </p:nvSpPr>
        <p:spPr bwMode="auto">
          <a:xfrm>
            <a:off x="4495800" y="5943600"/>
            <a:ext cx="2209800" cy="533400"/>
          </a:xfrm>
          <a:prstGeom prst="rect">
            <a:avLst/>
          </a:prstGeom>
          <a:noFill/>
          <a:ln w="9525">
            <a:noFill/>
            <a:miter lim="800000"/>
            <a:headEnd/>
            <a:tailEnd/>
          </a:ln>
        </p:spPr>
        <p:txBody>
          <a:bodyPr>
            <a:spAutoFit/>
          </a:bodyPr>
          <a:lstStyle/>
          <a:p>
            <a:r>
              <a:rPr lang="en-US" sz="1400" b="1"/>
              <a:t>Brain scans of a wondering mind</a:t>
            </a:r>
          </a:p>
        </p:txBody>
      </p:sp>
      <p:pic>
        <p:nvPicPr>
          <p:cNvPr id="28678" name="Picture 5"/>
          <p:cNvPicPr>
            <a:picLocks noChangeAspect="1" noChangeArrowheads="1"/>
          </p:cNvPicPr>
          <p:nvPr/>
        </p:nvPicPr>
        <p:blipFill>
          <a:blip r:embed="rId3" cstate="print"/>
          <a:srcRect/>
          <a:stretch>
            <a:fillRect/>
          </a:stretch>
        </p:blipFill>
        <p:spPr bwMode="auto">
          <a:xfrm>
            <a:off x="1219200" y="4802188"/>
            <a:ext cx="1862138" cy="1827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
            </a:r>
            <a:br>
              <a:rPr lang="en-CA" dirty="0" smtClean="0"/>
            </a:br>
            <a:r>
              <a:rPr lang="en-CA" dirty="0" smtClean="0"/>
              <a:t>Waking Consciousness </a:t>
            </a:r>
            <a:endParaRPr lang="en-CA" dirty="0"/>
          </a:p>
        </p:txBody>
      </p:sp>
      <p:sp>
        <p:nvSpPr>
          <p:cNvPr id="3" name="Content Placeholder 2"/>
          <p:cNvSpPr>
            <a:spLocks noGrp="1"/>
          </p:cNvSpPr>
          <p:nvPr>
            <p:ph idx="1"/>
          </p:nvPr>
        </p:nvSpPr>
        <p:spPr/>
        <p:txBody>
          <a:bodyPr>
            <a:normAutofit fontScale="92500" lnSpcReduction="20000"/>
          </a:bodyPr>
          <a:lstStyle/>
          <a:p>
            <a:r>
              <a:rPr lang="en-CA" b="1" dirty="0" smtClean="0"/>
              <a:t>Daydreams and Fantasies </a:t>
            </a:r>
          </a:p>
          <a:p>
            <a:pPr>
              <a:buNone/>
            </a:pPr>
            <a:r>
              <a:rPr lang="en-CA" dirty="0" smtClean="0"/>
              <a:t>	-Everyone fantasizes. </a:t>
            </a:r>
          </a:p>
          <a:p>
            <a:pPr>
              <a:buNone/>
            </a:pPr>
            <a:r>
              <a:rPr lang="en-CA" dirty="0" smtClean="0"/>
              <a:t>	-Fantasizing or daydreaming may help reduce stress, or help us to "practice" for future events (adaptive). </a:t>
            </a:r>
          </a:p>
          <a:p>
            <a:r>
              <a:rPr lang="en-CA" dirty="0" smtClean="0"/>
              <a:t>4% of the population fantasizes so vividly that they have a </a:t>
            </a:r>
            <a:r>
              <a:rPr lang="en-CA" b="1" dirty="0" smtClean="0"/>
              <a:t>Fantasy-prone personality. </a:t>
            </a:r>
          </a:p>
          <a:p>
            <a:pPr>
              <a:buNone/>
            </a:pPr>
            <a:r>
              <a:rPr lang="en-CA" dirty="0" smtClean="0"/>
              <a:t>		As adults, they spend more than half their time 	fantasizing, which eventually leads to difficulties 	sorting fantasy from reality </a:t>
            </a:r>
          </a:p>
          <a:p>
            <a:endParaRPr lang="en-C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p:cNvPicPr>
          <p:nvPr/>
        </p:nvPicPr>
        <p:blipFill>
          <a:blip r:embed="rId2" cstate="print"/>
          <a:srcRect/>
          <a:stretch>
            <a:fillRect/>
          </a:stretch>
        </p:blipFill>
        <p:spPr bwMode="auto">
          <a:xfrm>
            <a:off x="1397000" y="4572000"/>
            <a:ext cx="6350000" cy="2120900"/>
          </a:xfrm>
          <a:prstGeom prst="rect">
            <a:avLst/>
          </a:prstGeom>
          <a:noFill/>
          <a:ln w="9525">
            <a:noFill/>
            <a:miter lim="800000"/>
            <a:headEnd/>
            <a:tailEnd/>
          </a:ln>
        </p:spPr>
      </p:pic>
      <p:sp>
        <p:nvSpPr>
          <p:cNvPr id="31747" name="Title 2"/>
          <p:cNvSpPr>
            <a:spLocks noGrp="1"/>
          </p:cNvSpPr>
          <p:nvPr>
            <p:ph type="title"/>
          </p:nvPr>
        </p:nvSpPr>
        <p:spPr/>
        <p:txBody>
          <a:bodyPr/>
          <a:lstStyle/>
          <a:p>
            <a:r>
              <a:rPr lang="en-US" dirty="0" smtClean="0">
                <a:ea typeface="ＭＳ Ｐゴシック" pitchFamily="-108" charset="-128"/>
              </a:rPr>
              <a:t>Module 8: Sleep and Dreams</a:t>
            </a:r>
          </a:p>
        </p:txBody>
      </p:sp>
      <p:sp>
        <p:nvSpPr>
          <p:cNvPr id="31748" name="Rectangle 2"/>
          <p:cNvSpPr>
            <a:spLocks noGrp="1" noChangeArrowheads="1"/>
          </p:cNvSpPr>
          <p:nvPr>
            <p:ph idx="1"/>
          </p:nvPr>
        </p:nvSpPr>
        <p:spPr>
          <a:xfrm>
            <a:off x="457200" y="2057400"/>
            <a:ext cx="8229600" cy="4267200"/>
          </a:xfrm>
        </p:spPr>
        <p:txBody>
          <a:bodyPr/>
          <a:lstStyle/>
          <a:p>
            <a:pPr eaLnBrk="1" hangingPunct="1">
              <a:lnSpc>
                <a:spcPct val="90000"/>
              </a:lnSpc>
            </a:pPr>
            <a:r>
              <a:rPr lang="en-US" b="1" u="sng" dirty="0" smtClean="0">
                <a:ea typeface="ＭＳ Ｐゴシック" pitchFamily="-108" charset="-128"/>
              </a:rPr>
              <a:t>Biological Rhythms:</a:t>
            </a:r>
            <a:r>
              <a:rPr lang="en-US" dirty="0" smtClean="0">
                <a:ea typeface="ＭＳ Ｐゴシック" pitchFamily="-108" charset="-128"/>
              </a:rPr>
              <a:t> </a:t>
            </a:r>
          </a:p>
          <a:p>
            <a:pPr lvl="1" eaLnBrk="1" hangingPunct="1">
              <a:lnSpc>
                <a:spcPct val="90000"/>
              </a:lnSpc>
            </a:pPr>
            <a:r>
              <a:rPr lang="en-US" sz="2200" dirty="0" smtClean="0">
                <a:ea typeface="ＭＳ Ｐゴシック" pitchFamily="-108" charset="-128"/>
              </a:rPr>
              <a:t>Periodic physiological fluctuations which affect body processes like temperature, blood pressure, and the effectiveness of medicines. </a:t>
            </a:r>
          </a:p>
          <a:p>
            <a:pPr eaLnBrk="1" hangingPunct="1">
              <a:lnSpc>
                <a:spcPct val="90000"/>
              </a:lnSpc>
            </a:pPr>
            <a:endParaRPr lang="en-US" sz="2400" dirty="0" smtClean="0">
              <a:ea typeface="ＭＳ Ｐゴシック" pitchFamily="-108" charset="-128"/>
            </a:endParaRPr>
          </a:p>
          <a:p>
            <a:pPr lvl="1" eaLnBrk="1" hangingPunct="1">
              <a:lnSpc>
                <a:spcPct val="90000"/>
              </a:lnSpc>
            </a:pPr>
            <a:r>
              <a:rPr lang="en-US" sz="2200" dirty="0" smtClean="0">
                <a:ea typeface="ＭＳ Ｐゴシック" pitchFamily="-108" charset="-128"/>
              </a:rPr>
              <a:t>We are aware of some of these rhythms, but most run on autopilot and aren’t given a second thought.</a:t>
            </a:r>
          </a:p>
          <a:p>
            <a:pPr eaLnBrk="1" hangingPunct="1">
              <a:lnSpc>
                <a:spcPct val="90000"/>
              </a:lnSpc>
            </a:pPr>
            <a:endParaRPr lang="en-US" sz="2400" dirty="0" smtClean="0">
              <a:ea typeface="ＭＳ Ｐゴシック" pitchFamily="-108" charset="-128"/>
            </a:endParaRPr>
          </a:p>
          <a:p>
            <a:pPr eaLnBrk="1" hangingPunct="1">
              <a:lnSpc>
                <a:spcPct val="90000"/>
              </a:lnSpc>
              <a:buFont typeface="Wingdings 2" pitchFamily="-108" charset="2"/>
              <a:buNone/>
            </a:pPr>
            <a:endParaRPr lang="en-US" sz="2400" dirty="0" smtClean="0">
              <a:ea typeface="ＭＳ Ｐゴシック" pitchFamily="-108"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04800"/>
            <a:ext cx="7772400" cy="1143000"/>
          </a:xfrm>
        </p:spPr>
        <p:txBody>
          <a:bodyPr>
            <a:normAutofit/>
          </a:bodyPr>
          <a:lstStyle/>
          <a:p>
            <a:pPr eaLnBrk="1" hangingPunct="1"/>
            <a:r>
              <a:rPr lang="en-US" sz="4400" dirty="0" smtClean="0">
                <a:ea typeface="ＭＳ Ｐゴシック" pitchFamily="-108" charset="-128"/>
              </a:rPr>
              <a:t>3 Main Biological Rhythms</a:t>
            </a:r>
          </a:p>
        </p:txBody>
      </p:sp>
      <p:sp>
        <p:nvSpPr>
          <p:cNvPr id="32771" name="Rectangle 3"/>
          <p:cNvSpPr>
            <a:spLocks noGrp="1" noChangeArrowheads="1"/>
          </p:cNvSpPr>
          <p:nvPr>
            <p:ph idx="1"/>
          </p:nvPr>
        </p:nvSpPr>
        <p:spPr>
          <a:xfrm>
            <a:off x="304800" y="1600200"/>
            <a:ext cx="5943600" cy="4648200"/>
          </a:xfrm>
        </p:spPr>
        <p:txBody>
          <a:bodyPr/>
          <a:lstStyle/>
          <a:p>
            <a:pPr eaLnBrk="1" hangingPunct="1"/>
            <a:r>
              <a:rPr lang="en-US" sz="2200" b="1" u="sng" dirty="0" smtClean="0">
                <a:ea typeface="ＭＳ Ｐゴシック" pitchFamily="-108" charset="-128"/>
              </a:rPr>
              <a:t>Circadian Rhythms:</a:t>
            </a:r>
            <a:r>
              <a:rPr lang="en-US" sz="2200" dirty="0" smtClean="0">
                <a:ea typeface="ＭＳ Ｐゴシック" pitchFamily="-108" charset="-128"/>
              </a:rPr>
              <a:t> Occur once during a 24 hour period.</a:t>
            </a:r>
          </a:p>
          <a:p>
            <a:pPr lvl="1" eaLnBrk="1" hangingPunct="1"/>
            <a:r>
              <a:rPr lang="en-US" sz="2000" dirty="0" smtClean="0">
                <a:ea typeface="ＭＳ Ｐゴシック" pitchFamily="-108" charset="-128"/>
              </a:rPr>
              <a:t>Ex. Sleep-wake cycle</a:t>
            </a:r>
          </a:p>
          <a:p>
            <a:pPr eaLnBrk="1" hangingPunct="1"/>
            <a:endParaRPr lang="en-US" sz="800" dirty="0" smtClean="0">
              <a:ea typeface="ＭＳ Ｐゴシック" pitchFamily="-108" charset="-128"/>
            </a:endParaRPr>
          </a:p>
          <a:p>
            <a:pPr eaLnBrk="1" hangingPunct="1"/>
            <a:r>
              <a:rPr lang="en-US" sz="2200" b="1" u="sng" dirty="0" err="1" smtClean="0">
                <a:ea typeface="ＭＳ Ｐゴシック" pitchFamily="-108" charset="-128"/>
              </a:rPr>
              <a:t>Ultradian</a:t>
            </a:r>
            <a:r>
              <a:rPr lang="en-US" sz="2200" b="1" u="sng" dirty="0" smtClean="0">
                <a:ea typeface="ＭＳ Ｐゴシック" pitchFamily="-108" charset="-128"/>
              </a:rPr>
              <a:t> Rhythms:</a:t>
            </a:r>
            <a:r>
              <a:rPr lang="en-US" sz="2200" dirty="0" smtClean="0">
                <a:ea typeface="ＭＳ Ｐゴシック" pitchFamily="-108" charset="-128"/>
              </a:rPr>
              <a:t> Occur more than once a day.</a:t>
            </a:r>
          </a:p>
          <a:p>
            <a:pPr lvl="1" eaLnBrk="1" hangingPunct="1"/>
            <a:r>
              <a:rPr lang="en-US" sz="2000" dirty="0" smtClean="0">
                <a:ea typeface="ＭＳ Ｐゴシック" pitchFamily="-108" charset="-128"/>
              </a:rPr>
              <a:t>Ex. Various stages of sleep each night</a:t>
            </a:r>
          </a:p>
          <a:p>
            <a:pPr eaLnBrk="1" hangingPunct="1"/>
            <a:endParaRPr lang="en-US" sz="800" dirty="0" smtClean="0">
              <a:ea typeface="ＭＳ Ｐゴシック" pitchFamily="-108" charset="-128"/>
            </a:endParaRPr>
          </a:p>
          <a:p>
            <a:pPr eaLnBrk="1" hangingPunct="1"/>
            <a:r>
              <a:rPr lang="en-US" sz="2200" b="1" u="sng" dirty="0" err="1" smtClean="0">
                <a:ea typeface="ＭＳ Ｐゴシック" pitchFamily="-108" charset="-128"/>
              </a:rPr>
              <a:t>Infradian</a:t>
            </a:r>
            <a:r>
              <a:rPr lang="en-US" sz="2200" b="1" u="sng" dirty="0" smtClean="0">
                <a:ea typeface="ＭＳ Ｐゴシック" pitchFamily="-108" charset="-128"/>
              </a:rPr>
              <a:t> Rhythms:</a:t>
            </a:r>
            <a:r>
              <a:rPr lang="en-US" sz="2200" dirty="0" smtClean="0">
                <a:ea typeface="ＭＳ Ｐゴシック" pitchFamily="-108" charset="-128"/>
              </a:rPr>
              <a:t> Occur once a month or a season.</a:t>
            </a:r>
          </a:p>
          <a:p>
            <a:pPr lvl="1" eaLnBrk="1" hangingPunct="1"/>
            <a:r>
              <a:rPr lang="en-US" sz="2000" dirty="0" smtClean="0">
                <a:ea typeface="ＭＳ Ｐゴシック" pitchFamily="-108" charset="-128"/>
              </a:rPr>
              <a:t>Ex. Bears hibernating</a:t>
            </a:r>
          </a:p>
        </p:txBody>
      </p:sp>
      <p:pic>
        <p:nvPicPr>
          <p:cNvPr id="32772" name="Picture 5"/>
          <p:cNvPicPr>
            <a:picLocks noChangeAspect="1" noChangeArrowheads="1"/>
          </p:cNvPicPr>
          <p:nvPr/>
        </p:nvPicPr>
        <p:blipFill>
          <a:blip r:embed="rId3" cstate="print"/>
          <a:srcRect l="14313" r="4633" b="6268"/>
          <a:stretch>
            <a:fillRect/>
          </a:stretch>
        </p:blipFill>
        <p:spPr bwMode="auto">
          <a:xfrm>
            <a:off x="6400800" y="2362200"/>
            <a:ext cx="2433638" cy="3962400"/>
          </a:xfrm>
          <a:prstGeom prst="rect">
            <a:avLst/>
          </a:prstGeom>
          <a:noFill/>
          <a:ln w="9525">
            <a:noFill/>
            <a:miter lim="800000"/>
            <a:headEnd/>
            <a:tailEnd/>
          </a:ln>
        </p:spPr>
      </p:pic>
      <p:pic>
        <p:nvPicPr>
          <p:cNvPr id="32773" name="Picture 5"/>
          <p:cNvPicPr>
            <a:picLocks noChangeAspect="1"/>
          </p:cNvPicPr>
          <p:nvPr/>
        </p:nvPicPr>
        <p:blipFill>
          <a:blip r:embed="rId4" cstate="print"/>
          <a:srcRect/>
          <a:stretch>
            <a:fillRect/>
          </a:stretch>
        </p:blipFill>
        <p:spPr bwMode="auto">
          <a:xfrm>
            <a:off x="3581400" y="5021263"/>
            <a:ext cx="2451100" cy="1836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4400" dirty="0" smtClean="0">
                <a:ea typeface="ＭＳ Ｐゴシック" pitchFamily="-108" charset="-128"/>
              </a:rPr>
              <a:t>Why we sleep</a:t>
            </a:r>
          </a:p>
        </p:txBody>
      </p:sp>
      <p:sp>
        <p:nvSpPr>
          <p:cNvPr id="33795" name="Rectangle 3"/>
          <p:cNvSpPr>
            <a:spLocks noGrp="1" noChangeArrowheads="1"/>
          </p:cNvSpPr>
          <p:nvPr>
            <p:ph idx="1"/>
          </p:nvPr>
        </p:nvSpPr>
        <p:spPr/>
        <p:txBody>
          <a:bodyPr/>
          <a:lstStyle/>
          <a:p>
            <a:pPr eaLnBrk="1" hangingPunct="1"/>
            <a:r>
              <a:rPr lang="en-US" dirty="0" smtClean="0">
                <a:ea typeface="ＭＳ Ｐゴシック" pitchFamily="-108" charset="-128"/>
              </a:rPr>
              <a:t>Originally psychologists thought we slept because our neurons disconnected from each other causing us to simply “drift off.”</a:t>
            </a:r>
          </a:p>
          <a:p>
            <a:pPr eaLnBrk="1" hangingPunct="1"/>
            <a:endParaRPr lang="en-US" dirty="0" smtClean="0">
              <a:ea typeface="ＭＳ Ｐゴシック" pitchFamily="-108" charset="-128"/>
            </a:endParaRPr>
          </a:p>
          <a:p>
            <a:pPr lvl="1" eaLnBrk="1" hangingPunct="1"/>
            <a:r>
              <a:rPr lang="en-US" dirty="0" smtClean="0">
                <a:ea typeface="ＭＳ Ｐゴシック" pitchFamily="-108" charset="-128"/>
              </a:rPr>
              <a:t>In reality, we do not have complete answers as to what causes us to sleep.</a:t>
            </a:r>
          </a:p>
        </p:txBody>
      </p:sp>
      <p:pic>
        <p:nvPicPr>
          <p:cNvPr id="33796" name="Picture 3"/>
          <p:cNvPicPr>
            <a:picLocks noChangeAspect="1"/>
          </p:cNvPicPr>
          <p:nvPr/>
        </p:nvPicPr>
        <p:blipFill>
          <a:blip r:embed="rId2" cstate="print"/>
          <a:srcRect/>
          <a:stretch>
            <a:fillRect/>
          </a:stretch>
        </p:blipFill>
        <p:spPr bwMode="auto">
          <a:xfrm>
            <a:off x="5105400" y="4800600"/>
            <a:ext cx="2895600" cy="1920875"/>
          </a:xfrm>
          <a:prstGeom prst="rect">
            <a:avLst/>
          </a:prstGeom>
          <a:noFill/>
          <a:ln w="9525">
            <a:noFill/>
            <a:miter lim="800000"/>
            <a:headEnd/>
            <a:tailEnd/>
          </a:ln>
        </p:spPr>
      </p:pic>
      <p:pic>
        <p:nvPicPr>
          <p:cNvPr id="33797" name="Picture 4"/>
          <p:cNvPicPr>
            <a:picLocks noChangeAspect="1"/>
          </p:cNvPicPr>
          <p:nvPr/>
        </p:nvPicPr>
        <p:blipFill>
          <a:blip r:embed="rId3" cstate="print"/>
          <a:srcRect l="2632" t="6104" r="2632" b="3757"/>
          <a:stretch>
            <a:fillRect/>
          </a:stretch>
        </p:blipFill>
        <p:spPr bwMode="auto">
          <a:xfrm>
            <a:off x="1447800" y="4876800"/>
            <a:ext cx="27432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457200"/>
            <a:ext cx="7772400" cy="1143000"/>
          </a:xfrm>
        </p:spPr>
        <p:txBody>
          <a:bodyPr/>
          <a:lstStyle/>
          <a:p>
            <a:pPr eaLnBrk="1" hangingPunct="1"/>
            <a:r>
              <a:rPr lang="en-US" sz="4400" dirty="0" smtClean="0">
                <a:ea typeface="ＭＳ Ｐゴシック" pitchFamily="-108" charset="-128"/>
              </a:rPr>
              <a:t>What We Do Know</a:t>
            </a:r>
          </a:p>
        </p:txBody>
      </p:sp>
      <p:sp>
        <p:nvSpPr>
          <p:cNvPr id="34819" name="Rectangle 3"/>
          <p:cNvSpPr>
            <a:spLocks noGrp="1" noChangeArrowheads="1"/>
          </p:cNvSpPr>
          <p:nvPr>
            <p:ph idx="1"/>
          </p:nvPr>
        </p:nvSpPr>
        <p:spPr>
          <a:xfrm>
            <a:off x="381000" y="1600200"/>
            <a:ext cx="8382000" cy="5029200"/>
          </a:xfrm>
        </p:spPr>
        <p:txBody>
          <a:bodyPr/>
          <a:lstStyle/>
          <a:p>
            <a:pPr eaLnBrk="1" hangingPunct="1"/>
            <a:r>
              <a:rPr lang="en-US" sz="2400" dirty="0" smtClean="0">
                <a:ea typeface="ＭＳ Ｐゴシック" pitchFamily="-108" charset="-128"/>
              </a:rPr>
              <a:t>We do know that the hypothalamus is the control center for our 24 hour rhythm of sleep. </a:t>
            </a:r>
          </a:p>
          <a:p>
            <a:pPr eaLnBrk="1" hangingPunct="1"/>
            <a:endParaRPr lang="en-US" sz="2400" dirty="0" smtClean="0">
              <a:ea typeface="ＭＳ Ｐゴシック" pitchFamily="-108" charset="-128"/>
            </a:endParaRPr>
          </a:p>
          <a:p>
            <a:pPr eaLnBrk="1" hangingPunct="1"/>
            <a:r>
              <a:rPr lang="en-US" sz="2400" dirty="0" smtClean="0">
                <a:ea typeface="ＭＳ Ｐゴシック" pitchFamily="-108" charset="-128"/>
              </a:rPr>
              <a:t>The hypothalamus senses changes in light and dark and sends neurological messages to your brain and body that put you to sleep.</a:t>
            </a:r>
          </a:p>
          <a:p>
            <a:pPr eaLnBrk="1" hangingPunct="1"/>
            <a:endParaRPr lang="en-US" sz="2400" dirty="0" smtClean="0">
              <a:ea typeface="ＭＳ Ｐゴシック" pitchFamily="-108" charset="-128"/>
            </a:endParaRPr>
          </a:p>
          <a:p>
            <a:pPr eaLnBrk="1" hangingPunct="1"/>
            <a:r>
              <a:rPr lang="en-US" sz="2400" dirty="0" smtClean="0">
                <a:ea typeface="ＭＳ Ｐゴシック" pitchFamily="-108" charset="-128"/>
              </a:rPr>
              <a:t>One of these neurological transmitters is melatonin, a hormone connected to the wake-sleep cycles that builds up while we sleep.</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ea typeface="ＭＳ Ｐゴシック" pitchFamily="-108" charset="-128"/>
              </a:rPr>
              <a:t>Theories of Sleep</a:t>
            </a:r>
          </a:p>
        </p:txBody>
      </p:sp>
      <p:sp>
        <p:nvSpPr>
          <p:cNvPr id="35843" name="Content Placeholder 2"/>
          <p:cNvSpPr>
            <a:spLocks noGrp="1"/>
          </p:cNvSpPr>
          <p:nvPr>
            <p:ph idx="1"/>
          </p:nvPr>
        </p:nvSpPr>
        <p:spPr/>
        <p:txBody>
          <a:bodyPr/>
          <a:lstStyle/>
          <a:p>
            <a:r>
              <a:rPr lang="en-US" dirty="0" smtClean="0">
                <a:ea typeface="ＭＳ Ｐゴシック" pitchFamily="-108" charset="-128"/>
              </a:rPr>
              <a:t>While we do not know for sure why, sleep may have evolved for a few reasons.</a:t>
            </a:r>
          </a:p>
          <a:p>
            <a:pPr marL="850900" lvl="1" indent="-457200">
              <a:buFont typeface="Calibri" pitchFamily="-108" charset="0"/>
              <a:buAutoNum type="arabicPeriod"/>
            </a:pPr>
            <a:r>
              <a:rPr lang="en-US" dirty="0" smtClean="0">
                <a:ea typeface="ＭＳ Ｐゴシック" pitchFamily="-108" charset="-128"/>
              </a:rPr>
              <a:t>Sleep protects us-evolutionary theory</a:t>
            </a:r>
          </a:p>
          <a:p>
            <a:pPr marL="850900" lvl="1" indent="-457200">
              <a:buFont typeface="Calibri" pitchFamily="-108" charset="0"/>
              <a:buAutoNum type="arabicPeriod"/>
            </a:pPr>
            <a:r>
              <a:rPr lang="en-US" dirty="0" smtClean="0">
                <a:ea typeface="ＭＳ Ｐゴシック" pitchFamily="-108" charset="-128"/>
              </a:rPr>
              <a:t>Sleep helps us recuperate-repairs brain tissue</a:t>
            </a:r>
          </a:p>
          <a:p>
            <a:pPr marL="850900" lvl="1" indent="-457200">
              <a:buFont typeface="Calibri" pitchFamily="-108" charset="0"/>
              <a:buAutoNum type="arabicPeriod"/>
            </a:pPr>
            <a:r>
              <a:rPr lang="en-US" dirty="0" smtClean="0">
                <a:ea typeface="ＭＳ Ｐゴシック" pitchFamily="-108" charset="-128"/>
              </a:rPr>
              <a:t>Sleeping to remember-helps rebuild our fading memories</a:t>
            </a:r>
          </a:p>
          <a:p>
            <a:pPr marL="850900" lvl="1" indent="-457200">
              <a:buFont typeface="Calibri" pitchFamily="-108" charset="0"/>
              <a:buAutoNum type="arabicPeriod"/>
            </a:pPr>
            <a:r>
              <a:rPr lang="en-US" dirty="0" smtClean="0">
                <a:ea typeface="ＭＳ Ｐゴシック" pitchFamily="-108" charset="-128"/>
              </a:rPr>
              <a:t>Sleep to grow-during deep sleep the pituitary gland releases a growth hormone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4400" dirty="0" smtClean="0">
                <a:ea typeface="ＭＳ Ｐゴシック" pitchFamily="-108" charset="-128"/>
              </a:rPr>
              <a:t>The Big Challenge</a:t>
            </a:r>
          </a:p>
        </p:txBody>
      </p:sp>
      <p:sp>
        <p:nvSpPr>
          <p:cNvPr id="8195" name="Rectangle 3"/>
          <p:cNvSpPr>
            <a:spLocks noGrp="1" noChangeArrowheads="1"/>
          </p:cNvSpPr>
          <p:nvPr>
            <p:ph idx="1"/>
          </p:nvPr>
        </p:nvSpPr>
        <p:spPr/>
        <p:txBody>
          <a:bodyPr/>
          <a:lstStyle/>
          <a:p>
            <a:pPr eaLnBrk="1" hangingPunct="1"/>
            <a:r>
              <a:rPr lang="en-US" dirty="0" smtClean="0">
                <a:ea typeface="ＭＳ Ｐゴシック" pitchFamily="-108" charset="-128"/>
              </a:rPr>
              <a:t>In psychology, the big challenge presented by consciousness is that it is so subjective and illusive.</a:t>
            </a:r>
          </a:p>
          <a:p>
            <a:pPr eaLnBrk="1" hangingPunct="1"/>
            <a:endParaRPr lang="en-US" dirty="0" smtClean="0">
              <a:ea typeface="ＭＳ Ｐゴシック" pitchFamily="-108" charset="-128"/>
            </a:endParaRPr>
          </a:p>
          <a:p>
            <a:pPr lvl="1" eaLnBrk="1" hangingPunct="1"/>
            <a:r>
              <a:rPr lang="en-US" dirty="0" smtClean="0">
                <a:ea typeface="ＭＳ Ｐゴシック" pitchFamily="-108" charset="-128"/>
              </a:rPr>
              <a:t>How do we prove that we have consciousness?</a:t>
            </a:r>
          </a:p>
        </p:txBody>
      </p:sp>
      <p:pic>
        <p:nvPicPr>
          <p:cNvPr id="8196" name="Picture 4"/>
          <p:cNvPicPr>
            <a:picLocks noChangeAspect="1" noChangeArrowheads="1"/>
          </p:cNvPicPr>
          <p:nvPr/>
        </p:nvPicPr>
        <p:blipFill>
          <a:blip r:embed="rId2" cstate="print"/>
          <a:srcRect/>
          <a:stretch>
            <a:fillRect/>
          </a:stretch>
        </p:blipFill>
        <p:spPr bwMode="auto">
          <a:xfrm>
            <a:off x="4800600" y="4038600"/>
            <a:ext cx="2581275"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81000"/>
            <a:ext cx="7772400" cy="1143000"/>
          </a:xfrm>
        </p:spPr>
        <p:txBody>
          <a:bodyPr/>
          <a:lstStyle/>
          <a:p>
            <a:pPr eaLnBrk="1" hangingPunct="1"/>
            <a:r>
              <a:rPr lang="en-US" sz="4400" dirty="0" smtClean="0">
                <a:ea typeface="ＭＳ Ｐゴシック" pitchFamily="-108" charset="-128"/>
              </a:rPr>
              <a:t>Stages of Sleep</a:t>
            </a:r>
          </a:p>
        </p:txBody>
      </p:sp>
      <p:sp>
        <p:nvSpPr>
          <p:cNvPr id="36867" name="Rectangle 3"/>
          <p:cNvSpPr>
            <a:spLocks noGrp="1" noChangeArrowheads="1"/>
          </p:cNvSpPr>
          <p:nvPr>
            <p:ph idx="1"/>
          </p:nvPr>
        </p:nvSpPr>
        <p:spPr>
          <a:xfrm>
            <a:off x="304800" y="1752600"/>
            <a:ext cx="8610600" cy="4800600"/>
          </a:xfrm>
        </p:spPr>
        <p:txBody>
          <a:bodyPr/>
          <a:lstStyle/>
          <a:p>
            <a:pPr eaLnBrk="1" hangingPunct="1"/>
            <a:r>
              <a:rPr lang="en-US" dirty="0" smtClean="0">
                <a:ea typeface="ＭＳ Ｐゴシック" pitchFamily="-108" charset="-128"/>
              </a:rPr>
              <a:t>The sleep-wake cycle itself is circadian but we have </a:t>
            </a:r>
            <a:r>
              <a:rPr lang="en-US" dirty="0" err="1" smtClean="0">
                <a:ea typeface="ＭＳ Ｐゴシック" pitchFamily="-108" charset="-128"/>
              </a:rPr>
              <a:t>ultradian</a:t>
            </a:r>
            <a:r>
              <a:rPr lang="en-US" dirty="0" smtClean="0">
                <a:ea typeface="ＭＳ Ｐゴシック" pitchFamily="-108" charset="-128"/>
              </a:rPr>
              <a:t> cycles during our night’s sleep.</a:t>
            </a:r>
          </a:p>
          <a:p>
            <a:pPr eaLnBrk="1" hangingPunct="1"/>
            <a:endParaRPr lang="en-US" sz="1800" dirty="0" smtClean="0">
              <a:ea typeface="ＭＳ Ｐゴシック" pitchFamily="-108" charset="-128"/>
            </a:endParaRPr>
          </a:p>
          <a:p>
            <a:pPr eaLnBrk="1" hangingPunct="1"/>
            <a:r>
              <a:rPr lang="en-US" dirty="0" smtClean="0">
                <a:ea typeface="ＭＳ Ｐゴシック" pitchFamily="-108" charset="-128"/>
              </a:rPr>
              <a:t>As you relax and try to go to sleep, your brain waves cycle more and more slowly.</a:t>
            </a:r>
          </a:p>
          <a:p>
            <a:pPr eaLnBrk="1" hangingPunct="1"/>
            <a:endParaRPr lang="en-US" sz="1800" dirty="0" smtClean="0">
              <a:ea typeface="ＭＳ Ｐゴシック" pitchFamily="-108" charset="-128"/>
            </a:endParaRPr>
          </a:p>
          <a:p>
            <a:pPr eaLnBrk="1" hangingPunct="1"/>
            <a:r>
              <a:rPr lang="en-US" dirty="0" smtClean="0">
                <a:ea typeface="ＭＳ Ｐゴシック" pitchFamily="-108" charset="-128"/>
              </a:rPr>
              <a:t>Once you fall asleep, you will go through 4 stages of relatively quiet sleep before you go to the more active dreaming stage.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06400" y="381000"/>
            <a:ext cx="6985000" cy="1143000"/>
          </a:xfrm>
        </p:spPr>
        <p:txBody>
          <a:bodyPr>
            <a:normAutofit/>
          </a:bodyPr>
          <a:lstStyle/>
          <a:p>
            <a:r>
              <a:rPr lang="en-US" sz="4400" dirty="0" smtClean="0">
                <a:solidFill>
                  <a:srgbClr val="04617B"/>
                </a:solidFill>
                <a:ea typeface="ＭＳ Ｐゴシック" pitchFamily="-108" charset="-128"/>
              </a:rPr>
              <a:t>Brain Waves and Sleep Stages</a:t>
            </a:r>
            <a:endParaRPr lang="en-US" sz="3600" dirty="0" smtClean="0">
              <a:solidFill>
                <a:srgbClr val="04617B"/>
              </a:solidFill>
              <a:ea typeface="ＭＳ Ｐゴシック" pitchFamily="-108" charset="-128"/>
            </a:endParaRPr>
          </a:p>
        </p:txBody>
      </p:sp>
      <p:sp>
        <p:nvSpPr>
          <p:cNvPr id="37891" name="Rectangle 3"/>
          <p:cNvSpPr>
            <a:spLocks noGrp="1" noChangeArrowheads="1"/>
          </p:cNvSpPr>
          <p:nvPr>
            <p:ph idx="1"/>
          </p:nvPr>
        </p:nvSpPr>
        <p:spPr>
          <a:xfrm>
            <a:off x="5105400" y="1828800"/>
            <a:ext cx="4038600" cy="4724400"/>
          </a:xfrm>
        </p:spPr>
        <p:txBody>
          <a:bodyPr>
            <a:normAutofit lnSpcReduction="10000"/>
          </a:bodyPr>
          <a:lstStyle/>
          <a:p>
            <a:pPr>
              <a:lnSpc>
                <a:spcPct val="90000"/>
              </a:lnSpc>
              <a:buFont typeface="Wingdings" pitchFamily="-108" charset="2"/>
              <a:buChar char="§"/>
            </a:pPr>
            <a:r>
              <a:rPr lang="en-US" dirty="0" smtClean="0">
                <a:ea typeface="ＭＳ Ｐゴシック" pitchFamily="-108" charset="-128"/>
              </a:rPr>
              <a:t>Alpha Waves</a:t>
            </a:r>
          </a:p>
          <a:p>
            <a:pPr lvl="1">
              <a:lnSpc>
                <a:spcPct val="90000"/>
              </a:lnSpc>
              <a:buFont typeface="Wingdings" pitchFamily="-108" charset="2"/>
              <a:buChar char="§"/>
            </a:pPr>
            <a:r>
              <a:rPr lang="en-US" dirty="0" smtClean="0">
                <a:ea typeface="ＭＳ Ｐゴシック" pitchFamily="-108" charset="-128"/>
              </a:rPr>
              <a:t>slow waves of a relaxed, awake brain</a:t>
            </a:r>
          </a:p>
          <a:p>
            <a:pPr>
              <a:lnSpc>
                <a:spcPct val="90000"/>
              </a:lnSpc>
              <a:buFont typeface="Wingdings" pitchFamily="-108" charset="2"/>
              <a:buChar char="§"/>
            </a:pPr>
            <a:endParaRPr lang="en-US" dirty="0" smtClean="0">
              <a:ea typeface="ＭＳ Ｐゴシック" pitchFamily="-108" charset="-128"/>
            </a:endParaRPr>
          </a:p>
          <a:p>
            <a:pPr>
              <a:lnSpc>
                <a:spcPct val="90000"/>
              </a:lnSpc>
              <a:buFont typeface="Wingdings" pitchFamily="-108" charset="2"/>
              <a:buChar char="§"/>
            </a:pPr>
            <a:r>
              <a:rPr lang="en-US" dirty="0" smtClean="0">
                <a:ea typeface="ＭＳ Ｐゴシック" pitchFamily="-108" charset="-128"/>
              </a:rPr>
              <a:t>Delta Waves</a:t>
            </a:r>
          </a:p>
          <a:p>
            <a:pPr lvl="1">
              <a:lnSpc>
                <a:spcPct val="90000"/>
              </a:lnSpc>
              <a:buFont typeface="Wingdings" pitchFamily="-108" charset="2"/>
              <a:buChar char="§"/>
            </a:pPr>
            <a:r>
              <a:rPr lang="en-US" dirty="0" smtClean="0">
                <a:ea typeface="ＭＳ Ｐゴシック" pitchFamily="-108" charset="-128"/>
              </a:rPr>
              <a:t>large, slow waves of deep sleep </a:t>
            </a:r>
          </a:p>
          <a:p>
            <a:pPr>
              <a:lnSpc>
                <a:spcPct val="90000"/>
              </a:lnSpc>
              <a:buFont typeface="Wingdings" pitchFamily="-108" charset="2"/>
              <a:buChar char="§"/>
            </a:pPr>
            <a:endParaRPr lang="en-US" dirty="0" smtClean="0">
              <a:ea typeface="ＭＳ Ｐゴシック" pitchFamily="-108" charset="-128"/>
            </a:endParaRPr>
          </a:p>
          <a:p>
            <a:pPr>
              <a:lnSpc>
                <a:spcPct val="90000"/>
              </a:lnSpc>
              <a:buFont typeface="Wingdings" pitchFamily="-108" charset="2"/>
              <a:buChar char="§"/>
            </a:pPr>
            <a:r>
              <a:rPr lang="en-US" dirty="0" smtClean="0">
                <a:ea typeface="ＭＳ Ｐゴシック" pitchFamily="-108" charset="-128"/>
              </a:rPr>
              <a:t>Hallucinations</a:t>
            </a:r>
          </a:p>
          <a:p>
            <a:pPr lvl="1">
              <a:lnSpc>
                <a:spcPct val="90000"/>
              </a:lnSpc>
              <a:buFont typeface="Wingdings" pitchFamily="-108" charset="2"/>
              <a:buChar char="§"/>
            </a:pPr>
            <a:r>
              <a:rPr lang="en-US" dirty="0" smtClean="0">
                <a:ea typeface="ＭＳ Ｐゴシック" pitchFamily="-108" charset="-128"/>
              </a:rPr>
              <a:t>false sensory experiences  </a:t>
            </a:r>
          </a:p>
        </p:txBody>
      </p:sp>
      <p:pic>
        <p:nvPicPr>
          <p:cNvPr id="37892" name="Picture 5" descr="U:\201\BRNWVS.BMP"/>
          <p:cNvPicPr>
            <a:picLocks noChangeAspect="1" noChangeArrowheads="1"/>
          </p:cNvPicPr>
          <p:nvPr/>
        </p:nvPicPr>
        <p:blipFill>
          <a:blip r:embed="rId2" cstate="print"/>
          <a:srcRect/>
          <a:stretch>
            <a:fillRect/>
          </a:stretch>
        </p:blipFill>
        <p:spPr bwMode="auto">
          <a:xfrm>
            <a:off x="228600" y="2057400"/>
            <a:ext cx="4648200" cy="45989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smtClean="0">
                <a:ea typeface="ＭＳ Ｐゴシック" pitchFamily="-108" charset="-128"/>
              </a:rPr>
              <a:t>Stage 1</a:t>
            </a:r>
          </a:p>
        </p:txBody>
      </p:sp>
      <p:sp>
        <p:nvSpPr>
          <p:cNvPr id="38915" name="Rectangle 3"/>
          <p:cNvSpPr>
            <a:spLocks noGrp="1" noChangeArrowheads="1"/>
          </p:cNvSpPr>
          <p:nvPr>
            <p:ph idx="1"/>
          </p:nvPr>
        </p:nvSpPr>
        <p:spPr/>
        <p:txBody>
          <a:bodyPr>
            <a:normAutofit fontScale="92500" lnSpcReduction="20000"/>
          </a:bodyPr>
          <a:lstStyle/>
          <a:p>
            <a:r>
              <a:rPr lang="en-US" sz="2400" dirty="0" smtClean="0">
                <a:ea typeface="ＭＳ Ｐゴシック" pitchFamily="-108" charset="-128"/>
              </a:rPr>
              <a:t>You will not know the exact moment when you enter Stage 1 of sleep.</a:t>
            </a:r>
          </a:p>
          <a:p>
            <a:pPr>
              <a:buFont typeface="Wingdings 2" pitchFamily="-108" charset="2"/>
              <a:buNone/>
            </a:pPr>
            <a:endParaRPr lang="en-US" sz="2400" dirty="0" smtClean="0">
              <a:ea typeface="ＭＳ Ｐゴシック" pitchFamily="-108" charset="-128"/>
            </a:endParaRPr>
          </a:p>
          <a:p>
            <a:r>
              <a:rPr lang="en-US" sz="2400" dirty="0" smtClean="0">
                <a:ea typeface="ＭＳ Ｐゴシック" pitchFamily="-108" charset="-128"/>
              </a:rPr>
              <a:t>It lasts only 5-10 minutes.</a:t>
            </a:r>
          </a:p>
          <a:p>
            <a:pPr>
              <a:buFont typeface="Wingdings 2" pitchFamily="-108" charset="2"/>
              <a:buNone/>
            </a:pPr>
            <a:r>
              <a:rPr lang="en-US" sz="2400" dirty="0" smtClean="0">
                <a:ea typeface="ＭＳ Ｐゴシック" pitchFamily="-108" charset="-128"/>
              </a:rPr>
              <a:t>	</a:t>
            </a:r>
          </a:p>
          <a:p>
            <a:r>
              <a:rPr lang="en-US" sz="2400" dirty="0" smtClean="0">
                <a:ea typeface="ＭＳ Ｐゴシック" pitchFamily="-108" charset="-128"/>
              </a:rPr>
              <a:t>You are easily awaken from this stage and will probably insist that you were never asleep.</a:t>
            </a:r>
          </a:p>
          <a:p>
            <a:endParaRPr lang="en-US" sz="2400" dirty="0" smtClean="0">
              <a:ea typeface="ＭＳ Ｐゴシック" pitchFamily="-108" charset="-128"/>
            </a:endParaRPr>
          </a:p>
          <a:p>
            <a:r>
              <a:rPr lang="en-US" sz="2400" dirty="0" smtClean="0">
                <a:ea typeface="ＭＳ Ｐゴシック" pitchFamily="-108" charset="-128"/>
              </a:rPr>
              <a:t>You may report dreamlike sensations of falling upon being waken up.</a:t>
            </a:r>
          </a:p>
          <a:p>
            <a:pPr>
              <a:buNone/>
            </a:pPr>
            <a:endParaRPr lang="en-CA" sz="2400" dirty="0" smtClean="0"/>
          </a:p>
          <a:p>
            <a:r>
              <a:rPr lang="en-CA" sz="2400" dirty="0" smtClean="0"/>
              <a:t>you experience </a:t>
            </a:r>
            <a:r>
              <a:rPr lang="en-CA" sz="2400" b="1" dirty="0" smtClean="0"/>
              <a:t>hallucinations (experiences without real stimuli) such as </a:t>
            </a:r>
            <a:r>
              <a:rPr lang="en-CA" sz="2400" b="1" i="1" dirty="0" err="1" smtClean="0">
                <a:solidFill>
                  <a:srgbClr val="C00000"/>
                </a:solidFill>
              </a:rPr>
              <a:t>hyponogogic</a:t>
            </a:r>
            <a:r>
              <a:rPr lang="en-CA" sz="2400" b="1" i="1" dirty="0" smtClean="0"/>
              <a:t> sensations (floating weightlessly, knee jerks, etc.) </a:t>
            </a:r>
          </a:p>
          <a:p>
            <a:endParaRPr lang="en-US" sz="2400" dirty="0" smtClean="0">
              <a:ea typeface="ＭＳ Ｐゴシック" pitchFamily="-108"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smtClean="0">
                <a:ea typeface="ＭＳ Ｐゴシック" pitchFamily="-108" charset="-128"/>
              </a:rPr>
              <a:t>Stage 2</a:t>
            </a:r>
          </a:p>
        </p:txBody>
      </p:sp>
      <p:sp>
        <p:nvSpPr>
          <p:cNvPr id="39939" name="Rectangle 3"/>
          <p:cNvSpPr>
            <a:spLocks noGrp="1" noChangeArrowheads="1"/>
          </p:cNvSpPr>
          <p:nvPr>
            <p:ph idx="1"/>
          </p:nvPr>
        </p:nvSpPr>
        <p:spPr>
          <a:xfrm>
            <a:off x="457200" y="1935163"/>
            <a:ext cx="4648200" cy="4389437"/>
          </a:xfrm>
        </p:spPr>
        <p:txBody>
          <a:bodyPr>
            <a:normAutofit fontScale="85000" lnSpcReduction="20000"/>
          </a:bodyPr>
          <a:lstStyle/>
          <a:p>
            <a:r>
              <a:rPr lang="en-US" sz="2200" dirty="0" smtClean="0">
                <a:ea typeface="ＭＳ Ｐゴシック" pitchFamily="-108" charset="-128"/>
              </a:rPr>
              <a:t>Your brain waves slow down even more.</a:t>
            </a:r>
          </a:p>
          <a:p>
            <a:endParaRPr lang="en-CA" sz="2400" dirty="0" smtClean="0"/>
          </a:p>
          <a:p>
            <a:endParaRPr lang="en-CA" sz="2400" dirty="0" smtClean="0"/>
          </a:p>
          <a:p>
            <a:r>
              <a:rPr lang="en-CA" sz="2400" i="1" dirty="0" smtClean="0"/>
              <a:t>"sleep talking" could start now or any stage after this. </a:t>
            </a:r>
          </a:p>
          <a:p>
            <a:pPr>
              <a:buFont typeface="Wingdings 2" pitchFamily="-108" charset="2"/>
              <a:buNone/>
            </a:pPr>
            <a:endParaRPr lang="en-US" sz="2200" dirty="0" smtClean="0">
              <a:ea typeface="ＭＳ Ｐゴシック" pitchFamily="-108" charset="-128"/>
            </a:endParaRPr>
          </a:p>
          <a:p>
            <a:r>
              <a:rPr lang="en-US" sz="2200" dirty="0" smtClean="0">
                <a:ea typeface="ＭＳ Ｐゴシック" pitchFamily="-108" charset="-128"/>
              </a:rPr>
              <a:t>Little brain wave-bursts called spindles are common during this stage.</a:t>
            </a:r>
          </a:p>
          <a:p>
            <a:pPr>
              <a:buFont typeface="Wingdings 2" pitchFamily="-108" charset="2"/>
              <a:buNone/>
            </a:pPr>
            <a:r>
              <a:rPr lang="en-US" sz="2200" dirty="0" smtClean="0">
                <a:ea typeface="ＭＳ Ｐゴシック" pitchFamily="-108" charset="-128"/>
              </a:rPr>
              <a:t>	</a:t>
            </a:r>
          </a:p>
          <a:p>
            <a:r>
              <a:rPr lang="en-US" sz="2200" dirty="0" smtClean="0">
                <a:ea typeface="ＭＳ Ｐゴシック" pitchFamily="-108" charset="-128"/>
              </a:rPr>
              <a:t>The first time you enter this stage it will last about 20 minutes.</a:t>
            </a:r>
          </a:p>
          <a:p>
            <a:pPr>
              <a:buFont typeface="Wingdings 2" pitchFamily="-108" charset="2"/>
              <a:buNone/>
            </a:pPr>
            <a:r>
              <a:rPr lang="en-US" sz="2200" dirty="0" smtClean="0">
                <a:ea typeface="ＭＳ Ｐゴシック" pitchFamily="-108" charset="-128"/>
              </a:rPr>
              <a:t>	</a:t>
            </a:r>
          </a:p>
          <a:p>
            <a:r>
              <a:rPr lang="en-US" sz="2200" dirty="0" smtClean="0">
                <a:ea typeface="ＭＳ Ｐゴシック" pitchFamily="-108" charset="-128"/>
              </a:rPr>
              <a:t>Over the course of the night, you will spend ½ of your sleep in this stage.</a:t>
            </a:r>
          </a:p>
        </p:txBody>
      </p:sp>
      <p:pic>
        <p:nvPicPr>
          <p:cNvPr id="39940" name="Picture 5" descr="U:\201\BRNWVS.BMP"/>
          <p:cNvPicPr>
            <a:picLocks noChangeAspect="1" noChangeArrowheads="1"/>
          </p:cNvPicPr>
          <p:nvPr/>
        </p:nvPicPr>
        <p:blipFill>
          <a:blip r:embed="rId2" cstate="print"/>
          <a:srcRect/>
          <a:stretch>
            <a:fillRect/>
          </a:stretch>
        </p:blipFill>
        <p:spPr bwMode="auto">
          <a:xfrm>
            <a:off x="5138738" y="1905000"/>
            <a:ext cx="4005262"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ea typeface="ＭＳ Ｐゴシック" pitchFamily="-108" charset="-128"/>
              </a:rPr>
              <a:t>Stages 3 and 4</a:t>
            </a:r>
          </a:p>
        </p:txBody>
      </p:sp>
      <p:sp>
        <p:nvSpPr>
          <p:cNvPr id="40963" name="Rectangle 3"/>
          <p:cNvSpPr>
            <a:spLocks noGrp="1" noChangeArrowheads="1"/>
          </p:cNvSpPr>
          <p:nvPr>
            <p:ph idx="1"/>
          </p:nvPr>
        </p:nvSpPr>
        <p:spPr/>
        <p:txBody>
          <a:bodyPr>
            <a:normAutofit fontScale="92500" lnSpcReduction="10000"/>
          </a:bodyPr>
          <a:lstStyle/>
          <a:p>
            <a:r>
              <a:rPr lang="en-US" sz="2400" dirty="0" smtClean="0">
                <a:ea typeface="ＭＳ Ｐゴシック" pitchFamily="-108" charset="-128"/>
              </a:rPr>
              <a:t>After about 30 minutes of sleep, your brainwaves slow down a lot.</a:t>
            </a:r>
          </a:p>
          <a:p>
            <a:r>
              <a:rPr lang="en-US" sz="2400" dirty="0" smtClean="0">
                <a:ea typeface="ＭＳ Ｐゴシック" pitchFamily="-108" charset="-128"/>
              </a:rPr>
              <a:t>Your brainwave cycles are less than 1 cycle per second, compared to 15 cycles per second when you first fall asleep.</a:t>
            </a:r>
          </a:p>
          <a:p>
            <a:endParaRPr lang="en-US" sz="2400" dirty="0" smtClean="0">
              <a:ea typeface="ＭＳ Ｐゴシック" pitchFamily="-108" charset="-128"/>
            </a:endParaRPr>
          </a:p>
          <a:p>
            <a:r>
              <a:rPr lang="en-US" sz="2400" dirty="0" smtClean="0">
                <a:ea typeface="ＭＳ Ｐゴシック" pitchFamily="-108" charset="-128"/>
              </a:rPr>
              <a:t>This stage is called slow-wave sleep or </a:t>
            </a:r>
            <a:r>
              <a:rPr lang="en-US" sz="2400" b="1" dirty="0" smtClean="0">
                <a:ea typeface="ＭＳ Ｐゴシック" pitchFamily="-108" charset="-128"/>
              </a:rPr>
              <a:t>delta sleep</a:t>
            </a:r>
            <a:r>
              <a:rPr lang="en-US" sz="2400" dirty="0" smtClean="0">
                <a:ea typeface="ＭＳ Ｐゴシック" pitchFamily="-108" charset="-128"/>
              </a:rPr>
              <a:t>.</a:t>
            </a:r>
          </a:p>
          <a:p>
            <a:pPr>
              <a:buNone/>
            </a:pPr>
            <a:endParaRPr lang="en-CA" sz="2400" dirty="0" smtClean="0"/>
          </a:p>
          <a:p>
            <a:r>
              <a:rPr lang="en-CA" sz="2400" dirty="0" smtClean="0">
                <a:solidFill>
                  <a:srgbClr val="C00000"/>
                </a:solidFill>
              </a:rPr>
              <a:t>At Stage 3 </a:t>
            </a:r>
            <a:r>
              <a:rPr lang="en-CA" sz="2400" dirty="0" smtClean="0"/>
              <a:t>- you are hard to wake. </a:t>
            </a:r>
            <a:endParaRPr lang="en-US" sz="2400" dirty="0" smtClean="0">
              <a:ea typeface="ＭＳ Ｐゴシック" pitchFamily="-108" charset="-128"/>
            </a:endParaRPr>
          </a:p>
          <a:p>
            <a:endParaRPr lang="en-US" sz="2400" dirty="0" smtClean="0">
              <a:ea typeface="ＭＳ Ｐゴシック" pitchFamily="-108" charset="-128"/>
            </a:endParaRPr>
          </a:p>
          <a:p>
            <a:r>
              <a:rPr lang="en-US" sz="2400" dirty="0" smtClean="0">
                <a:ea typeface="ＭＳ Ｐゴシック" pitchFamily="-108" charset="-128"/>
              </a:rPr>
              <a:t>The first time you are in these rejuvenation stages, it will last about 30 minutes.</a:t>
            </a:r>
          </a:p>
          <a:p>
            <a:r>
              <a:rPr lang="en-US" sz="2400" dirty="0" smtClean="0">
                <a:solidFill>
                  <a:srgbClr val="C00000"/>
                </a:solidFill>
                <a:ea typeface="ＭＳ Ｐゴシック" pitchFamily="-108" charset="-128"/>
              </a:rPr>
              <a:t>At Stage 4 </a:t>
            </a:r>
            <a:r>
              <a:rPr lang="en-US" sz="2400" dirty="0" smtClean="0">
                <a:ea typeface="ＭＳ Ｐゴシック" pitchFamily="-108" charset="-128"/>
              </a:rPr>
              <a:t>- </a:t>
            </a:r>
            <a:r>
              <a:rPr lang="en-CA" sz="2400" dirty="0" smtClean="0"/>
              <a:t>Bed-wetting, sleepwalking or night terrors may occur. </a:t>
            </a:r>
          </a:p>
          <a:p>
            <a:pPr>
              <a:buNone/>
            </a:pPr>
            <a:endParaRPr lang="en-US" sz="2400" dirty="0" smtClean="0">
              <a:ea typeface="ＭＳ Ｐゴシック" pitchFamily="-108" charset="-128"/>
            </a:endParaRPr>
          </a:p>
          <a:p>
            <a:endParaRPr lang="en-US" sz="2400" dirty="0" smtClean="0">
              <a:ea typeface="ＭＳ Ｐゴシック" pitchFamily="-108"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err="1" smtClean="0">
                <a:ea typeface="ＭＳ Ｐゴシック" pitchFamily="-108" charset="-128"/>
              </a:rPr>
              <a:t>Rem</a:t>
            </a:r>
            <a:r>
              <a:rPr lang="en-US" dirty="0" smtClean="0">
                <a:ea typeface="ＭＳ Ｐゴシック" pitchFamily="-108" charset="-128"/>
              </a:rPr>
              <a:t> Sleep</a:t>
            </a:r>
          </a:p>
        </p:txBody>
      </p:sp>
      <p:sp>
        <p:nvSpPr>
          <p:cNvPr id="41987" name="Rectangle 3"/>
          <p:cNvSpPr>
            <a:spLocks noGrp="1" noChangeArrowheads="1"/>
          </p:cNvSpPr>
          <p:nvPr>
            <p:ph idx="1"/>
          </p:nvPr>
        </p:nvSpPr>
        <p:spPr/>
        <p:txBody>
          <a:bodyPr/>
          <a:lstStyle/>
          <a:p>
            <a:r>
              <a:rPr lang="en-US" dirty="0" smtClean="0">
                <a:ea typeface="ＭＳ Ｐゴシック" pitchFamily="-108" charset="-128"/>
              </a:rPr>
              <a:t>The previous 4 stages have been part of N-</a:t>
            </a:r>
            <a:r>
              <a:rPr lang="en-US" dirty="0" err="1" smtClean="0">
                <a:ea typeface="ＭＳ Ｐゴシック" pitchFamily="-108" charset="-128"/>
              </a:rPr>
              <a:t>rem</a:t>
            </a:r>
            <a:r>
              <a:rPr lang="en-US" dirty="0" smtClean="0">
                <a:ea typeface="ＭＳ Ｐゴシック" pitchFamily="-108" charset="-128"/>
              </a:rPr>
              <a:t>, or non-rapid-eye-movement sleep.</a:t>
            </a:r>
          </a:p>
          <a:p>
            <a:endParaRPr lang="en-US" dirty="0" smtClean="0">
              <a:ea typeface="ＭＳ Ｐゴシック" pitchFamily="-108" charset="-128"/>
            </a:endParaRPr>
          </a:p>
          <a:p>
            <a:r>
              <a:rPr lang="en-US" dirty="0" smtClean="0">
                <a:ea typeface="ＭＳ Ｐゴシック" pitchFamily="-108" charset="-128"/>
              </a:rPr>
              <a:t>After you reach Stage 4, your brain waves will begin to pick up a little more speed and strength. You will move back up through Stages 3, 2, and 1 and then enter your first period of </a:t>
            </a:r>
            <a:r>
              <a:rPr lang="en-US" dirty="0" err="1" smtClean="0">
                <a:ea typeface="ＭＳ Ｐゴシック" pitchFamily="-108" charset="-128"/>
              </a:rPr>
              <a:t>Rem</a:t>
            </a:r>
            <a:r>
              <a:rPr lang="en-US" dirty="0" smtClean="0">
                <a:ea typeface="ＭＳ Ｐゴシック" pitchFamily="-108" charset="-128"/>
              </a:rPr>
              <a:t> Sleep.</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p:txBody>
          <a:bodyPr/>
          <a:lstStyle/>
          <a:p>
            <a:r>
              <a:rPr lang="en-US" dirty="0" err="1" smtClean="0">
                <a:ea typeface="ＭＳ Ｐゴシック" pitchFamily="-108" charset="-128"/>
              </a:rPr>
              <a:t>Rem</a:t>
            </a:r>
            <a:r>
              <a:rPr lang="en-US" dirty="0" smtClean="0">
                <a:ea typeface="ＭＳ Ｐゴシック" pitchFamily="-108" charset="-128"/>
              </a:rPr>
              <a:t> Sleep</a:t>
            </a:r>
          </a:p>
        </p:txBody>
      </p:sp>
      <p:sp>
        <p:nvSpPr>
          <p:cNvPr id="43011" name="Rectangle 2"/>
          <p:cNvSpPr>
            <a:spLocks noGrp="1" noChangeArrowheads="1"/>
          </p:cNvSpPr>
          <p:nvPr>
            <p:ph idx="1"/>
          </p:nvPr>
        </p:nvSpPr>
        <p:spPr/>
        <p:txBody>
          <a:bodyPr/>
          <a:lstStyle/>
          <a:p>
            <a:r>
              <a:rPr lang="en-US" dirty="0" smtClean="0">
                <a:ea typeface="ＭＳ Ｐゴシック" pitchFamily="-108" charset="-128"/>
              </a:rPr>
              <a:t> </a:t>
            </a:r>
            <a:r>
              <a:rPr lang="en-US" b="1" dirty="0" err="1" smtClean="0">
                <a:ea typeface="ＭＳ Ｐゴシック" pitchFamily="-108" charset="-128"/>
              </a:rPr>
              <a:t>Rem</a:t>
            </a:r>
            <a:r>
              <a:rPr lang="en-US" b="1" dirty="0" smtClean="0">
                <a:ea typeface="ＭＳ Ｐゴシック" pitchFamily="-108" charset="-128"/>
              </a:rPr>
              <a:t> sleep: </a:t>
            </a:r>
            <a:r>
              <a:rPr lang="en-US" dirty="0" smtClean="0">
                <a:ea typeface="ＭＳ Ｐゴシック" pitchFamily="-108" charset="-128"/>
              </a:rPr>
              <a:t>A reoccurring sleep stage during which vivid dreams commonly occur.</a:t>
            </a:r>
          </a:p>
          <a:p>
            <a:pPr lvl="1"/>
            <a:r>
              <a:rPr lang="en-US" dirty="0" smtClean="0">
                <a:ea typeface="ＭＳ Ｐゴシック" pitchFamily="-108" charset="-128"/>
              </a:rPr>
              <a:t>It is also called </a:t>
            </a:r>
            <a:r>
              <a:rPr lang="en-US" b="1" dirty="0" smtClean="0">
                <a:ea typeface="ＭＳ Ｐゴシック" pitchFamily="-108" charset="-128"/>
              </a:rPr>
              <a:t>paradoxical sleep </a:t>
            </a:r>
            <a:r>
              <a:rPr lang="en-US" dirty="0" smtClean="0">
                <a:ea typeface="ＭＳ Ｐゴシック" pitchFamily="-108" charset="-128"/>
              </a:rPr>
              <a:t>because the muscles of the body are relaxed, but the other body systems are active.</a:t>
            </a:r>
          </a:p>
          <a:p>
            <a:endParaRPr lang="en-US" dirty="0" smtClean="0">
              <a:ea typeface="ＭＳ Ｐゴシック" pitchFamily="-108" charset="-128"/>
            </a:endParaRPr>
          </a:p>
        </p:txBody>
      </p:sp>
      <p:pic>
        <p:nvPicPr>
          <p:cNvPr id="43012" name="Picture 3"/>
          <p:cNvPicPr>
            <a:picLocks noChangeAspect="1"/>
          </p:cNvPicPr>
          <p:nvPr/>
        </p:nvPicPr>
        <p:blipFill>
          <a:blip r:embed="rId2" cstate="print"/>
          <a:srcRect/>
          <a:stretch>
            <a:fillRect/>
          </a:stretch>
        </p:blipFill>
        <p:spPr bwMode="auto">
          <a:xfrm>
            <a:off x="4876800" y="4451168"/>
            <a:ext cx="4191000" cy="2406831"/>
          </a:xfrm>
          <a:prstGeom prst="rect">
            <a:avLst/>
          </a:prstGeom>
          <a:noFill/>
          <a:ln w="9525">
            <a:noFill/>
            <a:miter lim="800000"/>
            <a:headEnd/>
            <a:tailEnd/>
          </a:ln>
        </p:spPr>
      </p:pic>
      <p:sp>
        <p:nvSpPr>
          <p:cNvPr id="5" name="Right Arrow 4"/>
          <p:cNvSpPr/>
          <p:nvPr/>
        </p:nvSpPr>
        <p:spPr>
          <a:xfrm>
            <a:off x="3517392" y="5638800"/>
            <a:ext cx="978408" cy="484632"/>
          </a:xfrm>
          <a:prstGeom prst="rightArrow">
            <a:avLst/>
          </a:prstGeom>
          <a:solidFill>
            <a:schemeClr val="accent5">
              <a:lumMod val="75000"/>
            </a:schemeClr>
          </a:solidFill>
          <a:effectLst>
            <a:glow rad="101600">
              <a:srgbClr val="FF0000">
                <a:alpha val="75000"/>
              </a:srgbClr>
            </a:glow>
            <a:outerShdw blurRad="57150" dist="38100" dir="5400000" algn="ctr" rotWithShape="0">
              <a:schemeClr val="accent1">
                <a:shade val="9000"/>
                <a:satMod val="105000"/>
                <a:alpha val="48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016" name="TextBox 5"/>
          <p:cNvSpPr txBox="1">
            <a:spLocks noChangeArrowheads="1"/>
          </p:cNvSpPr>
          <p:nvPr/>
        </p:nvSpPr>
        <p:spPr bwMode="auto">
          <a:xfrm>
            <a:off x="228600" y="5648325"/>
            <a:ext cx="3276600" cy="523875"/>
          </a:xfrm>
          <a:prstGeom prst="rect">
            <a:avLst/>
          </a:prstGeom>
          <a:noFill/>
          <a:ln w="9525">
            <a:noFill/>
            <a:miter lim="800000"/>
            <a:headEnd/>
            <a:tailEnd/>
          </a:ln>
        </p:spPr>
        <p:txBody>
          <a:bodyPr>
            <a:spAutoFit/>
          </a:bodyPr>
          <a:lstStyle/>
          <a:p>
            <a:r>
              <a:rPr lang="en-US" sz="1400" b="1">
                <a:solidFill>
                  <a:srgbClr val="04617B"/>
                </a:solidFill>
              </a:rPr>
              <a:t>Notice the increased activity of the brain, represented by the red areas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pPr>
              <a:lnSpc>
                <a:spcPct val="80000"/>
              </a:lnSpc>
            </a:pPr>
            <a:r>
              <a:rPr lang="en-US" sz="4400" dirty="0" smtClean="0">
                <a:solidFill>
                  <a:srgbClr val="04617B"/>
                </a:solidFill>
                <a:ea typeface="ＭＳ Ｐゴシック" pitchFamily="-108" charset="-128"/>
              </a:rPr>
              <a:t>Stages in a Typical Night’s Sleep</a:t>
            </a:r>
          </a:p>
        </p:txBody>
      </p:sp>
      <p:grpSp>
        <p:nvGrpSpPr>
          <p:cNvPr id="44035" name="Group 80"/>
          <p:cNvGrpSpPr>
            <a:grpSpLocks/>
          </p:cNvGrpSpPr>
          <p:nvPr/>
        </p:nvGrpSpPr>
        <p:grpSpPr bwMode="auto">
          <a:xfrm>
            <a:off x="234950" y="1905000"/>
            <a:ext cx="8375650" cy="4678363"/>
            <a:chOff x="148" y="1200"/>
            <a:chExt cx="5276" cy="2947"/>
          </a:xfrm>
        </p:grpSpPr>
        <p:grpSp>
          <p:nvGrpSpPr>
            <p:cNvPr id="44036" name="Group 4"/>
            <p:cNvGrpSpPr>
              <a:grpSpLocks/>
            </p:cNvGrpSpPr>
            <p:nvPr/>
          </p:nvGrpSpPr>
          <p:grpSpPr bwMode="auto">
            <a:xfrm>
              <a:off x="1056" y="1248"/>
              <a:ext cx="4368" cy="2352"/>
              <a:chOff x="1056" y="1248"/>
              <a:chExt cx="4368" cy="2352"/>
            </a:xfrm>
          </p:grpSpPr>
          <p:grpSp>
            <p:nvGrpSpPr>
              <p:cNvPr id="44099" name="Group 5"/>
              <p:cNvGrpSpPr>
                <a:grpSpLocks/>
              </p:cNvGrpSpPr>
              <p:nvPr/>
            </p:nvGrpSpPr>
            <p:grpSpPr bwMode="auto">
              <a:xfrm>
                <a:off x="1056" y="1248"/>
                <a:ext cx="4368" cy="2352"/>
                <a:chOff x="912" y="1248"/>
                <a:chExt cx="4368" cy="2352"/>
              </a:xfrm>
            </p:grpSpPr>
            <p:sp>
              <p:nvSpPr>
                <p:cNvPr id="44104" name="Rectangle 6"/>
                <p:cNvSpPr>
                  <a:spLocks noChangeArrowheads="1"/>
                </p:cNvSpPr>
                <p:nvPr/>
              </p:nvSpPr>
              <p:spPr bwMode="auto">
                <a:xfrm>
                  <a:off x="912" y="1248"/>
                  <a:ext cx="4368" cy="235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4105" name="Line 7"/>
                <p:cNvSpPr>
                  <a:spLocks noChangeShapeType="1"/>
                </p:cNvSpPr>
                <p:nvPr/>
              </p:nvSpPr>
              <p:spPr bwMode="auto">
                <a:xfrm>
                  <a:off x="1440" y="1248"/>
                  <a:ext cx="0" cy="2352"/>
                </a:xfrm>
                <a:prstGeom prst="line">
                  <a:avLst/>
                </a:prstGeom>
                <a:noFill/>
                <a:ln w="9525">
                  <a:solidFill>
                    <a:schemeClr val="tx1"/>
                  </a:solidFill>
                  <a:round/>
                  <a:headEnd/>
                  <a:tailEnd/>
                </a:ln>
              </p:spPr>
              <p:txBody>
                <a:bodyPr wrap="none" anchor="ctr"/>
                <a:lstStyle/>
                <a:p>
                  <a:endParaRPr lang="en-CA"/>
                </a:p>
              </p:txBody>
            </p:sp>
            <p:sp>
              <p:nvSpPr>
                <p:cNvPr id="44106" name="Line 8"/>
                <p:cNvSpPr>
                  <a:spLocks noChangeShapeType="1"/>
                </p:cNvSpPr>
                <p:nvPr/>
              </p:nvSpPr>
              <p:spPr bwMode="auto">
                <a:xfrm>
                  <a:off x="1968" y="1248"/>
                  <a:ext cx="0" cy="2352"/>
                </a:xfrm>
                <a:prstGeom prst="line">
                  <a:avLst/>
                </a:prstGeom>
                <a:noFill/>
                <a:ln w="9525">
                  <a:solidFill>
                    <a:schemeClr val="tx1"/>
                  </a:solidFill>
                  <a:round/>
                  <a:headEnd/>
                  <a:tailEnd/>
                </a:ln>
              </p:spPr>
              <p:txBody>
                <a:bodyPr wrap="none" anchor="ctr"/>
                <a:lstStyle/>
                <a:p>
                  <a:endParaRPr lang="en-CA"/>
                </a:p>
              </p:txBody>
            </p:sp>
            <p:sp>
              <p:nvSpPr>
                <p:cNvPr id="44107" name="Line 9"/>
                <p:cNvSpPr>
                  <a:spLocks noChangeShapeType="1"/>
                </p:cNvSpPr>
                <p:nvPr/>
              </p:nvSpPr>
              <p:spPr bwMode="auto">
                <a:xfrm>
                  <a:off x="2544" y="1248"/>
                  <a:ext cx="0" cy="2352"/>
                </a:xfrm>
                <a:prstGeom prst="line">
                  <a:avLst/>
                </a:prstGeom>
                <a:noFill/>
                <a:ln w="9525">
                  <a:solidFill>
                    <a:schemeClr val="tx1"/>
                  </a:solidFill>
                  <a:round/>
                  <a:headEnd/>
                  <a:tailEnd/>
                </a:ln>
              </p:spPr>
              <p:txBody>
                <a:bodyPr wrap="none" anchor="ctr"/>
                <a:lstStyle/>
                <a:p>
                  <a:endParaRPr lang="en-CA"/>
                </a:p>
              </p:txBody>
            </p:sp>
            <p:sp>
              <p:nvSpPr>
                <p:cNvPr id="44108" name="Line 10"/>
                <p:cNvSpPr>
                  <a:spLocks noChangeShapeType="1"/>
                </p:cNvSpPr>
                <p:nvPr/>
              </p:nvSpPr>
              <p:spPr bwMode="auto">
                <a:xfrm>
                  <a:off x="3120" y="1248"/>
                  <a:ext cx="0" cy="2352"/>
                </a:xfrm>
                <a:prstGeom prst="line">
                  <a:avLst/>
                </a:prstGeom>
                <a:noFill/>
                <a:ln w="9525">
                  <a:solidFill>
                    <a:schemeClr val="tx1"/>
                  </a:solidFill>
                  <a:round/>
                  <a:headEnd/>
                  <a:tailEnd/>
                </a:ln>
              </p:spPr>
              <p:txBody>
                <a:bodyPr wrap="none" anchor="ctr"/>
                <a:lstStyle/>
                <a:p>
                  <a:endParaRPr lang="en-CA"/>
                </a:p>
              </p:txBody>
            </p:sp>
            <p:sp>
              <p:nvSpPr>
                <p:cNvPr id="44109" name="Line 11"/>
                <p:cNvSpPr>
                  <a:spLocks noChangeShapeType="1"/>
                </p:cNvSpPr>
                <p:nvPr/>
              </p:nvSpPr>
              <p:spPr bwMode="auto">
                <a:xfrm>
                  <a:off x="3696" y="1248"/>
                  <a:ext cx="0" cy="2352"/>
                </a:xfrm>
                <a:prstGeom prst="line">
                  <a:avLst/>
                </a:prstGeom>
                <a:noFill/>
                <a:ln w="9525">
                  <a:solidFill>
                    <a:schemeClr val="tx1"/>
                  </a:solidFill>
                  <a:round/>
                  <a:headEnd/>
                  <a:tailEnd/>
                </a:ln>
              </p:spPr>
              <p:txBody>
                <a:bodyPr wrap="none" anchor="ctr"/>
                <a:lstStyle/>
                <a:p>
                  <a:endParaRPr lang="en-CA"/>
                </a:p>
              </p:txBody>
            </p:sp>
            <p:sp>
              <p:nvSpPr>
                <p:cNvPr id="44110" name="Line 12"/>
                <p:cNvSpPr>
                  <a:spLocks noChangeShapeType="1"/>
                </p:cNvSpPr>
                <p:nvPr/>
              </p:nvSpPr>
              <p:spPr bwMode="auto">
                <a:xfrm>
                  <a:off x="4224" y="1248"/>
                  <a:ext cx="0" cy="2352"/>
                </a:xfrm>
                <a:prstGeom prst="line">
                  <a:avLst/>
                </a:prstGeom>
                <a:noFill/>
                <a:ln w="9525">
                  <a:solidFill>
                    <a:schemeClr val="tx1"/>
                  </a:solidFill>
                  <a:round/>
                  <a:headEnd/>
                  <a:tailEnd/>
                </a:ln>
              </p:spPr>
              <p:txBody>
                <a:bodyPr wrap="none" anchor="ctr"/>
                <a:lstStyle/>
                <a:p>
                  <a:endParaRPr lang="en-CA"/>
                </a:p>
              </p:txBody>
            </p:sp>
            <p:sp>
              <p:nvSpPr>
                <p:cNvPr id="44111" name="Line 13"/>
                <p:cNvSpPr>
                  <a:spLocks noChangeShapeType="1"/>
                </p:cNvSpPr>
                <p:nvPr/>
              </p:nvSpPr>
              <p:spPr bwMode="auto">
                <a:xfrm>
                  <a:off x="4752" y="1248"/>
                  <a:ext cx="0" cy="2352"/>
                </a:xfrm>
                <a:prstGeom prst="line">
                  <a:avLst/>
                </a:prstGeom>
                <a:noFill/>
                <a:ln w="9525">
                  <a:solidFill>
                    <a:schemeClr val="tx1"/>
                  </a:solidFill>
                  <a:round/>
                  <a:headEnd/>
                  <a:tailEnd/>
                </a:ln>
              </p:spPr>
              <p:txBody>
                <a:bodyPr wrap="none" anchor="ctr"/>
                <a:lstStyle/>
                <a:p>
                  <a:endParaRPr lang="en-CA"/>
                </a:p>
              </p:txBody>
            </p:sp>
          </p:grpSp>
          <p:sp>
            <p:nvSpPr>
              <p:cNvPr id="44100" name="Line 14"/>
              <p:cNvSpPr>
                <a:spLocks noChangeShapeType="1"/>
              </p:cNvSpPr>
              <p:nvPr/>
            </p:nvSpPr>
            <p:spPr bwMode="auto">
              <a:xfrm>
                <a:off x="1056" y="3168"/>
                <a:ext cx="4368" cy="0"/>
              </a:xfrm>
              <a:prstGeom prst="line">
                <a:avLst/>
              </a:prstGeom>
              <a:noFill/>
              <a:ln w="9525">
                <a:solidFill>
                  <a:schemeClr val="tx1"/>
                </a:solidFill>
                <a:round/>
                <a:headEnd/>
                <a:tailEnd/>
              </a:ln>
            </p:spPr>
            <p:txBody>
              <a:bodyPr wrap="none" anchor="ctr"/>
              <a:lstStyle/>
              <a:p>
                <a:endParaRPr lang="en-CA"/>
              </a:p>
            </p:txBody>
          </p:sp>
          <p:sp>
            <p:nvSpPr>
              <p:cNvPr id="44101" name="Line 15"/>
              <p:cNvSpPr>
                <a:spLocks noChangeShapeType="1"/>
              </p:cNvSpPr>
              <p:nvPr/>
            </p:nvSpPr>
            <p:spPr bwMode="auto">
              <a:xfrm>
                <a:off x="1056" y="2688"/>
                <a:ext cx="4368" cy="0"/>
              </a:xfrm>
              <a:prstGeom prst="line">
                <a:avLst/>
              </a:prstGeom>
              <a:noFill/>
              <a:ln w="9525">
                <a:solidFill>
                  <a:schemeClr val="tx1"/>
                </a:solidFill>
                <a:round/>
                <a:headEnd/>
                <a:tailEnd/>
              </a:ln>
            </p:spPr>
            <p:txBody>
              <a:bodyPr wrap="none" anchor="ctr"/>
              <a:lstStyle/>
              <a:p>
                <a:endParaRPr lang="en-CA"/>
              </a:p>
            </p:txBody>
          </p:sp>
          <p:sp>
            <p:nvSpPr>
              <p:cNvPr id="44102" name="Line 16"/>
              <p:cNvSpPr>
                <a:spLocks noChangeShapeType="1"/>
              </p:cNvSpPr>
              <p:nvPr/>
            </p:nvSpPr>
            <p:spPr bwMode="auto">
              <a:xfrm>
                <a:off x="1056" y="2208"/>
                <a:ext cx="4368" cy="0"/>
              </a:xfrm>
              <a:prstGeom prst="line">
                <a:avLst/>
              </a:prstGeom>
              <a:noFill/>
              <a:ln w="9525">
                <a:solidFill>
                  <a:schemeClr val="tx1"/>
                </a:solidFill>
                <a:round/>
                <a:headEnd/>
                <a:tailEnd/>
              </a:ln>
            </p:spPr>
            <p:txBody>
              <a:bodyPr wrap="none" anchor="ctr"/>
              <a:lstStyle/>
              <a:p>
                <a:endParaRPr lang="en-CA"/>
              </a:p>
            </p:txBody>
          </p:sp>
          <p:sp>
            <p:nvSpPr>
              <p:cNvPr id="44103" name="Line 17"/>
              <p:cNvSpPr>
                <a:spLocks noChangeShapeType="1"/>
              </p:cNvSpPr>
              <p:nvPr/>
            </p:nvSpPr>
            <p:spPr bwMode="auto">
              <a:xfrm>
                <a:off x="1056" y="1728"/>
                <a:ext cx="4368" cy="0"/>
              </a:xfrm>
              <a:prstGeom prst="line">
                <a:avLst/>
              </a:prstGeom>
              <a:noFill/>
              <a:ln w="9525">
                <a:solidFill>
                  <a:schemeClr val="tx1"/>
                </a:solidFill>
                <a:round/>
                <a:headEnd/>
                <a:tailEnd/>
              </a:ln>
            </p:spPr>
            <p:txBody>
              <a:bodyPr wrap="none" anchor="ctr"/>
              <a:lstStyle/>
              <a:p>
                <a:endParaRPr lang="en-CA"/>
              </a:p>
            </p:txBody>
          </p:sp>
        </p:grpSp>
        <p:sp>
          <p:nvSpPr>
            <p:cNvPr id="44037" name="Text Box 18"/>
            <p:cNvSpPr txBox="1">
              <a:spLocks noChangeArrowheads="1"/>
            </p:cNvSpPr>
            <p:nvPr/>
          </p:nvSpPr>
          <p:spPr bwMode="auto">
            <a:xfrm>
              <a:off x="960" y="3581"/>
              <a:ext cx="196" cy="231"/>
            </a:xfrm>
            <a:prstGeom prst="rect">
              <a:avLst/>
            </a:prstGeom>
            <a:noFill/>
            <a:ln w="9525">
              <a:noFill/>
              <a:miter lim="800000"/>
              <a:headEnd/>
              <a:tailEnd/>
            </a:ln>
          </p:spPr>
          <p:txBody>
            <a:bodyPr wrap="none">
              <a:spAutoFit/>
            </a:bodyPr>
            <a:lstStyle/>
            <a:p>
              <a:r>
                <a:rPr lang="en-US" b="1"/>
                <a:t>0</a:t>
              </a:r>
            </a:p>
          </p:txBody>
        </p:sp>
        <p:sp>
          <p:nvSpPr>
            <p:cNvPr id="44038" name="Text Box 19"/>
            <p:cNvSpPr txBox="1">
              <a:spLocks noChangeArrowheads="1"/>
            </p:cNvSpPr>
            <p:nvPr/>
          </p:nvSpPr>
          <p:spPr bwMode="auto">
            <a:xfrm>
              <a:off x="1484" y="3581"/>
              <a:ext cx="196" cy="231"/>
            </a:xfrm>
            <a:prstGeom prst="rect">
              <a:avLst/>
            </a:prstGeom>
            <a:noFill/>
            <a:ln w="9525">
              <a:noFill/>
              <a:miter lim="800000"/>
              <a:headEnd/>
              <a:tailEnd/>
            </a:ln>
          </p:spPr>
          <p:txBody>
            <a:bodyPr wrap="none">
              <a:spAutoFit/>
            </a:bodyPr>
            <a:lstStyle/>
            <a:p>
              <a:r>
                <a:rPr lang="en-US" b="1"/>
                <a:t>1</a:t>
              </a:r>
            </a:p>
          </p:txBody>
        </p:sp>
        <p:sp>
          <p:nvSpPr>
            <p:cNvPr id="44039" name="Text Box 20"/>
            <p:cNvSpPr txBox="1">
              <a:spLocks noChangeArrowheads="1"/>
            </p:cNvSpPr>
            <p:nvPr/>
          </p:nvSpPr>
          <p:spPr bwMode="auto">
            <a:xfrm>
              <a:off x="2012" y="3581"/>
              <a:ext cx="196" cy="231"/>
            </a:xfrm>
            <a:prstGeom prst="rect">
              <a:avLst/>
            </a:prstGeom>
            <a:noFill/>
            <a:ln w="9525">
              <a:noFill/>
              <a:miter lim="800000"/>
              <a:headEnd/>
              <a:tailEnd/>
            </a:ln>
          </p:spPr>
          <p:txBody>
            <a:bodyPr wrap="none">
              <a:spAutoFit/>
            </a:bodyPr>
            <a:lstStyle/>
            <a:p>
              <a:r>
                <a:rPr lang="en-US" b="1"/>
                <a:t>2</a:t>
              </a:r>
            </a:p>
          </p:txBody>
        </p:sp>
        <p:sp>
          <p:nvSpPr>
            <p:cNvPr id="44040" name="Text Box 21"/>
            <p:cNvSpPr txBox="1">
              <a:spLocks noChangeArrowheads="1"/>
            </p:cNvSpPr>
            <p:nvPr/>
          </p:nvSpPr>
          <p:spPr bwMode="auto">
            <a:xfrm>
              <a:off x="2588" y="3581"/>
              <a:ext cx="196" cy="231"/>
            </a:xfrm>
            <a:prstGeom prst="rect">
              <a:avLst/>
            </a:prstGeom>
            <a:noFill/>
            <a:ln w="9525">
              <a:noFill/>
              <a:miter lim="800000"/>
              <a:headEnd/>
              <a:tailEnd/>
            </a:ln>
          </p:spPr>
          <p:txBody>
            <a:bodyPr wrap="none">
              <a:spAutoFit/>
            </a:bodyPr>
            <a:lstStyle/>
            <a:p>
              <a:r>
                <a:rPr lang="en-US" b="1"/>
                <a:t>3</a:t>
              </a:r>
            </a:p>
          </p:txBody>
        </p:sp>
        <p:sp>
          <p:nvSpPr>
            <p:cNvPr id="44041" name="Text Box 22"/>
            <p:cNvSpPr txBox="1">
              <a:spLocks noChangeArrowheads="1"/>
            </p:cNvSpPr>
            <p:nvPr/>
          </p:nvSpPr>
          <p:spPr bwMode="auto">
            <a:xfrm>
              <a:off x="3164" y="3581"/>
              <a:ext cx="196" cy="231"/>
            </a:xfrm>
            <a:prstGeom prst="rect">
              <a:avLst/>
            </a:prstGeom>
            <a:noFill/>
            <a:ln w="9525">
              <a:noFill/>
              <a:miter lim="800000"/>
              <a:headEnd/>
              <a:tailEnd/>
            </a:ln>
          </p:spPr>
          <p:txBody>
            <a:bodyPr wrap="none">
              <a:spAutoFit/>
            </a:bodyPr>
            <a:lstStyle/>
            <a:p>
              <a:r>
                <a:rPr lang="en-US" b="1"/>
                <a:t>4</a:t>
              </a:r>
            </a:p>
          </p:txBody>
        </p:sp>
        <p:sp>
          <p:nvSpPr>
            <p:cNvPr id="44042" name="Text Box 23"/>
            <p:cNvSpPr txBox="1">
              <a:spLocks noChangeArrowheads="1"/>
            </p:cNvSpPr>
            <p:nvPr/>
          </p:nvSpPr>
          <p:spPr bwMode="auto">
            <a:xfrm>
              <a:off x="3740" y="3581"/>
              <a:ext cx="196" cy="231"/>
            </a:xfrm>
            <a:prstGeom prst="rect">
              <a:avLst/>
            </a:prstGeom>
            <a:noFill/>
            <a:ln w="9525">
              <a:noFill/>
              <a:miter lim="800000"/>
              <a:headEnd/>
              <a:tailEnd/>
            </a:ln>
          </p:spPr>
          <p:txBody>
            <a:bodyPr wrap="none">
              <a:spAutoFit/>
            </a:bodyPr>
            <a:lstStyle/>
            <a:p>
              <a:r>
                <a:rPr lang="en-US" b="1"/>
                <a:t>5</a:t>
              </a:r>
            </a:p>
          </p:txBody>
        </p:sp>
        <p:sp>
          <p:nvSpPr>
            <p:cNvPr id="44043" name="Text Box 24"/>
            <p:cNvSpPr txBox="1">
              <a:spLocks noChangeArrowheads="1"/>
            </p:cNvSpPr>
            <p:nvPr/>
          </p:nvSpPr>
          <p:spPr bwMode="auto">
            <a:xfrm>
              <a:off x="4272" y="3581"/>
              <a:ext cx="196" cy="231"/>
            </a:xfrm>
            <a:prstGeom prst="rect">
              <a:avLst/>
            </a:prstGeom>
            <a:noFill/>
            <a:ln w="9525">
              <a:noFill/>
              <a:miter lim="800000"/>
              <a:headEnd/>
              <a:tailEnd/>
            </a:ln>
          </p:spPr>
          <p:txBody>
            <a:bodyPr wrap="none">
              <a:spAutoFit/>
            </a:bodyPr>
            <a:lstStyle/>
            <a:p>
              <a:r>
                <a:rPr lang="en-US" b="1"/>
                <a:t>6</a:t>
              </a:r>
            </a:p>
          </p:txBody>
        </p:sp>
        <p:sp>
          <p:nvSpPr>
            <p:cNvPr id="44044" name="Text Box 25"/>
            <p:cNvSpPr txBox="1">
              <a:spLocks noChangeArrowheads="1"/>
            </p:cNvSpPr>
            <p:nvPr/>
          </p:nvSpPr>
          <p:spPr bwMode="auto">
            <a:xfrm>
              <a:off x="4804" y="3581"/>
              <a:ext cx="196" cy="231"/>
            </a:xfrm>
            <a:prstGeom prst="rect">
              <a:avLst/>
            </a:prstGeom>
            <a:noFill/>
            <a:ln w="9525">
              <a:noFill/>
              <a:miter lim="800000"/>
              <a:headEnd/>
              <a:tailEnd/>
            </a:ln>
          </p:spPr>
          <p:txBody>
            <a:bodyPr wrap="none">
              <a:spAutoFit/>
            </a:bodyPr>
            <a:lstStyle/>
            <a:p>
              <a:r>
                <a:rPr lang="en-US" b="1"/>
                <a:t>7</a:t>
              </a:r>
            </a:p>
          </p:txBody>
        </p:sp>
        <p:sp>
          <p:nvSpPr>
            <p:cNvPr id="44045" name="Text Box 26"/>
            <p:cNvSpPr txBox="1">
              <a:spLocks noChangeArrowheads="1"/>
            </p:cNvSpPr>
            <p:nvPr/>
          </p:nvSpPr>
          <p:spPr bwMode="auto">
            <a:xfrm>
              <a:off x="864" y="3072"/>
              <a:ext cx="196" cy="231"/>
            </a:xfrm>
            <a:prstGeom prst="rect">
              <a:avLst/>
            </a:prstGeom>
            <a:noFill/>
            <a:ln w="9525">
              <a:noFill/>
              <a:miter lim="800000"/>
              <a:headEnd/>
              <a:tailEnd/>
            </a:ln>
          </p:spPr>
          <p:txBody>
            <a:bodyPr wrap="none">
              <a:spAutoFit/>
            </a:bodyPr>
            <a:lstStyle/>
            <a:p>
              <a:r>
                <a:rPr lang="en-US" b="1"/>
                <a:t>4</a:t>
              </a:r>
            </a:p>
          </p:txBody>
        </p:sp>
        <p:sp>
          <p:nvSpPr>
            <p:cNvPr id="44046" name="Text Box 27"/>
            <p:cNvSpPr txBox="1">
              <a:spLocks noChangeArrowheads="1"/>
            </p:cNvSpPr>
            <p:nvPr/>
          </p:nvSpPr>
          <p:spPr bwMode="auto">
            <a:xfrm>
              <a:off x="864" y="2601"/>
              <a:ext cx="196" cy="231"/>
            </a:xfrm>
            <a:prstGeom prst="rect">
              <a:avLst/>
            </a:prstGeom>
            <a:noFill/>
            <a:ln w="9525">
              <a:noFill/>
              <a:miter lim="800000"/>
              <a:headEnd/>
              <a:tailEnd/>
            </a:ln>
          </p:spPr>
          <p:txBody>
            <a:bodyPr wrap="none">
              <a:spAutoFit/>
            </a:bodyPr>
            <a:lstStyle/>
            <a:p>
              <a:r>
                <a:rPr lang="en-US" b="1"/>
                <a:t>3</a:t>
              </a:r>
            </a:p>
          </p:txBody>
        </p:sp>
        <p:sp>
          <p:nvSpPr>
            <p:cNvPr id="44047" name="Text Box 28"/>
            <p:cNvSpPr txBox="1">
              <a:spLocks noChangeArrowheads="1"/>
            </p:cNvSpPr>
            <p:nvPr/>
          </p:nvSpPr>
          <p:spPr bwMode="auto">
            <a:xfrm>
              <a:off x="864" y="2112"/>
              <a:ext cx="196" cy="231"/>
            </a:xfrm>
            <a:prstGeom prst="rect">
              <a:avLst/>
            </a:prstGeom>
            <a:noFill/>
            <a:ln w="9525">
              <a:noFill/>
              <a:miter lim="800000"/>
              <a:headEnd/>
              <a:tailEnd/>
            </a:ln>
          </p:spPr>
          <p:txBody>
            <a:bodyPr wrap="none">
              <a:spAutoFit/>
            </a:bodyPr>
            <a:lstStyle/>
            <a:p>
              <a:r>
                <a:rPr lang="en-US" b="1"/>
                <a:t>2</a:t>
              </a:r>
            </a:p>
          </p:txBody>
        </p:sp>
        <p:sp>
          <p:nvSpPr>
            <p:cNvPr id="44048" name="Text Box 29"/>
            <p:cNvSpPr txBox="1">
              <a:spLocks noChangeArrowheads="1"/>
            </p:cNvSpPr>
            <p:nvPr/>
          </p:nvSpPr>
          <p:spPr bwMode="auto">
            <a:xfrm>
              <a:off x="864" y="1623"/>
              <a:ext cx="196" cy="231"/>
            </a:xfrm>
            <a:prstGeom prst="rect">
              <a:avLst/>
            </a:prstGeom>
            <a:noFill/>
            <a:ln w="9525">
              <a:noFill/>
              <a:miter lim="800000"/>
              <a:headEnd/>
              <a:tailEnd/>
            </a:ln>
          </p:spPr>
          <p:txBody>
            <a:bodyPr wrap="none">
              <a:spAutoFit/>
            </a:bodyPr>
            <a:lstStyle/>
            <a:p>
              <a:r>
                <a:rPr lang="en-US" b="1"/>
                <a:t>1</a:t>
              </a:r>
            </a:p>
          </p:txBody>
        </p:sp>
        <p:sp>
          <p:nvSpPr>
            <p:cNvPr id="44049" name="Text Box 30"/>
            <p:cNvSpPr txBox="1">
              <a:spLocks noChangeArrowheads="1"/>
            </p:cNvSpPr>
            <p:nvPr/>
          </p:nvSpPr>
          <p:spPr bwMode="auto">
            <a:xfrm>
              <a:off x="148" y="1344"/>
              <a:ext cx="572" cy="404"/>
            </a:xfrm>
            <a:prstGeom prst="rect">
              <a:avLst/>
            </a:prstGeom>
            <a:noFill/>
            <a:ln w="9525">
              <a:noFill/>
              <a:miter lim="800000"/>
              <a:headEnd/>
              <a:tailEnd/>
            </a:ln>
          </p:spPr>
          <p:txBody>
            <a:bodyPr wrap="none">
              <a:spAutoFit/>
            </a:bodyPr>
            <a:lstStyle/>
            <a:p>
              <a:r>
                <a:rPr lang="en-US" b="1"/>
                <a:t>Sleep</a:t>
              </a:r>
            </a:p>
            <a:p>
              <a:r>
                <a:rPr lang="en-US" b="1"/>
                <a:t>stages</a:t>
              </a:r>
            </a:p>
          </p:txBody>
        </p:sp>
        <p:sp>
          <p:nvSpPr>
            <p:cNvPr id="44050" name="Line 31"/>
            <p:cNvSpPr>
              <a:spLocks noChangeShapeType="1"/>
            </p:cNvSpPr>
            <p:nvPr/>
          </p:nvSpPr>
          <p:spPr bwMode="auto">
            <a:xfrm>
              <a:off x="1056" y="1488"/>
              <a:ext cx="144" cy="0"/>
            </a:xfrm>
            <a:prstGeom prst="line">
              <a:avLst/>
            </a:prstGeom>
            <a:noFill/>
            <a:ln w="76200">
              <a:solidFill>
                <a:srgbClr val="6600CC"/>
              </a:solidFill>
              <a:round/>
              <a:headEnd/>
              <a:tailEnd/>
            </a:ln>
          </p:spPr>
          <p:txBody>
            <a:bodyPr wrap="none" anchor="ctr"/>
            <a:lstStyle/>
            <a:p>
              <a:endParaRPr lang="en-CA"/>
            </a:p>
          </p:txBody>
        </p:sp>
        <p:sp>
          <p:nvSpPr>
            <p:cNvPr id="44051" name="Line 32"/>
            <p:cNvSpPr>
              <a:spLocks noChangeShapeType="1"/>
            </p:cNvSpPr>
            <p:nvPr/>
          </p:nvSpPr>
          <p:spPr bwMode="auto">
            <a:xfrm>
              <a:off x="1200" y="1488"/>
              <a:ext cx="0" cy="240"/>
            </a:xfrm>
            <a:prstGeom prst="line">
              <a:avLst/>
            </a:prstGeom>
            <a:noFill/>
            <a:ln w="76200">
              <a:solidFill>
                <a:srgbClr val="6600CC"/>
              </a:solidFill>
              <a:round/>
              <a:headEnd/>
              <a:tailEnd/>
            </a:ln>
          </p:spPr>
          <p:txBody>
            <a:bodyPr wrap="none" anchor="ctr"/>
            <a:lstStyle/>
            <a:p>
              <a:endParaRPr lang="en-CA"/>
            </a:p>
          </p:txBody>
        </p:sp>
        <p:sp>
          <p:nvSpPr>
            <p:cNvPr id="44052" name="Line 33"/>
            <p:cNvSpPr>
              <a:spLocks noChangeShapeType="1"/>
            </p:cNvSpPr>
            <p:nvPr/>
          </p:nvSpPr>
          <p:spPr bwMode="auto">
            <a:xfrm>
              <a:off x="1200" y="1728"/>
              <a:ext cx="96" cy="0"/>
            </a:xfrm>
            <a:prstGeom prst="line">
              <a:avLst/>
            </a:prstGeom>
            <a:noFill/>
            <a:ln w="76200">
              <a:solidFill>
                <a:srgbClr val="6600CC"/>
              </a:solidFill>
              <a:round/>
              <a:headEnd/>
              <a:tailEnd/>
            </a:ln>
          </p:spPr>
          <p:txBody>
            <a:bodyPr wrap="none" anchor="ctr"/>
            <a:lstStyle/>
            <a:p>
              <a:endParaRPr lang="en-CA"/>
            </a:p>
          </p:txBody>
        </p:sp>
        <p:sp>
          <p:nvSpPr>
            <p:cNvPr id="44053" name="Line 34"/>
            <p:cNvSpPr>
              <a:spLocks noChangeShapeType="1"/>
            </p:cNvSpPr>
            <p:nvPr/>
          </p:nvSpPr>
          <p:spPr bwMode="auto">
            <a:xfrm>
              <a:off x="1296" y="1728"/>
              <a:ext cx="0" cy="480"/>
            </a:xfrm>
            <a:prstGeom prst="line">
              <a:avLst/>
            </a:prstGeom>
            <a:noFill/>
            <a:ln w="76200">
              <a:solidFill>
                <a:srgbClr val="6600CC"/>
              </a:solidFill>
              <a:round/>
              <a:headEnd/>
              <a:tailEnd/>
            </a:ln>
          </p:spPr>
          <p:txBody>
            <a:bodyPr wrap="none" anchor="ctr"/>
            <a:lstStyle/>
            <a:p>
              <a:endParaRPr lang="en-CA"/>
            </a:p>
          </p:txBody>
        </p:sp>
        <p:sp>
          <p:nvSpPr>
            <p:cNvPr id="44054" name="Line 35"/>
            <p:cNvSpPr>
              <a:spLocks noChangeShapeType="1"/>
            </p:cNvSpPr>
            <p:nvPr/>
          </p:nvSpPr>
          <p:spPr bwMode="auto">
            <a:xfrm>
              <a:off x="1296" y="2208"/>
              <a:ext cx="96" cy="0"/>
            </a:xfrm>
            <a:prstGeom prst="line">
              <a:avLst/>
            </a:prstGeom>
            <a:noFill/>
            <a:ln w="76200">
              <a:solidFill>
                <a:srgbClr val="6600CC"/>
              </a:solidFill>
              <a:round/>
              <a:headEnd/>
              <a:tailEnd/>
            </a:ln>
          </p:spPr>
          <p:txBody>
            <a:bodyPr wrap="none" anchor="ctr"/>
            <a:lstStyle/>
            <a:p>
              <a:endParaRPr lang="en-CA"/>
            </a:p>
          </p:txBody>
        </p:sp>
        <p:sp>
          <p:nvSpPr>
            <p:cNvPr id="44055" name="Line 36"/>
            <p:cNvSpPr>
              <a:spLocks noChangeShapeType="1"/>
            </p:cNvSpPr>
            <p:nvPr/>
          </p:nvSpPr>
          <p:spPr bwMode="auto">
            <a:xfrm>
              <a:off x="1392" y="2208"/>
              <a:ext cx="0" cy="480"/>
            </a:xfrm>
            <a:prstGeom prst="line">
              <a:avLst/>
            </a:prstGeom>
            <a:noFill/>
            <a:ln w="76200">
              <a:solidFill>
                <a:srgbClr val="6600CC"/>
              </a:solidFill>
              <a:round/>
              <a:headEnd/>
              <a:tailEnd/>
            </a:ln>
          </p:spPr>
          <p:txBody>
            <a:bodyPr wrap="none" anchor="ctr"/>
            <a:lstStyle/>
            <a:p>
              <a:endParaRPr lang="en-CA"/>
            </a:p>
          </p:txBody>
        </p:sp>
        <p:sp>
          <p:nvSpPr>
            <p:cNvPr id="44056" name="Line 37"/>
            <p:cNvSpPr>
              <a:spLocks noChangeShapeType="1"/>
            </p:cNvSpPr>
            <p:nvPr/>
          </p:nvSpPr>
          <p:spPr bwMode="auto">
            <a:xfrm>
              <a:off x="1392" y="2688"/>
              <a:ext cx="96" cy="0"/>
            </a:xfrm>
            <a:prstGeom prst="line">
              <a:avLst/>
            </a:prstGeom>
            <a:noFill/>
            <a:ln w="76200">
              <a:solidFill>
                <a:srgbClr val="6600CC"/>
              </a:solidFill>
              <a:round/>
              <a:headEnd/>
              <a:tailEnd/>
            </a:ln>
          </p:spPr>
          <p:txBody>
            <a:bodyPr wrap="none" anchor="ctr"/>
            <a:lstStyle/>
            <a:p>
              <a:endParaRPr lang="en-CA"/>
            </a:p>
          </p:txBody>
        </p:sp>
        <p:sp>
          <p:nvSpPr>
            <p:cNvPr id="44057" name="Line 38"/>
            <p:cNvSpPr>
              <a:spLocks noChangeShapeType="1"/>
            </p:cNvSpPr>
            <p:nvPr/>
          </p:nvSpPr>
          <p:spPr bwMode="auto">
            <a:xfrm>
              <a:off x="1488" y="2688"/>
              <a:ext cx="0" cy="528"/>
            </a:xfrm>
            <a:prstGeom prst="line">
              <a:avLst/>
            </a:prstGeom>
            <a:noFill/>
            <a:ln w="76200">
              <a:solidFill>
                <a:srgbClr val="6600CC"/>
              </a:solidFill>
              <a:round/>
              <a:headEnd/>
              <a:tailEnd/>
            </a:ln>
          </p:spPr>
          <p:txBody>
            <a:bodyPr wrap="none" anchor="ctr"/>
            <a:lstStyle/>
            <a:p>
              <a:endParaRPr lang="en-CA"/>
            </a:p>
          </p:txBody>
        </p:sp>
        <p:sp>
          <p:nvSpPr>
            <p:cNvPr id="44058" name="Line 39"/>
            <p:cNvSpPr>
              <a:spLocks noChangeShapeType="1"/>
            </p:cNvSpPr>
            <p:nvPr/>
          </p:nvSpPr>
          <p:spPr bwMode="auto">
            <a:xfrm flipV="1">
              <a:off x="1680" y="2688"/>
              <a:ext cx="0" cy="528"/>
            </a:xfrm>
            <a:prstGeom prst="line">
              <a:avLst/>
            </a:prstGeom>
            <a:noFill/>
            <a:ln w="76200">
              <a:solidFill>
                <a:srgbClr val="6600CC"/>
              </a:solidFill>
              <a:round/>
              <a:headEnd/>
              <a:tailEnd/>
            </a:ln>
          </p:spPr>
          <p:txBody>
            <a:bodyPr wrap="none" anchor="ctr"/>
            <a:lstStyle/>
            <a:p>
              <a:endParaRPr lang="en-CA"/>
            </a:p>
          </p:txBody>
        </p:sp>
        <p:sp>
          <p:nvSpPr>
            <p:cNvPr id="44059" name="Line 40"/>
            <p:cNvSpPr>
              <a:spLocks noChangeShapeType="1"/>
            </p:cNvSpPr>
            <p:nvPr/>
          </p:nvSpPr>
          <p:spPr bwMode="auto">
            <a:xfrm>
              <a:off x="1680" y="2688"/>
              <a:ext cx="96" cy="0"/>
            </a:xfrm>
            <a:prstGeom prst="line">
              <a:avLst/>
            </a:prstGeom>
            <a:noFill/>
            <a:ln w="76200">
              <a:solidFill>
                <a:srgbClr val="6600CC"/>
              </a:solidFill>
              <a:round/>
              <a:headEnd/>
              <a:tailEnd/>
            </a:ln>
          </p:spPr>
          <p:txBody>
            <a:bodyPr wrap="none" anchor="ctr"/>
            <a:lstStyle/>
            <a:p>
              <a:endParaRPr lang="en-CA"/>
            </a:p>
          </p:txBody>
        </p:sp>
        <p:sp>
          <p:nvSpPr>
            <p:cNvPr id="44060" name="Line 41"/>
            <p:cNvSpPr>
              <a:spLocks noChangeShapeType="1"/>
            </p:cNvSpPr>
            <p:nvPr/>
          </p:nvSpPr>
          <p:spPr bwMode="auto">
            <a:xfrm flipV="1">
              <a:off x="1776" y="2208"/>
              <a:ext cx="0" cy="480"/>
            </a:xfrm>
            <a:prstGeom prst="line">
              <a:avLst/>
            </a:prstGeom>
            <a:noFill/>
            <a:ln w="76200">
              <a:solidFill>
                <a:srgbClr val="6600CC"/>
              </a:solidFill>
              <a:round/>
              <a:headEnd/>
              <a:tailEnd/>
            </a:ln>
          </p:spPr>
          <p:txBody>
            <a:bodyPr wrap="none" anchor="ctr"/>
            <a:lstStyle/>
            <a:p>
              <a:endParaRPr lang="en-CA"/>
            </a:p>
          </p:txBody>
        </p:sp>
        <p:sp>
          <p:nvSpPr>
            <p:cNvPr id="44061" name="Line 42"/>
            <p:cNvSpPr>
              <a:spLocks noChangeShapeType="1"/>
            </p:cNvSpPr>
            <p:nvPr/>
          </p:nvSpPr>
          <p:spPr bwMode="auto">
            <a:xfrm>
              <a:off x="1776" y="2208"/>
              <a:ext cx="96" cy="0"/>
            </a:xfrm>
            <a:prstGeom prst="line">
              <a:avLst/>
            </a:prstGeom>
            <a:noFill/>
            <a:ln w="76200">
              <a:solidFill>
                <a:srgbClr val="6600CC"/>
              </a:solidFill>
              <a:round/>
              <a:headEnd/>
              <a:tailEnd/>
            </a:ln>
          </p:spPr>
          <p:txBody>
            <a:bodyPr wrap="none" anchor="ctr"/>
            <a:lstStyle/>
            <a:p>
              <a:endParaRPr lang="en-CA"/>
            </a:p>
          </p:txBody>
        </p:sp>
        <p:sp>
          <p:nvSpPr>
            <p:cNvPr id="44062" name="Line 43"/>
            <p:cNvSpPr>
              <a:spLocks noChangeShapeType="1"/>
            </p:cNvSpPr>
            <p:nvPr/>
          </p:nvSpPr>
          <p:spPr bwMode="auto">
            <a:xfrm flipV="1">
              <a:off x="1872" y="1728"/>
              <a:ext cx="0" cy="480"/>
            </a:xfrm>
            <a:prstGeom prst="line">
              <a:avLst/>
            </a:prstGeom>
            <a:noFill/>
            <a:ln w="76200">
              <a:solidFill>
                <a:srgbClr val="6600CC"/>
              </a:solidFill>
              <a:round/>
              <a:headEnd/>
              <a:tailEnd/>
            </a:ln>
          </p:spPr>
          <p:txBody>
            <a:bodyPr wrap="none" anchor="ctr"/>
            <a:lstStyle/>
            <a:p>
              <a:endParaRPr lang="en-CA"/>
            </a:p>
          </p:txBody>
        </p:sp>
        <p:sp>
          <p:nvSpPr>
            <p:cNvPr id="44063" name="Line 44"/>
            <p:cNvSpPr>
              <a:spLocks noChangeShapeType="1"/>
            </p:cNvSpPr>
            <p:nvPr/>
          </p:nvSpPr>
          <p:spPr bwMode="auto">
            <a:xfrm>
              <a:off x="1872" y="1728"/>
              <a:ext cx="96" cy="0"/>
            </a:xfrm>
            <a:prstGeom prst="line">
              <a:avLst/>
            </a:prstGeom>
            <a:noFill/>
            <a:ln w="76200">
              <a:solidFill>
                <a:srgbClr val="FF0000"/>
              </a:solidFill>
              <a:round/>
              <a:headEnd/>
              <a:tailEnd/>
            </a:ln>
          </p:spPr>
          <p:txBody>
            <a:bodyPr wrap="none" anchor="ctr"/>
            <a:lstStyle/>
            <a:p>
              <a:endParaRPr lang="en-CA"/>
            </a:p>
          </p:txBody>
        </p:sp>
        <p:sp>
          <p:nvSpPr>
            <p:cNvPr id="44064" name="Line 45"/>
            <p:cNvSpPr>
              <a:spLocks noChangeShapeType="1"/>
            </p:cNvSpPr>
            <p:nvPr/>
          </p:nvSpPr>
          <p:spPr bwMode="auto">
            <a:xfrm>
              <a:off x="1968" y="1728"/>
              <a:ext cx="0" cy="480"/>
            </a:xfrm>
            <a:prstGeom prst="line">
              <a:avLst/>
            </a:prstGeom>
            <a:noFill/>
            <a:ln w="76200">
              <a:solidFill>
                <a:srgbClr val="6600CC"/>
              </a:solidFill>
              <a:round/>
              <a:headEnd/>
              <a:tailEnd/>
            </a:ln>
          </p:spPr>
          <p:txBody>
            <a:bodyPr wrap="none" anchor="ctr"/>
            <a:lstStyle/>
            <a:p>
              <a:endParaRPr lang="en-CA"/>
            </a:p>
          </p:txBody>
        </p:sp>
        <p:sp>
          <p:nvSpPr>
            <p:cNvPr id="44065" name="Line 46"/>
            <p:cNvSpPr>
              <a:spLocks noChangeShapeType="1"/>
            </p:cNvSpPr>
            <p:nvPr/>
          </p:nvSpPr>
          <p:spPr bwMode="auto">
            <a:xfrm>
              <a:off x="1968" y="2208"/>
              <a:ext cx="144" cy="0"/>
            </a:xfrm>
            <a:prstGeom prst="line">
              <a:avLst/>
            </a:prstGeom>
            <a:noFill/>
            <a:ln w="76200">
              <a:solidFill>
                <a:srgbClr val="6600CC"/>
              </a:solidFill>
              <a:round/>
              <a:headEnd/>
              <a:tailEnd/>
            </a:ln>
          </p:spPr>
          <p:txBody>
            <a:bodyPr wrap="none" anchor="ctr"/>
            <a:lstStyle/>
            <a:p>
              <a:endParaRPr lang="en-CA"/>
            </a:p>
          </p:txBody>
        </p:sp>
        <p:sp>
          <p:nvSpPr>
            <p:cNvPr id="44066" name="Line 47"/>
            <p:cNvSpPr>
              <a:spLocks noChangeShapeType="1"/>
            </p:cNvSpPr>
            <p:nvPr/>
          </p:nvSpPr>
          <p:spPr bwMode="auto">
            <a:xfrm>
              <a:off x="2112" y="2208"/>
              <a:ext cx="0" cy="480"/>
            </a:xfrm>
            <a:prstGeom prst="line">
              <a:avLst/>
            </a:prstGeom>
            <a:noFill/>
            <a:ln w="76200">
              <a:solidFill>
                <a:srgbClr val="6600CC"/>
              </a:solidFill>
              <a:round/>
              <a:headEnd/>
              <a:tailEnd/>
            </a:ln>
          </p:spPr>
          <p:txBody>
            <a:bodyPr wrap="none" anchor="ctr"/>
            <a:lstStyle/>
            <a:p>
              <a:endParaRPr lang="en-CA"/>
            </a:p>
          </p:txBody>
        </p:sp>
        <p:sp>
          <p:nvSpPr>
            <p:cNvPr id="44067" name="Line 48"/>
            <p:cNvSpPr>
              <a:spLocks noChangeShapeType="1"/>
            </p:cNvSpPr>
            <p:nvPr/>
          </p:nvSpPr>
          <p:spPr bwMode="auto">
            <a:xfrm>
              <a:off x="2112" y="2688"/>
              <a:ext cx="96" cy="0"/>
            </a:xfrm>
            <a:prstGeom prst="line">
              <a:avLst/>
            </a:prstGeom>
            <a:noFill/>
            <a:ln w="76200">
              <a:solidFill>
                <a:srgbClr val="6600CC"/>
              </a:solidFill>
              <a:round/>
              <a:headEnd/>
              <a:tailEnd/>
            </a:ln>
          </p:spPr>
          <p:txBody>
            <a:bodyPr wrap="none" anchor="ctr"/>
            <a:lstStyle/>
            <a:p>
              <a:endParaRPr lang="en-CA"/>
            </a:p>
          </p:txBody>
        </p:sp>
        <p:sp>
          <p:nvSpPr>
            <p:cNvPr id="44068" name="Line 49"/>
            <p:cNvSpPr>
              <a:spLocks noChangeShapeType="1"/>
            </p:cNvSpPr>
            <p:nvPr/>
          </p:nvSpPr>
          <p:spPr bwMode="auto">
            <a:xfrm>
              <a:off x="2208" y="2688"/>
              <a:ext cx="0" cy="528"/>
            </a:xfrm>
            <a:prstGeom prst="line">
              <a:avLst/>
            </a:prstGeom>
            <a:noFill/>
            <a:ln w="76200">
              <a:solidFill>
                <a:srgbClr val="6600CC"/>
              </a:solidFill>
              <a:round/>
              <a:headEnd/>
              <a:tailEnd/>
            </a:ln>
          </p:spPr>
          <p:txBody>
            <a:bodyPr wrap="none" anchor="ctr"/>
            <a:lstStyle/>
            <a:p>
              <a:endParaRPr lang="en-CA"/>
            </a:p>
          </p:txBody>
        </p:sp>
        <p:sp>
          <p:nvSpPr>
            <p:cNvPr id="44069" name="Line 50"/>
            <p:cNvSpPr>
              <a:spLocks noChangeShapeType="1"/>
            </p:cNvSpPr>
            <p:nvPr/>
          </p:nvSpPr>
          <p:spPr bwMode="auto">
            <a:xfrm flipH="1">
              <a:off x="1488" y="3216"/>
              <a:ext cx="192" cy="0"/>
            </a:xfrm>
            <a:prstGeom prst="line">
              <a:avLst/>
            </a:prstGeom>
            <a:noFill/>
            <a:ln w="76200">
              <a:solidFill>
                <a:srgbClr val="6600CC"/>
              </a:solidFill>
              <a:round/>
              <a:headEnd/>
              <a:tailEnd/>
            </a:ln>
          </p:spPr>
          <p:txBody>
            <a:bodyPr wrap="none" anchor="ctr"/>
            <a:lstStyle/>
            <a:p>
              <a:endParaRPr lang="en-CA"/>
            </a:p>
          </p:txBody>
        </p:sp>
        <p:sp>
          <p:nvSpPr>
            <p:cNvPr id="44070" name="Line 51"/>
            <p:cNvSpPr>
              <a:spLocks noChangeShapeType="1"/>
            </p:cNvSpPr>
            <p:nvPr/>
          </p:nvSpPr>
          <p:spPr bwMode="auto">
            <a:xfrm>
              <a:off x="2208" y="3216"/>
              <a:ext cx="288" cy="0"/>
            </a:xfrm>
            <a:prstGeom prst="line">
              <a:avLst/>
            </a:prstGeom>
            <a:noFill/>
            <a:ln w="76200">
              <a:solidFill>
                <a:srgbClr val="6600CC"/>
              </a:solidFill>
              <a:round/>
              <a:headEnd/>
              <a:tailEnd/>
            </a:ln>
          </p:spPr>
          <p:txBody>
            <a:bodyPr wrap="none" anchor="ctr"/>
            <a:lstStyle/>
            <a:p>
              <a:endParaRPr lang="en-CA"/>
            </a:p>
          </p:txBody>
        </p:sp>
        <p:sp>
          <p:nvSpPr>
            <p:cNvPr id="44071" name="Line 52"/>
            <p:cNvSpPr>
              <a:spLocks noChangeShapeType="1"/>
            </p:cNvSpPr>
            <p:nvPr/>
          </p:nvSpPr>
          <p:spPr bwMode="auto">
            <a:xfrm flipV="1">
              <a:off x="2496" y="2688"/>
              <a:ext cx="0" cy="528"/>
            </a:xfrm>
            <a:prstGeom prst="line">
              <a:avLst/>
            </a:prstGeom>
            <a:noFill/>
            <a:ln w="76200">
              <a:solidFill>
                <a:srgbClr val="6600CC"/>
              </a:solidFill>
              <a:round/>
              <a:headEnd/>
              <a:tailEnd/>
            </a:ln>
          </p:spPr>
          <p:txBody>
            <a:bodyPr wrap="none" anchor="ctr"/>
            <a:lstStyle/>
            <a:p>
              <a:endParaRPr lang="en-CA"/>
            </a:p>
          </p:txBody>
        </p:sp>
        <p:sp>
          <p:nvSpPr>
            <p:cNvPr id="44072" name="Line 53"/>
            <p:cNvSpPr>
              <a:spLocks noChangeShapeType="1"/>
            </p:cNvSpPr>
            <p:nvPr/>
          </p:nvSpPr>
          <p:spPr bwMode="auto">
            <a:xfrm>
              <a:off x="2496" y="2688"/>
              <a:ext cx="96" cy="0"/>
            </a:xfrm>
            <a:prstGeom prst="line">
              <a:avLst/>
            </a:prstGeom>
            <a:noFill/>
            <a:ln w="76200">
              <a:solidFill>
                <a:srgbClr val="6600CC"/>
              </a:solidFill>
              <a:round/>
              <a:headEnd/>
              <a:tailEnd/>
            </a:ln>
          </p:spPr>
          <p:txBody>
            <a:bodyPr wrap="none" anchor="ctr"/>
            <a:lstStyle/>
            <a:p>
              <a:endParaRPr lang="en-CA"/>
            </a:p>
          </p:txBody>
        </p:sp>
        <p:sp>
          <p:nvSpPr>
            <p:cNvPr id="44073" name="Line 54"/>
            <p:cNvSpPr>
              <a:spLocks noChangeShapeType="1"/>
            </p:cNvSpPr>
            <p:nvPr/>
          </p:nvSpPr>
          <p:spPr bwMode="auto">
            <a:xfrm flipV="1">
              <a:off x="2592" y="2208"/>
              <a:ext cx="0" cy="480"/>
            </a:xfrm>
            <a:prstGeom prst="line">
              <a:avLst/>
            </a:prstGeom>
            <a:noFill/>
            <a:ln w="76200">
              <a:solidFill>
                <a:srgbClr val="6600CC"/>
              </a:solidFill>
              <a:round/>
              <a:headEnd/>
              <a:tailEnd/>
            </a:ln>
          </p:spPr>
          <p:txBody>
            <a:bodyPr wrap="none" anchor="ctr"/>
            <a:lstStyle/>
            <a:p>
              <a:endParaRPr lang="en-CA"/>
            </a:p>
          </p:txBody>
        </p:sp>
        <p:sp>
          <p:nvSpPr>
            <p:cNvPr id="44074" name="Line 55"/>
            <p:cNvSpPr>
              <a:spLocks noChangeShapeType="1"/>
            </p:cNvSpPr>
            <p:nvPr/>
          </p:nvSpPr>
          <p:spPr bwMode="auto">
            <a:xfrm>
              <a:off x="2592" y="2208"/>
              <a:ext cx="144" cy="0"/>
            </a:xfrm>
            <a:prstGeom prst="line">
              <a:avLst/>
            </a:prstGeom>
            <a:noFill/>
            <a:ln w="76200">
              <a:solidFill>
                <a:srgbClr val="6600CC"/>
              </a:solidFill>
              <a:round/>
              <a:headEnd/>
              <a:tailEnd/>
            </a:ln>
          </p:spPr>
          <p:txBody>
            <a:bodyPr wrap="none" anchor="ctr"/>
            <a:lstStyle/>
            <a:p>
              <a:endParaRPr lang="en-CA"/>
            </a:p>
          </p:txBody>
        </p:sp>
        <p:sp>
          <p:nvSpPr>
            <p:cNvPr id="44075" name="Line 56"/>
            <p:cNvSpPr>
              <a:spLocks noChangeShapeType="1"/>
            </p:cNvSpPr>
            <p:nvPr/>
          </p:nvSpPr>
          <p:spPr bwMode="auto">
            <a:xfrm flipV="1">
              <a:off x="2736" y="1728"/>
              <a:ext cx="0" cy="480"/>
            </a:xfrm>
            <a:prstGeom prst="line">
              <a:avLst/>
            </a:prstGeom>
            <a:noFill/>
            <a:ln w="76200">
              <a:solidFill>
                <a:srgbClr val="6600CC"/>
              </a:solidFill>
              <a:round/>
              <a:headEnd/>
              <a:tailEnd/>
            </a:ln>
          </p:spPr>
          <p:txBody>
            <a:bodyPr wrap="none" anchor="ctr"/>
            <a:lstStyle/>
            <a:p>
              <a:endParaRPr lang="en-CA"/>
            </a:p>
          </p:txBody>
        </p:sp>
        <p:sp>
          <p:nvSpPr>
            <p:cNvPr id="44076" name="Line 57"/>
            <p:cNvSpPr>
              <a:spLocks noChangeShapeType="1"/>
            </p:cNvSpPr>
            <p:nvPr/>
          </p:nvSpPr>
          <p:spPr bwMode="auto">
            <a:xfrm>
              <a:off x="2736" y="1728"/>
              <a:ext cx="192" cy="0"/>
            </a:xfrm>
            <a:prstGeom prst="line">
              <a:avLst/>
            </a:prstGeom>
            <a:noFill/>
            <a:ln w="76200">
              <a:solidFill>
                <a:srgbClr val="FF0000"/>
              </a:solidFill>
              <a:round/>
              <a:headEnd/>
              <a:tailEnd/>
            </a:ln>
          </p:spPr>
          <p:txBody>
            <a:bodyPr wrap="none" anchor="ctr"/>
            <a:lstStyle/>
            <a:p>
              <a:endParaRPr lang="en-CA"/>
            </a:p>
          </p:txBody>
        </p:sp>
        <p:sp>
          <p:nvSpPr>
            <p:cNvPr id="44077" name="Line 58"/>
            <p:cNvSpPr>
              <a:spLocks noChangeShapeType="1"/>
            </p:cNvSpPr>
            <p:nvPr/>
          </p:nvSpPr>
          <p:spPr bwMode="auto">
            <a:xfrm>
              <a:off x="2928" y="1728"/>
              <a:ext cx="0" cy="480"/>
            </a:xfrm>
            <a:prstGeom prst="line">
              <a:avLst/>
            </a:prstGeom>
            <a:noFill/>
            <a:ln w="76200">
              <a:solidFill>
                <a:srgbClr val="6600CC"/>
              </a:solidFill>
              <a:round/>
              <a:headEnd/>
              <a:tailEnd/>
            </a:ln>
          </p:spPr>
          <p:txBody>
            <a:bodyPr wrap="none" anchor="ctr"/>
            <a:lstStyle/>
            <a:p>
              <a:endParaRPr lang="en-CA"/>
            </a:p>
          </p:txBody>
        </p:sp>
        <p:sp>
          <p:nvSpPr>
            <p:cNvPr id="44078" name="Line 59"/>
            <p:cNvSpPr>
              <a:spLocks noChangeShapeType="1"/>
            </p:cNvSpPr>
            <p:nvPr/>
          </p:nvSpPr>
          <p:spPr bwMode="auto">
            <a:xfrm>
              <a:off x="2928" y="2208"/>
              <a:ext cx="144" cy="0"/>
            </a:xfrm>
            <a:prstGeom prst="line">
              <a:avLst/>
            </a:prstGeom>
            <a:noFill/>
            <a:ln w="76200">
              <a:solidFill>
                <a:srgbClr val="6600CC"/>
              </a:solidFill>
              <a:round/>
              <a:headEnd/>
              <a:tailEnd/>
            </a:ln>
          </p:spPr>
          <p:txBody>
            <a:bodyPr wrap="none" anchor="ctr"/>
            <a:lstStyle/>
            <a:p>
              <a:endParaRPr lang="en-CA"/>
            </a:p>
          </p:txBody>
        </p:sp>
        <p:sp>
          <p:nvSpPr>
            <p:cNvPr id="44079" name="Line 60"/>
            <p:cNvSpPr>
              <a:spLocks noChangeShapeType="1"/>
            </p:cNvSpPr>
            <p:nvPr/>
          </p:nvSpPr>
          <p:spPr bwMode="auto">
            <a:xfrm>
              <a:off x="3072" y="2208"/>
              <a:ext cx="0" cy="480"/>
            </a:xfrm>
            <a:prstGeom prst="line">
              <a:avLst/>
            </a:prstGeom>
            <a:noFill/>
            <a:ln w="76200">
              <a:solidFill>
                <a:srgbClr val="6600CC"/>
              </a:solidFill>
              <a:round/>
              <a:headEnd/>
              <a:tailEnd/>
            </a:ln>
          </p:spPr>
          <p:txBody>
            <a:bodyPr wrap="none" anchor="ctr"/>
            <a:lstStyle/>
            <a:p>
              <a:endParaRPr lang="en-CA"/>
            </a:p>
          </p:txBody>
        </p:sp>
        <p:sp>
          <p:nvSpPr>
            <p:cNvPr id="44080" name="Line 61"/>
            <p:cNvSpPr>
              <a:spLocks noChangeShapeType="1"/>
            </p:cNvSpPr>
            <p:nvPr/>
          </p:nvSpPr>
          <p:spPr bwMode="auto">
            <a:xfrm>
              <a:off x="3072" y="2688"/>
              <a:ext cx="384" cy="0"/>
            </a:xfrm>
            <a:prstGeom prst="line">
              <a:avLst/>
            </a:prstGeom>
            <a:noFill/>
            <a:ln w="76200">
              <a:solidFill>
                <a:srgbClr val="6600CC"/>
              </a:solidFill>
              <a:round/>
              <a:headEnd/>
              <a:tailEnd/>
            </a:ln>
          </p:spPr>
          <p:txBody>
            <a:bodyPr wrap="none" anchor="ctr"/>
            <a:lstStyle/>
            <a:p>
              <a:endParaRPr lang="en-CA"/>
            </a:p>
          </p:txBody>
        </p:sp>
        <p:sp>
          <p:nvSpPr>
            <p:cNvPr id="44081" name="Line 62"/>
            <p:cNvSpPr>
              <a:spLocks noChangeShapeType="1"/>
            </p:cNvSpPr>
            <p:nvPr/>
          </p:nvSpPr>
          <p:spPr bwMode="auto">
            <a:xfrm flipV="1">
              <a:off x="3456" y="2208"/>
              <a:ext cx="0" cy="480"/>
            </a:xfrm>
            <a:prstGeom prst="line">
              <a:avLst/>
            </a:prstGeom>
            <a:noFill/>
            <a:ln w="76200">
              <a:solidFill>
                <a:srgbClr val="6600CC"/>
              </a:solidFill>
              <a:round/>
              <a:headEnd/>
              <a:tailEnd/>
            </a:ln>
          </p:spPr>
          <p:txBody>
            <a:bodyPr wrap="none" anchor="ctr"/>
            <a:lstStyle/>
            <a:p>
              <a:endParaRPr lang="en-CA"/>
            </a:p>
          </p:txBody>
        </p:sp>
        <p:sp>
          <p:nvSpPr>
            <p:cNvPr id="44082" name="Line 63"/>
            <p:cNvSpPr>
              <a:spLocks noChangeShapeType="1"/>
            </p:cNvSpPr>
            <p:nvPr/>
          </p:nvSpPr>
          <p:spPr bwMode="auto">
            <a:xfrm>
              <a:off x="3456" y="2208"/>
              <a:ext cx="96" cy="0"/>
            </a:xfrm>
            <a:prstGeom prst="line">
              <a:avLst/>
            </a:prstGeom>
            <a:noFill/>
            <a:ln w="76200">
              <a:solidFill>
                <a:srgbClr val="6600CC"/>
              </a:solidFill>
              <a:round/>
              <a:headEnd/>
              <a:tailEnd/>
            </a:ln>
          </p:spPr>
          <p:txBody>
            <a:bodyPr wrap="none" anchor="ctr"/>
            <a:lstStyle/>
            <a:p>
              <a:endParaRPr lang="en-CA"/>
            </a:p>
          </p:txBody>
        </p:sp>
        <p:sp>
          <p:nvSpPr>
            <p:cNvPr id="44083" name="Line 64"/>
            <p:cNvSpPr>
              <a:spLocks noChangeShapeType="1"/>
            </p:cNvSpPr>
            <p:nvPr/>
          </p:nvSpPr>
          <p:spPr bwMode="auto">
            <a:xfrm flipV="1">
              <a:off x="3552" y="1776"/>
              <a:ext cx="0" cy="432"/>
            </a:xfrm>
            <a:prstGeom prst="line">
              <a:avLst/>
            </a:prstGeom>
            <a:noFill/>
            <a:ln w="76200">
              <a:solidFill>
                <a:srgbClr val="6600CC"/>
              </a:solidFill>
              <a:round/>
              <a:headEnd/>
              <a:tailEnd/>
            </a:ln>
          </p:spPr>
          <p:txBody>
            <a:bodyPr wrap="none" anchor="ctr"/>
            <a:lstStyle/>
            <a:p>
              <a:endParaRPr lang="en-CA"/>
            </a:p>
          </p:txBody>
        </p:sp>
        <p:sp>
          <p:nvSpPr>
            <p:cNvPr id="44084" name="Line 65"/>
            <p:cNvSpPr>
              <a:spLocks noChangeShapeType="1"/>
            </p:cNvSpPr>
            <p:nvPr/>
          </p:nvSpPr>
          <p:spPr bwMode="auto">
            <a:xfrm>
              <a:off x="3552" y="1776"/>
              <a:ext cx="288" cy="0"/>
            </a:xfrm>
            <a:prstGeom prst="line">
              <a:avLst/>
            </a:prstGeom>
            <a:noFill/>
            <a:ln w="76200">
              <a:solidFill>
                <a:srgbClr val="FF0000"/>
              </a:solidFill>
              <a:round/>
              <a:headEnd/>
              <a:tailEnd/>
            </a:ln>
          </p:spPr>
          <p:txBody>
            <a:bodyPr wrap="none" anchor="ctr"/>
            <a:lstStyle/>
            <a:p>
              <a:endParaRPr lang="en-CA"/>
            </a:p>
          </p:txBody>
        </p:sp>
        <p:sp>
          <p:nvSpPr>
            <p:cNvPr id="44085" name="Line 66"/>
            <p:cNvSpPr>
              <a:spLocks noChangeShapeType="1"/>
            </p:cNvSpPr>
            <p:nvPr/>
          </p:nvSpPr>
          <p:spPr bwMode="auto">
            <a:xfrm>
              <a:off x="3840" y="1776"/>
              <a:ext cx="0" cy="432"/>
            </a:xfrm>
            <a:prstGeom prst="line">
              <a:avLst/>
            </a:prstGeom>
            <a:noFill/>
            <a:ln w="76200">
              <a:solidFill>
                <a:srgbClr val="6600CC"/>
              </a:solidFill>
              <a:round/>
              <a:headEnd/>
              <a:tailEnd/>
            </a:ln>
          </p:spPr>
          <p:txBody>
            <a:bodyPr wrap="none" anchor="ctr"/>
            <a:lstStyle/>
            <a:p>
              <a:endParaRPr lang="en-CA"/>
            </a:p>
          </p:txBody>
        </p:sp>
        <p:sp>
          <p:nvSpPr>
            <p:cNvPr id="44086" name="Line 67"/>
            <p:cNvSpPr>
              <a:spLocks noChangeShapeType="1"/>
            </p:cNvSpPr>
            <p:nvPr/>
          </p:nvSpPr>
          <p:spPr bwMode="auto">
            <a:xfrm>
              <a:off x="3840" y="2208"/>
              <a:ext cx="528" cy="0"/>
            </a:xfrm>
            <a:prstGeom prst="line">
              <a:avLst/>
            </a:prstGeom>
            <a:noFill/>
            <a:ln w="76200">
              <a:solidFill>
                <a:srgbClr val="6600CC"/>
              </a:solidFill>
              <a:round/>
              <a:headEnd/>
              <a:tailEnd/>
            </a:ln>
          </p:spPr>
          <p:txBody>
            <a:bodyPr wrap="none" anchor="ctr"/>
            <a:lstStyle/>
            <a:p>
              <a:endParaRPr lang="en-CA"/>
            </a:p>
          </p:txBody>
        </p:sp>
        <p:sp>
          <p:nvSpPr>
            <p:cNvPr id="44087" name="Line 68"/>
            <p:cNvSpPr>
              <a:spLocks noChangeShapeType="1"/>
            </p:cNvSpPr>
            <p:nvPr/>
          </p:nvSpPr>
          <p:spPr bwMode="auto">
            <a:xfrm flipV="1">
              <a:off x="4368" y="1728"/>
              <a:ext cx="0" cy="480"/>
            </a:xfrm>
            <a:prstGeom prst="line">
              <a:avLst/>
            </a:prstGeom>
            <a:noFill/>
            <a:ln w="76200">
              <a:solidFill>
                <a:srgbClr val="6600CC"/>
              </a:solidFill>
              <a:round/>
              <a:headEnd/>
              <a:tailEnd/>
            </a:ln>
          </p:spPr>
          <p:txBody>
            <a:bodyPr wrap="none" anchor="ctr"/>
            <a:lstStyle/>
            <a:p>
              <a:endParaRPr lang="en-CA"/>
            </a:p>
          </p:txBody>
        </p:sp>
        <p:sp>
          <p:nvSpPr>
            <p:cNvPr id="44088" name="Line 69"/>
            <p:cNvSpPr>
              <a:spLocks noChangeShapeType="1"/>
            </p:cNvSpPr>
            <p:nvPr/>
          </p:nvSpPr>
          <p:spPr bwMode="auto">
            <a:xfrm>
              <a:off x="4368" y="1728"/>
              <a:ext cx="192" cy="0"/>
            </a:xfrm>
            <a:prstGeom prst="line">
              <a:avLst/>
            </a:prstGeom>
            <a:noFill/>
            <a:ln w="76200">
              <a:solidFill>
                <a:srgbClr val="FF0000"/>
              </a:solidFill>
              <a:round/>
              <a:headEnd/>
              <a:tailEnd/>
            </a:ln>
          </p:spPr>
          <p:txBody>
            <a:bodyPr wrap="none" anchor="ctr"/>
            <a:lstStyle/>
            <a:p>
              <a:endParaRPr lang="en-CA"/>
            </a:p>
          </p:txBody>
        </p:sp>
        <p:sp>
          <p:nvSpPr>
            <p:cNvPr id="44089" name="Line 70"/>
            <p:cNvSpPr>
              <a:spLocks noChangeShapeType="1"/>
            </p:cNvSpPr>
            <p:nvPr/>
          </p:nvSpPr>
          <p:spPr bwMode="auto">
            <a:xfrm>
              <a:off x="4560" y="1728"/>
              <a:ext cx="0" cy="480"/>
            </a:xfrm>
            <a:prstGeom prst="line">
              <a:avLst/>
            </a:prstGeom>
            <a:noFill/>
            <a:ln w="76200">
              <a:solidFill>
                <a:srgbClr val="6600CC"/>
              </a:solidFill>
              <a:round/>
              <a:headEnd/>
              <a:tailEnd/>
            </a:ln>
          </p:spPr>
          <p:txBody>
            <a:bodyPr wrap="none" anchor="ctr"/>
            <a:lstStyle/>
            <a:p>
              <a:endParaRPr lang="en-CA"/>
            </a:p>
          </p:txBody>
        </p:sp>
        <p:sp>
          <p:nvSpPr>
            <p:cNvPr id="44090" name="Line 71"/>
            <p:cNvSpPr>
              <a:spLocks noChangeShapeType="1"/>
            </p:cNvSpPr>
            <p:nvPr/>
          </p:nvSpPr>
          <p:spPr bwMode="auto">
            <a:xfrm>
              <a:off x="4560" y="2208"/>
              <a:ext cx="480" cy="0"/>
            </a:xfrm>
            <a:prstGeom prst="line">
              <a:avLst/>
            </a:prstGeom>
            <a:noFill/>
            <a:ln w="76200">
              <a:solidFill>
                <a:srgbClr val="6600CC"/>
              </a:solidFill>
              <a:round/>
              <a:headEnd/>
              <a:tailEnd/>
            </a:ln>
          </p:spPr>
          <p:txBody>
            <a:bodyPr wrap="none" anchor="ctr"/>
            <a:lstStyle/>
            <a:p>
              <a:endParaRPr lang="en-CA"/>
            </a:p>
          </p:txBody>
        </p:sp>
        <p:sp>
          <p:nvSpPr>
            <p:cNvPr id="44091" name="Line 72"/>
            <p:cNvSpPr>
              <a:spLocks noChangeShapeType="1"/>
            </p:cNvSpPr>
            <p:nvPr/>
          </p:nvSpPr>
          <p:spPr bwMode="auto">
            <a:xfrm flipV="1">
              <a:off x="5040" y="1728"/>
              <a:ext cx="0" cy="480"/>
            </a:xfrm>
            <a:prstGeom prst="line">
              <a:avLst/>
            </a:prstGeom>
            <a:noFill/>
            <a:ln w="76200">
              <a:solidFill>
                <a:srgbClr val="6600CC"/>
              </a:solidFill>
              <a:round/>
              <a:headEnd/>
              <a:tailEnd/>
            </a:ln>
          </p:spPr>
          <p:txBody>
            <a:bodyPr wrap="none" anchor="ctr"/>
            <a:lstStyle/>
            <a:p>
              <a:endParaRPr lang="en-CA"/>
            </a:p>
          </p:txBody>
        </p:sp>
        <p:sp>
          <p:nvSpPr>
            <p:cNvPr id="44092" name="Line 73"/>
            <p:cNvSpPr>
              <a:spLocks noChangeShapeType="1"/>
            </p:cNvSpPr>
            <p:nvPr/>
          </p:nvSpPr>
          <p:spPr bwMode="auto">
            <a:xfrm>
              <a:off x="5040" y="1728"/>
              <a:ext cx="144" cy="0"/>
            </a:xfrm>
            <a:prstGeom prst="line">
              <a:avLst/>
            </a:prstGeom>
            <a:noFill/>
            <a:ln w="76200">
              <a:solidFill>
                <a:srgbClr val="FF0000"/>
              </a:solidFill>
              <a:round/>
              <a:headEnd/>
              <a:tailEnd/>
            </a:ln>
          </p:spPr>
          <p:txBody>
            <a:bodyPr wrap="none" anchor="ctr"/>
            <a:lstStyle/>
            <a:p>
              <a:endParaRPr lang="en-CA"/>
            </a:p>
          </p:txBody>
        </p:sp>
        <p:sp>
          <p:nvSpPr>
            <p:cNvPr id="44093" name="Line 74"/>
            <p:cNvSpPr>
              <a:spLocks noChangeShapeType="1"/>
            </p:cNvSpPr>
            <p:nvPr/>
          </p:nvSpPr>
          <p:spPr bwMode="auto">
            <a:xfrm flipV="1">
              <a:off x="5184" y="1488"/>
              <a:ext cx="0" cy="240"/>
            </a:xfrm>
            <a:prstGeom prst="line">
              <a:avLst/>
            </a:prstGeom>
            <a:noFill/>
            <a:ln w="76200">
              <a:solidFill>
                <a:srgbClr val="6600CC"/>
              </a:solidFill>
              <a:round/>
              <a:headEnd/>
              <a:tailEnd/>
            </a:ln>
          </p:spPr>
          <p:txBody>
            <a:bodyPr wrap="none" anchor="ctr"/>
            <a:lstStyle/>
            <a:p>
              <a:endParaRPr lang="en-CA"/>
            </a:p>
          </p:txBody>
        </p:sp>
        <p:sp>
          <p:nvSpPr>
            <p:cNvPr id="44094" name="Line 75"/>
            <p:cNvSpPr>
              <a:spLocks noChangeShapeType="1"/>
            </p:cNvSpPr>
            <p:nvPr/>
          </p:nvSpPr>
          <p:spPr bwMode="auto">
            <a:xfrm>
              <a:off x="5184" y="1488"/>
              <a:ext cx="240" cy="0"/>
            </a:xfrm>
            <a:prstGeom prst="line">
              <a:avLst/>
            </a:prstGeom>
            <a:noFill/>
            <a:ln w="76200">
              <a:solidFill>
                <a:srgbClr val="6600CC"/>
              </a:solidFill>
              <a:round/>
              <a:headEnd/>
              <a:tailEnd/>
            </a:ln>
          </p:spPr>
          <p:txBody>
            <a:bodyPr wrap="none" anchor="ctr"/>
            <a:lstStyle/>
            <a:p>
              <a:endParaRPr lang="en-CA"/>
            </a:p>
          </p:txBody>
        </p:sp>
        <p:sp>
          <p:nvSpPr>
            <p:cNvPr id="44095" name="Text Box 76"/>
            <p:cNvSpPr txBox="1">
              <a:spLocks noChangeArrowheads="1"/>
            </p:cNvSpPr>
            <p:nvPr/>
          </p:nvSpPr>
          <p:spPr bwMode="auto">
            <a:xfrm>
              <a:off x="1012" y="1200"/>
              <a:ext cx="572" cy="231"/>
            </a:xfrm>
            <a:prstGeom prst="rect">
              <a:avLst/>
            </a:prstGeom>
            <a:noFill/>
            <a:ln w="9525">
              <a:noFill/>
              <a:miter lim="800000"/>
              <a:headEnd/>
              <a:tailEnd/>
            </a:ln>
          </p:spPr>
          <p:txBody>
            <a:bodyPr wrap="none">
              <a:spAutoFit/>
            </a:bodyPr>
            <a:lstStyle/>
            <a:p>
              <a:r>
                <a:rPr lang="en-US" b="1"/>
                <a:t>Awake</a:t>
              </a:r>
            </a:p>
          </p:txBody>
        </p:sp>
        <p:sp>
          <p:nvSpPr>
            <p:cNvPr id="44096" name="Text Box 77"/>
            <p:cNvSpPr txBox="1">
              <a:spLocks noChangeArrowheads="1"/>
            </p:cNvSpPr>
            <p:nvPr/>
          </p:nvSpPr>
          <p:spPr bwMode="auto">
            <a:xfrm>
              <a:off x="2676" y="3916"/>
              <a:ext cx="1116" cy="231"/>
            </a:xfrm>
            <a:prstGeom prst="rect">
              <a:avLst/>
            </a:prstGeom>
            <a:noFill/>
            <a:ln w="9525">
              <a:noFill/>
              <a:miter lim="800000"/>
              <a:headEnd/>
              <a:tailEnd/>
            </a:ln>
          </p:spPr>
          <p:txBody>
            <a:bodyPr wrap="none">
              <a:spAutoFit/>
            </a:bodyPr>
            <a:lstStyle/>
            <a:p>
              <a:r>
                <a:rPr lang="en-US" b="1"/>
                <a:t>Hours of sleep</a:t>
              </a:r>
            </a:p>
          </p:txBody>
        </p:sp>
        <p:sp>
          <p:nvSpPr>
            <p:cNvPr id="44097" name="Line 78"/>
            <p:cNvSpPr>
              <a:spLocks noChangeShapeType="1"/>
            </p:cNvSpPr>
            <p:nvPr/>
          </p:nvSpPr>
          <p:spPr bwMode="auto">
            <a:xfrm>
              <a:off x="4272" y="2928"/>
              <a:ext cx="192" cy="0"/>
            </a:xfrm>
            <a:prstGeom prst="line">
              <a:avLst/>
            </a:prstGeom>
            <a:noFill/>
            <a:ln w="76200">
              <a:solidFill>
                <a:srgbClr val="FF0000"/>
              </a:solidFill>
              <a:round/>
              <a:headEnd/>
              <a:tailEnd/>
            </a:ln>
          </p:spPr>
          <p:txBody>
            <a:bodyPr wrap="none" anchor="ctr"/>
            <a:lstStyle/>
            <a:p>
              <a:endParaRPr lang="en-CA"/>
            </a:p>
          </p:txBody>
        </p:sp>
        <p:sp>
          <p:nvSpPr>
            <p:cNvPr id="44098" name="Text Box 79"/>
            <p:cNvSpPr txBox="1">
              <a:spLocks noChangeArrowheads="1"/>
            </p:cNvSpPr>
            <p:nvPr/>
          </p:nvSpPr>
          <p:spPr bwMode="auto">
            <a:xfrm>
              <a:off x="4464" y="2832"/>
              <a:ext cx="436" cy="231"/>
            </a:xfrm>
            <a:prstGeom prst="rect">
              <a:avLst/>
            </a:prstGeom>
            <a:noFill/>
            <a:ln w="9525">
              <a:noFill/>
              <a:miter lim="800000"/>
              <a:headEnd/>
              <a:tailEnd/>
            </a:ln>
          </p:spPr>
          <p:txBody>
            <a:bodyPr wrap="none">
              <a:spAutoFit/>
            </a:bodyPr>
            <a:lstStyle/>
            <a:p>
              <a:r>
                <a:rPr lang="en-US" b="1"/>
                <a:t>REM</a:t>
              </a:r>
            </a:p>
          </p:txBody>
        </p:sp>
      </p:gr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p:txBody>
          <a:bodyPr>
            <a:normAutofit/>
          </a:bodyPr>
          <a:lstStyle/>
          <a:p>
            <a:pPr>
              <a:lnSpc>
                <a:spcPct val="80000"/>
              </a:lnSpc>
            </a:pPr>
            <a:r>
              <a:rPr lang="en-US" sz="4400" dirty="0" smtClean="0">
                <a:solidFill>
                  <a:srgbClr val="04617B"/>
                </a:solidFill>
                <a:ea typeface="ＭＳ Ｐゴシック" pitchFamily="-108" charset="-128"/>
              </a:rPr>
              <a:t>Stages in a Typical Night’s Sleep</a:t>
            </a:r>
          </a:p>
        </p:txBody>
      </p:sp>
      <p:grpSp>
        <p:nvGrpSpPr>
          <p:cNvPr id="45059" name="Group 1027"/>
          <p:cNvGrpSpPr>
            <a:grpSpLocks/>
          </p:cNvGrpSpPr>
          <p:nvPr/>
        </p:nvGrpSpPr>
        <p:grpSpPr bwMode="auto">
          <a:xfrm>
            <a:off x="304800" y="2057400"/>
            <a:ext cx="8574088" cy="4481513"/>
            <a:chOff x="192" y="1152"/>
            <a:chExt cx="5401" cy="2823"/>
          </a:xfrm>
        </p:grpSpPr>
        <p:grpSp>
          <p:nvGrpSpPr>
            <p:cNvPr id="45060" name="Group 1028"/>
            <p:cNvGrpSpPr>
              <a:grpSpLocks/>
            </p:cNvGrpSpPr>
            <p:nvPr/>
          </p:nvGrpSpPr>
          <p:grpSpPr bwMode="auto">
            <a:xfrm>
              <a:off x="1200" y="1248"/>
              <a:ext cx="3456" cy="2208"/>
              <a:chOff x="1200" y="1248"/>
              <a:chExt cx="3456" cy="2208"/>
            </a:xfrm>
          </p:grpSpPr>
          <p:sp>
            <p:nvSpPr>
              <p:cNvPr id="45094" name="Rectangle 1029"/>
              <p:cNvSpPr>
                <a:spLocks noChangeArrowheads="1"/>
              </p:cNvSpPr>
              <p:nvPr/>
            </p:nvSpPr>
            <p:spPr bwMode="auto">
              <a:xfrm>
                <a:off x="1200" y="1248"/>
                <a:ext cx="3456" cy="2208"/>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5095" name="Line 1030"/>
              <p:cNvSpPr>
                <a:spLocks noChangeShapeType="1"/>
              </p:cNvSpPr>
              <p:nvPr/>
            </p:nvSpPr>
            <p:spPr bwMode="auto">
              <a:xfrm>
                <a:off x="1632" y="1248"/>
                <a:ext cx="0" cy="2208"/>
              </a:xfrm>
              <a:prstGeom prst="line">
                <a:avLst/>
              </a:prstGeom>
              <a:noFill/>
              <a:ln w="9525">
                <a:solidFill>
                  <a:schemeClr val="tx1"/>
                </a:solidFill>
                <a:round/>
                <a:headEnd/>
                <a:tailEnd/>
              </a:ln>
            </p:spPr>
            <p:txBody>
              <a:bodyPr wrap="none" anchor="ctr"/>
              <a:lstStyle/>
              <a:p>
                <a:endParaRPr lang="en-CA"/>
              </a:p>
            </p:txBody>
          </p:sp>
          <p:sp>
            <p:nvSpPr>
              <p:cNvPr id="45096" name="Line 1031"/>
              <p:cNvSpPr>
                <a:spLocks noChangeShapeType="1"/>
              </p:cNvSpPr>
              <p:nvPr/>
            </p:nvSpPr>
            <p:spPr bwMode="auto">
              <a:xfrm>
                <a:off x="2064" y="1248"/>
                <a:ext cx="0" cy="2208"/>
              </a:xfrm>
              <a:prstGeom prst="line">
                <a:avLst/>
              </a:prstGeom>
              <a:noFill/>
              <a:ln w="9525">
                <a:solidFill>
                  <a:schemeClr val="tx1"/>
                </a:solidFill>
                <a:round/>
                <a:headEnd/>
                <a:tailEnd/>
              </a:ln>
            </p:spPr>
            <p:txBody>
              <a:bodyPr wrap="none" anchor="ctr"/>
              <a:lstStyle/>
              <a:p>
                <a:endParaRPr lang="en-CA"/>
              </a:p>
            </p:txBody>
          </p:sp>
          <p:sp>
            <p:nvSpPr>
              <p:cNvPr id="45097" name="Line 1032"/>
              <p:cNvSpPr>
                <a:spLocks noChangeShapeType="1"/>
              </p:cNvSpPr>
              <p:nvPr/>
            </p:nvSpPr>
            <p:spPr bwMode="auto">
              <a:xfrm>
                <a:off x="2496" y="1248"/>
                <a:ext cx="0" cy="2208"/>
              </a:xfrm>
              <a:prstGeom prst="line">
                <a:avLst/>
              </a:prstGeom>
              <a:noFill/>
              <a:ln w="9525">
                <a:solidFill>
                  <a:schemeClr val="tx1"/>
                </a:solidFill>
                <a:round/>
                <a:headEnd/>
                <a:tailEnd/>
              </a:ln>
            </p:spPr>
            <p:txBody>
              <a:bodyPr wrap="none" anchor="ctr"/>
              <a:lstStyle/>
              <a:p>
                <a:endParaRPr lang="en-CA"/>
              </a:p>
            </p:txBody>
          </p:sp>
          <p:sp>
            <p:nvSpPr>
              <p:cNvPr id="45098" name="Line 1033"/>
              <p:cNvSpPr>
                <a:spLocks noChangeShapeType="1"/>
              </p:cNvSpPr>
              <p:nvPr/>
            </p:nvSpPr>
            <p:spPr bwMode="auto">
              <a:xfrm>
                <a:off x="2928" y="1248"/>
                <a:ext cx="0" cy="2208"/>
              </a:xfrm>
              <a:prstGeom prst="line">
                <a:avLst/>
              </a:prstGeom>
              <a:noFill/>
              <a:ln w="9525">
                <a:solidFill>
                  <a:schemeClr val="tx1"/>
                </a:solidFill>
                <a:round/>
                <a:headEnd/>
                <a:tailEnd/>
              </a:ln>
            </p:spPr>
            <p:txBody>
              <a:bodyPr wrap="none" anchor="ctr"/>
              <a:lstStyle/>
              <a:p>
                <a:endParaRPr lang="en-CA"/>
              </a:p>
            </p:txBody>
          </p:sp>
          <p:sp>
            <p:nvSpPr>
              <p:cNvPr id="45099" name="Line 1034"/>
              <p:cNvSpPr>
                <a:spLocks noChangeShapeType="1"/>
              </p:cNvSpPr>
              <p:nvPr/>
            </p:nvSpPr>
            <p:spPr bwMode="auto">
              <a:xfrm>
                <a:off x="3360" y="1248"/>
                <a:ext cx="0" cy="2208"/>
              </a:xfrm>
              <a:prstGeom prst="line">
                <a:avLst/>
              </a:prstGeom>
              <a:noFill/>
              <a:ln w="9525">
                <a:solidFill>
                  <a:schemeClr val="tx1"/>
                </a:solidFill>
                <a:round/>
                <a:headEnd/>
                <a:tailEnd/>
              </a:ln>
            </p:spPr>
            <p:txBody>
              <a:bodyPr wrap="none" anchor="ctr"/>
              <a:lstStyle/>
              <a:p>
                <a:endParaRPr lang="en-CA"/>
              </a:p>
            </p:txBody>
          </p:sp>
          <p:sp>
            <p:nvSpPr>
              <p:cNvPr id="45100" name="Line 1035"/>
              <p:cNvSpPr>
                <a:spLocks noChangeShapeType="1"/>
              </p:cNvSpPr>
              <p:nvPr/>
            </p:nvSpPr>
            <p:spPr bwMode="auto">
              <a:xfrm>
                <a:off x="3792" y="1248"/>
                <a:ext cx="0" cy="2208"/>
              </a:xfrm>
              <a:prstGeom prst="line">
                <a:avLst/>
              </a:prstGeom>
              <a:noFill/>
              <a:ln w="9525">
                <a:solidFill>
                  <a:schemeClr val="tx1"/>
                </a:solidFill>
                <a:round/>
                <a:headEnd/>
                <a:tailEnd/>
              </a:ln>
            </p:spPr>
            <p:txBody>
              <a:bodyPr wrap="none" anchor="ctr"/>
              <a:lstStyle/>
              <a:p>
                <a:endParaRPr lang="en-CA"/>
              </a:p>
            </p:txBody>
          </p:sp>
          <p:sp>
            <p:nvSpPr>
              <p:cNvPr id="45101" name="Line 1036"/>
              <p:cNvSpPr>
                <a:spLocks noChangeShapeType="1"/>
              </p:cNvSpPr>
              <p:nvPr/>
            </p:nvSpPr>
            <p:spPr bwMode="auto">
              <a:xfrm>
                <a:off x="4224" y="1248"/>
                <a:ext cx="0" cy="2208"/>
              </a:xfrm>
              <a:prstGeom prst="line">
                <a:avLst/>
              </a:prstGeom>
              <a:noFill/>
              <a:ln w="9525">
                <a:solidFill>
                  <a:schemeClr val="tx1"/>
                </a:solidFill>
                <a:round/>
                <a:headEnd/>
                <a:tailEnd/>
              </a:ln>
            </p:spPr>
            <p:txBody>
              <a:bodyPr wrap="none" anchor="ctr"/>
              <a:lstStyle/>
              <a:p>
                <a:endParaRPr lang="en-CA"/>
              </a:p>
            </p:txBody>
          </p:sp>
          <p:sp>
            <p:nvSpPr>
              <p:cNvPr id="45102" name="Line 1037"/>
              <p:cNvSpPr>
                <a:spLocks noChangeShapeType="1"/>
              </p:cNvSpPr>
              <p:nvPr/>
            </p:nvSpPr>
            <p:spPr bwMode="auto">
              <a:xfrm>
                <a:off x="1200" y="1584"/>
                <a:ext cx="3456" cy="0"/>
              </a:xfrm>
              <a:prstGeom prst="line">
                <a:avLst/>
              </a:prstGeom>
              <a:noFill/>
              <a:ln w="9525">
                <a:solidFill>
                  <a:schemeClr val="tx1"/>
                </a:solidFill>
                <a:round/>
                <a:headEnd/>
                <a:tailEnd/>
              </a:ln>
            </p:spPr>
            <p:txBody>
              <a:bodyPr wrap="none" anchor="ctr"/>
              <a:lstStyle/>
              <a:p>
                <a:endParaRPr lang="en-CA"/>
              </a:p>
            </p:txBody>
          </p:sp>
          <p:sp>
            <p:nvSpPr>
              <p:cNvPr id="45103" name="Line 1038"/>
              <p:cNvSpPr>
                <a:spLocks noChangeShapeType="1"/>
              </p:cNvSpPr>
              <p:nvPr/>
            </p:nvSpPr>
            <p:spPr bwMode="auto">
              <a:xfrm>
                <a:off x="1200" y="1968"/>
                <a:ext cx="3456" cy="0"/>
              </a:xfrm>
              <a:prstGeom prst="line">
                <a:avLst/>
              </a:prstGeom>
              <a:noFill/>
              <a:ln w="9525">
                <a:solidFill>
                  <a:schemeClr val="tx1"/>
                </a:solidFill>
                <a:round/>
                <a:headEnd/>
                <a:tailEnd/>
              </a:ln>
            </p:spPr>
            <p:txBody>
              <a:bodyPr wrap="none" anchor="ctr"/>
              <a:lstStyle/>
              <a:p>
                <a:endParaRPr lang="en-CA"/>
              </a:p>
            </p:txBody>
          </p:sp>
          <p:sp>
            <p:nvSpPr>
              <p:cNvPr id="45104" name="Line 1039"/>
              <p:cNvSpPr>
                <a:spLocks noChangeShapeType="1"/>
              </p:cNvSpPr>
              <p:nvPr/>
            </p:nvSpPr>
            <p:spPr bwMode="auto">
              <a:xfrm>
                <a:off x="1200" y="2352"/>
                <a:ext cx="3456" cy="0"/>
              </a:xfrm>
              <a:prstGeom prst="line">
                <a:avLst/>
              </a:prstGeom>
              <a:noFill/>
              <a:ln w="9525">
                <a:solidFill>
                  <a:schemeClr val="tx1"/>
                </a:solidFill>
                <a:round/>
                <a:headEnd/>
                <a:tailEnd/>
              </a:ln>
            </p:spPr>
            <p:txBody>
              <a:bodyPr wrap="none" anchor="ctr"/>
              <a:lstStyle/>
              <a:p>
                <a:endParaRPr lang="en-CA"/>
              </a:p>
            </p:txBody>
          </p:sp>
          <p:sp>
            <p:nvSpPr>
              <p:cNvPr id="45105" name="Line 1040"/>
              <p:cNvSpPr>
                <a:spLocks noChangeShapeType="1"/>
              </p:cNvSpPr>
              <p:nvPr/>
            </p:nvSpPr>
            <p:spPr bwMode="auto">
              <a:xfrm>
                <a:off x="1200" y="2736"/>
                <a:ext cx="3456" cy="0"/>
              </a:xfrm>
              <a:prstGeom prst="line">
                <a:avLst/>
              </a:prstGeom>
              <a:noFill/>
              <a:ln w="9525">
                <a:solidFill>
                  <a:schemeClr val="tx1"/>
                </a:solidFill>
                <a:round/>
                <a:headEnd/>
                <a:tailEnd/>
              </a:ln>
            </p:spPr>
            <p:txBody>
              <a:bodyPr wrap="none" anchor="ctr"/>
              <a:lstStyle/>
              <a:p>
                <a:endParaRPr lang="en-CA"/>
              </a:p>
            </p:txBody>
          </p:sp>
          <p:sp>
            <p:nvSpPr>
              <p:cNvPr id="45106" name="Line 1041"/>
              <p:cNvSpPr>
                <a:spLocks noChangeShapeType="1"/>
              </p:cNvSpPr>
              <p:nvPr/>
            </p:nvSpPr>
            <p:spPr bwMode="auto">
              <a:xfrm>
                <a:off x="1200" y="3120"/>
                <a:ext cx="3456" cy="0"/>
              </a:xfrm>
              <a:prstGeom prst="line">
                <a:avLst/>
              </a:prstGeom>
              <a:noFill/>
              <a:ln w="9525">
                <a:solidFill>
                  <a:schemeClr val="tx1"/>
                </a:solidFill>
                <a:round/>
                <a:headEnd/>
                <a:tailEnd/>
              </a:ln>
            </p:spPr>
            <p:txBody>
              <a:bodyPr wrap="none" anchor="ctr"/>
              <a:lstStyle/>
              <a:p>
                <a:endParaRPr lang="en-CA"/>
              </a:p>
            </p:txBody>
          </p:sp>
        </p:grpSp>
        <p:sp>
          <p:nvSpPr>
            <p:cNvPr id="45061" name="Text Box 1042"/>
            <p:cNvSpPr txBox="1">
              <a:spLocks noChangeArrowheads="1"/>
            </p:cNvSpPr>
            <p:nvPr/>
          </p:nvSpPr>
          <p:spPr bwMode="auto">
            <a:xfrm>
              <a:off x="2448" y="3744"/>
              <a:ext cx="1116" cy="231"/>
            </a:xfrm>
            <a:prstGeom prst="rect">
              <a:avLst/>
            </a:prstGeom>
            <a:noFill/>
            <a:ln w="9525">
              <a:noFill/>
              <a:miter lim="800000"/>
              <a:headEnd/>
              <a:tailEnd/>
            </a:ln>
          </p:spPr>
          <p:txBody>
            <a:bodyPr wrap="none">
              <a:spAutoFit/>
            </a:bodyPr>
            <a:lstStyle/>
            <a:p>
              <a:r>
                <a:rPr lang="en-US" b="1"/>
                <a:t>Hours of sleep</a:t>
              </a:r>
            </a:p>
          </p:txBody>
        </p:sp>
        <p:sp>
          <p:nvSpPr>
            <p:cNvPr id="45062" name="Text Box 1043"/>
            <p:cNvSpPr txBox="1">
              <a:spLocks noChangeArrowheads="1"/>
            </p:cNvSpPr>
            <p:nvPr/>
          </p:nvSpPr>
          <p:spPr bwMode="auto">
            <a:xfrm>
              <a:off x="192" y="1152"/>
              <a:ext cx="720" cy="923"/>
            </a:xfrm>
            <a:prstGeom prst="rect">
              <a:avLst/>
            </a:prstGeom>
            <a:noFill/>
            <a:ln w="9525">
              <a:noFill/>
              <a:miter lim="800000"/>
              <a:headEnd/>
              <a:tailEnd/>
            </a:ln>
          </p:spPr>
          <p:txBody>
            <a:bodyPr>
              <a:spAutoFit/>
            </a:bodyPr>
            <a:lstStyle/>
            <a:p>
              <a:r>
                <a:rPr lang="en-US" b="1"/>
                <a:t>Minutes</a:t>
              </a:r>
            </a:p>
            <a:p>
              <a:r>
                <a:rPr lang="en-US" b="1"/>
                <a:t>of </a:t>
              </a:r>
            </a:p>
            <a:p>
              <a:r>
                <a:rPr lang="en-US" b="1"/>
                <a:t>Stage 4 and </a:t>
              </a:r>
            </a:p>
            <a:p>
              <a:r>
                <a:rPr lang="en-US" b="1"/>
                <a:t>REM</a:t>
              </a:r>
            </a:p>
          </p:txBody>
        </p:sp>
        <p:sp>
          <p:nvSpPr>
            <p:cNvPr id="45063" name="Text Box 1044"/>
            <p:cNvSpPr txBox="1">
              <a:spLocks noChangeArrowheads="1"/>
            </p:cNvSpPr>
            <p:nvPr/>
          </p:nvSpPr>
          <p:spPr bwMode="auto">
            <a:xfrm>
              <a:off x="1524" y="3456"/>
              <a:ext cx="196" cy="231"/>
            </a:xfrm>
            <a:prstGeom prst="rect">
              <a:avLst/>
            </a:prstGeom>
            <a:noFill/>
            <a:ln w="9525">
              <a:noFill/>
              <a:miter lim="800000"/>
              <a:headEnd/>
              <a:tailEnd/>
            </a:ln>
          </p:spPr>
          <p:txBody>
            <a:bodyPr wrap="none">
              <a:spAutoFit/>
            </a:bodyPr>
            <a:lstStyle/>
            <a:p>
              <a:r>
                <a:rPr lang="en-US" b="1"/>
                <a:t>1</a:t>
              </a:r>
            </a:p>
          </p:txBody>
        </p:sp>
        <p:sp>
          <p:nvSpPr>
            <p:cNvPr id="45064" name="Text Box 1045"/>
            <p:cNvSpPr txBox="1">
              <a:spLocks noChangeArrowheads="1"/>
            </p:cNvSpPr>
            <p:nvPr/>
          </p:nvSpPr>
          <p:spPr bwMode="auto">
            <a:xfrm>
              <a:off x="1964" y="3456"/>
              <a:ext cx="196" cy="231"/>
            </a:xfrm>
            <a:prstGeom prst="rect">
              <a:avLst/>
            </a:prstGeom>
            <a:noFill/>
            <a:ln w="9525">
              <a:noFill/>
              <a:miter lim="800000"/>
              <a:headEnd/>
              <a:tailEnd/>
            </a:ln>
          </p:spPr>
          <p:txBody>
            <a:bodyPr wrap="none">
              <a:spAutoFit/>
            </a:bodyPr>
            <a:lstStyle/>
            <a:p>
              <a:r>
                <a:rPr lang="en-US" b="1"/>
                <a:t>2</a:t>
              </a:r>
            </a:p>
          </p:txBody>
        </p:sp>
        <p:sp>
          <p:nvSpPr>
            <p:cNvPr id="45065" name="Text Box 1046"/>
            <p:cNvSpPr txBox="1">
              <a:spLocks noChangeArrowheads="1"/>
            </p:cNvSpPr>
            <p:nvPr/>
          </p:nvSpPr>
          <p:spPr bwMode="auto">
            <a:xfrm>
              <a:off x="2400" y="3465"/>
              <a:ext cx="196" cy="231"/>
            </a:xfrm>
            <a:prstGeom prst="rect">
              <a:avLst/>
            </a:prstGeom>
            <a:noFill/>
            <a:ln w="9525">
              <a:noFill/>
              <a:miter lim="800000"/>
              <a:headEnd/>
              <a:tailEnd/>
            </a:ln>
          </p:spPr>
          <p:txBody>
            <a:bodyPr wrap="none">
              <a:spAutoFit/>
            </a:bodyPr>
            <a:lstStyle/>
            <a:p>
              <a:r>
                <a:rPr lang="en-US" b="1"/>
                <a:t>3</a:t>
              </a:r>
            </a:p>
          </p:txBody>
        </p:sp>
        <p:sp>
          <p:nvSpPr>
            <p:cNvPr id="45066" name="Text Box 1047"/>
            <p:cNvSpPr txBox="1">
              <a:spLocks noChangeArrowheads="1"/>
            </p:cNvSpPr>
            <p:nvPr/>
          </p:nvSpPr>
          <p:spPr bwMode="auto">
            <a:xfrm>
              <a:off x="2832" y="3465"/>
              <a:ext cx="196" cy="231"/>
            </a:xfrm>
            <a:prstGeom prst="rect">
              <a:avLst/>
            </a:prstGeom>
            <a:noFill/>
            <a:ln w="9525">
              <a:noFill/>
              <a:miter lim="800000"/>
              <a:headEnd/>
              <a:tailEnd/>
            </a:ln>
          </p:spPr>
          <p:txBody>
            <a:bodyPr wrap="none">
              <a:spAutoFit/>
            </a:bodyPr>
            <a:lstStyle/>
            <a:p>
              <a:r>
                <a:rPr lang="en-US" b="1"/>
                <a:t>4</a:t>
              </a:r>
            </a:p>
          </p:txBody>
        </p:sp>
        <p:sp>
          <p:nvSpPr>
            <p:cNvPr id="45067" name="Text Box 1048"/>
            <p:cNvSpPr txBox="1">
              <a:spLocks noChangeArrowheads="1"/>
            </p:cNvSpPr>
            <p:nvPr/>
          </p:nvSpPr>
          <p:spPr bwMode="auto">
            <a:xfrm>
              <a:off x="3264" y="3456"/>
              <a:ext cx="196" cy="231"/>
            </a:xfrm>
            <a:prstGeom prst="rect">
              <a:avLst/>
            </a:prstGeom>
            <a:noFill/>
            <a:ln w="9525">
              <a:noFill/>
              <a:miter lim="800000"/>
              <a:headEnd/>
              <a:tailEnd/>
            </a:ln>
          </p:spPr>
          <p:txBody>
            <a:bodyPr wrap="none">
              <a:spAutoFit/>
            </a:bodyPr>
            <a:lstStyle/>
            <a:p>
              <a:r>
                <a:rPr lang="en-US" b="1"/>
                <a:t>5</a:t>
              </a:r>
            </a:p>
          </p:txBody>
        </p:sp>
        <p:sp>
          <p:nvSpPr>
            <p:cNvPr id="45068" name="Text Box 1049"/>
            <p:cNvSpPr txBox="1">
              <a:spLocks noChangeArrowheads="1"/>
            </p:cNvSpPr>
            <p:nvPr/>
          </p:nvSpPr>
          <p:spPr bwMode="auto">
            <a:xfrm>
              <a:off x="3696" y="3456"/>
              <a:ext cx="196" cy="231"/>
            </a:xfrm>
            <a:prstGeom prst="rect">
              <a:avLst/>
            </a:prstGeom>
            <a:noFill/>
            <a:ln w="9525">
              <a:noFill/>
              <a:miter lim="800000"/>
              <a:headEnd/>
              <a:tailEnd/>
            </a:ln>
          </p:spPr>
          <p:txBody>
            <a:bodyPr wrap="none">
              <a:spAutoFit/>
            </a:bodyPr>
            <a:lstStyle/>
            <a:p>
              <a:r>
                <a:rPr lang="en-US" b="1"/>
                <a:t>6</a:t>
              </a:r>
            </a:p>
          </p:txBody>
        </p:sp>
        <p:sp>
          <p:nvSpPr>
            <p:cNvPr id="45069" name="Text Box 1050"/>
            <p:cNvSpPr txBox="1">
              <a:spLocks noChangeArrowheads="1"/>
            </p:cNvSpPr>
            <p:nvPr/>
          </p:nvSpPr>
          <p:spPr bwMode="auto">
            <a:xfrm>
              <a:off x="4128" y="3456"/>
              <a:ext cx="196" cy="231"/>
            </a:xfrm>
            <a:prstGeom prst="rect">
              <a:avLst/>
            </a:prstGeom>
            <a:noFill/>
            <a:ln w="9525">
              <a:noFill/>
              <a:miter lim="800000"/>
              <a:headEnd/>
              <a:tailEnd/>
            </a:ln>
          </p:spPr>
          <p:txBody>
            <a:bodyPr wrap="none">
              <a:spAutoFit/>
            </a:bodyPr>
            <a:lstStyle/>
            <a:p>
              <a:r>
                <a:rPr lang="en-US" b="1"/>
                <a:t>7</a:t>
              </a:r>
            </a:p>
          </p:txBody>
        </p:sp>
        <p:sp>
          <p:nvSpPr>
            <p:cNvPr id="45070" name="Text Box 1051"/>
            <p:cNvSpPr txBox="1">
              <a:spLocks noChangeArrowheads="1"/>
            </p:cNvSpPr>
            <p:nvPr/>
          </p:nvSpPr>
          <p:spPr bwMode="auto">
            <a:xfrm>
              <a:off x="4556" y="3456"/>
              <a:ext cx="196" cy="231"/>
            </a:xfrm>
            <a:prstGeom prst="rect">
              <a:avLst/>
            </a:prstGeom>
            <a:noFill/>
            <a:ln w="9525">
              <a:noFill/>
              <a:miter lim="800000"/>
              <a:headEnd/>
              <a:tailEnd/>
            </a:ln>
          </p:spPr>
          <p:txBody>
            <a:bodyPr wrap="none">
              <a:spAutoFit/>
            </a:bodyPr>
            <a:lstStyle/>
            <a:p>
              <a:r>
                <a:rPr lang="en-US" b="1"/>
                <a:t>8</a:t>
              </a:r>
            </a:p>
          </p:txBody>
        </p:sp>
        <p:sp>
          <p:nvSpPr>
            <p:cNvPr id="45071" name="Text Box 1052"/>
            <p:cNvSpPr txBox="1">
              <a:spLocks noChangeArrowheads="1"/>
            </p:cNvSpPr>
            <p:nvPr/>
          </p:nvSpPr>
          <p:spPr bwMode="auto">
            <a:xfrm>
              <a:off x="1004" y="3360"/>
              <a:ext cx="196" cy="231"/>
            </a:xfrm>
            <a:prstGeom prst="rect">
              <a:avLst/>
            </a:prstGeom>
            <a:noFill/>
            <a:ln w="9525">
              <a:noFill/>
              <a:miter lim="800000"/>
              <a:headEnd/>
              <a:tailEnd/>
            </a:ln>
          </p:spPr>
          <p:txBody>
            <a:bodyPr wrap="none">
              <a:spAutoFit/>
            </a:bodyPr>
            <a:lstStyle/>
            <a:p>
              <a:r>
                <a:rPr lang="en-US" b="1"/>
                <a:t>0</a:t>
              </a:r>
            </a:p>
          </p:txBody>
        </p:sp>
        <p:sp>
          <p:nvSpPr>
            <p:cNvPr id="45072" name="Text Box 1053"/>
            <p:cNvSpPr txBox="1">
              <a:spLocks noChangeArrowheads="1"/>
            </p:cNvSpPr>
            <p:nvPr/>
          </p:nvSpPr>
          <p:spPr bwMode="auto">
            <a:xfrm>
              <a:off x="924" y="2601"/>
              <a:ext cx="276" cy="231"/>
            </a:xfrm>
            <a:prstGeom prst="rect">
              <a:avLst/>
            </a:prstGeom>
            <a:noFill/>
            <a:ln w="9525">
              <a:noFill/>
              <a:miter lim="800000"/>
              <a:headEnd/>
              <a:tailEnd/>
            </a:ln>
          </p:spPr>
          <p:txBody>
            <a:bodyPr wrap="none">
              <a:spAutoFit/>
            </a:bodyPr>
            <a:lstStyle/>
            <a:p>
              <a:r>
                <a:rPr lang="en-US" b="1"/>
                <a:t>10</a:t>
              </a:r>
            </a:p>
          </p:txBody>
        </p:sp>
        <p:sp>
          <p:nvSpPr>
            <p:cNvPr id="45073" name="Text Box 1054"/>
            <p:cNvSpPr txBox="1">
              <a:spLocks noChangeArrowheads="1"/>
            </p:cNvSpPr>
            <p:nvPr/>
          </p:nvSpPr>
          <p:spPr bwMode="auto">
            <a:xfrm>
              <a:off x="924" y="2256"/>
              <a:ext cx="276" cy="231"/>
            </a:xfrm>
            <a:prstGeom prst="rect">
              <a:avLst/>
            </a:prstGeom>
            <a:noFill/>
            <a:ln w="9525">
              <a:noFill/>
              <a:miter lim="800000"/>
              <a:headEnd/>
              <a:tailEnd/>
            </a:ln>
          </p:spPr>
          <p:txBody>
            <a:bodyPr wrap="none">
              <a:spAutoFit/>
            </a:bodyPr>
            <a:lstStyle/>
            <a:p>
              <a:r>
                <a:rPr lang="en-US" b="1"/>
                <a:t>15</a:t>
              </a:r>
            </a:p>
          </p:txBody>
        </p:sp>
        <p:sp>
          <p:nvSpPr>
            <p:cNvPr id="45074" name="Text Box 1055"/>
            <p:cNvSpPr txBox="1">
              <a:spLocks noChangeArrowheads="1"/>
            </p:cNvSpPr>
            <p:nvPr/>
          </p:nvSpPr>
          <p:spPr bwMode="auto">
            <a:xfrm>
              <a:off x="924" y="1833"/>
              <a:ext cx="276" cy="231"/>
            </a:xfrm>
            <a:prstGeom prst="rect">
              <a:avLst/>
            </a:prstGeom>
            <a:noFill/>
            <a:ln w="9525">
              <a:noFill/>
              <a:miter lim="800000"/>
              <a:headEnd/>
              <a:tailEnd/>
            </a:ln>
          </p:spPr>
          <p:txBody>
            <a:bodyPr wrap="none">
              <a:spAutoFit/>
            </a:bodyPr>
            <a:lstStyle/>
            <a:p>
              <a:r>
                <a:rPr lang="en-US" b="1"/>
                <a:t>20</a:t>
              </a:r>
            </a:p>
          </p:txBody>
        </p:sp>
        <p:sp>
          <p:nvSpPr>
            <p:cNvPr id="45075" name="Text Box 1056"/>
            <p:cNvSpPr txBox="1">
              <a:spLocks noChangeArrowheads="1"/>
            </p:cNvSpPr>
            <p:nvPr/>
          </p:nvSpPr>
          <p:spPr bwMode="auto">
            <a:xfrm>
              <a:off x="924" y="1488"/>
              <a:ext cx="276" cy="231"/>
            </a:xfrm>
            <a:prstGeom prst="rect">
              <a:avLst/>
            </a:prstGeom>
            <a:noFill/>
            <a:ln w="9525">
              <a:noFill/>
              <a:miter lim="800000"/>
              <a:headEnd/>
              <a:tailEnd/>
            </a:ln>
          </p:spPr>
          <p:txBody>
            <a:bodyPr wrap="none">
              <a:spAutoFit/>
            </a:bodyPr>
            <a:lstStyle/>
            <a:p>
              <a:r>
                <a:rPr lang="en-US" b="1"/>
                <a:t>25</a:t>
              </a:r>
            </a:p>
          </p:txBody>
        </p:sp>
        <p:sp>
          <p:nvSpPr>
            <p:cNvPr id="45076" name="Text Box 1057"/>
            <p:cNvSpPr txBox="1">
              <a:spLocks noChangeArrowheads="1"/>
            </p:cNvSpPr>
            <p:nvPr/>
          </p:nvSpPr>
          <p:spPr bwMode="auto">
            <a:xfrm>
              <a:off x="1004" y="2985"/>
              <a:ext cx="196" cy="231"/>
            </a:xfrm>
            <a:prstGeom prst="rect">
              <a:avLst/>
            </a:prstGeom>
            <a:noFill/>
            <a:ln w="9525">
              <a:noFill/>
              <a:miter lim="800000"/>
              <a:headEnd/>
              <a:tailEnd/>
            </a:ln>
          </p:spPr>
          <p:txBody>
            <a:bodyPr wrap="none">
              <a:spAutoFit/>
            </a:bodyPr>
            <a:lstStyle/>
            <a:p>
              <a:r>
                <a:rPr lang="en-US" b="1"/>
                <a:t>5</a:t>
              </a:r>
            </a:p>
          </p:txBody>
        </p:sp>
        <p:sp>
          <p:nvSpPr>
            <p:cNvPr id="45077" name="Line 1058"/>
            <p:cNvSpPr>
              <a:spLocks noChangeShapeType="1"/>
            </p:cNvSpPr>
            <p:nvPr/>
          </p:nvSpPr>
          <p:spPr bwMode="auto">
            <a:xfrm>
              <a:off x="1344" y="1680"/>
              <a:ext cx="432" cy="912"/>
            </a:xfrm>
            <a:prstGeom prst="line">
              <a:avLst/>
            </a:prstGeom>
            <a:noFill/>
            <a:ln w="76200">
              <a:solidFill>
                <a:srgbClr val="00CC00"/>
              </a:solidFill>
              <a:round/>
              <a:headEnd/>
              <a:tailEnd/>
            </a:ln>
          </p:spPr>
          <p:txBody>
            <a:bodyPr wrap="none" anchor="ctr"/>
            <a:lstStyle/>
            <a:p>
              <a:endParaRPr lang="en-CA"/>
            </a:p>
          </p:txBody>
        </p:sp>
        <p:sp>
          <p:nvSpPr>
            <p:cNvPr id="45078" name="Line 1059"/>
            <p:cNvSpPr>
              <a:spLocks noChangeShapeType="1"/>
            </p:cNvSpPr>
            <p:nvPr/>
          </p:nvSpPr>
          <p:spPr bwMode="auto">
            <a:xfrm>
              <a:off x="1776" y="2592"/>
              <a:ext cx="480" cy="144"/>
            </a:xfrm>
            <a:prstGeom prst="line">
              <a:avLst/>
            </a:prstGeom>
            <a:noFill/>
            <a:ln w="76200">
              <a:solidFill>
                <a:srgbClr val="00CC00"/>
              </a:solidFill>
              <a:round/>
              <a:headEnd/>
              <a:tailEnd/>
            </a:ln>
          </p:spPr>
          <p:txBody>
            <a:bodyPr wrap="none" anchor="ctr"/>
            <a:lstStyle/>
            <a:p>
              <a:endParaRPr lang="en-CA"/>
            </a:p>
          </p:txBody>
        </p:sp>
        <p:sp>
          <p:nvSpPr>
            <p:cNvPr id="45079" name="Line 1060"/>
            <p:cNvSpPr>
              <a:spLocks noChangeShapeType="1"/>
            </p:cNvSpPr>
            <p:nvPr/>
          </p:nvSpPr>
          <p:spPr bwMode="auto">
            <a:xfrm>
              <a:off x="2256" y="2736"/>
              <a:ext cx="432" cy="528"/>
            </a:xfrm>
            <a:prstGeom prst="line">
              <a:avLst/>
            </a:prstGeom>
            <a:noFill/>
            <a:ln w="76200">
              <a:solidFill>
                <a:srgbClr val="00CC00"/>
              </a:solidFill>
              <a:round/>
              <a:headEnd/>
              <a:tailEnd/>
            </a:ln>
          </p:spPr>
          <p:txBody>
            <a:bodyPr wrap="none" anchor="ctr"/>
            <a:lstStyle/>
            <a:p>
              <a:endParaRPr lang="en-CA"/>
            </a:p>
          </p:txBody>
        </p:sp>
        <p:sp>
          <p:nvSpPr>
            <p:cNvPr id="45080" name="Line 1061"/>
            <p:cNvSpPr>
              <a:spLocks noChangeShapeType="1"/>
            </p:cNvSpPr>
            <p:nvPr/>
          </p:nvSpPr>
          <p:spPr bwMode="auto">
            <a:xfrm>
              <a:off x="2688" y="3264"/>
              <a:ext cx="864" cy="96"/>
            </a:xfrm>
            <a:prstGeom prst="line">
              <a:avLst/>
            </a:prstGeom>
            <a:noFill/>
            <a:ln w="76200">
              <a:solidFill>
                <a:srgbClr val="00CC00"/>
              </a:solidFill>
              <a:round/>
              <a:headEnd/>
              <a:tailEnd/>
            </a:ln>
          </p:spPr>
          <p:txBody>
            <a:bodyPr wrap="none" anchor="ctr"/>
            <a:lstStyle/>
            <a:p>
              <a:endParaRPr lang="en-CA"/>
            </a:p>
          </p:txBody>
        </p:sp>
        <p:sp>
          <p:nvSpPr>
            <p:cNvPr id="45081" name="Line 1062"/>
            <p:cNvSpPr>
              <a:spLocks noChangeShapeType="1"/>
            </p:cNvSpPr>
            <p:nvPr/>
          </p:nvSpPr>
          <p:spPr bwMode="auto">
            <a:xfrm flipV="1">
              <a:off x="3552" y="3312"/>
              <a:ext cx="480" cy="48"/>
            </a:xfrm>
            <a:prstGeom prst="line">
              <a:avLst/>
            </a:prstGeom>
            <a:noFill/>
            <a:ln w="76200">
              <a:solidFill>
                <a:srgbClr val="00CC00"/>
              </a:solidFill>
              <a:round/>
              <a:headEnd/>
              <a:tailEnd/>
            </a:ln>
          </p:spPr>
          <p:txBody>
            <a:bodyPr wrap="none" anchor="ctr"/>
            <a:lstStyle/>
            <a:p>
              <a:endParaRPr lang="en-CA"/>
            </a:p>
          </p:txBody>
        </p:sp>
        <p:sp>
          <p:nvSpPr>
            <p:cNvPr id="45082" name="Line 1063"/>
            <p:cNvSpPr>
              <a:spLocks noChangeShapeType="1"/>
            </p:cNvSpPr>
            <p:nvPr/>
          </p:nvSpPr>
          <p:spPr bwMode="auto">
            <a:xfrm>
              <a:off x="4032" y="3312"/>
              <a:ext cx="480" cy="96"/>
            </a:xfrm>
            <a:prstGeom prst="line">
              <a:avLst/>
            </a:prstGeom>
            <a:noFill/>
            <a:ln w="76200">
              <a:solidFill>
                <a:srgbClr val="00CC00"/>
              </a:solidFill>
              <a:round/>
              <a:headEnd/>
              <a:tailEnd/>
            </a:ln>
          </p:spPr>
          <p:txBody>
            <a:bodyPr wrap="none" anchor="ctr"/>
            <a:lstStyle/>
            <a:p>
              <a:endParaRPr lang="en-CA"/>
            </a:p>
          </p:txBody>
        </p:sp>
        <p:sp>
          <p:nvSpPr>
            <p:cNvPr id="45083" name="Line 1064"/>
            <p:cNvSpPr>
              <a:spLocks noChangeShapeType="1"/>
            </p:cNvSpPr>
            <p:nvPr/>
          </p:nvSpPr>
          <p:spPr bwMode="auto">
            <a:xfrm flipV="1">
              <a:off x="1296" y="2688"/>
              <a:ext cx="384" cy="720"/>
            </a:xfrm>
            <a:prstGeom prst="line">
              <a:avLst/>
            </a:prstGeom>
            <a:noFill/>
            <a:ln w="76200">
              <a:solidFill>
                <a:srgbClr val="FF0000"/>
              </a:solidFill>
              <a:round/>
              <a:headEnd/>
              <a:tailEnd/>
            </a:ln>
          </p:spPr>
          <p:txBody>
            <a:bodyPr wrap="none" anchor="ctr"/>
            <a:lstStyle/>
            <a:p>
              <a:endParaRPr lang="en-CA"/>
            </a:p>
          </p:txBody>
        </p:sp>
        <p:sp>
          <p:nvSpPr>
            <p:cNvPr id="45084" name="Line 1065"/>
            <p:cNvSpPr>
              <a:spLocks noChangeShapeType="1"/>
            </p:cNvSpPr>
            <p:nvPr/>
          </p:nvSpPr>
          <p:spPr bwMode="auto">
            <a:xfrm flipV="1">
              <a:off x="1680" y="2640"/>
              <a:ext cx="672" cy="48"/>
            </a:xfrm>
            <a:prstGeom prst="line">
              <a:avLst/>
            </a:prstGeom>
            <a:noFill/>
            <a:ln w="76200">
              <a:solidFill>
                <a:srgbClr val="FF0000"/>
              </a:solidFill>
              <a:round/>
              <a:headEnd/>
              <a:tailEnd/>
            </a:ln>
          </p:spPr>
          <p:txBody>
            <a:bodyPr wrap="none" anchor="ctr"/>
            <a:lstStyle/>
            <a:p>
              <a:endParaRPr lang="en-CA"/>
            </a:p>
          </p:txBody>
        </p:sp>
        <p:sp>
          <p:nvSpPr>
            <p:cNvPr id="45085" name="Line 1066"/>
            <p:cNvSpPr>
              <a:spLocks noChangeShapeType="1"/>
            </p:cNvSpPr>
            <p:nvPr/>
          </p:nvSpPr>
          <p:spPr bwMode="auto">
            <a:xfrm flipV="1">
              <a:off x="2352" y="2304"/>
              <a:ext cx="240" cy="336"/>
            </a:xfrm>
            <a:prstGeom prst="line">
              <a:avLst/>
            </a:prstGeom>
            <a:noFill/>
            <a:ln w="76200">
              <a:solidFill>
                <a:srgbClr val="FF0000"/>
              </a:solidFill>
              <a:round/>
              <a:headEnd/>
              <a:tailEnd/>
            </a:ln>
          </p:spPr>
          <p:txBody>
            <a:bodyPr wrap="none" anchor="ctr"/>
            <a:lstStyle/>
            <a:p>
              <a:endParaRPr lang="en-CA"/>
            </a:p>
          </p:txBody>
        </p:sp>
        <p:sp>
          <p:nvSpPr>
            <p:cNvPr id="45086" name="Line 1067"/>
            <p:cNvSpPr>
              <a:spLocks noChangeShapeType="1"/>
            </p:cNvSpPr>
            <p:nvPr/>
          </p:nvSpPr>
          <p:spPr bwMode="auto">
            <a:xfrm flipV="1">
              <a:off x="2592" y="2160"/>
              <a:ext cx="528" cy="144"/>
            </a:xfrm>
            <a:prstGeom prst="line">
              <a:avLst/>
            </a:prstGeom>
            <a:noFill/>
            <a:ln w="76200">
              <a:solidFill>
                <a:srgbClr val="FF0000"/>
              </a:solidFill>
              <a:round/>
              <a:headEnd/>
              <a:tailEnd/>
            </a:ln>
          </p:spPr>
          <p:txBody>
            <a:bodyPr wrap="none" anchor="ctr"/>
            <a:lstStyle/>
            <a:p>
              <a:endParaRPr lang="en-CA"/>
            </a:p>
          </p:txBody>
        </p:sp>
        <p:sp>
          <p:nvSpPr>
            <p:cNvPr id="45087" name="Line 1068"/>
            <p:cNvSpPr>
              <a:spLocks noChangeShapeType="1"/>
            </p:cNvSpPr>
            <p:nvPr/>
          </p:nvSpPr>
          <p:spPr bwMode="auto">
            <a:xfrm flipV="1">
              <a:off x="3120" y="2112"/>
              <a:ext cx="384" cy="48"/>
            </a:xfrm>
            <a:prstGeom prst="line">
              <a:avLst/>
            </a:prstGeom>
            <a:noFill/>
            <a:ln w="76200">
              <a:solidFill>
                <a:srgbClr val="FF0000"/>
              </a:solidFill>
              <a:round/>
              <a:headEnd/>
              <a:tailEnd/>
            </a:ln>
          </p:spPr>
          <p:txBody>
            <a:bodyPr wrap="none" anchor="ctr"/>
            <a:lstStyle/>
            <a:p>
              <a:endParaRPr lang="en-CA"/>
            </a:p>
          </p:txBody>
        </p:sp>
        <p:sp>
          <p:nvSpPr>
            <p:cNvPr id="45088" name="Line 1069"/>
            <p:cNvSpPr>
              <a:spLocks noChangeShapeType="1"/>
            </p:cNvSpPr>
            <p:nvPr/>
          </p:nvSpPr>
          <p:spPr bwMode="auto">
            <a:xfrm flipV="1">
              <a:off x="3504" y="1776"/>
              <a:ext cx="432" cy="336"/>
            </a:xfrm>
            <a:prstGeom prst="line">
              <a:avLst/>
            </a:prstGeom>
            <a:noFill/>
            <a:ln w="76200">
              <a:solidFill>
                <a:srgbClr val="FF0000"/>
              </a:solidFill>
              <a:round/>
              <a:headEnd/>
              <a:tailEnd/>
            </a:ln>
          </p:spPr>
          <p:txBody>
            <a:bodyPr wrap="none" anchor="ctr"/>
            <a:lstStyle/>
            <a:p>
              <a:endParaRPr lang="en-CA"/>
            </a:p>
          </p:txBody>
        </p:sp>
        <p:sp>
          <p:nvSpPr>
            <p:cNvPr id="45089" name="Line 1070"/>
            <p:cNvSpPr>
              <a:spLocks noChangeShapeType="1"/>
            </p:cNvSpPr>
            <p:nvPr/>
          </p:nvSpPr>
          <p:spPr bwMode="auto">
            <a:xfrm flipV="1">
              <a:off x="3936" y="1680"/>
              <a:ext cx="576" cy="96"/>
            </a:xfrm>
            <a:prstGeom prst="line">
              <a:avLst/>
            </a:prstGeom>
            <a:noFill/>
            <a:ln w="76200">
              <a:solidFill>
                <a:srgbClr val="FF0000"/>
              </a:solidFill>
              <a:round/>
              <a:headEnd/>
              <a:tailEnd/>
            </a:ln>
          </p:spPr>
          <p:txBody>
            <a:bodyPr wrap="none" anchor="ctr"/>
            <a:lstStyle/>
            <a:p>
              <a:endParaRPr lang="en-CA"/>
            </a:p>
          </p:txBody>
        </p:sp>
        <p:sp>
          <p:nvSpPr>
            <p:cNvPr id="45090" name="Text Box 1071"/>
            <p:cNvSpPr txBox="1">
              <a:spLocks noChangeArrowheads="1"/>
            </p:cNvSpPr>
            <p:nvPr/>
          </p:nvSpPr>
          <p:spPr bwMode="auto">
            <a:xfrm>
              <a:off x="4752" y="1296"/>
              <a:ext cx="841" cy="366"/>
            </a:xfrm>
            <a:prstGeom prst="rect">
              <a:avLst/>
            </a:prstGeom>
            <a:noFill/>
            <a:ln w="9525">
              <a:noFill/>
              <a:miter lim="800000"/>
              <a:headEnd/>
              <a:tailEnd/>
            </a:ln>
          </p:spPr>
          <p:txBody>
            <a:bodyPr wrap="none">
              <a:spAutoFit/>
            </a:bodyPr>
            <a:lstStyle/>
            <a:p>
              <a:r>
                <a:rPr lang="en-US" sz="1600" b="1"/>
                <a:t>Decreasing </a:t>
              </a:r>
            </a:p>
            <a:p>
              <a:r>
                <a:rPr lang="en-US" sz="1600" b="1"/>
                <a:t>Stage 4</a:t>
              </a:r>
            </a:p>
          </p:txBody>
        </p:sp>
        <p:sp>
          <p:nvSpPr>
            <p:cNvPr id="45091" name="Line 1072"/>
            <p:cNvSpPr>
              <a:spLocks noChangeShapeType="1"/>
            </p:cNvSpPr>
            <p:nvPr/>
          </p:nvSpPr>
          <p:spPr bwMode="auto">
            <a:xfrm>
              <a:off x="4800" y="1680"/>
              <a:ext cx="672" cy="0"/>
            </a:xfrm>
            <a:prstGeom prst="line">
              <a:avLst/>
            </a:prstGeom>
            <a:noFill/>
            <a:ln w="76200">
              <a:solidFill>
                <a:srgbClr val="00CC00"/>
              </a:solidFill>
              <a:round/>
              <a:headEnd/>
              <a:tailEnd/>
            </a:ln>
          </p:spPr>
          <p:txBody>
            <a:bodyPr wrap="none" anchor="ctr"/>
            <a:lstStyle/>
            <a:p>
              <a:endParaRPr lang="en-CA"/>
            </a:p>
          </p:txBody>
        </p:sp>
        <p:sp>
          <p:nvSpPr>
            <p:cNvPr id="45092" name="Text Box 1073"/>
            <p:cNvSpPr txBox="1">
              <a:spLocks noChangeArrowheads="1"/>
            </p:cNvSpPr>
            <p:nvPr/>
          </p:nvSpPr>
          <p:spPr bwMode="auto">
            <a:xfrm>
              <a:off x="4775" y="2274"/>
              <a:ext cx="792" cy="366"/>
            </a:xfrm>
            <a:prstGeom prst="rect">
              <a:avLst/>
            </a:prstGeom>
            <a:noFill/>
            <a:ln w="9525">
              <a:noFill/>
              <a:miter lim="800000"/>
              <a:headEnd/>
              <a:tailEnd/>
            </a:ln>
          </p:spPr>
          <p:txBody>
            <a:bodyPr wrap="none">
              <a:spAutoFit/>
            </a:bodyPr>
            <a:lstStyle/>
            <a:p>
              <a:r>
                <a:rPr lang="en-US" sz="1600" b="1"/>
                <a:t>Increasing </a:t>
              </a:r>
            </a:p>
            <a:p>
              <a:r>
                <a:rPr lang="en-US" sz="1600" b="1"/>
                <a:t>REM</a:t>
              </a:r>
            </a:p>
          </p:txBody>
        </p:sp>
        <p:sp>
          <p:nvSpPr>
            <p:cNvPr id="45093" name="Line 1074"/>
            <p:cNvSpPr>
              <a:spLocks noChangeShapeType="1"/>
            </p:cNvSpPr>
            <p:nvPr/>
          </p:nvSpPr>
          <p:spPr bwMode="auto">
            <a:xfrm>
              <a:off x="4848" y="2640"/>
              <a:ext cx="672" cy="0"/>
            </a:xfrm>
            <a:prstGeom prst="line">
              <a:avLst/>
            </a:prstGeom>
            <a:noFill/>
            <a:ln w="76200">
              <a:solidFill>
                <a:srgbClr val="FF0000"/>
              </a:solidFill>
              <a:round/>
              <a:headEnd/>
              <a:tailEnd/>
            </a:ln>
          </p:spPr>
          <p:txBody>
            <a:bodyPr wrap="none" anchor="ctr"/>
            <a:lstStyle/>
            <a:p>
              <a:endParaRPr lang="en-CA"/>
            </a:p>
          </p:txBody>
        </p:sp>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381000"/>
            <a:ext cx="7772400" cy="1143000"/>
          </a:xfrm>
        </p:spPr>
        <p:txBody>
          <a:bodyPr/>
          <a:lstStyle/>
          <a:p>
            <a:pPr eaLnBrk="1" hangingPunct="1"/>
            <a:r>
              <a:rPr lang="en-US" dirty="0" err="1" smtClean="0">
                <a:ea typeface="ＭＳ Ｐゴシック" pitchFamily="-108" charset="-128"/>
              </a:rPr>
              <a:t>Rem</a:t>
            </a:r>
            <a:r>
              <a:rPr lang="en-US" dirty="0" smtClean="0">
                <a:ea typeface="ＭＳ Ｐゴシック" pitchFamily="-108" charset="-128"/>
              </a:rPr>
              <a:t> Continued</a:t>
            </a:r>
          </a:p>
        </p:txBody>
      </p:sp>
      <p:sp>
        <p:nvSpPr>
          <p:cNvPr id="46083" name="Rectangle 3"/>
          <p:cNvSpPr>
            <a:spLocks noGrp="1" noChangeArrowheads="1"/>
          </p:cNvSpPr>
          <p:nvPr>
            <p:ph idx="1"/>
          </p:nvPr>
        </p:nvSpPr>
        <p:spPr>
          <a:xfrm>
            <a:off x="685800" y="1676400"/>
            <a:ext cx="3962400" cy="4419600"/>
          </a:xfrm>
        </p:spPr>
        <p:txBody>
          <a:bodyPr>
            <a:normAutofit fontScale="92500"/>
          </a:bodyPr>
          <a:lstStyle/>
          <a:p>
            <a:pPr eaLnBrk="1" hangingPunct="1"/>
            <a:r>
              <a:rPr lang="en-US" sz="2200" dirty="0" smtClean="0">
                <a:ea typeface="ＭＳ Ｐゴシック" pitchFamily="-108" charset="-128"/>
              </a:rPr>
              <a:t>The first period of </a:t>
            </a:r>
            <a:r>
              <a:rPr lang="en-US" sz="2200" dirty="0" err="1" smtClean="0">
                <a:ea typeface="ＭＳ Ｐゴシック" pitchFamily="-108" charset="-128"/>
              </a:rPr>
              <a:t>Rem</a:t>
            </a:r>
            <a:r>
              <a:rPr lang="en-US" sz="2200" dirty="0" smtClean="0">
                <a:ea typeface="ＭＳ Ｐゴシック" pitchFamily="-108" charset="-128"/>
              </a:rPr>
              <a:t> will not last long. When it is finished, you will return to Stage 1 of sleep and start the cycle over again.</a:t>
            </a:r>
          </a:p>
          <a:p>
            <a:pPr eaLnBrk="1" hangingPunct="1"/>
            <a:endParaRPr lang="en-US" sz="2200" dirty="0" smtClean="0">
              <a:ea typeface="ＭＳ Ｐゴシック" pitchFamily="-108" charset="-128"/>
            </a:endParaRPr>
          </a:p>
          <a:p>
            <a:pPr lvl="1" eaLnBrk="1" hangingPunct="1"/>
            <a:r>
              <a:rPr lang="en-US" sz="2000" dirty="0" smtClean="0">
                <a:ea typeface="ＭＳ Ｐゴシック" pitchFamily="-108" charset="-128"/>
              </a:rPr>
              <a:t>The 90 minute </a:t>
            </a:r>
            <a:r>
              <a:rPr lang="en-US" sz="2000" dirty="0" err="1" smtClean="0">
                <a:ea typeface="ＭＳ Ｐゴシック" pitchFamily="-108" charset="-128"/>
              </a:rPr>
              <a:t>ultradian</a:t>
            </a:r>
            <a:r>
              <a:rPr lang="en-US" sz="2000" dirty="0" smtClean="0">
                <a:ea typeface="ＭＳ Ｐゴシック" pitchFamily="-108" charset="-128"/>
              </a:rPr>
              <a:t> rhythm continues all night, but stages 3 and 4 are eventually skipped. </a:t>
            </a:r>
          </a:p>
          <a:p>
            <a:pPr eaLnBrk="1" hangingPunct="1"/>
            <a:endParaRPr lang="en-US" sz="2200" dirty="0" smtClean="0">
              <a:ea typeface="ＭＳ Ｐゴシック" pitchFamily="-108" charset="-128"/>
            </a:endParaRPr>
          </a:p>
          <a:p>
            <a:pPr lvl="1" eaLnBrk="1" hangingPunct="1"/>
            <a:r>
              <a:rPr lang="en-US" sz="2000" dirty="0" smtClean="0">
                <a:ea typeface="ＭＳ Ｐゴシック" pitchFamily="-108" charset="-128"/>
              </a:rPr>
              <a:t>The last 4 hours of sleep are spent between Stage 2 and Rem.</a:t>
            </a:r>
          </a:p>
        </p:txBody>
      </p:sp>
      <p:pic>
        <p:nvPicPr>
          <p:cNvPr id="46084" name="Picture 4"/>
          <p:cNvPicPr>
            <a:picLocks noChangeAspect="1"/>
          </p:cNvPicPr>
          <p:nvPr/>
        </p:nvPicPr>
        <p:blipFill>
          <a:blip r:embed="rId2" cstate="print"/>
          <a:srcRect/>
          <a:stretch>
            <a:fillRect/>
          </a:stretch>
        </p:blipFill>
        <p:spPr bwMode="auto">
          <a:xfrm>
            <a:off x="4724400" y="2381250"/>
            <a:ext cx="4292600"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4400" dirty="0" smtClean="0">
                <a:ea typeface="ＭＳ Ｐゴシック" pitchFamily="-108" charset="-128"/>
              </a:rPr>
              <a:t>The Mind Returns</a:t>
            </a:r>
          </a:p>
        </p:txBody>
      </p:sp>
      <p:sp>
        <p:nvSpPr>
          <p:cNvPr id="10243" name="Rectangle 3"/>
          <p:cNvSpPr>
            <a:spLocks noGrp="1" noChangeArrowheads="1"/>
          </p:cNvSpPr>
          <p:nvPr>
            <p:ph idx="1"/>
          </p:nvPr>
        </p:nvSpPr>
        <p:spPr/>
        <p:txBody>
          <a:bodyPr/>
          <a:lstStyle/>
          <a:p>
            <a:pPr eaLnBrk="1" hangingPunct="1"/>
            <a:r>
              <a:rPr lang="en-US" dirty="0" smtClean="0">
                <a:ea typeface="ＭＳ Ｐゴシック" pitchFamily="-108" charset="-128"/>
              </a:rPr>
              <a:t>In the 1960s, psychologists began to question the behaviorist model for two reasons. </a:t>
            </a:r>
          </a:p>
          <a:p>
            <a:pPr eaLnBrk="1" hangingPunct="1"/>
            <a:endParaRPr lang="en-US" dirty="0" smtClean="0">
              <a:ea typeface="ＭＳ Ｐゴシック" pitchFamily="-108" charset="-128"/>
            </a:endParaRPr>
          </a:p>
          <a:p>
            <a:pPr eaLnBrk="1" hangingPunct="1"/>
            <a:r>
              <a:rPr lang="en-US" dirty="0" smtClean="0">
                <a:ea typeface="ＭＳ Ｐゴシック" pitchFamily="-108" charset="-128"/>
              </a:rPr>
              <a:t>First, there were psychological issues which needed better explanation than behaviorism could offer.</a:t>
            </a:r>
          </a:p>
          <a:p>
            <a:pPr lvl="1" eaLnBrk="1" hangingPunct="1"/>
            <a:r>
              <a:rPr lang="en-US" dirty="0" smtClean="0">
                <a:ea typeface="ＭＳ Ｐゴシック" pitchFamily="-108" charset="-128"/>
              </a:rPr>
              <a:t>Quirks of memory, perceptual illusions, drug induced states (very popular in the 1960s)</a:t>
            </a:r>
          </a:p>
        </p:txBody>
      </p:sp>
      <p:pic>
        <p:nvPicPr>
          <p:cNvPr id="10244" name="Picture 4"/>
          <p:cNvPicPr>
            <a:picLocks noChangeAspect="1" noChangeArrowheads="1"/>
          </p:cNvPicPr>
          <p:nvPr/>
        </p:nvPicPr>
        <p:blipFill>
          <a:blip r:embed="rId2" cstate="print"/>
          <a:srcRect/>
          <a:stretch>
            <a:fillRect/>
          </a:stretch>
        </p:blipFill>
        <p:spPr bwMode="auto">
          <a:xfrm>
            <a:off x="1485900" y="5029200"/>
            <a:ext cx="1676400" cy="1676400"/>
          </a:xfrm>
          <a:prstGeom prst="rect">
            <a:avLst/>
          </a:prstGeom>
          <a:noFill/>
          <a:ln w="9525">
            <a:noFill/>
            <a:miter lim="800000"/>
            <a:headEnd/>
            <a:tailEnd/>
          </a:ln>
        </p:spPr>
      </p:pic>
      <p:pic>
        <p:nvPicPr>
          <p:cNvPr id="10245" name="Picture 5"/>
          <p:cNvPicPr>
            <a:picLocks noChangeAspect="1" noChangeArrowheads="1"/>
          </p:cNvPicPr>
          <p:nvPr/>
        </p:nvPicPr>
        <p:blipFill>
          <a:blip r:embed="rId3" cstate="print"/>
          <a:srcRect/>
          <a:stretch>
            <a:fillRect/>
          </a:stretch>
        </p:blipFill>
        <p:spPr bwMode="auto">
          <a:xfrm>
            <a:off x="3467100" y="5172075"/>
            <a:ext cx="1766888" cy="1414463"/>
          </a:xfrm>
          <a:prstGeom prst="rect">
            <a:avLst/>
          </a:prstGeom>
          <a:noFill/>
          <a:ln w="9525">
            <a:noFill/>
            <a:miter lim="800000"/>
            <a:headEnd/>
            <a:tailEnd/>
          </a:ln>
        </p:spPr>
      </p:pic>
      <p:pic>
        <p:nvPicPr>
          <p:cNvPr id="10246" name="Picture 6"/>
          <p:cNvPicPr>
            <a:picLocks noChangeAspect="1" noChangeArrowheads="1"/>
          </p:cNvPicPr>
          <p:nvPr/>
        </p:nvPicPr>
        <p:blipFill>
          <a:blip r:embed="rId4" cstate="print"/>
          <a:srcRect/>
          <a:stretch>
            <a:fillRect/>
          </a:stretch>
        </p:blipFill>
        <p:spPr bwMode="auto">
          <a:xfrm>
            <a:off x="5676900" y="5095875"/>
            <a:ext cx="24003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06400" y="228600"/>
            <a:ext cx="6985000" cy="1143000"/>
          </a:xfrm>
        </p:spPr>
        <p:txBody>
          <a:bodyPr>
            <a:normAutofit/>
          </a:bodyPr>
          <a:lstStyle/>
          <a:p>
            <a:r>
              <a:rPr lang="en-US" sz="4400" dirty="0" smtClean="0">
                <a:solidFill>
                  <a:srgbClr val="04617B"/>
                </a:solidFill>
                <a:ea typeface="ＭＳ Ｐゴシック" pitchFamily="-108" charset="-128"/>
              </a:rPr>
              <a:t>Sleep Across the Lifespan</a:t>
            </a:r>
            <a:endParaRPr lang="en-US" sz="3600" dirty="0" smtClean="0">
              <a:solidFill>
                <a:srgbClr val="04617B"/>
              </a:solidFill>
              <a:ea typeface="ＭＳ Ｐゴシック" pitchFamily="-108" charset="-128"/>
            </a:endParaRPr>
          </a:p>
        </p:txBody>
      </p:sp>
      <p:pic>
        <p:nvPicPr>
          <p:cNvPr id="47107" name="Picture 7"/>
          <p:cNvPicPr>
            <a:picLocks noChangeAspect="1" noChangeArrowheads="1"/>
          </p:cNvPicPr>
          <p:nvPr/>
        </p:nvPicPr>
        <p:blipFill>
          <a:blip r:embed="rId2" cstate="print"/>
          <a:srcRect/>
          <a:stretch>
            <a:fillRect/>
          </a:stretch>
        </p:blipFill>
        <p:spPr bwMode="auto">
          <a:xfrm>
            <a:off x="304800" y="1600200"/>
            <a:ext cx="8534400" cy="525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503238"/>
            <a:ext cx="8229600" cy="1143000"/>
          </a:xfrm>
        </p:spPr>
        <p:txBody>
          <a:bodyPr/>
          <a:lstStyle/>
          <a:p>
            <a:pPr eaLnBrk="1" hangingPunct="1"/>
            <a:r>
              <a:rPr lang="en-US" sz="4400" dirty="0" smtClean="0">
                <a:ea typeface="ＭＳ Ｐゴシック" pitchFamily="-108" charset="-128"/>
              </a:rPr>
              <a:t>Sleep Debt</a:t>
            </a:r>
          </a:p>
        </p:txBody>
      </p:sp>
      <p:sp>
        <p:nvSpPr>
          <p:cNvPr id="48131" name="Rectangle 3"/>
          <p:cNvSpPr>
            <a:spLocks noGrp="1" noChangeArrowheads="1"/>
          </p:cNvSpPr>
          <p:nvPr>
            <p:ph idx="1"/>
          </p:nvPr>
        </p:nvSpPr>
        <p:spPr>
          <a:xfrm>
            <a:off x="457200" y="1798638"/>
            <a:ext cx="8229600" cy="4449762"/>
          </a:xfrm>
        </p:spPr>
        <p:txBody>
          <a:bodyPr/>
          <a:lstStyle/>
          <a:p>
            <a:pPr eaLnBrk="1" hangingPunct="1">
              <a:lnSpc>
                <a:spcPct val="80000"/>
              </a:lnSpc>
            </a:pPr>
            <a:r>
              <a:rPr lang="en-US" sz="2400" dirty="0" smtClean="0">
                <a:ea typeface="ＭＳ Ｐゴシック" pitchFamily="-108" charset="-128"/>
              </a:rPr>
              <a:t>Most adults need to sleep about 8 hours, or a little bit more, to feel good and function efficiently. However, most Americans get significantly less than 8 hours of sleep.</a:t>
            </a:r>
          </a:p>
          <a:p>
            <a:pPr eaLnBrk="1" hangingPunct="1">
              <a:lnSpc>
                <a:spcPct val="80000"/>
              </a:lnSpc>
            </a:pPr>
            <a:endParaRPr lang="en-US" sz="2400" dirty="0" smtClean="0">
              <a:ea typeface="ＭＳ Ｐゴシック" pitchFamily="-108" charset="-128"/>
            </a:endParaRPr>
          </a:p>
          <a:p>
            <a:pPr eaLnBrk="1" hangingPunct="1">
              <a:lnSpc>
                <a:spcPct val="80000"/>
              </a:lnSpc>
            </a:pPr>
            <a:r>
              <a:rPr lang="en-US" sz="2400" dirty="0" smtClean="0">
                <a:ea typeface="ＭＳ Ｐゴシック" pitchFamily="-108" charset="-128"/>
              </a:rPr>
              <a:t>Often times, we attribute afternoon drowsiness to a big lunch-really the result of sleep-debt. </a:t>
            </a:r>
          </a:p>
          <a:p>
            <a:pPr lvl="1" eaLnBrk="1" hangingPunct="1">
              <a:lnSpc>
                <a:spcPct val="80000"/>
              </a:lnSpc>
            </a:pPr>
            <a:r>
              <a:rPr lang="en-US" sz="2200" dirty="0" smtClean="0">
                <a:ea typeface="ＭＳ Ｐゴシック" pitchFamily="-108" charset="-128"/>
              </a:rPr>
              <a:t>Similarly, people say they fall asleep when they are bored. In reality, restlessness is the normal response to boredom, not sleepiness. </a:t>
            </a:r>
          </a:p>
        </p:txBody>
      </p:sp>
      <p:pic>
        <p:nvPicPr>
          <p:cNvPr id="48132" name="Picture 5" descr="http://www.apsf.org/resource_center/newsletter/2005/spring/sleepy.jpg"/>
          <p:cNvPicPr>
            <a:picLocks noChangeAspect="1" noChangeArrowheads="1"/>
          </p:cNvPicPr>
          <p:nvPr/>
        </p:nvPicPr>
        <p:blipFill>
          <a:blip r:embed="rId2" cstate="print"/>
          <a:srcRect/>
          <a:stretch>
            <a:fillRect/>
          </a:stretch>
        </p:blipFill>
        <p:spPr bwMode="auto">
          <a:xfrm>
            <a:off x="4038600" y="4708525"/>
            <a:ext cx="2971800" cy="1973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06400" y="228600"/>
            <a:ext cx="6985000" cy="1143000"/>
          </a:xfrm>
        </p:spPr>
        <p:txBody>
          <a:bodyPr/>
          <a:lstStyle/>
          <a:p>
            <a:r>
              <a:rPr lang="en-US" sz="4400" dirty="0" smtClean="0">
                <a:solidFill>
                  <a:srgbClr val="04617B"/>
                </a:solidFill>
                <a:ea typeface="ＭＳ Ｐゴシック" pitchFamily="-108" charset="-128"/>
              </a:rPr>
              <a:t>Sleep Deprivation</a:t>
            </a:r>
            <a:endParaRPr lang="en-US" sz="3600" dirty="0" smtClean="0">
              <a:solidFill>
                <a:srgbClr val="04617B"/>
              </a:solidFill>
              <a:ea typeface="ＭＳ Ｐゴシック" pitchFamily="-108" charset="-128"/>
            </a:endParaRPr>
          </a:p>
        </p:txBody>
      </p:sp>
      <p:sp>
        <p:nvSpPr>
          <p:cNvPr id="49155" name="Rectangle 3"/>
          <p:cNvSpPr>
            <a:spLocks noGrp="1" noChangeArrowheads="1"/>
          </p:cNvSpPr>
          <p:nvPr>
            <p:ph idx="1"/>
          </p:nvPr>
        </p:nvSpPr>
        <p:spPr>
          <a:xfrm>
            <a:off x="4876800" y="1981200"/>
            <a:ext cx="4038600" cy="4648200"/>
          </a:xfrm>
        </p:spPr>
        <p:txBody>
          <a:bodyPr/>
          <a:lstStyle/>
          <a:p>
            <a:pPr>
              <a:lnSpc>
                <a:spcPct val="90000"/>
              </a:lnSpc>
              <a:buFont typeface="Wingdings" pitchFamily="-108" charset="2"/>
              <a:buChar char="§"/>
            </a:pPr>
            <a:r>
              <a:rPr lang="en-US" dirty="0" smtClean="0">
                <a:ea typeface="ＭＳ Ｐゴシック" pitchFamily="-108" charset="-128"/>
              </a:rPr>
              <a:t>Effects of Sleep Loss</a:t>
            </a:r>
          </a:p>
          <a:p>
            <a:pPr lvl="1">
              <a:lnSpc>
                <a:spcPct val="90000"/>
              </a:lnSpc>
              <a:buFont typeface="Wingdings" pitchFamily="-108" charset="2"/>
              <a:buChar char="§"/>
            </a:pPr>
            <a:r>
              <a:rPr lang="en-US" dirty="0" smtClean="0">
                <a:ea typeface="ＭＳ Ｐゴシック" pitchFamily="-108" charset="-128"/>
              </a:rPr>
              <a:t>fatigue</a:t>
            </a:r>
          </a:p>
          <a:p>
            <a:pPr lvl="1">
              <a:lnSpc>
                <a:spcPct val="90000"/>
              </a:lnSpc>
              <a:buFont typeface="Wingdings" pitchFamily="-108" charset="2"/>
              <a:buChar char="§"/>
            </a:pPr>
            <a:r>
              <a:rPr lang="en-US" dirty="0" smtClean="0">
                <a:ea typeface="ＭＳ Ｐゴシック" pitchFamily="-108" charset="-128"/>
              </a:rPr>
              <a:t>impaired concentration</a:t>
            </a:r>
          </a:p>
          <a:p>
            <a:pPr lvl="1">
              <a:lnSpc>
                <a:spcPct val="90000"/>
              </a:lnSpc>
              <a:buFont typeface="Wingdings" pitchFamily="-108" charset="2"/>
              <a:buChar char="§"/>
            </a:pPr>
            <a:r>
              <a:rPr lang="en-US" dirty="0" smtClean="0">
                <a:ea typeface="ＭＳ Ｐゴシック" pitchFamily="-108" charset="-128"/>
              </a:rPr>
              <a:t>depressed immune system</a:t>
            </a:r>
          </a:p>
          <a:p>
            <a:pPr lvl="1">
              <a:lnSpc>
                <a:spcPct val="90000"/>
              </a:lnSpc>
              <a:buFont typeface="Wingdings" pitchFamily="-108" charset="2"/>
              <a:buChar char="§"/>
            </a:pPr>
            <a:r>
              <a:rPr lang="en-US" dirty="0" smtClean="0">
                <a:ea typeface="ＭＳ Ｐゴシック" pitchFamily="-108" charset="-128"/>
              </a:rPr>
              <a:t>greater vulnerability to accidents</a:t>
            </a:r>
          </a:p>
        </p:txBody>
      </p:sp>
      <p:pic>
        <p:nvPicPr>
          <p:cNvPr id="49156" name="Picture 9" descr="D:\Art\ch07\jpg\un07-p252.JPG"/>
          <p:cNvPicPr>
            <a:picLocks noChangeAspect="1" noChangeArrowheads="1"/>
          </p:cNvPicPr>
          <p:nvPr/>
        </p:nvPicPr>
        <p:blipFill>
          <a:blip r:embed="rId2" cstate="print"/>
          <a:srcRect/>
          <a:stretch>
            <a:fillRect/>
          </a:stretch>
        </p:blipFill>
        <p:spPr bwMode="auto">
          <a:xfrm>
            <a:off x="762000" y="1676400"/>
            <a:ext cx="2971800" cy="4835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p:txBody>
          <a:bodyPr/>
          <a:lstStyle/>
          <a:p>
            <a:pPr>
              <a:defRPr/>
            </a:pPr>
            <a:r>
              <a:rPr lang="en-US" sz="4400" dirty="0"/>
              <a:t>Sleep Deprivation</a:t>
            </a:r>
          </a:p>
        </p:txBody>
      </p:sp>
      <p:grpSp>
        <p:nvGrpSpPr>
          <p:cNvPr id="50179" name="Group 1070"/>
          <p:cNvGrpSpPr>
            <a:grpSpLocks/>
          </p:cNvGrpSpPr>
          <p:nvPr/>
        </p:nvGrpSpPr>
        <p:grpSpPr bwMode="auto">
          <a:xfrm>
            <a:off x="152400" y="1954213"/>
            <a:ext cx="8961438" cy="4533900"/>
            <a:chOff x="96" y="1231"/>
            <a:chExt cx="5645" cy="2856"/>
          </a:xfrm>
        </p:grpSpPr>
        <p:sp>
          <p:nvSpPr>
            <p:cNvPr id="50180" name="Rectangle 1030"/>
            <p:cNvSpPr>
              <a:spLocks noChangeArrowheads="1"/>
            </p:cNvSpPr>
            <p:nvPr/>
          </p:nvSpPr>
          <p:spPr bwMode="auto">
            <a:xfrm>
              <a:off x="1388" y="1303"/>
              <a:ext cx="1476" cy="216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0181" name="Line 1031"/>
            <p:cNvSpPr>
              <a:spLocks noChangeShapeType="1"/>
            </p:cNvSpPr>
            <p:nvPr/>
          </p:nvSpPr>
          <p:spPr bwMode="auto">
            <a:xfrm>
              <a:off x="1388" y="3079"/>
              <a:ext cx="1476" cy="0"/>
            </a:xfrm>
            <a:prstGeom prst="line">
              <a:avLst/>
            </a:prstGeom>
            <a:noFill/>
            <a:ln w="9525">
              <a:solidFill>
                <a:schemeClr val="tx1"/>
              </a:solidFill>
              <a:round/>
              <a:headEnd/>
              <a:tailEnd/>
            </a:ln>
          </p:spPr>
          <p:txBody>
            <a:bodyPr wrap="none" anchor="ctr"/>
            <a:lstStyle/>
            <a:p>
              <a:endParaRPr lang="en-CA"/>
            </a:p>
          </p:txBody>
        </p:sp>
        <p:sp>
          <p:nvSpPr>
            <p:cNvPr id="50182" name="Line 1032"/>
            <p:cNvSpPr>
              <a:spLocks noChangeShapeType="1"/>
            </p:cNvSpPr>
            <p:nvPr/>
          </p:nvSpPr>
          <p:spPr bwMode="auto">
            <a:xfrm>
              <a:off x="1388" y="1735"/>
              <a:ext cx="1476" cy="0"/>
            </a:xfrm>
            <a:prstGeom prst="line">
              <a:avLst/>
            </a:prstGeom>
            <a:noFill/>
            <a:ln w="9525">
              <a:solidFill>
                <a:schemeClr val="tx1"/>
              </a:solidFill>
              <a:round/>
              <a:headEnd/>
              <a:tailEnd/>
            </a:ln>
          </p:spPr>
          <p:txBody>
            <a:bodyPr wrap="none" anchor="ctr"/>
            <a:lstStyle/>
            <a:p>
              <a:endParaRPr lang="en-CA"/>
            </a:p>
          </p:txBody>
        </p:sp>
        <p:sp>
          <p:nvSpPr>
            <p:cNvPr id="50183" name="Line 1033"/>
            <p:cNvSpPr>
              <a:spLocks noChangeShapeType="1"/>
            </p:cNvSpPr>
            <p:nvPr/>
          </p:nvSpPr>
          <p:spPr bwMode="auto">
            <a:xfrm>
              <a:off x="1388" y="2167"/>
              <a:ext cx="1476" cy="0"/>
            </a:xfrm>
            <a:prstGeom prst="line">
              <a:avLst/>
            </a:prstGeom>
            <a:noFill/>
            <a:ln w="9525">
              <a:solidFill>
                <a:schemeClr val="tx1"/>
              </a:solidFill>
              <a:round/>
              <a:headEnd/>
              <a:tailEnd/>
            </a:ln>
          </p:spPr>
          <p:txBody>
            <a:bodyPr wrap="none" anchor="ctr"/>
            <a:lstStyle/>
            <a:p>
              <a:endParaRPr lang="en-CA"/>
            </a:p>
          </p:txBody>
        </p:sp>
        <p:sp>
          <p:nvSpPr>
            <p:cNvPr id="50184" name="Line 1034"/>
            <p:cNvSpPr>
              <a:spLocks noChangeShapeType="1"/>
            </p:cNvSpPr>
            <p:nvPr/>
          </p:nvSpPr>
          <p:spPr bwMode="auto">
            <a:xfrm>
              <a:off x="1388" y="2647"/>
              <a:ext cx="1476" cy="0"/>
            </a:xfrm>
            <a:prstGeom prst="line">
              <a:avLst/>
            </a:prstGeom>
            <a:noFill/>
            <a:ln w="9525">
              <a:solidFill>
                <a:schemeClr val="tx1"/>
              </a:solidFill>
              <a:round/>
              <a:headEnd/>
              <a:tailEnd/>
            </a:ln>
          </p:spPr>
          <p:txBody>
            <a:bodyPr wrap="none" anchor="ctr"/>
            <a:lstStyle/>
            <a:p>
              <a:endParaRPr lang="en-CA"/>
            </a:p>
          </p:txBody>
        </p:sp>
        <p:sp>
          <p:nvSpPr>
            <p:cNvPr id="50185" name="Text Box 1035"/>
            <p:cNvSpPr txBox="1">
              <a:spLocks noChangeArrowheads="1"/>
            </p:cNvSpPr>
            <p:nvPr/>
          </p:nvSpPr>
          <p:spPr bwMode="auto">
            <a:xfrm>
              <a:off x="896" y="3328"/>
              <a:ext cx="436" cy="212"/>
            </a:xfrm>
            <a:prstGeom prst="rect">
              <a:avLst/>
            </a:prstGeom>
            <a:noFill/>
            <a:ln w="9525">
              <a:noFill/>
              <a:miter lim="800000"/>
              <a:headEnd/>
              <a:tailEnd/>
            </a:ln>
          </p:spPr>
          <p:txBody>
            <a:bodyPr wrap="none">
              <a:spAutoFit/>
            </a:bodyPr>
            <a:lstStyle/>
            <a:p>
              <a:r>
                <a:rPr lang="en-US" sz="1600" b="1"/>
                <a:t>2,400</a:t>
              </a:r>
              <a:endParaRPr lang="en-US" sz="1400"/>
            </a:p>
          </p:txBody>
        </p:sp>
        <p:sp>
          <p:nvSpPr>
            <p:cNvPr id="50186" name="Text Box 1036"/>
            <p:cNvSpPr txBox="1">
              <a:spLocks noChangeArrowheads="1"/>
            </p:cNvSpPr>
            <p:nvPr/>
          </p:nvSpPr>
          <p:spPr bwMode="auto">
            <a:xfrm>
              <a:off x="896" y="2080"/>
              <a:ext cx="436" cy="212"/>
            </a:xfrm>
            <a:prstGeom prst="rect">
              <a:avLst/>
            </a:prstGeom>
            <a:noFill/>
            <a:ln w="9525">
              <a:noFill/>
              <a:miter lim="800000"/>
              <a:headEnd/>
              <a:tailEnd/>
            </a:ln>
          </p:spPr>
          <p:txBody>
            <a:bodyPr wrap="none">
              <a:spAutoFit/>
            </a:bodyPr>
            <a:lstStyle/>
            <a:p>
              <a:r>
                <a:rPr lang="en-US" sz="1600" b="1"/>
                <a:t>2,700</a:t>
              </a:r>
              <a:endParaRPr lang="en-US" sz="1400"/>
            </a:p>
          </p:txBody>
        </p:sp>
        <p:sp>
          <p:nvSpPr>
            <p:cNvPr id="50187" name="Text Box 1037"/>
            <p:cNvSpPr txBox="1">
              <a:spLocks noChangeArrowheads="1"/>
            </p:cNvSpPr>
            <p:nvPr/>
          </p:nvSpPr>
          <p:spPr bwMode="auto">
            <a:xfrm>
              <a:off x="896" y="2560"/>
              <a:ext cx="436" cy="212"/>
            </a:xfrm>
            <a:prstGeom prst="rect">
              <a:avLst/>
            </a:prstGeom>
            <a:noFill/>
            <a:ln w="9525">
              <a:noFill/>
              <a:miter lim="800000"/>
              <a:headEnd/>
              <a:tailEnd/>
            </a:ln>
          </p:spPr>
          <p:txBody>
            <a:bodyPr wrap="none">
              <a:spAutoFit/>
            </a:bodyPr>
            <a:lstStyle/>
            <a:p>
              <a:r>
                <a:rPr lang="en-US" sz="1600" b="1"/>
                <a:t>2,600</a:t>
              </a:r>
              <a:endParaRPr lang="en-US" sz="1400"/>
            </a:p>
          </p:txBody>
        </p:sp>
        <p:sp>
          <p:nvSpPr>
            <p:cNvPr id="50188" name="Text Box 1038"/>
            <p:cNvSpPr txBox="1">
              <a:spLocks noChangeArrowheads="1"/>
            </p:cNvSpPr>
            <p:nvPr/>
          </p:nvSpPr>
          <p:spPr bwMode="auto">
            <a:xfrm>
              <a:off x="896" y="2992"/>
              <a:ext cx="436" cy="212"/>
            </a:xfrm>
            <a:prstGeom prst="rect">
              <a:avLst/>
            </a:prstGeom>
            <a:noFill/>
            <a:ln w="9525">
              <a:noFill/>
              <a:miter lim="800000"/>
              <a:headEnd/>
              <a:tailEnd/>
            </a:ln>
          </p:spPr>
          <p:txBody>
            <a:bodyPr wrap="none">
              <a:spAutoFit/>
            </a:bodyPr>
            <a:lstStyle/>
            <a:p>
              <a:r>
                <a:rPr lang="en-US" sz="1600" b="1"/>
                <a:t>2,500</a:t>
              </a:r>
              <a:endParaRPr lang="en-US" sz="1400"/>
            </a:p>
          </p:txBody>
        </p:sp>
        <p:sp>
          <p:nvSpPr>
            <p:cNvPr id="50189" name="Text Box 1039"/>
            <p:cNvSpPr txBox="1">
              <a:spLocks noChangeArrowheads="1"/>
            </p:cNvSpPr>
            <p:nvPr/>
          </p:nvSpPr>
          <p:spPr bwMode="auto">
            <a:xfrm>
              <a:off x="896" y="1648"/>
              <a:ext cx="436" cy="212"/>
            </a:xfrm>
            <a:prstGeom prst="rect">
              <a:avLst/>
            </a:prstGeom>
            <a:noFill/>
            <a:ln w="9525">
              <a:noFill/>
              <a:miter lim="800000"/>
              <a:headEnd/>
              <a:tailEnd/>
            </a:ln>
          </p:spPr>
          <p:txBody>
            <a:bodyPr wrap="none">
              <a:spAutoFit/>
            </a:bodyPr>
            <a:lstStyle/>
            <a:p>
              <a:r>
                <a:rPr lang="en-US" sz="1600" b="1"/>
                <a:t>2,800</a:t>
              </a:r>
              <a:endParaRPr lang="en-US" sz="1400"/>
            </a:p>
          </p:txBody>
        </p:sp>
        <p:sp>
          <p:nvSpPr>
            <p:cNvPr id="50190" name="Text Box 1040"/>
            <p:cNvSpPr txBox="1">
              <a:spLocks noChangeArrowheads="1"/>
            </p:cNvSpPr>
            <p:nvPr/>
          </p:nvSpPr>
          <p:spPr bwMode="auto">
            <a:xfrm>
              <a:off x="1498" y="3645"/>
              <a:ext cx="116" cy="212"/>
            </a:xfrm>
            <a:prstGeom prst="rect">
              <a:avLst/>
            </a:prstGeom>
            <a:noFill/>
            <a:ln w="9525">
              <a:noFill/>
              <a:miter lim="800000"/>
              <a:headEnd/>
              <a:tailEnd/>
            </a:ln>
          </p:spPr>
          <p:txBody>
            <a:bodyPr wrap="none">
              <a:spAutoFit/>
            </a:bodyPr>
            <a:lstStyle/>
            <a:p>
              <a:endParaRPr lang="en-US" sz="1600"/>
            </a:p>
          </p:txBody>
        </p:sp>
        <p:sp>
          <p:nvSpPr>
            <p:cNvPr id="50191" name="Text Box 1041"/>
            <p:cNvSpPr txBox="1">
              <a:spLocks noChangeArrowheads="1"/>
            </p:cNvSpPr>
            <p:nvPr/>
          </p:nvSpPr>
          <p:spPr bwMode="auto">
            <a:xfrm>
              <a:off x="1450" y="3484"/>
              <a:ext cx="1452" cy="404"/>
            </a:xfrm>
            <a:prstGeom prst="rect">
              <a:avLst/>
            </a:prstGeom>
            <a:noFill/>
            <a:ln w="9525">
              <a:noFill/>
              <a:miter lim="800000"/>
              <a:headEnd/>
              <a:tailEnd/>
            </a:ln>
          </p:spPr>
          <p:txBody>
            <a:bodyPr wrap="none">
              <a:spAutoFit/>
            </a:bodyPr>
            <a:lstStyle/>
            <a:p>
              <a:r>
                <a:rPr lang="en-US" b="1"/>
                <a:t>Spring time change</a:t>
              </a:r>
            </a:p>
            <a:p>
              <a:r>
                <a:rPr lang="en-US" b="1"/>
                <a:t>(hour sleep loss)</a:t>
              </a:r>
              <a:endParaRPr lang="en-US" sz="1400" b="1"/>
            </a:p>
          </p:txBody>
        </p:sp>
        <p:sp>
          <p:nvSpPr>
            <p:cNvPr id="50192" name="Rectangle 1042"/>
            <p:cNvSpPr>
              <a:spLocks noChangeArrowheads="1"/>
            </p:cNvSpPr>
            <p:nvPr/>
          </p:nvSpPr>
          <p:spPr bwMode="auto">
            <a:xfrm>
              <a:off x="1511" y="2743"/>
              <a:ext cx="369" cy="720"/>
            </a:xfrm>
            <a:prstGeom prst="rect">
              <a:avLst/>
            </a:prstGeom>
            <a:solidFill>
              <a:srgbClr val="99FFCC"/>
            </a:solidFill>
            <a:ln w="9525">
              <a:noFill/>
              <a:miter lim="800000"/>
              <a:headEnd/>
              <a:tailEnd/>
            </a:ln>
          </p:spPr>
          <p:txBody>
            <a:bodyPr wrap="none" anchor="ctr"/>
            <a:lstStyle/>
            <a:p>
              <a:endParaRPr lang="en-US"/>
            </a:p>
          </p:txBody>
        </p:sp>
        <p:sp>
          <p:nvSpPr>
            <p:cNvPr id="50193" name="Rectangle 1043"/>
            <p:cNvSpPr>
              <a:spLocks noChangeArrowheads="1"/>
            </p:cNvSpPr>
            <p:nvPr/>
          </p:nvSpPr>
          <p:spPr bwMode="auto">
            <a:xfrm>
              <a:off x="2188" y="1639"/>
              <a:ext cx="369" cy="1824"/>
            </a:xfrm>
            <a:prstGeom prst="rect">
              <a:avLst/>
            </a:prstGeom>
            <a:solidFill>
              <a:srgbClr val="FFCC99"/>
            </a:solidFill>
            <a:ln w="9525">
              <a:noFill/>
              <a:miter lim="800000"/>
              <a:headEnd/>
              <a:tailEnd/>
            </a:ln>
          </p:spPr>
          <p:txBody>
            <a:bodyPr wrap="none" anchor="ctr"/>
            <a:lstStyle/>
            <a:p>
              <a:endParaRPr lang="en-US"/>
            </a:p>
          </p:txBody>
        </p:sp>
        <p:sp>
          <p:nvSpPr>
            <p:cNvPr id="50194" name="Rectangle 1044"/>
            <p:cNvSpPr>
              <a:spLocks noChangeArrowheads="1"/>
            </p:cNvSpPr>
            <p:nvPr/>
          </p:nvSpPr>
          <p:spPr bwMode="auto">
            <a:xfrm>
              <a:off x="4095" y="1303"/>
              <a:ext cx="1476" cy="216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0195" name="Line 1045"/>
            <p:cNvSpPr>
              <a:spLocks noChangeShapeType="1"/>
            </p:cNvSpPr>
            <p:nvPr/>
          </p:nvSpPr>
          <p:spPr bwMode="auto">
            <a:xfrm>
              <a:off x="4095" y="3079"/>
              <a:ext cx="1476" cy="0"/>
            </a:xfrm>
            <a:prstGeom prst="line">
              <a:avLst/>
            </a:prstGeom>
            <a:noFill/>
            <a:ln w="9525">
              <a:solidFill>
                <a:schemeClr val="tx1"/>
              </a:solidFill>
              <a:round/>
              <a:headEnd/>
              <a:tailEnd/>
            </a:ln>
          </p:spPr>
          <p:txBody>
            <a:bodyPr wrap="none" anchor="ctr"/>
            <a:lstStyle/>
            <a:p>
              <a:endParaRPr lang="en-CA"/>
            </a:p>
          </p:txBody>
        </p:sp>
        <p:sp>
          <p:nvSpPr>
            <p:cNvPr id="50196" name="Line 1046"/>
            <p:cNvSpPr>
              <a:spLocks noChangeShapeType="1"/>
            </p:cNvSpPr>
            <p:nvPr/>
          </p:nvSpPr>
          <p:spPr bwMode="auto">
            <a:xfrm>
              <a:off x="4095" y="2167"/>
              <a:ext cx="1476" cy="0"/>
            </a:xfrm>
            <a:prstGeom prst="line">
              <a:avLst/>
            </a:prstGeom>
            <a:noFill/>
            <a:ln w="9525">
              <a:solidFill>
                <a:schemeClr val="tx1"/>
              </a:solidFill>
              <a:round/>
              <a:headEnd/>
              <a:tailEnd/>
            </a:ln>
          </p:spPr>
          <p:txBody>
            <a:bodyPr wrap="none" anchor="ctr"/>
            <a:lstStyle/>
            <a:p>
              <a:endParaRPr lang="en-CA"/>
            </a:p>
          </p:txBody>
        </p:sp>
        <p:sp>
          <p:nvSpPr>
            <p:cNvPr id="50197" name="Line 1047"/>
            <p:cNvSpPr>
              <a:spLocks noChangeShapeType="1"/>
            </p:cNvSpPr>
            <p:nvPr/>
          </p:nvSpPr>
          <p:spPr bwMode="auto">
            <a:xfrm>
              <a:off x="4095" y="2647"/>
              <a:ext cx="1476" cy="0"/>
            </a:xfrm>
            <a:prstGeom prst="line">
              <a:avLst/>
            </a:prstGeom>
            <a:noFill/>
            <a:ln w="9525">
              <a:solidFill>
                <a:schemeClr val="tx1"/>
              </a:solidFill>
              <a:round/>
              <a:headEnd/>
              <a:tailEnd/>
            </a:ln>
          </p:spPr>
          <p:txBody>
            <a:bodyPr wrap="none" anchor="ctr"/>
            <a:lstStyle/>
            <a:p>
              <a:endParaRPr lang="en-CA"/>
            </a:p>
          </p:txBody>
        </p:sp>
        <p:sp>
          <p:nvSpPr>
            <p:cNvPr id="50198" name="Text Box 1048"/>
            <p:cNvSpPr txBox="1">
              <a:spLocks noChangeArrowheads="1"/>
            </p:cNvSpPr>
            <p:nvPr/>
          </p:nvSpPr>
          <p:spPr bwMode="auto">
            <a:xfrm>
              <a:off x="3603" y="3328"/>
              <a:ext cx="436" cy="212"/>
            </a:xfrm>
            <a:prstGeom prst="rect">
              <a:avLst/>
            </a:prstGeom>
            <a:noFill/>
            <a:ln w="9525">
              <a:noFill/>
              <a:miter lim="800000"/>
              <a:headEnd/>
              <a:tailEnd/>
            </a:ln>
          </p:spPr>
          <p:txBody>
            <a:bodyPr wrap="none">
              <a:spAutoFit/>
            </a:bodyPr>
            <a:lstStyle/>
            <a:p>
              <a:r>
                <a:rPr lang="en-US" sz="1600" b="1"/>
                <a:t>3,600</a:t>
              </a:r>
              <a:endParaRPr lang="en-US" sz="1400"/>
            </a:p>
          </p:txBody>
        </p:sp>
        <p:sp>
          <p:nvSpPr>
            <p:cNvPr id="50199" name="Text Box 1049"/>
            <p:cNvSpPr txBox="1">
              <a:spLocks noChangeArrowheads="1"/>
            </p:cNvSpPr>
            <p:nvPr/>
          </p:nvSpPr>
          <p:spPr bwMode="auto">
            <a:xfrm>
              <a:off x="3603" y="2080"/>
              <a:ext cx="436" cy="212"/>
            </a:xfrm>
            <a:prstGeom prst="rect">
              <a:avLst/>
            </a:prstGeom>
            <a:noFill/>
            <a:ln w="9525">
              <a:noFill/>
              <a:miter lim="800000"/>
              <a:headEnd/>
              <a:tailEnd/>
            </a:ln>
          </p:spPr>
          <p:txBody>
            <a:bodyPr wrap="none">
              <a:spAutoFit/>
            </a:bodyPr>
            <a:lstStyle/>
            <a:p>
              <a:r>
                <a:rPr lang="en-US" sz="1600" b="1"/>
                <a:t>4,200</a:t>
              </a:r>
              <a:endParaRPr lang="en-US" sz="1400"/>
            </a:p>
          </p:txBody>
        </p:sp>
        <p:sp>
          <p:nvSpPr>
            <p:cNvPr id="50200" name="Text Box 1050"/>
            <p:cNvSpPr txBox="1">
              <a:spLocks noChangeArrowheads="1"/>
            </p:cNvSpPr>
            <p:nvPr/>
          </p:nvSpPr>
          <p:spPr bwMode="auto">
            <a:xfrm>
              <a:off x="3603" y="2560"/>
              <a:ext cx="400" cy="212"/>
            </a:xfrm>
            <a:prstGeom prst="rect">
              <a:avLst/>
            </a:prstGeom>
            <a:noFill/>
            <a:ln w="9525">
              <a:noFill/>
              <a:miter lim="800000"/>
              <a:headEnd/>
              <a:tailEnd/>
            </a:ln>
          </p:spPr>
          <p:txBody>
            <a:bodyPr wrap="none">
              <a:spAutoFit/>
            </a:bodyPr>
            <a:lstStyle/>
            <a:p>
              <a:r>
                <a:rPr lang="en-US" sz="1600" b="1"/>
                <a:t>4000</a:t>
              </a:r>
              <a:endParaRPr lang="en-US" sz="1400"/>
            </a:p>
          </p:txBody>
        </p:sp>
        <p:sp>
          <p:nvSpPr>
            <p:cNvPr id="50201" name="Text Box 1051"/>
            <p:cNvSpPr txBox="1">
              <a:spLocks noChangeArrowheads="1"/>
            </p:cNvSpPr>
            <p:nvPr/>
          </p:nvSpPr>
          <p:spPr bwMode="auto">
            <a:xfrm>
              <a:off x="3603" y="2992"/>
              <a:ext cx="436" cy="212"/>
            </a:xfrm>
            <a:prstGeom prst="rect">
              <a:avLst/>
            </a:prstGeom>
            <a:noFill/>
            <a:ln w="9525">
              <a:noFill/>
              <a:miter lim="800000"/>
              <a:headEnd/>
              <a:tailEnd/>
            </a:ln>
          </p:spPr>
          <p:txBody>
            <a:bodyPr wrap="none">
              <a:spAutoFit/>
            </a:bodyPr>
            <a:lstStyle/>
            <a:p>
              <a:r>
                <a:rPr lang="en-US" sz="1600" b="1"/>
                <a:t>3,800</a:t>
              </a:r>
              <a:endParaRPr lang="en-US" sz="1400"/>
            </a:p>
          </p:txBody>
        </p:sp>
        <p:sp>
          <p:nvSpPr>
            <p:cNvPr id="50202" name="Text Box 1052"/>
            <p:cNvSpPr txBox="1">
              <a:spLocks noChangeArrowheads="1"/>
            </p:cNvSpPr>
            <p:nvPr/>
          </p:nvSpPr>
          <p:spPr bwMode="auto">
            <a:xfrm>
              <a:off x="4204" y="3645"/>
              <a:ext cx="116" cy="212"/>
            </a:xfrm>
            <a:prstGeom prst="rect">
              <a:avLst/>
            </a:prstGeom>
            <a:noFill/>
            <a:ln w="9525">
              <a:noFill/>
              <a:miter lim="800000"/>
              <a:headEnd/>
              <a:tailEnd/>
            </a:ln>
          </p:spPr>
          <p:txBody>
            <a:bodyPr wrap="none">
              <a:spAutoFit/>
            </a:bodyPr>
            <a:lstStyle/>
            <a:p>
              <a:endParaRPr lang="en-US" sz="1600"/>
            </a:p>
          </p:txBody>
        </p:sp>
        <p:sp>
          <p:nvSpPr>
            <p:cNvPr id="50203" name="Text Box 1053"/>
            <p:cNvSpPr txBox="1">
              <a:spLocks noChangeArrowheads="1"/>
            </p:cNvSpPr>
            <p:nvPr/>
          </p:nvSpPr>
          <p:spPr bwMode="auto">
            <a:xfrm>
              <a:off x="4156" y="3484"/>
              <a:ext cx="1444" cy="404"/>
            </a:xfrm>
            <a:prstGeom prst="rect">
              <a:avLst/>
            </a:prstGeom>
            <a:noFill/>
            <a:ln w="9525">
              <a:noFill/>
              <a:miter lim="800000"/>
              <a:headEnd/>
              <a:tailEnd/>
            </a:ln>
          </p:spPr>
          <p:txBody>
            <a:bodyPr wrap="none">
              <a:spAutoFit/>
            </a:bodyPr>
            <a:lstStyle/>
            <a:p>
              <a:r>
                <a:rPr lang="en-US" b="1"/>
                <a:t>Fall time change</a:t>
              </a:r>
            </a:p>
            <a:p>
              <a:r>
                <a:rPr lang="en-US" b="1"/>
                <a:t>(hour sleep gained)</a:t>
              </a:r>
              <a:endParaRPr lang="en-US" sz="1400" b="1"/>
            </a:p>
          </p:txBody>
        </p:sp>
        <p:sp>
          <p:nvSpPr>
            <p:cNvPr id="50204" name="Rectangle 1054"/>
            <p:cNvSpPr>
              <a:spLocks noChangeArrowheads="1"/>
            </p:cNvSpPr>
            <p:nvPr/>
          </p:nvSpPr>
          <p:spPr bwMode="auto">
            <a:xfrm>
              <a:off x="4218" y="2599"/>
              <a:ext cx="369" cy="864"/>
            </a:xfrm>
            <a:prstGeom prst="rect">
              <a:avLst/>
            </a:prstGeom>
            <a:solidFill>
              <a:srgbClr val="99FFCC"/>
            </a:solidFill>
            <a:ln w="9525">
              <a:noFill/>
              <a:miter lim="800000"/>
              <a:headEnd/>
              <a:tailEnd/>
            </a:ln>
          </p:spPr>
          <p:txBody>
            <a:bodyPr wrap="none" anchor="ctr"/>
            <a:lstStyle/>
            <a:p>
              <a:endParaRPr lang="en-US"/>
            </a:p>
          </p:txBody>
        </p:sp>
        <p:sp>
          <p:nvSpPr>
            <p:cNvPr id="50205" name="Rectangle 1055"/>
            <p:cNvSpPr>
              <a:spLocks noChangeArrowheads="1"/>
            </p:cNvSpPr>
            <p:nvPr/>
          </p:nvSpPr>
          <p:spPr bwMode="auto">
            <a:xfrm>
              <a:off x="4894" y="3175"/>
              <a:ext cx="369" cy="288"/>
            </a:xfrm>
            <a:prstGeom prst="rect">
              <a:avLst/>
            </a:prstGeom>
            <a:solidFill>
              <a:srgbClr val="FFCC99"/>
            </a:solidFill>
            <a:ln w="9525">
              <a:noFill/>
              <a:miter lim="800000"/>
              <a:headEnd/>
              <a:tailEnd/>
            </a:ln>
          </p:spPr>
          <p:txBody>
            <a:bodyPr wrap="none" anchor="ctr"/>
            <a:lstStyle/>
            <a:p>
              <a:endParaRPr lang="en-US"/>
            </a:p>
          </p:txBody>
        </p:sp>
        <p:grpSp>
          <p:nvGrpSpPr>
            <p:cNvPr id="50206" name="Group 1056"/>
            <p:cNvGrpSpPr>
              <a:grpSpLocks/>
            </p:cNvGrpSpPr>
            <p:nvPr/>
          </p:nvGrpSpPr>
          <p:grpSpPr bwMode="auto">
            <a:xfrm>
              <a:off x="1265" y="1231"/>
              <a:ext cx="1114" cy="366"/>
              <a:chOff x="528" y="1320"/>
              <a:chExt cx="768" cy="366"/>
            </a:xfrm>
          </p:grpSpPr>
          <p:sp>
            <p:nvSpPr>
              <p:cNvPr id="50216" name="Rectangle 1057"/>
              <p:cNvSpPr>
                <a:spLocks noChangeArrowheads="1"/>
              </p:cNvSpPr>
              <p:nvPr/>
            </p:nvSpPr>
            <p:spPr bwMode="auto">
              <a:xfrm>
                <a:off x="528" y="1344"/>
                <a:ext cx="768" cy="336"/>
              </a:xfrm>
              <a:prstGeom prst="rect">
                <a:avLst/>
              </a:prstGeom>
              <a:solidFill>
                <a:srgbClr val="EAEAEA"/>
              </a:solidFill>
              <a:ln w="9525">
                <a:solidFill>
                  <a:schemeClr val="tx1"/>
                </a:solidFill>
                <a:miter lim="800000"/>
                <a:headEnd/>
                <a:tailEnd/>
              </a:ln>
            </p:spPr>
            <p:txBody>
              <a:bodyPr wrap="none" anchor="ctr"/>
              <a:lstStyle/>
              <a:p>
                <a:endParaRPr lang="en-US"/>
              </a:p>
            </p:txBody>
          </p:sp>
          <p:sp>
            <p:nvSpPr>
              <p:cNvPr id="50217" name="Text Box 1058"/>
              <p:cNvSpPr txBox="1">
                <a:spLocks noChangeArrowheads="1"/>
              </p:cNvSpPr>
              <p:nvPr/>
            </p:nvSpPr>
            <p:spPr bwMode="auto">
              <a:xfrm>
                <a:off x="528" y="1320"/>
                <a:ext cx="727" cy="366"/>
              </a:xfrm>
              <a:prstGeom prst="rect">
                <a:avLst/>
              </a:prstGeom>
              <a:noFill/>
              <a:ln w="9525">
                <a:noFill/>
                <a:miter lim="800000"/>
                <a:headEnd/>
                <a:tailEnd/>
              </a:ln>
            </p:spPr>
            <p:txBody>
              <a:bodyPr wrap="none">
                <a:spAutoFit/>
              </a:bodyPr>
              <a:lstStyle/>
              <a:p>
                <a:r>
                  <a:rPr lang="en-US" sz="1600" b="1"/>
                  <a:t>Less sleep,</a:t>
                </a:r>
              </a:p>
              <a:p>
                <a:r>
                  <a:rPr lang="en-US" sz="1600" b="1"/>
                  <a:t>more accidents</a:t>
                </a:r>
                <a:endParaRPr lang="en-US" sz="1400"/>
              </a:p>
            </p:txBody>
          </p:sp>
        </p:grpSp>
        <p:grpSp>
          <p:nvGrpSpPr>
            <p:cNvPr id="50207" name="Group 1059"/>
            <p:cNvGrpSpPr>
              <a:grpSpLocks/>
            </p:cNvGrpSpPr>
            <p:nvPr/>
          </p:nvGrpSpPr>
          <p:grpSpPr bwMode="auto">
            <a:xfrm>
              <a:off x="3972" y="1231"/>
              <a:ext cx="1113" cy="366"/>
              <a:chOff x="528" y="1320"/>
              <a:chExt cx="768" cy="366"/>
            </a:xfrm>
          </p:grpSpPr>
          <p:sp>
            <p:nvSpPr>
              <p:cNvPr id="50214" name="Rectangle 1060"/>
              <p:cNvSpPr>
                <a:spLocks noChangeArrowheads="1"/>
              </p:cNvSpPr>
              <p:nvPr/>
            </p:nvSpPr>
            <p:spPr bwMode="auto">
              <a:xfrm>
                <a:off x="528" y="1344"/>
                <a:ext cx="768" cy="336"/>
              </a:xfrm>
              <a:prstGeom prst="rect">
                <a:avLst/>
              </a:prstGeom>
              <a:solidFill>
                <a:srgbClr val="EAEAEA"/>
              </a:solidFill>
              <a:ln w="9525">
                <a:solidFill>
                  <a:schemeClr val="tx1"/>
                </a:solidFill>
                <a:miter lim="800000"/>
                <a:headEnd/>
                <a:tailEnd/>
              </a:ln>
            </p:spPr>
            <p:txBody>
              <a:bodyPr wrap="none" anchor="ctr"/>
              <a:lstStyle/>
              <a:p>
                <a:endParaRPr lang="en-US"/>
              </a:p>
            </p:txBody>
          </p:sp>
          <p:sp>
            <p:nvSpPr>
              <p:cNvPr id="50215" name="Text Box 1061"/>
              <p:cNvSpPr txBox="1">
                <a:spLocks noChangeArrowheads="1"/>
              </p:cNvSpPr>
              <p:nvPr/>
            </p:nvSpPr>
            <p:spPr bwMode="auto">
              <a:xfrm>
                <a:off x="528" y="1320"/>
                <a:ext cx="743" cy="366"/>
              </a:xfrm>
              <a:prstGeom prst="rect">
                <a:avLst/>
              </a:prstGeom>
              <a:noFill/>
              <a:ln w="9525">
                <a:noFill/>
                <a:miter lim="800000"/>
                <a:headEnd/>
                <a:tailEnd/>
              </a:ln>
            </p:spPr>
            <p:txBody>
              <a:bodyPr wrap="none">
                <a:spAutoFit/>
              </a:bodyPr>
              <a:lstStyle/>
              <a:p>
                <a:r>
                  <a:rPr lang="en-US" sz="1600" b="1"/>
                  <a:t>More sleep,</a:t>
                </a:r>
              </a:p>
              <a:p>
                <a:r>
                  <a:rPr lang="en-US" sz="1600" b="1"/>
                  <a:t>fewer accidents</a:t>
                </a:r>
                <a:endParaRPr lang="en-US" sz="1400"/>
              </a:p>
            </p:txBody>
          </p:sp>
        </p:grpSp>
        <p:sp>
          <p:nvSpPr>
            <p:cNvPr id="50208" name="Rectangle 1063"/>
            <p:cNvSpPr>
              <a:spLocks noChangeArrowheads="1"/>
            </p:cNvSpPr>
            <p:nvPr/>
          </p:nvSpPr>
          <p:spPr bwMode="auto">
            <a:xfrm>
              <a:off x="1388" y="3929"/>
              <a:ext cx="123" cy="96"/>
            </a:xfrm>
            <a:prstGeom prst="rect">
              <a:avLst/>
            </a:prstGeom>
            <a:solidFill>
              <a:srgbClr val="99FFCC"/>
            </a:solidFill>
            <a:ln w="9525">
              <a:noFill/>
              <a:miter lim="800000"/>
              <a:headEnd/>
              <a:tailEnd/>
            </a:ln>
          </p:spPr>
          <p:txBody>
            <a:bodyPr wrap="none" anchor="ctr"/>
            <a:lstStyle/>
            <a:p>
              <a:endParaRPr lang="en-US"/>
            </a:p>
          </p:txBody>
        </p:sp>
        <p:sp>
          <p:nvSpPr>
            <p:cNvPr id="50209" name="Text Box 1064"/>
            <p:cNvSpPr txBox="1">
              <a:spLocks noChangeArrowheads="1"/>
            </p:cNvSpPr>
            <p:nvPr/>
          </p:nvSpPr>
          <p:spPr bwMode="auto">
            <a:xfrm>
              <a:off x="1683" y="3888"/>
              <a:ext cx="116" cy="192"/>
            </a:xfrm>
            <a:prstGeom prst="rect">
              <a:avLst/>
            </a:prstGeom>
            <a:noFill/>
            <a:ln w="9525">
              <a:noFill/>
              <a:miter lim="800000"/>
              <a:headEnd/>
              <a:tailEnd/>
            </a:ln>
          </p:spPr>
          <p:txBody>
            <a:bodyPr wrap="none">
              <a:spAutoFit/>
            </a:bodyPr>
            <a:lstStyle/>
            <a:p>
              <a:endParaRPr lang="en-US" sz="1400" b="1"/>
            </a:p>
          </p:txBody>
        </p:sp>
        <p:sp>
          <p:nvSpPr>
            <p:cNvPr id="50210" name="Text Box 1065"/>
            <p:cNvSpPr txBox="1">
              <a:spLocks noChangeArrowheads="1"/>
            </p:cNvSpPr>
            <p:nvPr/>
          </p:nvSpPr>
          <p:spPr bwMode="auto">
            <a:xfrm>
              <a:off x="1498" y="3856"/>
              <a:ext cx="2020" cy="231"/>
            </a:xfrm>
            <a:prstGeom prst="rect">
              <a:avLst/>
            </a:prstGeom>
            <a:noFill/>
            <a:ln w="9525">
              <a:noFill/>
              <a:miter lim="800000"/>
              <a:headEnd/>
              <a:tailEnd/>
            </a:ln>
          </p:spPr>
          <p:txBody>
            <a:bodyPr wrap="none">
              <a:spAutoFit/>
            </a:bodyPr>
            <a:lstStyle/>
            <a:p>
              <a:r>
                <a:rPr lang="en-US" b="1"/>
                <a:t>Monday before time change</a:t>
              </a:r>
              <a:endParaRPr lang="en-US" sz="1400" b="1"/>
            </a:p>
          </p:txBody>
        </p:sp>
        <p:sp>
          <p:nvSpPr>
            <p:cNvPr id="50211" name="Rectangle 1067"/>
            <p:cNvSpPr>
              <a:spLocks noChangeArrowheads="1"/>
            </p:cNvSpPr>
            <p:nvPr/>
          </p:nvSpPr>
          <p:spPr bwMode="auto">
            <a:xfrm>
              <a:off x="3726" y="3943"/>
              <a:ext cx="123" cy="96"/>
            </a:xfrm>
            <a:prstGeom prst="rect">
              <a:avLst/>
            </a:prstGeom>
            <a:solidFill>
              <a:srgbClr val="FFCC99"/>
            </a:solidFill>
            <a:ln w="9525">
              <a:noFill/>
              <a:miter lim="800000"/>
              <a:headEnd/>
              <a:tailEnd/>
            </a:ln>
          </p:spPr>
          <p:txBody>
            <a:bodyPr wrap="none" anchor="ctr"/>
            <a:lstStyle/>
            <a:p>
              <a:endParaRPr lang="en-US"/>
            </a:p>
          </p:txBody>
        </p:sp>
        <p:sp>
          <p:nvSpPr>
            <p:cNvPr id="50212" name="Text Box 1068"/>
            <p:cNvSpPr txBox="1">
              <a:spLocks noChangeArrowheads="1"/>
            </p:cNvSpPr>
            <p:nvPr/>
          </p:nvSpPr>
          <p:spPr bwMode="auto">
            <a:xfrm>
              <a:off x="3849" y="3856"/>
              <a:ext cx="1892" cy="231"/>
            </a:xfrm>
            <a:prstGeom prst="rect">
              <a:avLst/>
            </a:prstGeom>
            <a:noFill/>
            <a:ln w="9525">
              <a:noFill/>
              <a:miter lim="800000"/>
              <a:headEnd/>
              <a:tailEnd/>
            </a:ln>
          </p:spPr>
          <p:txBody>
            <a:bodyPr wrap="none">
              <a:spAutoFit/>
            </a:bodyPr>
            <a:lstStyle/>
            <a:p>
              <a:r>
                <a:rPr lang="en-US" b="1"/>
                <a:t>Monday after time change</a:t>
              </a:r>
              <a:endParaRPr lang="en-US" sz="1400" b="1"/>
            </a:p>
          </p:txBody>
        </p:sp>
        <p:sp>
          <p:nvSpPr>
            <p:cNvPr id="50213" name="Text Box 1069"/>
            <p:cNvSpPr txBox="1">
              <a:spLocks noChangeArrowheads="1"/>
            </p:cNvSpPr>
            <p:nvPr/>
          </p:nvSpPr>
          <p:spPr bwMode="auto">
            <a:xfrm>
              <a:off x="96" y="1319"/>
              <a:ext cx="804" cy="404"/>
            </a:xfrm>
            <a:prstGeom prst="rect">
              <a:avLst/>
            </a:prstGeom>
            <a:noFill/>
            <a:ln w="9525">
              <a:noFill/>
              <a:miter lim="800000"/>
              <a:headEnd/>
              <a:tailEnd/>
            </a:ln>
          </p:spPr>
          <p:txBody>
            <a:bodyPr wrap="none">
              <a:spAutoFit/>
            </a:bodyPr>
            <a:lstStyle/>
            <a:p>
              <a:r>
                <a:rPr lang="en-US" b="1"/>
                <a:t>Accident </a:t>
              </a:r>
            </a:p>
            <a:p>
              <a:r>
                <a:rPr lang="en-US" b="1"/>
                <a:t>frequency</a:t>
              </a:r>
              <a:endParaRPr lang="en-US" sz="1600" b="1"/>
            </a:p>
          </p:txBody>
        </p:sp>
      </p:gr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Sleep Deprivation</a:t>
            </a:r>
            <a:endParaRPr lang="en-CA" dirty="0"/>
          </a:p>
        </p:txBody>
      </p:sp>
      <p:sp>
        <p:nvSpPr>
          <p:cNvPr id="3" name="Rectangle 2"/>
          <p:cNvSpPr/>
          <p:nvPr/>
        </p:nvSpPr>
        <p:spPr>
          <a:xfrm>
            <a:off x="1219200" y="1447800"/>
            <a:ext cx="7543800" cy="3970318"/>
          </a:xfrm>
          <a:prstGeom prst="rect">
            <a:avLst/>
          </a:prstGeom>
        </p:spPr>
        <p:txBody>
          <a:bodyPr wrap="square">
            <a:spAutoFit/>
          </a:bodyPr>
          <a:lstStyle/>
          <a:p>
            <a:endParaRPr lang="en-CA" dirty="0"/>
          </a:p>
          <a:p>
            <a:endParaRPr lang="en-CA" dirty="0"/>
          </a:p>
          <a:p>
            <a:r>
              <a:rPr lang="en-CA" sz="2400" dirty="0">
                <a:solidFill>
                  <a:srgbClr val="C00000"/>
                </a:solidFill>
              </a:rPr>
              <a:t>BUT</a:t>
            </a:r>
            <a:r>
              <a:rPr lang="en-CA" sz="2400" dirty="0"/>
              <a:t> a sleep-deprived person does as well as anyone on highly motivating tasks (running, arcade games, boxing) </a:t>
            </a:r>
          </a:p>
          <a:p>
            <a:endParaRPr lang="en-CA" sz="2400" dirty="0" smtClean="0"/>
          </a:p>
          <a:p>
            <a:r>
              <a:rPr lang="en-CA" sz="2400" b="1" dirty="0">
                <a:solidFill>
                  <a:srgbClr val="C00000"/>
                </a:solidFill>
              </a:rPr>
              <a:t>P</a:t>
            </a:r>
            <a:r>
              <a:rPr lang="en-CA" sz="2400" b="1" dirty="0" smtClean="0">
                <a:solidFill>
                  <a:srgbClr val="C00000"/>
                </a:solidFill>
              </a:rPr>
              <a:t>urpose </a:t>
            </a:r>
            <a:r>
              <a:rPr lang="en-CA" sz="2400" b="1" dirty="0">
                <a:solidFill>
                  <a:srgbClr val="C00000"/>
                </a:solidFill>
              </a:rPr>
              <a:t>of sleep </a:t>
            </a:r>
          </a:p>
          <a:p>
            <a:r>
              <a:rPr lang="en-CA" sz="2400" dirty="0" smtClean="0"/>
              <a:t>      - to </a:t>
            </a:r>
            <a:r>
              <a:rPr lang="en-CA" sz="2400" dirty="0"/>
              <a:t>help us regenerate </a:t>
            </a:r>
          </a:p>
          <a:p>
            <a:r>
              <a:rPr lang="en-CA" sz="2400" dirty="0" smtClean="0"/>
              <a:t>      - </a:t>
            </a:r>
            <a:r>
              <a:rPr lang="en-CA" sz="2400" b="1" dirty="0" smtClean="0"/>
              <a:t>tissues </a:t>
            </a:r>
            <a:r>
              <a:rPr lang="en-CA" sz="2400" b="1" dirty="0"/>
              <a:t>are restored and conserved, </a:t>
            </a:r>
          </a:p>
          <a:p>
            <a:r>
              <a:rPr lang="en-CA" sz="2400" dirty="0" smtClean="0"/>
              <a:t>      - </a:t>
            </a:r>
            <a:r>
              <a:rPr lang="en-CA" sz="2400" b="1" dirty="0" smtClean="0"/>
              <a:t>growth </a:t>
            </a:r>
            <a:r>
              <a:rPr lang="en-CA" sz="2400" b="1" dirty="0"/>
              <a:t>hormones are released from the </a:t>
            </a:r>
            <a:r>
              <a:rPr lang="en-CA" sz="2400" b="1" dirty="0" smtClean="0"/>
              <a:t>                             	pituitary </a:t>
            </a:r>
            <a:r>
              <a:rPr lang="en-CA" sz="2400" b="1" dirty="0"/>
              <a:t>gland</a:t>
            </a:r>
            <a:r>
              <a:rPr lang="en-CA" b="1" dirty="0"/>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smtClean="0">
                <a:ea typeface="ＭＳ Ｐゴシック" pitchFamily="-108" charset="-128"/>
              </a:rPr>
              <a:t>Dreaming</a:t>
            </a:r>
          </a:p>
        </p:txBody>
      </p:sp>
      <p:sp>
        <p:nvSpPr>
          <p:cNvPr id="51203" name="Rectangle 3"/>
          <p:cNvSpPr>
            <a:spLocks noGrp="1" noChangeArrowheads="1"/>
          </p:cNvSpPr>
          <p:nvPr>
            <p:ph idx="1"/>
          </p:nvPr>
        </p:nvSpPr>
        <p:spPr/>
        <p:txBody>
          <a:bodyPr/>
          <a:lstStyle/>
          <a:p>
            <a:pPr eaLnBrk="1" hangingPunct="1"/>
            <a:r>
              <a:rPr lang="en-US" dirty="0" smtClean="0">
                <a:ea typeface="ＭＳ Ｐゴシック" pitchFamily="-108" charset="-128"/>
              </a:rPr>
              <a:t>Freud had many prominent thoughts on dreaming, as well as the </a:t>
            </a:r>
            <a:r>
              <a:rPr lang="en-US" dirty="0" err="1" smtClean="0">
                <a:ea typeface="ＭＳ Ｐゴシック" pitchFamily="-108" charset="-128"/>
              </a:rPr>
              <a:t>nonconscious</a:t>
            </a:r>
            <a:r>
              <a:rPr lang="en-US" dirty="0" smtClean="0">
                <a:ea typeface="ＭＳ Ｐゴシック" pitchFamily="-108" charset="-128"/>
              </a:rPr>
              <a:t> mind. </a:t>
            </a:r>
          </a:p>
          <a:p>
            <a:pPr lvl="1"/>
            <a:r>
              <a:rPr lang="en-US" dirty="0" smtClean="0">
                <a:ea typeface="ＭＳ Ｐゴシック" pitchFamily="-108" charset="-128"/>
              </a:rPr>
              <a:t>Freud </a:t>
            </a:r>
            <a:r>
              <a:rPr lang="en-US" dirty="0" smtClean="0">
                <a:ea typeface="ＭＳ Ｐゴシック" pitchFamily="-108" charset="-128"/>
              </a:rPr>
              <a:t>said dreaming had two main functions: to guard sleep and serve as a source for wish fulfillment.</a:t>
            </a:r>
          </a:p>
          <a:p>
            <a:pPr eaLnBrk="1" hangingPunct="1">
              <a:buFont typeface="Wingdings 2" pitchFamily="-108" charset="2"/>
              <a:buNone/>
            </a:pPr>
            <a:endParaRPr lang="en-US" dirty="0" smtClean="0">
              <a:ea typeface="ＭＳ Ｐゴシック" pitchFamily="-108" charset="-12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457200"/>
            <a:ext cx="8229600" cy="1143000"/>
          </a:xfrm>
        </p:spPr>
        <p:txBody>
          <a:bodyPr>
            <a:normAutofit/>
          </a:bodyPr>
          <a:lstStyle/>
          <a:p>
            <a:pPr eaLnBrk="1" hangingPunct="1"/>
            <a:r>
              <a:rPr lang="en-US" sz="4400" dirty="0" smtClean="0">
                <a:ea typeface="ＭＳ Ｐゴシック" pitchFamily="-108" charset="-128"/>
              </a:rPr>
              <a:t>Manifest and Latent Content</a:t>
            </a:r>
          </a:p>
        </p:txBody>
      </p:sp>
      <p:sp>
        <p:nvSpPr>
          <p:cNvPr id="52227" name="Rectangle 3"/>
          <p:cNvSpPr>
            <a:spLocks noGrp="1" noChangeArrowheads="1"/>
          </p:cNvSpPr>
          <p:nvPr>
            <p:ph idx="1"/>
          </p:nvPr>
        </p:nvSpPr>
        <p:spPr>
          <a:xfrm>
            <a:off x="381000" y="1798638"/>
            <a:ext cx="8229600" cy="4525962"/>
          </a:xfrm>
        </p:spPr>
        <p:txBody>
          <a:bodyPr/>
          <a:lstStyle/>
          <a:p>
            <a:pPr eaLnBrk="1" hangingPunct="1"/>
            <a:r>
              <a:rPr lang="en-US" sz="2400" dirty="0" smtClean="0">
                <a:ea typeface="ＭＳ Ｐゴシック" pitchFamily="-108" charset="-128"/>
              </a:rPr>
              <a:t>Freud distinguished between the:</a:t>
            </a:r>
          </a:p>
          <a:p>
            <a:pPr lvl="1" eaLnBrk="1" hangingPunct="1"/>
            <a:r>
              <a:rPr lang="en-US" sz="2200" b="1" dirty="0" smtClean="0">
                <a:ea typeface="ＭＳ Ｐゴシック" pitchFamily="-108" charset="-128"/>
              </a:rPr>
              <a:t>manifest content</a:t>
            </a:r>
            <a:r>
              <a:rPr lang="en-US" sz="2200" dirty="0" smtClean="0">
                <a:ea typeface="ＭＳ Ｐゴシック" pitchFamily="-108" charset="-128"/>
              </a:rPr>
              <a:t>-the dream’s story line, </a:t>
            </a:r>
          </a:p>
          <a:p>
            <a:pPr lvl="1" eaLnBrk="1" hangingPunct="1"/>
            <a:r>
              <a:rPr lang="en-US" sz="2200" b="1" dirty="0" smtClean="0">
                <a:ea typeface="ＭＳ Ｐゴシック" pitchFamily="-108" charset="-128"/>
              </a:rPr>
              <a:t>latent content</a:t>
            </a:r>
            <a:r>
              <a:rPr lang="en-US" sz="2200" dirty="0" smtClean="0">
                <a:ea typeface="ＭＳ Ｐゴシック" pitchFamily="-108" charset="-128"/>
              </a:rPr>
              <a:t>-the (supposed) symbolic meaning. </a:t>
            </a:r>
          </a:p>
          <a:p>
            <a:pPr eaLnBrk="1" hangingPunct="1"/>
            <a:endParaRPr lang="en-US" sz="2400" dirty="0" smtClean="0">
              <a:ea typeface="ＭＳ Ｐゴシック" pitchFamily="-108" charset="-128"/>
            </a:endParaRPr>
          </a:p>
          <a:p>
            <a:pPr eaLnBrk="1" hangingPunct="1"/>
            <a:r>
              <a:rPr lang="en-US" sz="2400" dirty="0" smtClean="0">
                <a:ea typeface="ＭＳ Ｐゴシック" pitchFamily="-108" charset="-128"/>
              </a:rPr>
              <a:t>For example, symbols of containers and long rigid objects could symbolize the male and female genitalia and give clues to sexual conflicts. </a:t>
            </a:r>
          </a:p>
          <a:p>
            <a:pPr eaLnBrk="1" hangingPunct="1"/>
            <a:endParaRPr lang="en-US" sz="2400" dirty="0" smtClean="0">
              <a:ea typeface="ＭＳ Ｐゴシック" pitchFamily="-108" charset="-128"/>
            </a:endParaRPr>
          </a:p>
          <a:p>
            <a:pPr lvl="2" eaLnBrk="1" hangingPunct="1"/>
            <a:r>
              <a:rPr lang="en-US" sz="1900" dirty="0" smtClean="0">
                <a:ea typeface="ＭＳ Ｐゴシック" pitchFamily="-108" charset="-128"/>
                <a:hlinkClick r:id="rId2"/>
              </a:rPr>
              <a:t>Freudian Dream Analyzer</a:t>
            </a:r>
            <a:endParaRPr lang="en-US" sz="1900" dirty="0" smtClean="0">
              <a:ea typeface="ＭＳ Ｐゴシック" pitchFamily="-108" charset="-12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sz="4000" dirty="0" smtClean="0">
                <a:solidFill>
                  <a:schemeClr val="tx1"/>
                </a:solidFill>
                <a:latin typeface="Palatino Linotype" pitchFamily="18" charset="0"/>
                <a:ea typeface="ＭＳ Ｐゴシック" pitchFamily="-108" charset="-128"/>
              </a:rPr>
              <a:t>What We Dream</a:t>
            </a:r>
          </a:p>
        </p:txBody>
      </p:sp>
      <p:sp>
        <p:nvSpPr>
          <p:cNvPr id="53252" name="Rectangle 3"/>
          <p:cNvSpPr>
            <a:spLocks noGrp="1" noChangeArrowheads="1"/>
          </p:cNvSpPr>
          <p:nvPr>
            <p:ph type="body" sz="half" idx="1"/>
          </p:nvPr>
        </p:nvSpPr>
        <p:spPr>
          <a:xfrm>
            <a:off x="609600" y="1752600"/>
            <a:ext cx="7939088" cy="4495800"/>
          </a:xfrm>
        </p:spPr>
        <p:txBody>
          <a:bodyPr/>
          <a:lstStyle/>
          <a:p>
            <a:pPr marL="533400" indent="-533400"/>
            <a:r>
              <a:rPr lang="en-US" sz="2400" b="1" dirty="0" smtClean="0">
                <a:latin typeface="Palatino Linotype" pitchFamily="18" charset="0"/>
                <a:ea typeface="ＭＳ Ｐゴシック" pitchFamily="-108" charset="-128"/>
              </a:rPr>
              <a:t>Negative Emotional Content: </a:t>
            </a:r>
            <a:r>
              <a:rPr lang="en-US" sz="2400" dirty="0" smtClean="0">
                <a:latin typeface="Palatino Linotype" pitchFamily="18" charset="0"/>
                <a:ea typeface="ＭＳ Ｐゴシック" pitchFamily="-108" charset="-128"/>
              </a:rPr>
              <a:t>8 out of 10 dreams have negative emotional content.</a:t>
            </a:r>
          </a:p>
          <a:p>
            <a:pPr marL="533400" indent="-533400"/>
            <a:endParaRPr lang="en-US" sz="2400" dirty="0" smtClean="0">
              <a:latin typeface="Palatino Linotype" pitchFamily="18" charset="0"/>
              <a:ea typeface="ＭＳ Ｐゴシック" pitchFamily="-108" charset="-128"/>
            </a:endParaRPr>
          </a:p>
          <a:p>
            <a:pPr marL="533400" indent="-533400"/>
            <a:r>
              <a:rPr lang="en-US" sz="2400" b="1" dirty="0" smtClean="0">
                <a:latin typeface="Palatino Linotype" pitchFamily="18" charset="0"/>
                <a:ea typeface="ＭＳ Ｐゴシック" pitchFamily="-108" charset="-128"/>
              </a:rPr>
              <a:t>Failure Dreams: </a:t>
            </a:r>
            <a:r>
              <a:rPr lang="en-US" sz="2400" dirty="0" smtClean="0">
                <a:latin typeface="Palatino Linotype" pitchFamily="18" charset="0"/>
                <a:ea typeface="ＭＳ Ｐゴシック" pitchFamily="-108" charset="-128"/>
              </a:rPr>
              <a:t>People commonly dream about failure, being attacked, pursued, rejected, or struck with misfortune.</a:t>
            </a:r>
          </a:p>
          <a:p>
            <a:pPr marL="533400" indent="-533400"/>
            <a:endParaRPr lang="en-US" sz="2400" dirty="0" smtClean="0">
              <a:latin typeface="Palatino Linotype" pitchFamily="18" charset="0"/>
              <a:ea typeface="ＭＳ Ｐゴシック" pitchFamily="-108" charset="-128"/>
            </a:endParaRPr>
          </a:p>
          <a:p>
            <a:pPr marL="533400" indent="-533400"/>
            <a:r>
              <a:rPr lang="en-US" sz="2400" b="1" dirty="0" smtClean="0">
                <a:latin typeface="Palatino Linotype" pitchFamily="18" charset="0"/>
                <a:ea typeface="ＭＳ Ｐゴシック" pitchFamily="-108" charset="-128"/>
              </a:rPr>
              <a:t>Sexual Dreams: </a:t>
            </a:r>
            <a:r>
              <a:rPr lang="en-US" sz="2400" dirty="0" smtClean="0">
                <a:latin typeface="Palatino Linotype" pitchFamily="18" charset="0"/>
                <a:ea typeface="ＭＳ Ｐゴシック" pitchFamily="-108" charset="-128"/>
              </a:rPr>
              <a:t>Contrary to our thinking, sexual dreams are sparse. Sexual dreams in men are 1 in 10; and in women 1 in 30.</a:t>
            </a:r>
          </a:p>
        </p:txBody>
      </p:sp>
      <p:sp>
        <p:nvSpPr>
          <p:cNvPr id="53250" name="Slide Number Placeholder 6"/>
          <p:cNvSpPr>
            <a:spLocks noGrp="1"/>
          </p:cNvSpPr>
          <p:nvPr>
            <p:ph type="sldNum" sz="quarter" idx="12"/>
          </p:nvPr>
        </p:nvSpPr>
        <p:spPr bwMode="auto">
          <a:noFill/>
          <a:ln>
            <a:miter lim="800000"/>
            <a:headEnd/>
            <a:tailEnd/>
          </a:ln>
        </p:spPr>
        <p:txBody>
          <a:bodyPr/>
          <a:lstStyle/>
          <a:p>
            <a:fld id="{3546C804-70AF-463A-90D2-F3E4008E9F91}" type="slidenum">
              <a:rPr lang="en-US"/>
              <a:pPr/>
              <a:t>47</a:t>
            </a:fld>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533400"/>
            <a:ext cx="8229600" cy="1143000"/>
          </a:xfrm>
        </p:spPr>
        <p:txBody>
          <a:bodyPr/>
          <a:lstStyle/>
          <a:p>
            <a:pPr eaLnBrk="1" hangingPunct="1"/>
            <a:r>
              <a:rPr lang="en-US" sz="4400" dirty="0" smtClean="0">
                <a:ea typeface="ＭＳ Ｐゴシック" pitchFamily="-108" charset="-128"/>
              </a:rPr>
              <a:t>Truth About Dreams</a:t>
            </a:r>
          </a:p>
        </p:txBody>
      </p:sp>
      <p:sp>
        <p:nvSpPr>
          <p:cNvPr id="54275" name="Rectangle 3"/>
          <p:cNvSpPr>
            <a:spLocks noGrp="1" noChangeArrowheads="1"/>
          </p:cNvSpPr>
          <p:nvPr>
            <p:ph idx="1"/>
          </p:nvPr>
        </p:nvSpPr>
        <p:spPr>
          <a:xfrm>
            <a:off x="457200" y="1935163"/>
            <a:ext cx="5715000" cy="4313237"/>
          </a:xfrm>
        </p:spPr>
        <p:txBody>
          <a:bodyPr>
            <a:normAutofit lnSpcReduction="10000"/>
          </a:bodyPr>
          <a:lstStyle/>
          <a:p>
            <a:pPr eaLnBrk="1" hangingPunct="1">
              <a:lnSpc>
                <a:spcPct val="90000"/>
              </a:lnSpc>
            </a:pPr>
            <a:r>
              <a:rPr lang="en-US" sz="2200" dirty="0" smtClean="0">
                <a:ea typeface="ＭＳ Ｐゴシック" pitchFamily="-108" charset="-128"/>
              </a:rPr>
              <a:t>Despite his theories there is no solid evidence to support Freud’s interpretations of latent dream content.</a:t>
            </a:r>
          </a:p>
          <a:p>
            <a:pPr eaLnBrk="1" hangingPunct="1">
              <a:lnSpc>
                <a:spcPct val="90000"/>
              </a:lnSpc>
            </a:pPr>
            <a:endParaRPr lang="en-US" sz="2200" dirty="0" smtClean="0">
              <a:ea typeface="ＭＳ Ｐゴシック" pitchFamily="-108" charset="-128"/>
            </a:endParaRPr>
          </a:p>
          <a:p>
            <a:pPr eaLnBrk="1" hangingPunct="1">
              <a:lnSpc>
                <a:spcPct val="90000"/>
              </a:lnSpc>
            </a:pPr>
            <a:r>
              <a:rPr lang="en-US" sz="2200" dirty="0" smtClean="0">
                <a:ea typeface="ＭＳ Ｐゴシック" pitchFamily="-108" charset="-128"/>
              </a:rPr>
              <a:t>Dreams, do however, vary by age, gender and culture.</a:t>
            </a:r>
          </a:p>
          <a:p>
            <a:pPr eaLnBrk="1" hangingPunct="1">
              <a:lnSpc>
                <a:spcPct val="90000"/>
              </a:lnSpc>
            </a:pPr>
            <a:endParaRPr lang="en-US" sz="2200" dirty="0" smtClean="0">
              <a:ea typeface="ＭＳ Ｐゴシック" pitchFamily="-108" charset="-128"/>
            </a:endParaRPr>
          </a:p>
          <a:p>
            <a:pPr eaLnBrk="1" hangingPunct="1">
              <a:lnSpc>
                <a:spcPct val="90000"/>
              </a:lnSpc>
            </a:pPr>
            <a:r>
              <a:rPr lang="en-US" sz="2200" dirty="0" smtClean="0">
                <a:ea typeface="ＭＳ Ｐゴシック" pitchFamily="-108" charset="-128"/>
              </a:rPr>
              <a:t>Children are more likely to dream about animals that are large and threatening, while adults dream more about pets. </a:t>
            </a:r>
          </a:p>
          <a:p>
            <a:pPr eaLnBrk="1" hangingPunct="1">
              <a:lnSpc>
                <a:spcPct val="90000"/>
              </a:lnSpc>
            </a:pPr>
            <a:endParaRPr lang="en-US" sz="2200" dirty="0" smtClean="0">
              <a:ea typeface="ＭＳ Ｐゴシック" pitchFamily="-108" charset="-128"/>
            </a:endParaRPr>
          </a:p>
          <a:p>
            <a:pPr eaLnBrk="1" hangingPunct="1">
              <a:lnSpc>
                <a:spcPct val="90000"/>
              </a:lnSpc>
            </a:pPr>
            <a:r>
              <a:rPr lang="en-US" sz="2200" dirty="0" smtClean="0">
                <a:ea typeface="ＭＳ Ｐゴシック" pitchFamily="-108" charset="-128"/>
              </a:rPr>
              <a:t>Women are more likely to dream about men and women; men are more likely to dream about men.</a:t>
            </a:r>
          </a:p>
        </p:txBody>
      </p:sp>
      <p:pic>
        <p:nvPicPr>
          <p:cNvPr id="54276" name="Picture 5" descr="http://static.bookdepository.co.uk/assets/images/book/large/9781/8532/9781853264849.jpg"/>
          <p:cNvPicPr>
            <a:picLocks noChangeAspect="1" noChangeArrowheads="1"/>
          </p:cNvPicPr>
          <p:nvPr/>
        </p:nvPicPr>
        <p:blipFill>
          <a:blip r:embed="rId2" cstate="print"/>
          <a:srcRect l="16000" r="16000" b="5116"/>
          <a:stretch>
            <a:fillRect/>
          </a:stretch>
        </p:blipFill>
        <p:spPr bwMode="auto">
          <a:xfrm>
            <a:off x="6172200" y="1676400"/>
            <a:ext cx="27940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609600"/>
            <a:ext cx="8229600" cy="1143000"/>
          </a:xfrm>
        </p:spPr>
        <p:txBody>
          <a:bodyPr/>
          <a:lstStyle/>
          <a:p>
            <a:pPr eaLnBrk="1" hangingPunct="1"/>
            <a:r>
              <a:rPr lang="en-US" sz="4400" dirty="0" smtClean="0">
                <a:ea typeface="ＭＳ Ｐゴシック" pitchFamily="-108" charset="-128"/>
              </a:rPr>
              <a:t>Culture and Dreams</a:t>
            </a:r>
          </a:p>
        </p:txBody>
      </p:sp>
      <p:sp>
        <p:nvSpPr>
          <p:cNvPr id="55299" name="Rectangle 3"/>
          <p:cNvSpPr>
            <a:spLocks noGrp="1" noChangeArrowheads="1"/>
          </p:cNvSpPr>
          <p:nvPr>
            <p:ph idx="1"/>
          </p:nvPr>
        </p:nvSpPr>
        <p:spPr/>
        <p:txBody>
          <a:bodyPr/>
          <a:lstStyle/>
          <a:p>
            <a:pPr eaLnBrk="1" hangingPunct="1"/>
            <a:r>
              <a:rPr lang="en-US" sz="2400" dirty="0" smtClean="0">
                <a:ea typeface="ＭＳ Ｐゴシック" pitchFamily="-108" charset="-128"/>
              </a:rPr>
              <a:t>Many studies have supported the theory that culture plays a large role in dream content.</a:t>
            </a:r>
          </a:p>
          <a:p>
            <a:pPr lvl="1" eaLnBrk="1" hangingPunct="1"/>
            <a:r>
              <a:rPr lang="en-US" sz="2200" dirty="0" smtClean="0">
                <a:ea typeface="ＭＳ Ｐゴシック" pitchFamily="-108" charset="-128"/>
              </a:rPr>
              <a:t>Ghana: Attacking cows</a:t>
            </a:r>
          </a:p>
          <a:p>
            <a:pPr lvl="1" eaLnBrk="1" hangingPunct="1"/>
            <a:r>
              <a:rPr lang="en-US" sz="2200" dirty="0" smtClean="0">
                <a:ea typeface="ＭＳ Ｐゴシック" pitchFamily="-108" charset="-128"/>
              </a:rPr>
              <a:t>Americans: Public nakedness</a:t>
            </a:r>
          </a:p>
          <a:p>
            <a:pPr lvl="1" eaLnBrk="1" hangingPunct="1"/>
            <a:r>
              <a:rPr lang="en-US" sz="2200" dirty="0" smtClean="0">
                <a:ea typeface="ＭＳ Ｐゴシック" pitchFamily="-108" charset="-128"/>
              </a:rPr>
              <a:t>Mexican-Americans: Death</a:t>
            </a:r>
          </a:p>
          <a:p>
            <a:pPr eaLnBrk="1" hangingPunct="1"/>
            <a:endParaRPr lang="en-US" sz="2000" dirty="0" smtClean="0">
              <a:ea typeface="ＭＳ Ｐゴシック" pitchFamily="-108" charset="-128"/>
            </a:endParaRPr>
          </a:p>
          <a:p>
            <a:pPr eaLnBrk="1" hangingPunct="1"/>
            <a:r>
              <a:rPr lang="en-US" sz="2400" dirty="0" smtClean="0">
                <a:ea typeface="ＭＳ Ｐゴシック" pitchFamily="-108" charset="-128"/>
              </a:rPr>
              <a:t>There is strong support for the idea that dreams reflect life events that are important to the dreamer.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n-US" sz="4400" dirty="0" smtClean="0">
                <a:ea typeface="ＭＳ Ｐゴシック" pitchFamily="-108" charset="-128"/>
              </a:rPr>
              <a:t>Competing Views (review of CH 1) </a:t>
            </a:r>
          </a:p>
        </p:txBody>
      </p:sp>
      <p:sp>
        <p:nvSpPr>
          <p:cNvPr id="9219" name="Rectangle 3"/>
          <p:cNvSpPr>
            <a:spLocks noGrp="1" noChangeArrowheads="1"/>
          </p:cNvSpPr>
          <p:nvPr>
            <p:ph idx="1"/>
          </p:nvPr>
        </p:nvSpPr>
        <p:spPr/>
        <p:txBody>
          <a:bodyPr/>
          <a:lstStyle/>
          <a:p>
            <a:pPr eaLnBrk="1" hangingPunct="1"/>
            <a:r>
              <a:rPr lang="en-US" sz="2400" i="1" dirty="0" err="1" smtClean="0">
                <a:ea typeface="ＭＳ Ｐゴシック" pitchFamily="-108" charset="-128"/>
              </a:rPr>
              <a:t>Structuralists</a:t>
            </a:r>
            <a:r>
              <a:rPr lang="en-US" sz="2400" dirty="0" smtClean="0">
                <a:ea typeface="ＭＳ Ｐゴシック" pitchFamily="-108" charset="-128"/>
              </a:rPr>
              <a:t> used introspection (self-reporting) to find the boundaries of conscious thought. </a:t>
            </a:r>
          </a:p>
          <a:p>
            <a:pPr eaLnBrk="1" hangingPunct="1"/>
            <a:endParaRPr lang="en-US" sz="2400" dirty="0" smtClean="0">
              <a:ea typeface="ＭＳ Ｐゴシック" pitchFamily="-108" charset="-128"/>
            </a:endParaRPr>
          </a:p>
          <a:p>
            <a:pPr eaLnBrk="1" hangingPunct="1"/>
            <a:r>
              <a:rPr lang="en-US" sz="2400" i="1" dirty="0" smtClean="0">
                <a:ea typeface="ＭＳ Ｐゴシック" pitchFamily="-108" charset="-128"/>
              </a:rPr>
              <a:t>Behaviorists</a:t>
            </a:r>
            <a:r>
              <a:rPr lang="en-US" sz="2400" dirty="0" smtClean="0">
                <a:ea typeface="ＭＳ Ｐゴシック" pitchFamily="-108" charset="-128"/>
              </a:rPr>
              <a:t>, like John Watson, sought to take the mind out of psychology. After all, he argued, there is no real way to see inside of it. </a:t>
            </a:r>
          </a:p>
          <a:p>
            <a:pPr lvl="1" eaLnBrk="1" hangingPunct="1"/>
            <a:r>
              <a:rPr lang="en-US" sz="2200" dirty="0" smtClean="0">
                <a:ea typeface="ＭＳ Ｐゴシック" pitchFamily="-108" charset="-128"/>
              </a:rPr>
              <a:t>As a result, psychology became a science of behavior without a consciousness or a mind.</a:t>
            </a:r>
          </a:p>
        </p:txBody>
      </p:sp>
      <p:pic>
        <p:nvPicPr>
          <p:cNvPr id="9220" name="Picture 4"/>
          <p:cNvPicPr>
            <a:picLocks noChangeAspect="1" noChangeArrowheads="1"/>
          </p:cNvPicPr>
          <p:nvPr/>
        </p:nvPicPr>
        <p:blipFill>
          <a:blip r:embed="rId2" cstate="print"/>
          <a:srcRect/>
          <a:stretch>
            <a:fillRect/>
          </a:stretch>
        </p:blipFill>
        <p:spPr bwMode="auto">
          <a:xfrm>
            <a:off x="6172200" y="5029200"/>
            <a:ext cx="12573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z="4400" dirty="0" smtClean="0">
                <a:ea typeface="ＭＳ Ｐゴシック" pitchFamily="-108" charset="-128"/>
              </a:rPr>
              <a:t>Dreams</a:t>
            </a:r>
          </a:p>
        </p:txBody>
      </p:sp>
      <p:sp>
        <p:nvSpPr>
          <p:cNvPr id="54275" name="Rectangle 3"/>
          <p:cNvSpPr>
            <a:spLocks noGrp="1" noChangeArrowheads="1"/>
          </p:cNvSpPr>
          <p:nvPr>
            <p:ph idx="1"/>
          </p:nvPr>
        </p:nvSpPr>
        <p:spPr/>
        <p:txBody>
          <a:bodyPr/>
          <a:lstStyle/>
          <a:p>
            <a:pPr eaLnBrk="1" hangingPunct="1"/>
            <a:r>
              <a:rPr lang="en-US" sz="2400" dirty="0" smtClean="0">
                <a:ea typeface="ＭＳ Ｐゴシック" pitchFamily="-108" charset="-128"/>
              </a:rPr>
              <a:t>Why do you have dreams that seem random? </a:t>
            </a:r>
          </a:p>
          <a:p>
            <a:pPr eaLnBrk="1" hangingPunct="1"/>
            <a:endParaRPr lang="en-US" sz="2400" dirty="0" smtClean="0">
              <a:ea typeface="ＭＳ Ｐゴシック" pitchFamily="-108" charset="-128"/>
            </a:endParaRPr>
          </a:p>
          <a:p>
            <a:pPr eaLnBrk="1" hangingPunct="1"/>
            <a:r>
              <a:rPr lang="en-US" sz="2400" dirty="0" smtClean="0">
                <a:ea typeface="ＭＳ Ｐゴシック" pitchFamily="-108" charset="-128"/>
              </a:rPr>
              <a:t>Typically the first dream connects with events from the previous day. Later dreams tend to build on a theme in the previous dream.</a:t>
            </a:r>
          </a:p>
          <a:p>
            <a:pPr eaLnBrk="1" hangingPunct="1"/>
            <a:endParaRPr lang="en-US" sz="2400" dirty="0" smtClean="0">
              <a:ea typeface="ＭＳ Ｐゴシック" pitchFamily="-108" charset="-128"/>
            </a:endParaRPr>
          </a:p>
          <a:p>
            <a:pPr eaLnBrk="1" hangingPunct="1"/>
            <a:r>
              <a:rPr lang="en-US" sz="2400" dirty="0" smtClean="0">
                <a:ea typeface="ＭＳ Ｐゴシック" pitchFamily="-108" charset="-128"/>
              </a:rPr>
              <a:t>Often times, the final dream is remembered most vividly, but has very little to do with the previous days events, or events that lay ahead.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533400"/>
            <a:ext cx="8229600" cy="1143000"/>
          </a:xfrm>
        </p:spPr>
        <p:txBody>
          <a:bodyPr/>
          <a:lstStyle/>
          <a:p>
            <a:pPr eaLnBrk="1" hangingPunct="1"/>
            <a:r>
              <a:rPr lang="en-US" sz="4400" dirty="0" smtClean="0">
                <a:ea typeface="ＭＳ Ｐゴシック" pitchFamily="-108" charset="-128"/>
              </a:rPr>
              <a:t>Other Theories</a:t>
            </a:r>
          </a:p>
        </p:txBody>
      </p:sp>
      <p:sp>
        <p:nvSpPr>
          <p:cNvPr id="57347" name="Rectangle 3"/>
          <p:cNvSpPr>
            <a:spLocks noGrp="1" noChangeArrowheads="1"/>
          </p:cNvSpPr>
          <p:nvPr>
            <p:ph idx="1"/>
          </p:nvPr>
        </p:nvSpPr>
        <p:spPr>
          <a:xfrm>
            <a:off x="457200" y="1828800"/>
            <a:ext cx="8229600" cy="4389438"/>
          </a:xfrm>
        </p:spPr>
        <p:txBody>
          <a:bodyPr/>
          <a:lstStyle/>
          <a:p>
            <a:pPr eaLnBrk="1" hangingPunct="1"/>
            <a:r>
              <a:rPr lang="en-US" sz="2400" dirty="0" smtClean="0">
                <a:ea typeface="ＭＳ Ｐゴシック" pitchFamily="-108" charset="-128"/>
              </a:rPr>
              <a:t>Not everyone believes that dreams have meaning and relate to the day’s events.</a:t>
            </a:r>
          </a:p>
          <a:p>
            <a:pPr eaLnBrk="1" hangingPunct="1"/>
            <a:endParaRPr lang="en-US" sz="2400" dirty="0" smtClean="0">
              <a:ea typeface="ＭＳ Ｐゴシック" pitchFamily="-108" charset="-128"/>
            </a:endParaRPr>
          </a:p>
          <a:p>
            <a:pPr eaLnBrk="1" hangingPunct="1"/>
            <a:r>
              <a:rPr lang="en-US" sz="2400" dirty="0" smtClean="0">
                <a:ea typeface="ＭＳ Ｐゴシック" pitchFamily="-108" charset="-128"/>
              </a:rPr>
              <a:t>Activation-synthesis theory says that dreams result when the sleeping brain tries to make sense of its own spontaneous bursts of activity.</a:t>
            </a:r>
          </a:p>
          <a:p>
            <a:pPr lvl="1" eaLnBrk="1" hangingPunct="1"/>
            <a:r>
              <a:rPr lang="en-US" sz="2200" dirty="0" smtClean="0">
                <a:ea typeface="ＭＳ Ｐゴシック" pitchFamily="-108" charset="-128"/>
              </a:rPr>
              <a:t>A dream, then, is the brain’s way of making sense out of nonsense.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381000"/>
            <a:ext cx="7772400" cy="1143000"/>
          </a:xfrm>
        </p:spPr>
        <p:txBody>
          <a:bodyPr/>
          <a:lstStyle/>
          <a:p>
            <a:pPr eaLnBrk="1" hangingPunct="1"/>
            <a:r>
              <a:rPr lang="en-US" sz="4400" dirty="0" smtClean="0">
                <a:ea typeface="ＭＳ Ｐゴシック" pitchFamily="-108" charset="-128"/>
              </a:rPr>
              <a:t>Modern Theories</a:t>
            </a:r>
          </a:p>
        </p:txBody>
      </p:sp>
      <p:sp>
        <p:nvSpPr>
          <p:cNvPr id="58371" name="Rectangle 3"/>
          <p:cNvSpPr>
            <a:spLocks noGrp="1" noChangeArrowheads="1"/>
          </p:cNvSpPr>
          <p:nvPr>
            <p:ph idx="1"/>
          </p:nvPr>
        </p:nvSpPr>
        <p:spPr>
          <a:xfrm>
            <a:off x="685800" y="1676400"/>
            <a:ext cx="7772400" cy="4648200"/>
          </a:xfrm>
        </p:spPr>
        <p:txBody>
          <a:bodyPr>
            <a:normAutofit/>
          </a:bodyPr>
          <a:lstStyle/>
          <a:p>
            <a:pPr eaLnBrk="1" hangingPunct="1"/>
            <a:r>
              <a:rPr lang="en-US" sz="2200" b="1" u="sng" dirty="0" smtClean="0">
                <a:ea typeface="ＭＳ Ｐゴシック" pitchFamily="-108" charset="-128"/>
              </a:rPr>
              <a:t>Information Processing:</a:t>
            </a:r>
            <a:r>
              <a:rPr lang="en-US" sz="2200" dirty="0" smtClean="0">
                <a:ea typeface="ＭＳ Ｐゴシック" pitchFamily="-108" charset="-128"/>
              </a:rPr>
              <a:t> An important memory-related function of sorting and shifting through the day’s experiences.</a:t>
            </a:r>
          </a:p>
          <a:p>
            <a:pPr eaLnBrk="1" hangingPunct="1"/>
            <a:endParaRPr lang="en-US" sz="2200" b="1" u="sng" dirty="0" smtClean="0">
              <a:ea typeface="ＭＳ Ｐゴシック" pitchFamily="-108" charset="-128"/>
            </a:endParaRPr>
          </a:p>
          <a:p>
            <a:pPr eaLnBrk="1" hangingPunct="1"/>
            <a:r>
              <a:rPr lang="en-US" sz="2200" b="1" u="sng" dirty="0" smtClean="0">
                <a:ea typeface="ＭＳ Ｐゴシック" pitchFamily="-108" charset="-128"/>
              </a:rPr>
              <a:t>Physiological function:</a:t>
            </a:r>
            <a:r>
              <a:rPr lang="en-US" sz="2200" dirty="0" smtClean="0">
                <a:ea typeface="ＭＳ Ｐゴシック" pitchFamily="-108" charset="-128"/>
              </a:rPr>
              <a:t> Neural activity during </a:t>
            </a:r>
            <a:r>
              <a:rPr lang="en-US" sz="2200" dirty="0" err="1" smtClean="0">
                <a:ea typeface="ＭＳ Ｐゴシック" pitchFamily="-108" charset="-128"/>
              </a:rPr>
              <a:t>Rem</a:t>
            </a:r>
            <a:r>
              <a:rPr lang="en-US" sz="2200" dirty="0" smtClean="0">
                <a:ea typeface="ＭＳ Ｐゴシック" pitchFamily="-108" charset="-128"/>
              </a:rPr>
              <a:t> sleep which provides necessary brain stimulation and growth.</a:t>
            </a:r>
          </a:p>
          <a:p>
            <a:pPr eaLnBrk="1" hangingPunct="1"/>
            <a:endParaRPr lang="en-US" sz="2200" b="1" u="sng" dirty="0" smtClean="0">
              <a:ea typeface="ＭＳ Ｐゴシック" pitchFamily="-108" charset="-128"/>
            </a:endParaRPr>
          </a:p>
          <a:p>
            <a:pPr eaLnBrk="1" hangingPunct="1"/>
            <a:r>
              <a:rPr lang="en-US" sz="2200" b="1" u="sng" dirty="0" smtClean="0">
                <a:ea typeface="ＭＳ Ｐゴシック" pitchFamily="-108" charset="-128"/>
              </a:rPr>
              <a:t>Activation-synthesis:</a:t>
            </a:r>
            <a:r>
              <a:rPr lang="en-US" sz="2200" dirty="0" smtClean="0">
                <a:ea typeface="ＭＳ Ｐゴシック" pitchFamily="-108" charset="-128"/>
              </a:rPr>
              <a:t> Our brain’s attempt to make sense of random neural firings in various parts of our brain.</a:t>
            </a:r>
          </a:p>
          <a:p>
            <a:pPr eaLnBrk="1" hangingPunct="1"/>
            <a:endParaRPr lang="en-US" sz="2200" b="1" u="sng" dirty="0" smtClean="0">
              <a:ea typeface="ＭＳ Ｐゴシック" pitchFamily="-108" charset="-128"/>
            </a:endParaRPr>
          </a:p>
          <a:p>
            <a:pPr eaLnBrk="1" hangingPunct="1"/>
            <a:r>
              <a:rPr lang="en-US" sz="2200" b="1" u="sng" dirty="0" smtClean="0">
                <a:ea typeface="ＭＳ Ｐゴシック" pitchFamily="-108" charset="-128"/>
              </a:rPr>
              <a:t>Cognitive Theory:</a:t>
            </a:r>
            <a:r>
              <a:rPr lang="en-US" sz="2200" b="1" dirty="0" smtClean="0">
                <a:ea typeface="ＭＳ Ｐゴシック" pitchFamily="-108" charset="-128"/>
              </a:rPr>
              <a:t> </a:t>
            </a:r>
            <a:r>
              <a:rPr lang="en-US" sz="2200" dirty="0" smtClean="0">
                <a:ea typeface="ＭＳ Ｐゴシック" pitchFamily="-108" charset="-128"/>
              </a:rPr>
              <a:t>Dream are the embodiment of thoughts.</a:t>
            </a:r>
          </a:p>
          <a:p>
            <a:pPr lvl="1" eaLnBrk="1" hangingPunct="1"/>
            <a:r>
              <a:rPr lang="en-US" sz="1800" dirty="0" smtClean="0">
                <a:ea typeface="ＭＳ Ｐゴシック" pitchFamily="-108" charset="-128"/>
              </a:rPr>
              <a:t>a dream is a pictorial representation of the dreamer's conceptions.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smtClean="0">
                <a:ea typeface="ＭＳ Ｐゴシック" pitchFamily="-108" charset="-128"/>
              </a:rPr>
              <a:t>Summary of Dream Theories</a:t>
            </a:r>
          </a:p>
        </p:txBody>
      </p:sp>
      <p:pic>
        <p:nvPicPr>
          <p:cNvPr id="59395" name="Picture 8" descr="Table"/>
          <p:cNvPicPr>
            <a:picLocks noChangeAspect="1" noChangeArrowheads="1"/>
          </p:cNvPicPr>
          <p:nvPr/>
        </p:nvPicPr>
        <p:blipFill>
          <a:blip r:embed="rId2" cstate="print"/>
          <a:srcRect r="330"/>
          <a:stretch>
            <a:fillRect/>
          </a:stretch>
        </p:blipFill>
        <p:spPr bwMode="auto">
          <a:xfrm>
            <a:off x="0" y="2087563"/>
            <a:ext cx="9144000" cy="3856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381000"/>
            <a:ext cx="7772400" cy="1143000"/>
          </a:xfrm>
        </p:spPr>
        <p:txBody>
          <a:bodyPr/>
          <a:lstStyle/>
          <a:p>
            <a:pPr eaLnBrk="1" hangingPunct="1"/>
            <a:r>
              <a:rPr lang="en-US" sz="4400" dirty="0" smtClean="0">
                <a:ea typeface="ＭＳ Ｐゴシック" pitchFamily="-108" charset="-128"/>
              </a:rPr>
              <a:t>Sleep Disorders</a:t>
            </a:r>
          </a:p>
        </p:txBody>
      </p:sp>
      <p:sp>
        <p:nvSpPr>
          <p:cNvPr id="60419" name="Rectangle 3"/>
          <p:cNvSpPr>
            <a:spLocks noGrp="1" noChangeArrowheads="1"/>
          </p:cNvSpPr>
          <p:nvPr>
            <p:ph idx="1"/>
          </p:nvPr>
        </p:nvSpPr>
        <p:spPr>
          <a:xfrm>
            <a:off x="685800" y="1676400"/>
            <a:ext cx="7772400" cy="4114800"/>
          </a:xfrm>
        </p:spPr>
        <p:txBody>
          <a:bodyPr/>
          <a:lstStyle/>
          <a:p>
            <a:pPr eaLnBrk="1" hangingPunct="1"/>
            <a:r>
              <a:rPr lang="en-US" sz="2400" b="1" u="sng" dirty="0" smtClean="0">
                <a:ea typeface="ＭＳ Ｐゴシック" pitchFamily="-108" charset="-128"/>
              </a:rPr>
              <a:t>Insomnia:</a:t>
            </a:r>
            <a:r>
              <a:rPr lang="en-US" sz="2400" dirty="0" smtClean="0">
                <a:ea typeface="ＭＳ Ｐゴシック" pitchFamily="-108" charset="-128"/>
              </a:rPr>
              <a:t> Recurring problems fall or staying asleep.</a:t>
            </a:r>
          </a:p>
          <a:p>
            <a:pPr eaLnBrk="1" hangingPunct="1">
              <a:buFontTx/>
              <a:buNone/>
            </a:pPr>
            <a:r>
              <a:rPr lang="en-US" sz="1400" dirty="0" smtClean="0">
                <a:ea typeface="ＭＳ Ｐゴシック" pitchFamily="-108" charset="-128"/>
              </a:rPr>
              <a:t>	</a:t>
            </a:r>
          </a:p>
          <a:p>
            <a:pPr eaLnBrk="1" hangingPunct="1">
              <a:buFontTx/>
              <a:buNone/>
            </a:pPr>
            <a:r>
              <a:rPr lang="en-US" sz="1400" dirty="0" smtClean="0">
                <a:ea typeface="ＭＳ Ｐゴシック" pitchFamily="-108" charset="-128"/>
              </a:rPr>
              <a:t>	</a:t>
            </a:r>
            <a:r>
              <a:rPr lang="en-US" sz="1800" dirty="0" smtClean="0">
                <a:ea typeface="ＭＳ Ｐゴシック" pitchFamily="-108" charset="-128"/>
              </a:rPr>
              <a:t>There are lots of “remedies” which may actually worsen the problem.</a:t>
            </a:r>
          </a:p>
          <a:p>
            <a:pPr eaLnBrk="1" hangingPunct="1">
              <a:buFontTx/>
              <a:buNone/>
            </a:pPr>
            <a:r>
              <a:rPr lang="en-US" sz="1800" dirty="0" smtClean="0">
                <a:ea typeface="ＭＳ Ｐゴシック" pitchFamily="-108" charset="-128"/>
              </a:rPr>
              <a:t>		</a:t>
            </a:r>
            <a:r>
              <a:rPr lang="en-US" sz="1800" b="1" dirty="0" smtClean="0">
                <a:ea typeface="ＭＳ Ｐゴシック" pitchFamily="-108" charset="-128"/>
              </a:rPr>
              <a:t>Sleeping pills:</a:t>
            </a:r>
            <a:r>
              <a:rPr lang="en-US" sz="1800" dirty="0" smtClean="0">
                <a:ea typeface="ＭＳ Ｐゴシック" pitchFamily="-108" charset="-128"/>
              </a:rPr>
              <a:t> addicting, prevent </a:t>
            </a:r>
            <a:r>
              <a:rPr lang="en-US" sz="1800" dirty="0" err="1" smtClean="0">
                <a:ea typeface="ＭＳ Ｐゴシック" pitchFamily="-108" charset="-128"/>
              </a:rPr>
              <a:t>Rem</a:t>
            </a:r>
            <a:r>
              <a:rPr lang="en-US" sz="1800" dirty="0" smtClean="0">
                <a:ea typeface="ＭＳ Ｐゴシック" pitchFamily="-108" charset="-128"/>
              </a:rPr>
              <a:t> sleep</a:t>
            </a:r>
          </a:p>
          <a:p>
            <a:pPr eaLnBrk="1" hangingPunct="1">
              <a:buFontTx/>
              <a:buNone/>
            </a:pPr>
            <a:r>
              <a:rPr lang="en-US" sz="1800" dirty="0" smtClean="0">
                <a:ea typeface="ＭＳ Ｐゴシック" pitchFamily="-108" charset="-128"/>
              </a:rPr>
              <a:t>		</a:t>
            </a:r>
            <a:r>
              <a:rPr lang="en-US" sz="1800" b="1" dirty="0" smtClean="0">
                <a:ea typeface="ＭＳ Ｐゴシック" pitchFamily="-108" charset="-128"/>
              </a:rPr>
              <a:t>Alcohol:</a:t>
            </a:r>
            <a:r>
              <a:rPr lang="en-US" sz="1800" dirty="0" smtClean="0">
                <a:ea typeface="ＭＳ Ｐゴシック" pitchFamily="-108" charset="-128"/>
              </a:rPr>
              <a:t> Prevents </a:t>
            </a:r>
            <a:r>
              <a:rPr lang="en-US" sz="1800" dirty="0" err="1" smtClean="0">
                <a:ea typeface="ＭＳ Ｐゴシック" pitchFamily="-108" charset="-128"/>
              </a:rPr>
              <a:t>Rem</a:t>
            </a:r>
            <a:r>
              <a:rPr lang="en-US" sz="1800" dirty="0" smtClean="0">
                <a:ea typeface="ＭＳ Ｐゴシック" pitchFamily="-108" charset="-128"/>
              </a:rPr>
              <a:t> Sleep</a:t>
            </a:r>
          </a:p>
        </p:txBody>
      </p:sp>
      <p:sp>
        <p:nvSpPr>
          <p:cNvPr id="60420" name="Rectangle 4"/>
          <p:cNvSpPr>
            <a:spLocks noChangeArrowheads="1"/>
          </p:cNvSpPr>
          <p:nvPr/>
        </p:nvSpPr>
        <p:spPr bwMode="auto">
          <a:xfrm>
            <a:off x="3143250" y="1524000"/>
            <a:ext cx="9144000" cy="0"/>
          </a:xfrm>
          <a:prstGeom prst="rect">
            <a:avLst/>
          </a:prstGeom>
          <a:noFill/>
          <a:ln w="9525">
            <a:noFill/>
            <a:miter lim="800000"/>
            <a:headEnd/>
            <a:tailEnd/>
          </a:ln>
        </p:spPr>
        <p:txBody>
          <a:bodyPr>
            <a:spAutoFit/>
          </a:bodyPr>
          <a:lstStyle/>
          <a:p>
            <a:endParaRPr lang="en-US"/>
          </a:p>
        </p:txBody>
      </p:sp>
      <p:pic>
        <p:nvPicPr>
          <p:cNvPr id="60421" name="Picture 5"/>
          <p:cNvPicPr>
            <a:picLocks noChangeAspect="1" noChangeArrowheads="1"/>
          </p:cNvPicPr>
          <p:nvPr/>
        </p:nvPicPr>
        <p:blipFill>
          <a:blip r:embed="rId2" cstate="print"/>
          <a:srcRect/>
          <a:stretch>
            <a:fillRect/>
          </a:stretch>
        </p:blipFill>
        <p:spPr bwMode="auto">
          <a:xfrm>
            <a:off x="1905000" y="3810000"/>
            <a:ext cx="2133600" cy="2844800"/>
          </a:xfrm>
          <a:prstGeom prst="rect">
            <a:avLst/>
          </a:prstGeom>
          <a:noFill/>
          <a:ln w="9525">
            <a:noFill/>
            <a:miter lim="800000"/>
            <a:headEnd/>
            <a:tailEnd/>
          </a:ln>
        </p:spPr>
      </p:pic>
      <p:sp>
        <p:nvSpPr>
          <p:cNvPr id="60422" name="Rectangle 6"/>
          <p:cNvSpPr>
            <a:spLocks noChangeArrowheads="1"/>
          </p:cNvSpPr>
          <p:nvPr/>
        </p:nvSpPr>
        <p:spPr bwMode="auto">
          <a:xfrm>
            <a:off x="3548063" y="1952625"/>
            <a:ext cx="9144000" cy="0"/>
          </a:xfrm>
          <a:prstGeom prst="rect">
            <a:avLst/>
          </a:prstGeom>
          <a:noFill/>
          <a:ln w="9525">
            <a:noFill/>
            <a:miter lim="800000"/>
            <a:headEnd/>
            <a:tailEnd/>
          </a:ln>
        </p:spPr>
        <p:txBody>
          <a:bodyPr>
            <a:spAutoFit/>
          </a:bodyPr>
          <a:lstStyle/>
          <a:p>
            <a:endParaRPr lang="en-US"/>
          </a:p>
        </p:txBody>
      </p:sp>
      <p:pic>
        <p:nvPicPr>
          <p:cNvPr id="60423" name="Picture 7"/>
          <p:cNvPicPr>
            <a:picLocks noChangeAspect="1" noChangeArrowheads="1"/>
          </p:cNvPicPr>
          <p:nvPr/>
        </p:nvPicPr>
        <p:blipFill>
          <a:blip r:embed="rId3" cstate="print"/>
          <a:srcRect/>
          <a:stretch>
            <a:fillRect/>
          </a:stretch>
        </p:blipFill>
        <p:spPr bwMode="auto">
          <a:xfrm>
            <a:off x="5334000" y="3581400"/>
            <a:ext cx="2166938"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6"/>
          <p:cNvSpPr>
            <a:spLocks noGrp="1"/>
          </p:cNvSpPr>
          <p:nvPr>
            <p:ph type="title"/>
          </p:nvPr>
        </p:nvSpPr>
        <p:spPr>
          <a:xfrm>
            <a:off x="457200" y="381000"/>
            <a:ext cx="8229600" cy="1143000"/>
          </a:xfrm>
        </p:spPr>
        <p:txBody>
          <a:bodyPr/>
          <a:lstStyle/>
          <a:p>
            <a:r>
              <a:rPr lang="en-US" sz="4400" dirty="0" smtClean="0">
                <a:ea typeface="ＭＳ Ｐゴシック" pitchFamily="-108" charset="-128"/>
              </a:rPr>
              <a:t>Sleep Disorders</a:t>
            </a:r>
          </a:p>
        </p:txBody>
      </p:sp>
      <p:sp>
        <p:nvSpPr>
          <p:cNvPr id="61443" name="Rectangle 2"/>
          <p:cNvSpPr>
            <a:spLocks noGrp="1" noChangeArrowheads="1"/>
          </p:cNvSpPr>
          <p:nvPr>
            <p:ph idx="1"/>
          </p:nvPr>
        </p:nvSpPr>
        <p:spPr>
          <a:xfrm>
            <a:off x="457200" y="1611313"/>
            <a:ext cx="8229600" cy="4389437"/>
          </a:xfrm>
        </p:spPr>
        <p:txBody>
          <a:bodyPr/>
          <a:lstStyle/>
          <a:p>
            <a:pPr eaLnBrk="1" hangingPunct="1"/>
            <a:r>
              <a:rPr lang="en-US" sz="2400" b="1" u="sng" dirty="0" smtClean="0">
                <a:ea typeface="ＭＳ Ｐゴシック" pitchFamily="-108" charset="-128"/>
              </a:rPr>
              <a:t>Sleep apnea:</a:t>
            </a:r>
            <a:r>
              <a:rPr lang="en-US" sz="2400" dirty="0" smtClean="0">
                <a:ea typeface="ＭＳ Ｐゴシック" pitchFamily="-108" charset="-128"/>
              </a:rPr>
              <a:t> A sleep disorder characterized by a temporary stoppage in breathing forcing the person to wake up.</a:t>
            </a:r>
          </a:p>
          <a:p>
            <a:pPr lvl="1" eaLnBrk="1" hangingPunct="1"/>
            <a:r>
              <a:rPr lang="en-US" sz="2200" dirty="0" smtClean="0">
                <a:ea typeface="ＭＳ Ｐゴシック" pitchFamily="-108" charset="-128"/>
              </a:rPr>
              <a:t>Roughly 4 % of Americans have sleep apnea</a:t>
            </a:r>
          </a:p>
          <a:p>
            <a:pPr eaLnBrk="1" hangingPunct="1"/>
            <a:endParaRPr lang="en-US" sz="2400" dirty="0" smtClean="0">
              <a:ea typeface="ＭＳ Ｐゴシック" pitchFamily="-108" charset="-128"/>
            </a:endParaRPr>
          </a:p>
        </p:txBody>
      </p:sp>
      <p:sp>
        <p:nvSpPr>
          <p:cNvPr id="61444" name="Rectangle 3"/>
          <p:cNvSpPr>
            <a:spLocks noChangeArrowheads="1"/>
          </p:cNvSpPr>
          <p:nvPr/>
        </p:nvSpPr>
        <p:spPr bwMode="auto">
          <a:xfrm>
            <a:off x="3243263" y="2281238"/>
            <a:ext cx="9144000" cy="0"/>
          </a:xfrm>
          <a:prstGeom prst="rect">
            <a:avLst/>
          </a:prstGeom>
          <a:noFill/>
          <a:ln w="9525">
            <a:noFill/>
            <a:miter lim="800000"/>
            <a:headEnd/>
            <a:tailEnd/>
          </a:ln>
        </p:spPr>
        <p:txBody>
          <a:bodyPr>
            <a:spAutoFit/>
          </a:bodyPr>
          <a:lstStyle/>
          <a:p>
            <a:endParaRPr lang="en-US"/>
          </a:p>
        </p:txBody>
      </p:sp>
      <p:pic>
        <p:nvPicPr>
          <p:cNvPr id="61445" name="Picture 4"/>
          <p:cNvPicPr>
            <a:picLocks noChangeAspect="1" noChangeArrowheads="1"/>
          </p:cNvPicPr>
          <p:nvPr/>
        </p:nvPicPr>
        <p:blipFill>
          <a:blip r:embed="rId2" cstate="print"/>
          <a:srcRect l="2000" t="2315" r="3999" b="433"/>
          <a:stretch>
            <a:fillRect/>
          </a:stretch>
        </p:blipFill>
        <p:spPr bwMode="auto">
          <a:xfrm>
            <a:off x="941388" y="3505200"/>
            <a:ext cx="3325812" cy="2971800"/>
          </a:xfrm>
          <a:prstGeom prst="rect">
            <a:avLst/>
          </a:prstGeom>
          <a:noFill/>
          <a:ln w="9525">
            <a:noFill/>
            <a:miter lim="800000"/>
            <a:headEnd/>
            <a:tailEnd/>
          </a:ln>
        </p:spPr>
      </p:pic>
      <p:sp>
        <p:nvSpPr>
          <p:cNvPr id="61446" name="Rectangle 5"/>
          <p:cNvSpPr>
            <a:spLocks noChangeArrowheads="1"/>
          </p:cNvSpPr>
          <p:nvPr/>
        </p:nvSpPr>
        <p:spPr bwMode="auto">
          <a:xfrm>
            <a:off x="2667000" y="1524000"/>
            <a:ext cx="9144000" cy="0"/>
          </a:xfrm>
          <a:prstGeom prst="rect">
            <a:avLst/>
          </a:prstGeom>
          <a:noFill/>
          <a:ln w="9525">
            <a:noFill/>
            <a:miter lim="800000"/>
            <a:headEnd/>
            <a:tailEnd/>
          </a:ln>
        </p:spPr>
        <p:txBody>
          <a:bodyPr>
            <a:spAutoFit/>
          </a:bodyPr>
          <a:lstStyle/>
          <a:p>
            <a:endParaRPr lang="en-US"/>
          </a:p>
        </p:txBody>
      </p:sp>
      <p:pic>
        <p:nvPicPr>
          <p:cNvPr id="61447" name="Picture 6"/>
          <p:cNvPicPr>
            <a:picLocks noChangeAspect="1" noChangeArrowheads="1"/>
          </p:cNvPicPr>
          <p:nvPr/>
        </p:nvPicPr>
        <p:blipFill>
          <a:blip r:embed="rId3" cstate="print"/>
          <a:srcRect b="4651"/>
          <a:stretch>
            <a:fillRect/>
          </a:stretch>
        </p:blipFill>
        <p:spPr bwMode="auto">
          <a:xfrm>
            <a:off x="5110163" y="3500438"/>
            <a:ext cx="3043237" cy="2900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2"/>
          <p:cNvSpPr>
            <a:spLocks noGrp="1"/>
          </p:cNvSpPr>
          <p:nvPr>
            <p:ph type="title"/>
          </p:nvPr>
        </p:nvSpPr>
        <p:spPr>
          <a:xfrm>
            <a:off x="457200" y="476250"/>
            <a:ext cx="8229600" cy="1143000"/>
          </a:xfrm>
        </p:spPr>
        <p:txBody>
          <a:bodyPr/>
          <a:lstStyle/>
          <a:p>
            <a:r>
              <a:rPr lang="en-US" sz="4400" dirty="0" smtClean="0">
                <a:ea typeface="ＭＳ Ｐゴシック" pitchFamily="-108" charset="-128"/>
              </a:rPr>
              <a:t>Sleep Disorders</a:t>
            </a:r>
          </a:p>
        </p:txBody>
      </p:sp>
      <p:sp>
        <p:nvSpPr>
          <p:cNvPr id="62467" name="Rectangle 2"/>
          <p:cNvSpPr>
            <a:spLocks noGrp="1" noChangeArrowheads="1"/>
          </p:cNvSpPr>
          <p:nvPr>
            <p:ph idx="1"/>
          </p:nvPr>
        </p:nvSpPr>
        <p:spPr>
          <a:xfrm>
            <a:off x="457200" y="1706563"/>
            <a:ext cx="8229600" cy="4389437"/>
          </a:xfrm>
        </p:spPr>
        <p:txBody>
          <a:bodyPr>
            <a:normAutofit fontScale="92500" lnSpcReduction="10000"/>
          </a:bodyPr>
          <a:lstStyle/>
          <a:p>
            <a:pPr eaLnBrk="1" hangingPunct="1">
              <a:lnSpc>
                <a:spcPct val="80000"/>
              </a:lnSpc>
            </a:pPr>
            <a:r>
              <a:rPr lang="en-US" sz="2400" b="1" u="sng" dirty="0" smtClean="0">
                <a:ea typeface="ＭＳ Ｐゴシック" pitchFamily="-108" charset="-128"/>
              </a:rPr>
              <a:t>Narcolepsy:</a:t>
            </a:r>
            <a:r>
              <a:rPr lang="en-US" sz="2400" dirty="0" smtClean="0">
                <a:ea typeface="ＭＳ Ｐゴシック" pitchFamily="-108" charset="-128"/>
              </a:rPr>
              <a:t> A sleep disorder characterized by uncontrollable sleep attacks.</a:t>
            </a:r>
          </a:p>
          <a:p>
            <a:pPr eaLnBrk="1" hangingPunct="1">
              <a:lnSpc>
                <a:spcPct val="80000"/>
              </a:lnSpc>
            </a:pPr>
            <a:endParaRPr lang="en-US" sz="2400" dirty="0" smtClean="0">
              <a:ea typeface="ＭＳ Ｐゴシック" pitchFamily="-108" charset="-128"/>
            </a:endParaRPr>
          </a:p>
          <a:p>
            <a:pPr eaLnBrk="1" hangingPunct="1">
              <a:lnSpc>
                <a:spcPct val="80000"/>
              </a:lnSpc>
            </a:pPr>
            <a:r>
              <a:rPr lang="en-US" sz="2400" b="1" u="sng" dirty="0" smtClean="0">
                <a:ea typeface="ＭＳ Ｐゴシック" pitchFamily="-108" charset="-128"/>
              </a:rPr>
              <a:t>Somnambulism:</a:t>
            </a:r>
            <a:r>
              <a:rPr lang="en-US" sz="2400" dirty="0" smtClean="0">
                <a:ea typeface="ＭＳ Ｐゴシック" pitchFamily="-108" charset="-128"/>
              </a:rPr>
              <a:t> Sleepwalking. The sleepwalker can walk, talk and see, but will have little or no memory of the event when they wake up.</a:t>
            </a:r>
          </a:p>
          <a:p>
            <a:pPr eaLnBrk="1" hangingPunct="1">
              <a:lnSpc>
                <a:spcPct val="80000"/>
              </a:lnSpc>
            </a:pPr>
            <a:r>
              <a:rPr lang="en-US" sz="2400" b="1" dirty="0" smtClean="0">
                <a:ea typeface="ＭＳ Ｐゴシック" pitchFamily="-108" charset="-128"/>
              </a:rPr>
              <a:t>	</a:t>
            </a:r>
          </a:p>
          <a:p>
            <a:pPr eaLnBrk="1" hangingPunct="1">
              <a:lnSpc>
                <a:spcPct val="80000"/>
              </a:lnSpc>
            </a:pPr>
            <a:r>
              <a:rPr lang="en-US" sz="2400" b="1" u="sng" dirty="0" smtClean="0">
                <a:ea typeface="ＭＳ Ｐゴシック" pitchFamily="-108" charset="-128"/>
              </a:rPr>
              <a:t>Night Terrors:</a:t>
            </a:r>
            <a:r>
              <a:rPr lang="en-US" sz="2400" dirty="0" smtClean="0">
                <a:ea typeface="ＭＳ Ｐゴシック" pitchFamily="-108" charset="-128"/>
              </a:rPr>
              <a:t> A sleep related problem characterized by high alertness and an appearance of being terrified.</a:t>
            </a:r>
          </a:p>
          <a:p>
            <a:pPr eaLnBrk="1" hangingPunct="1">
              <a:lnSpc>
                <a:spcPct val="80000"/>
              </a:lnSpc>
            </a:pPr>
            <a:endParaRPr lang="en-US" sz="2400" dirty="0" smtClean="0">
              <a:ea typeface="ＭＳ Ｐゴシック" pitchFamily="-108" charset="-128"/>
            </a:endParaRPr>
          </a:p>
          <a:p>
            <a:pPr eaLnBrk="1" hangingPunct="1">
              <a:lnSpc>
                <a:spcPct val="80000"/>
              </a:lnSpc>
            </a:pPr>
            <a:r>
              <a:rPr lang="en-US" sz="2400" b="1" u="sng" dirty="0" err="1" smtClean="0">
                <a:ea typeface="ＭＳ Ｐゴシック" pitchFamily="-108" charset="-128"/>
              </a:rPr>
              <a:t>Bruxism</a:t>
            </a:r>
            <a:r>
              <a:rPr lang="en-US" sz="2400" b="1" u="sng" dirty="0" smtClean="0">
                <a:ea typeface="ＭＳ Ｐゴシック" pitchFamily="-108" charset="-128"/>
              </a:rPr>
              <a:t>:</a:t>
            </a:r>
            <a:r>
              <a:rPr lang="en-US" sz="2400" dirty="0" smtClean="0">
                <a:ea typeface="ＭＳ Ｐゴシック" pitchFamily="-108" charset="-128"/>
              </a:rPr>
              <a:t> Teeth grinding.</a:t>
            </a:r>
          </a:p>
          <a:p>
            <a:pPr eaLnBrk="1" hangingPunct="1">
              <a:lnSpc>
                <a:spcPct val="80000"/>
              </a:lnSpc>
            </a:pPr>
            <a:endParaRPr lang="en-US" sz="2400" dirty="0" smtClean="0">
              <a:ea typeface="ＭＳ Ｐゴシック" pitchFamily="-108" charset="-128"/>
            </a:endParaRPr>
          </a:p>
          <a:p>
            <a:pPr eaLnBrk="1" hangingPunct="1">
              <a:lnSpc>
                <a:spcPct val="80000"/>
              </a:lnSpc>
            </a:pPr>
            <a:r>
              <a:rPr lang="en-US" sz="2400" b="1" u="sng" dirty="0" err="1" smtClean="0">
                <a:ea typeface="ＭＳ Ｐゴシック" pitchFamily="-108" charset="-128"/>
              </a:rPr>
              <a:t>Myoclonus</a:t>
            </a:r>
            <a:r>
              <a:rPr lang="en-US" sz="2400" b="1" u="sng" dirty="0" smtClean="0">
                <a:ea typeface="ＭＳ Ｐゴシック" pitchFamily="-108" charset="-128"/>
              </a:rPr>
              <a:t>:</a:t>
            </a:r>
            <a:r>
              <a:rPr lang="en-US" sz="2400" dirty="0" smtClean="0">
                <a:ea typeface="ＭＳ Ｐゴシック" pitchFamily="-108" charset="-128"/>
              </a:rPr>
              <a:t> Sudden movement or flinch of a body part occurring in Stage 1 or 2.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Sleep Disorders</a:t>
            </a:r>
            <a:endParaRPr lang="en-CA" dirty="0"/>
          </a:p>
        </p:txBody>
      </p:sp>
      <p:sp>
        <p:nvSpPr>
          <p:cNvPr id="3" name="Content Placeholder 2"/>
          <p:cNvSpPr>
            <a:spLocks noGrp="1"/>
          </p:cNvSpPr>
          <p:nvPr>
            <p:ph idx="1"/>
          </p:nvPr>
        </p:nvSpPr>
        <p:spPr/>
        <p:txBody>
          <a:bodyPr>
            <a:normAutofit fontScale="85000" lnSpcReduction="20000"/>
          </a:bodyPr>
          <a:lstStyle/>
          <a:p>
            <a:endParaRPr lang="en-CA" dirty="0" smtClean="0"/>
          </a:p>
          <a:p>
            <a:endParaRPr lang="en-CA" dirty="0" smtClean="0"/>
          </a:p>
          <a:p>
            <a:r>
              <a:rPr lang="en-CA" b="1" dirty="0" smtClean="0"/>
              <a:t>Night Terrors –not nightmares. When one experiences night terrors, they appear terrified but do not remember the ordeal the next morning. </a:t>
            </a:r>
          </a:p>
          <a:p>
            <a:pPr>
              <a:buNone/>
            </a:pPr>
            <a:r>
              <a:rPr lang="en-CA" dirty="0" smtClean="0"/>
              <a:t>	-occur after 2 or 3 hours of sleep and while the person is in </a:t>
            </a:r>
            <a:r>
              <a:rPr lang="en-CA" b="1" dirty="0" smtClean="0"/>
              <a:t>stage 4 sleep. </a:t>
            </a:r>
          </a:p>
          <a:p>
            <a:pPr>
              <a:buNone/>
            </a:pPr>
            <a:r>
              <a:rPr lang="en-CA" dirty="0" smtClean="0"/>
              <a:t>	-The next morning the person hardly remembers what happened. </a:t>
            </a:r>
          </a:p>
          <a:p>
            <a:r>
              <a:rPr lang="en-CA" i="1" dirty="0" smtClean="0"/>
              <a:t>In contrast, </a:t>
            </a:r>
            <a:r>
              <a:rPr lang="en-CA" b="1" i="1" dirty="0" smtClean="0"/>
              <a:t>nightmares happen in REM Sleep usually early in the morning. </a:t>
            </a:r>
          </a:p>
          <a:p>
            <a:endParaRPr lang="en-CA"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4" name="Content Placeholder 3" descr="sleep rhythm.png"/>
          <p:cNvPicPr>
            <a:picLocks noGrp="1" noChangeAspect="1"/>
          </p:cNvPicPr>
          <p:nvPr>
            <p:ph idx="1"/>
          </p:nvPr>
        </p:nvPicPr>
        <p:blipFill>
          <a:blip r:embed="rId2" cstate="print"/>
          <a:stretch>
            <a:fillRect/>
          </a:stretch>
        </p:blipFill>
        <p:spPr>
          <a:xfrm>
            <a:off x="59997" y="0"/>
            <a:ext cx="9133267" cy="6858000"/>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dirty="0" smtClean="0">
                <a:ea typeface="ＭＳ Ｐゴシック" pitchFamily="-108" charset="-128"/>
              </a:rPr>
              <a:t>Module 9: Hypnosis</a:t>
            </a:r>
          </a:p>
        </p:txBody>
      </p:sp>
      <p:sp>
        <p:nvSpPr>
          <p:cNvPr id="63491" name="Content Placeholder 2"/>
          <p:cNvSpPr>
            <a:spLocks noGrp="1"/>
          </p:cNvSpPr>
          <p:nvPr>
            <p:ph idx="1"/>
          </p:nvPr>
        </p:nvSpPr>
        <p:spPr/>
        <p:txBody>
          <a:bodyPr/>
          <a:lstStyle/>
          <a:p>
            <a:r>
              <a:rPr lang="en-US" dirty="0" smtClean="0">
                <a:ea typeface="ＭＳ Ｐゴシック" pitchFamily="-108" charset="-128"/>
              </a:rPr>
              <a:t>One of the more intriguing aspects of consciousness is hypnosis. The reality of hypnosis is far less intriguing than the anecdotal perception of what many of us have seen or heard.</a:t>
            </a:r>
          </a:p>
        </p:txBody>
      </p:sp>
      <p:pic>
        <p:nvPicPr>
          <p:cNvPr id="63492" name="Picture 3"/>
          <p:cNvPicPr>
            <a:picLocks noChangeAspect="1"/>
          </p:cNvPicPr>
          <p:nvPr/>
        </p:nvPicPr>
        <p:blipFill>
          <a:blip r:embed="rId2" cstate="print"/>
          <a:srcRect/>
          <a:stretch>
            <a:fillRect/>
          </a:stretch>
        </p:blipFill>
        <p:spPr bwMode="auto">
          <a:xfrm>
            <a:off x="539750" y="4006850"/>
            <a:ext cx="3270250" cy="2482850"/>
          </a:xfrm>
          <a:prstGeom prst="rect">
            <a:avLst/>
          </a:prstGeom>
          <a:noFill/>
          <a:ln w="9525">
            <a:noFill/>
            <a:miter lim="800000"/>
            <a:headEnd/>
            <a:tailEnd/>
          </a:ln>
        </p:spPr>
      </p:pic>
      <p:pic>
        <p:nvPicPr>
          <p:cNvPr id="63493" name="Picture 4"/>
          <p:cNvPicPr>
            <a:picLocks noChangeAspect="1"/>
          </p:cNvPicPr>
          <p:nvPr/>
        </p:nvPicPr>
        <p:blipFill>
          <a:blip r:embed="rId3" cstate="print"/>
          <a:srcRect/>
          <a:stretch>
            <a:fillRect/>
          </a:stretch>
        </p:blipFill>
        <p:spPr bwMode="auto">
          <a:xfrm>
            <a:off x="4114800" y="4038600"/>
            <a:ext cx="4494213" cy="233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76250"/>
            <a:ext cx="8229600" cy="1143000"/>
          </a:xfrm>
        </p:spPr>
        <p:txBody>
          <a:bodyPr/>
          <a:lstStyle/>
          <a:p>
            <a:pPr eaLnBrk="1" hangingPunct="1"/>
            <a:r>
              <a:rPr lang="en-US" sz="4400" dirty="0" smtClean="0">
                <a:ea typeface="ＭＳ Ｐゴシック" pitchFamily="-108" charset="-128"/>
              </a:rPr>
              <a:t>The Mind Returns</a:t>
            </a:r>
          </a:p>
        </p:txBody>
      </p:sp>
      <p:sp>
        <p:nvSpPr>
          <p:cNvPr id="11267" name="Rectangle 3"/>
          <p:cNvSpPr>
            <a:spLocks noGrp="1" noChangeArrowheads="1"/>
          </p:cNvSpPr>
          <p:nvPr>
            <p:ph idx="1"/>
          </p:nvPr>
        </p:nvSpPr>
        <p:spPr>
          <a:xfrm>
            <a:off x="457200" y="1706563"/>
            <a:ext cx="4800600" cy="4999037"/>
          </a:xfrm>
        </p:spPr>
        <p:txBody>
          <a:bodyPr/>
          <a:lstStyle/>
          <a:p>
            <a:pPr eaLnBrk="1" hangingPunct="1"/>
            <a:r>
              <a:rPr lang="en-US" dirty="0" smtClean="0">
                <a:ea typeface="ＭＳ Ｐゴシック" pitchFamily="-108" charset="-128"/>
              </a:rPr>
              <a:t>Second, technological innovations let psychologists look at the brain in ways that Watson had never dreamed about.</a:t>
            </a:r>
          </a:p>
          <a:p>
            <a:pPr eaLnBrk="1" hangingPunct="1"/>
            <a:endParaRPr lang="en-US" dirty="0" smtClean="0">
              <a:ea typeface="ＭＳ Ｐゴシック" pitchFamily="-108" charset="-128"/>
            </a:endParaRPr>
          </a:p>
          <a:p>
            <a:pPr eaLnBrk="1" hangingPunct="1"/>
            <a:r>
              <a:rPr lang="en-US" sz="2200" b="1" dirty="0" smtClean="0">
                <a:ea typeface="ＭＳ Ｐゴシック" pitchFamily="-108" charset="-128"/>
              </a:rPr>
              <a:t>Cognitive neuroscience</a:t>
            </a:r>
            <a:r>
              <a:rPr lang="en-US" sz="2200" dirty="0" smtClean="0">
                <a:ea typeface="ＭＳ Ｐゴシック" pitchFamily="-108" charset="-128"/>
              </a:rPr>
              <a:t> involved cognitive psychology, neurology, biology, computer science and linguistics.</a:t>
            </a:r>
          </a:p>
        </p:txBody>
      </p:sp>
      <p:pic>
        <p:nvPicPr>
          <p:cNvPr id="11268" name="Picture 4"/>
          <p:cNvPicPr>
            <a:picLocks noChangeAspect="1" noChangeArrowheads="1"/>
          </p:cNvPicPr>
          <p:nvPr/>
        </p:nvPicPr>
        <p:blipFill>
          <a:blip r:embed="rId2" cstate="print"/>
          <a:srcRect/>
          <a:stretch>
            <a:fillRect/>
          </a:stretch>
        </p:blipFill>
        <p:spPr bwMode="auto">
          <a:xfrm>
            <a:off x="5562600" y="3810000"/>
            <a:ext cx="3038475" cy="2690813"/>
          </a:xfrm>
          <a:prstGeom prst="rect">
            <a:avLst/>
          </a:prstGeom>
          <a:noFill/>
          <a:ln w="9525">
            <a:noFill/>
            <a:miter lim="800000"/>
            <a:headEnd/>
            <a:tailEnd/>
          </a:ln>
        </p:spPr>
      </p:pic>
      <p:pic>
        <p:nvPicPr>
          <p:cNvPr id="11269" name="Picture 5"/>
          <p:cNvPicPr>
            <a:picLocks noChangeAspect="1" noChangeArrowheads="1"/>
          </p:cNvPicPr>
          <p:nvPr/>
        </p:nvPicPr>
        <p:blipFill>
          <a:blip r:embed="rId3" cstate="print"/>
          <a:srcRect t="21112" b="18889"/>
          <a:stretch>
            <a:fillRect/>
          </a:stretch>
        </p:blipFill>
        <p:spPr bwMode="auto">
          <a:xfrm>
            <a:off x="5097463" y="1676400"/>
            <a:ext cx="3894137"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533400"/>
            <a:ext cx="8229600" cy="1143000"/>
          </a:xfrm>
        </p:spPr>
        <p:txBody>
          <a:bodyPr/>
          <a:lstStyle/>
          <a:p>
            <a:r>
              <a:rPr lang="en-US" dirty="0" smtClean="0">
                <a:ea typeface="ＭＳ Ｐゴシック" pitchFamily="-108" charset="-128"/>
              </a:rPr>
              <a:t>Hypnosis</a:t>
            </a:r>
          </a:p>
        </p:txBody>
      </p:sp>
      <p:sp>
        <p:nvSpPr>
          <p:cNvPr id="64515" name="Content Placeholder 2"/>
          <p:cNvSpPr>
            <a:spLocks noGrp="1"/>
          </p:cNvSpPr>
          <p:nvPr>
            <p:ph idx="1"/>
          </p:nvPr>
        </p:nvSpPr>
        <p:spPr>
          <a:xfrm>
            <a:off x="457200" y="1763713"/>
            <a:ext cx="8229600" cy="4389437"/>
          </a:xfrm>
        </p:spPr>
        <p:txBody>
          <a:bodyPr>
            <a:normAutofit lnSpcReduction="10000"/>
          </a:bodyPr>
          <a:lstStyle/>
          <a:p>
            <a:r>
              <a:rPr lang="en-US" sz="2400" b="1" u="sng" dirty="0" smtClean="0">
                <a:ea typeface="ＭＳ Ｐゴシック" pitchFamily="-108" charset="-128"/>
              </a:rPr>
              <a:t>Hypnosis</a:t>
            </a:r>
            <a:r>
              <a:rPr lang="en-US" sz="2400" dirty="0" smtClean="0">
                <a:ea typeface="ＭＳ Ｐゴシック" pitchFamily="-108" charset="-128"/>
              </a:rPr>
              <a:t> is a social interaction in which one person (the hypnotist) suggests to another person (the subject) that certain perceptions, cognitions or behaviors will spontaneously occur.</a:t>
            </a:r>
          </a:p>
          <a:p>
            <a:endParaRPr lang="en-US" sz="2400" dirty="0" smtClean="0">
              <a:ea typeface="ＭＳ Ｐゴシック" pitchFamily="-108" charset="-128"/>
            </a:endParaRPr>
          </a:p>
          <a:p>
            <a:r>
              <a:rPr lang="en-US" sz="2400" dirty="0" smtClean="0">
                <a:ea typeface="ＭＳ Ｐゴシック" pitchFamily="-108" charset="-128"/>
              </a:rPr>
              <a:t>Does it work? </a:t>
            </a:r>
          </a:p>
          <a:p>
            <a:pPr lvl="1"/>
            <a:r>
              <a:rPr lang="en-US" sz="2200" dirty="0" smtClean="0">
                <a:ea typeface="ＭＳ Ｐゴシック" pitchFamily="-108" charset="-128"/>
              </a:rPr>
              <a:t>To a degree everyone is suggestible</a:t>
            </a:r>
          </a:p>
          <a:p>
            <a:pPr lvl="1"/>
            <a:r>
              <a:rPr lang="en-US" sz="2200" dirty="0" smtClean="0">
                <a:ea typeface="ＭＳ Ｐゴシック" pitchFamily="-108" charset="-128"/>
              </a:rPr>
              <a:t>20% are highly suggestible</a:t>
            </a:r>
          </a:p>
          <a:p>
            <a:endParaRPr lang="en-US" dirty="0" smtClean="0">
              <a:ea typeface="ＭＳ Ｐゴシック" pitchFamily="-108" charset="-128"/>
            </a:endParaRPr>
          </a:p>
          <a:p>
            <a:pPr lvl="1"/>
            <a:r>
              <a:rPr lang="en-US" sz="2200" dirty="0" smtClean="0">
                <a:ea typeface="ＭＳ Ｐゴシック" pitchFamily="-108" charset="-128"/>
              </a:rPr>
              <a:t>The real power of hypnosis is not in the hypnotist, but in the subject’s own openness to suggestion.</a:t>
            </a:r>
          </a:p>
          <a:p>
            <a:pPr lvl="1">
              <a:buFont typeface="Wingdings 2" pitchFamily="-108" charset="2"/>
              <a:buNone/>
            </a:pPr>
            <a:endParaRPr lang="en-US" dirty="0" smtClean="0">
              <a:ea typeface="ＭＳ Ｐゴシック" pitchFamily="-108" charset="-12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457200"/>
            <a:ext cx="8229600" cy="1143000"/>
          </a:xfrm>
        </p:spPr>
        <p:txBody>
          <a:bodyPr>
            <a:normAutofit fontScale="90000"/>
          </a:bodyPr>
          <a:lstStyle/>
          <a:p>
            <a:r>
              <a:rPr lang="en-US" sz="4800" dirty="0" smtClean="0">
                <a:ea typeface="ＭＳ Ｐゴシック" pitchFamily="-108" charset="-128"/>
              </a:rPr>
              <a:t>Can Hypnosis Enhance Memory?</a:t>
            </a:r>
          </a:p>
        </p:txBody>
      </p:sp>
      <p:sp>
        <p:nvSpPr>
          <p:cNvPr id="65539" name="Content Placeholder 2"/>
          <p:cNvSpPr>
            <a:spLocks noGrp="1"/>
          </p:cNvSpPr>
          <p:nvPr>
            <p:ph idx="1"/>
          </p:nvPr>
        </p:nvSpPr>
        <p:spPr>
          <a:xfrm>
            <a:off x="457200" y="1687513"/>
            <a:ext cx="6324600" cy="4484687"/>
          </a:xfrm>
        </p:spPr>
        <p:txBody>
          <a:bodyPr>
            <a:normAutofit/>
          </a:bodyPr>
          <a:lstStyle/>
          <a:p>
            <a:r>
              <a:rPr lang="en-US" sz="2400" dirty="0" smtClean="0">
                <a:ea typeface="ＭＳ Ｐゴシック" pitchFamily="-108" charset="-128"/>
              </a:rPr>
              <a:t>Although most people believe lost memories can be retrieved through hypnosis, something called </a:t>
            </a:r>
            <a:r>
              <a:rPr lang="en-US" sz="2400" i="1" dirty="0" smtClean="0">
                <a:ea typeface="ＭＳ Ｐゴシック" pitchFamily="-108" charset="-128"/>
              </a:rPr>
              <a:t>age regression</a:t>
            </a:r>
            <a:r>
              <a:rPr lang="en-US" sz="2400" dirty="0" smtClean="0">
                <a:ea typeface="ＭＳ Ｐゴシック" pitchFamily="-108" charset="-128"/>
              </a:rPr>
              <a:t>, 60 years of science dispute such claims.</a:t>
            </a:r>
          </a:p>
          <a:p>
            <a:endParaRPr lang="en-US" sz="2400" dirty="0" smtClean="0">
              <a:ea typeface="ＭＳ Ｐゴシック" pitchFamily="-108" charset="-128"/>
            </a:endParaRPr>
          </a:p>
          <a:p>
            <a:r>
              <a:rPr lang="en-US" sz="2400" dirty="0" smtClean="0">
                <a:ea typeface="ＭＳ Ｐゴシック" pitchFamily="-108" charset="-128"/>
              </a:rPr>
              <a:t>In reality, “hypnotically refreshed” memories often combine facts with fiction as the hypnotist asks leading questions like “Did you hear loud noises?”</a:t>
            </a:r>
          </a:p>
          <a:p>
            <a:pPr lvl="1"/>
            <a:r>
              <a:rPr lang="en-US" sz="2200" dirty="0" smtClean="0">
                <a:ea typeface="ＭＳ Ｐゴシック" pitchFamily="-108" charset="-128"/>
              </a:rPr>
              <a:t>Banned as evidence in America, Australian and England</a:t>
            </a:r>
          </a:p>
        </p:txBody>
      </p:sp>
      <p:pic>
        <p:nvPicPr>
          <p:cNvPr id="65540" name="Picture 3"/>
          <p:cNvPicPr>
            <a:picLocks noChangeAspect="1"/>
          </p:cNvPicPr>
          <p:nvPr/>
        </p:nvPicPr>
        <p:blipFill>
          <a:blip r:embed="rId2" cstate="print"/>
          <a:srcRect/>
          <a:stretch>
            <a:fillRect/>
          </a:stretch>
        </p:blipFill>
        <p:spPr bwMode="auto">
          <a:xfrm>
            <a:off x="6858000" y="2590800"/>
            <a:ext cx="2119313" cy="313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normAutofit fontScale="90000"/>
          </a:bodyPr>
          <a:lstStyle/>
          <a:p>
            <a:r>
              <a:rPr lang="en-US" sz="4800" dirty="0" smtClean="0">
                <a:ea typeface="ＭＳ Ｐゴシック" pitchFamily="-108" charset="-128"/>
              </a:rPr>
              <a:t>Can Hypnosis Enhance Memory?</a:t>
            </a:r>
          </a:p>
        </p:txBody>
      </p:sp>
      <p:sp>
        <p:nvSpPr>
          <p:cNvPr id="66563" name="Content Placeholder 2"/>
          <p:cNvSpPr>
            <a:spLocks noGrp="1"/>
          </p:cNvSpPr>
          <p:nvPr>
            <p:ph idx="1"/>
          </p:nvPr>
        </p:nvSpPr>
        <p:spPr>
          <a:xfrm>
            <a:off x="457200" y="1935163"/>
            <a:ext cx="6705600" cy="4465637"/>
          </a:xfrm>
        </p:spPr>
        <p:txBody>
          <a:bodyPr/>
          <a:lstStyle/>
          <a:p>
            <a:r>
              <a:rPr lang="en-US" sz="2400" dirty="0" smtClean="0">
                <a:ea typeface="ＭＳ Ｐゴシック" pitchFamily="-108" charset="-128"/>
              </a:rPr>
              <a:t>“Hypnosis is not a psychological truth serum and to regard it as such has been a source of considerable mischief.” </a:t>
            </a:r>
          </a:p>
          <a:p>
            <a:pPr lvl="4"/>
            <a:r>
              <a:rPr lang="en-US" sz="1800" dirty="0" smtClean="0">
                <a:ea typeface="ＭＳ Ｐゴシック" pitchFamily="-108" charset="-128"/>
              </a:rPr>
              <a:t>–Researcher Kenneth Bowers</a:t>
            </a:r>
          </a:p>
          <a:p>
            <a:endParaRPr lang="en-US" sz="2400" dirty="0" smtClean="0">
              <a:ea typeface="ＭＳ Ｐゴシック" pitchFamily="-108" charset="-128"/>
            </a:endParaRPr>
          </a:p>
          <a:p>
            <a:r>
              <a:rPr lang="en-US" sz="2400" dirty="0" smtClean="0">
                <a:ea typeface="ＭＳ Ｐゴシック" pitchFamily="-108" charset="-128"/>
              </a:rPr>
              <a:t>Thousands of examples of memories created under hypnosis come from people who reported seeing UFOs.</a:t>
            </a:r>
          </a:p>
          <a:p>
            <a:pPr lvl="1"/>
            <a:r>
              <a:rPr lang="en-US" sz="2000" dirty="0" smtClean="0">
                <a:ea typeface="ＭＳ Ｐゴシック" pitchFamily="-108" charset="-128"/>
              </a:rPr>
              <a:t>Studies reveal that most reposts of UFOs have come from people predisposed to believe in aliens, are highly hypnotizable, and have undergone hypnosis</a:t>
            </a:r>
          </a:p>
          <a:p>
            <a:endParaRPr lang="en-US" sz="2400" dirty="0" smtClean="0">
              <a:ea typeface="ＭＳ Ｐゴシック" pitchFamily="-108" charset="-128"/>
            </a:endParaRPr>
          </a:p>
        </p:txBody>
      </p:sp>
      <p:pic>
        <p:nvPicPr>
          <p:cNvPr id="66564" name="Picture 2"/>
          <p:cNvPicPr>
            <a:picLocks noChangeAspect="1" noChangeArrowheads="1"/>
          </p:cNvPicPr>
          <p:nvPr/>
        </p:nvPicPr>
        <p:blipFill>
          <a:blip r:embed="rId2" cstate="print"/>
          <a:srcRect/>
          <a:stretch>
            <a:fillRect/>
          </a:stretch>
        </p:blipFill>
        <p:spPr bwMode="auto">
          <a:xfrm>
            <a:off x="7086600" y="2667000"/>
            <a:ext cx="1870075"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933450"/>
            <a:ext cx="8229600" cy="1143000"/>
          </a:xfrm>
        </p:spPr>
        <p:txBody>
          <a:bodyPr>
            <a:normAutofit fontScale="90000"/>
          </a:bodyPr>
          <a:lstStyle/>
          <a:p>
            <a:r>
              <a:rPr lang="en-US" sz="4400" dirty="0" smtClean="0">
                <a:ea typeface="ＭＳ Ｐゴシック" pitchFamily="-108" charset="-128"/>
              </a:rPr>
              <a:t>Can Hypnosis Make People Act Against Their Will?</a:t>
            </a:r>
          </a:p>
        </p:txBody>
      </p:sp>
      <p:sp>
        <p:nvSpPr>
          <p:cNvPr id="67587" name="Content Placeholder 2"/>
          <p:cNvSpPr>
            <a:spLocks noGrp="1"/>
          </p:cNvSpPr>
          <p:nvPr>
            <p:ph idx="1"/>
          </p:nvPr>
        </p:nvSpPr>
        <p:spPr>
          <a:xfrm>
            <a:off x="457200" y="2163763"/>
            <a:ext cx="7848600" cy="1798637"/>
          </a:xfrm>
        </p:spPr>
        <p:txBody>
          <a:bodyPr>
            <a:normAutofit lnSpcReduction="10000"/>
          </a:bodyPr>
          <a:lstStyle/>
          <a:p>
            <a:r>
              <a:rPr lang="en-US" sz="2400" dirty="0" smtClean="0">
                <a:ea typeface="ＭＳ Ｐゴシック" pitchFamily="-108" charset="-128"/>
              </a:rPr>
              <a:t>The short answer is no, not anymore than an authoritative figure can make someone who is not hypnotized act against their will.</a:t>
            </a:r>
          </a:p>
          <a:p>
            <a:pPr lvl="1"/>
            <a:r>
              <a:rPr lang="en-US" sz="2200" dirty="0" smtClean="0">
                <a:ea typeface="ＭＳ Ｐゴシック" pitchFamily="-108" charset="-128"/>
              </a:rPr>
              <a:t>“The overt behaviors of hypnotic subjects are well within normal limits,” (</a:t>
            </a:r>
            <a:r>
              <a:rPr lang="en-US" sz="2200" dirty="0" err="1" smtClean="0">
                <a:ea typeface="ＭＳ Ｐゴシック" pitchFamily="-108" charset="-128"/>
              </a:rPr>
              <a:t>Spanos</a:t>
            </a:r>
            <a:r>
              <a:rPr lang="en-US" sz="2200" dirty="0" smtClean="0">
                <a:ea typeface="ＭＳ Ｐゴシック" pitchFamily="-108" charset="-128"/>
              </a:rPr>
              <a:t> 1982).</a:t>
            </a:r>
          </a:p>
          <a:p>
            <a:endParaRPr lang="en-US" dirty="0" smtClean="0">
              <a:ea typeface="ＭＳ Ｐゴシック" pitchFamily="-108" charset="-128"/>
            </a:endParaRPr>
          </a:p>
        </p:txBody>
      </p:sp>
      <p:pic>
        <p:nvPicPr>
          <p:cNvPr id="67588" name="Picture 3"/>
          <p:cNvPicPr>
            <a:picLocks noChangeAspect="1"/>
          </p:cNvPicPr>
          <p:nvPr/>
        </p:nvPicPr>
        <p:blipFill>
          <a:blip r:embed="rId2" cstate="print">
            <a:grayscl/>
            <a:biLevel thresh="50000"/>
          </a:blip>
          <a:srcRect/>
          <a:stretch>
            <a:fillRect/>
          </a:stretch>
        </p:blipFill>
        <p:spPr bwMode="auto">
          <a:xfrm>
            <a:off x="5562600" y="4171950"/>
            <a:ext cx="3581400" cy="2686050"/>
          </a:xfrm>
          <a:prstGeom prst="rect">
            <a:avLst/>
          </a:prstGeom>
          <a:noFill/>
          <a:ln w="9525">
            <a:noFill/>
            <a:miter lim="800000"/>
            <a:headEnd/>
            <a:tailEnd/>
          </a:ln>
        </p:spPr>
      </p:pic>
      <p:sp>
        <p:nvSpPr>
          <p:cNvPr id="67589" name="TextBox 4"/>
          <p:cNvSpPr txBox="1">
            <a:spLocks noChangeArrowheads="1"/>
          </p:cNvSpPr>
          <p:nvPr/>
        </p:nvSpPr>
        <p:spPr bwMode="auto">
          <a:xfrm>
            <a:off x="838200" y="4495800"/>
            <a:ext cx="4724400" cy="1477963"/>
          </a:xfrm>
          <a:prstGeom prst="rect">
            <a:avLst/>
          </a:prstGeom>
          <a:noFill/>
          <a:ln w="9525">
            <a:noFill/>
            <a:miter lim="800000"/>
            <a:headEnd/>
            <a:tailEnd/>
          </a:ln>
        </p:spPr>
        <p:txBody>
          <a:bodyPr>
            <a:spAutoFit/>
          </a:bodyPr>
          <a:lstStyle/>
          <a:p>
            <a:pPr>
              <a:buClr>
                <a:schemeClr val="accent1"/>
              </a:buClr>
              <a:buFont typeface="Arial" charset="0"/>
              <a:buChar char="•"/>
            </a:pPr>
            <a:r>
              <a:rPr lang="en-US" sz="2200">
                <a:latin typeface="Constantia" pitchFamily="-108" charset="0"/>
              </a:rPr>
              <a:t>We will see the power of the authoritative figure again when we study social psychology in chapter 14.</a:t>
            </a:r>
          </a:p>
          <a:p>
            <a:pPr>
              <a:buClr>
                <a:schemeClr val="tx2"/>
              </a:buClr>
            </a:pPr>
            <a:endParaRPr lang="en-US" sz="2400">
              <a:latin typeface="Constantia" pitchFamily="-10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838200"/>
            <a:ext cx="8229600" cy="1143000"/>
          </a:xfrm>
        </p:spPr>
        <p:txBody>
          <a:bodyPr>
            <a:normAutofit fontScale="90000"/>
          </a:bodyPr>
          <a:lstStyle/>
          <a:p>
            <a:r>
              <a:rPr lang="en-US" sz="4400" dirty="0" smtClean="0">
                <a:ea typeface="ＭＳ Ｐゴシック" pitchFamily="-108" charset="-128"/>
              </a:rPr>
              <a:t>Can Hypnosis Make People Act Against Their Will?</a:t>
            </a:r>
          </a:p>
        </p:txBody>
      </p:sp>
      <p:sp>
        <p:nvSpPr>
          <p:cNvPr id="68611" name="Content Placeholder 2"/>
          <p:cNvSpPr>
            <a:spLocks noGrp="1"/>
          </p:cNvSpPr>
          <p:nvPr>
            <p:ph idx="1"/>
          </p:nvPr>
        </p:nvSpPr>
        <p:spPr>
          <a:xfrm>
            <a:off x="457200" y="2087563"/>
            <a:ext cx="8229600" cy="4389437"/>
          </a:xfrm>
        </p:spPr>
        <p:txBody>
          <a:bodyPr/>
          <a:lstStyle/>
          <a:p>
            <a:r>
              <a:rPr lang="en-US" dirty="0" smtClean="0">
                <a:ea typeface="ＭＳ Ｐゴシック" pitchFamily="-108" charset="-128"/>
              </a:rPr>
              <a:t>Hypnotized people don’t do anything that </a:t>
            </a:r>
            <a:r>
              <a:rPr lang="en-US" dirty="0" err="1" smtClean="0">
                <a:ea typeface="ＭＳ Ｐゴシック" pitchFamily="-108" charset="-128"/>
              </a:rPr>
              <a:t>unhypnotized</a:t>
            </a:r>
            <a:r>
              <a:rPr lang="en-US" dirty="0" smtClean="0">
                <a:ea typeface="ＭＳ Ｐゴシック" pitchFamily="-108" charset="-128"/>
              </a:rPr>
              <a:t> people can’t also be convinced to do.</a:t>
            </a:r>
          </a:p>
          <a:p>
            <a:endParaRPr lang="en-US" dirty="0" smtClean="0">
              <a:ea typeface="ＭＳ Ｐゴシック" pitchFamily="-108" charset="-128"/>
            </a:endParaRPr>
          </a:p>
          <a:p>
            <a:r>
              <a:rPr lang="en-US" dirty="0" smtClean="0">
                <a:ea typeface="ＭＳ Ｐゴシック" pitchFamily="-108" charset="-128"/>
              </a:rPr>
              <a:t>Studies show that an authoritative person in a legitimate context can induce people-hypnotized or not-to perform some unlikely acts.</a:t>
            </a:r>
          </a:p>
        </p:txBody>
      </p:sp>
      <p:pic>
        <p:nvPicPr>
          <p:cNvPr id="68612" name="Picture 2"/>
          <p:cNvPicPr>
            <a:picLocks noChangeAspect="1" noChangeArrowheads="1"/>
          </p:cNvPicPr>
          <p:nvPr/>
        </p:nvPicPr>
        <p:blipFill>
          <a:blip r:embed="rId2" cstate="print"/>
          <a:srcRect b="5405"/>
          <a:stretch>
            <a:fillRect/>
          </a:stretch>
        </p:blipFill>
        <p:spPr bwMode="auto">
          <a:xfrm>
            <a:off x="5791200" y="4953000"/>
            <a:ext cx="26289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3"/>
          <p:cNvPicPr>
            <a:picLocks noChangeAspect="1"/>
          </p:cNvPicPr>
          <p:nvPr/>
        </p:nvPicPr>
        <p:blipFill>
          <a:blip r:embed="rId2" cstate="print"/>
          <a:srcRect l="2400" t="2400" r="2400" b="2400"/>
          <a:stretch>
            <a:fillRect/>
          </a:stretch>
        </p:blipFill>
        <p:spPr bwMode="auto">
          <a:xfrm>
            <a:off x="7391400" y="4419600"/>
            <a:ext cx="1676400" cy="1676400"/>
          </a:xfrm>
          <a:prstGeom prst="rect">
            <a:avLst/>
          </a:prstGeom>
          <a:noFill/>
          <a:ln w="9525">
            <a:noFill/>
            <a:miter lim="800000"/>
            <a:headEnd/>
            <a:tailEnd/>
          </a:ln>
        </p:spPr>
      </p:pic>
      <p:sp>
        <p:nvSpPr>
          <p:cNvPr id="69635" name="Title 1"/>
          <p:cNvSpPr>
            <a:spLocks noGrp="1"/>
          </p:cNvSpPr>
          <p:nvPr>
            <p:ph type="title"/>
          </p:nvPr>
        </p:nvSpPr>
        <p:spPr>
          <a:xfrm>
            <a:off x="457200" y="381000"/>
            <a:ext cx="8229600" cy="1143000"/>
          </a:xfrm>
        </p:spPr>
        <p:txBody>
          <a:bodyPr/>
          <a:lstStyle/>
          <a:p>
            <a:r>
              <a:rPr lang="en-US" dirty="0" smtClean="0">
                <a:ea typeface="ＭＳ Ｐゴシック" pitchFamily="-108" charset="-128"/>
              </a:rPr>
              <a:t>Can Hypnosis be Therapeutic?</a:t>
            </a:r>
          </a:p>
        </p:txBody>
      </p:sp>
      <p:sp>
        <p:nvSpPr>
          <p:cNvPr id="69636" name="Content Placeholder 2"/>
          <p:cNvSpPr>
            <a:spLocks noGrp="1"/>
          </p:cNvSpPr>
          <p:nvPr>
            <p:ph idx="1"/>
          </p:nvPr>
        </p:nvSpPr>
        <p:spPr>
          <a:xfrm>
            <a:off x="457200" y="1611313"/>
            <a:ext cx="8229600" cy="4389437"/>
          </a:xfrm>
        </p:spPr>
        <p:txBody>
          <a:bodyPr>
            <a:normAutofit/>
          </a:bodyPr>
          <a:lstStyle/>
          <a:p>
            <a:r>
              <a:rPr lang="en-US" sz="2400" dirty="0" smtClean="0">
                <a:ea typeface="ＭＳ Ｐゴシック" pitchFamily="-108" charset="-128"/>
              </a:rPr>
              <a:t>The short answer is yes….sometimes, kind of.</a:t>
            </a:r>
          </a:p>
          <a:p>
            <a:r>
              <a:rPr lang="en-US" sz="2400" dirty="0" smtClean="0">
                <a:ea typeface="ＭＳ Ｐゴシック" pitchFamily="-108" charset="-128"/>
              </a:rPr>
              <a:t>Posthypnotic suggestions, suggestions made during hypnosis, have helped alleviate headaches, asthma and stress-related skin disorders.</a:t>
            </a:r>
          </a:p>
          <a:p>
            <a:endParaRPr lang="en-US" sz="2000" dirty="0" smtClean="0">
              <a:ea typeface="ＭＳ Ｐゴシック" pitchFamily="-108" charset="-128"/>
            </a:endParaRPr>
          </a:p>
          <a:p>
            <a:r>
              <a:rPr lang="en-US" sz="2400" dirty="0" smtClean="0">
                <a:ea typeface="ＭＳ Ｐゴシック" pitchFamily="-108" charset="-128"/>
              </a:rPr>
              <a:t>In other cases, clients whose therapy was supplemented with hypnosis showed greater improvement 70% of other patients.</a:t>
            </a:r>
          </a:p>
          <a:p>
            <a:pPr lvl="1"/>
            <a:r>
              <a:rPr lang="en-US" sz="2000" dirty="0" smtClean="0">
                <a:ea typeface="ＭＳ Ｐゴシック" pitchFamily="-108" charset="-128"/>
              </a:rPr>
              <a:t>Especially helpful with obesity</a:t>
            </a:r>
          </a:p>
          <a:p>
            <a:pPr lvl="1"/>
            <a:r>
              <a:rPr lang="en-US" sz="2000" dirty="0" smtClean="0">
                <a:ea typeface="ＭＳ Ｐゴシック" pitchFamily="-108" charset="-128"/>
              </a:rPr>
              <a:t>No help for smoking, drinking, drugs</a:t>
            </a:r>
          </a:p>
          <a:p>
            <a:pPr lvl="1"/>
            <a:r>
              <a:rPr lang="en-US" sz="2000" dirty="0" smtClean="0">
                <a:ea typeface="ＭＳ Ｐゴシック" pitchFamily="-108" charset="-128"/>
              </a:rPr>
              <a:t>No difference when patients were given the same positive reinforcement without hypnosis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dirty="0" smtClean="0">
                <a:ea typeface="ＭＳ Ｐゴシック" pitchFamily="-108" charset="-128"/>
              </a:rPr>
              <a:t>Can Hypnosis Alleviate Pain?</a:t>
            </a:r>
          </a:p>
        </p:txBody>
      </p:sp>
      <p:sp>
        <p:nvSpPr>
          <p:cNvPr id="70659" name="Content Placeholder 2"/>
          <p:cNvSpPr>
            <a:spLocks noGrp="1"/>
          </p:cNvSpPr>
          <p:nvPr>
            <p:ph idx="1"/>
          </p:nvPr>
        </p:nvSpPr>
        <p:spPr/>
        <p:txBody>
          <a:bodyPr/>
          <a:lstStyle/>
          <a:p>
            <a:r>
              <a:rPr lang="en-US" sz="2400" dirty="0" smtClean="0">
                <a:ea typeface="ＭＳ Ｐゴシック" pitchFamily="-108" charset="-128"/>
              </a:rPr>
              <a:t>Hypnosis can actually alleviate pain!</a:t>
            </a:r>
          </a:p>
          <a:p>
            <a:r>
              <a:rPr lang="en-US" sz="2400" dirty="0" smtClean="0">
                <a:ea typeface="ＭＳ Ｐゴシック" pitchFamily="-108" charset="-128"/>
              </a:rPr>
              <a:t>This happens because of </a:t>
            </a:r>
            <a:r>
              <a:rPr lang="en-US" sz="2400" b="1" dirty="0" smtClean="0">
                <a:ea typeface="ＭＳ Ｐゴシック" pitchFamily="-108" charset="-128"/>
              </a:rPr>
              <a:t>disassociation</a:t>
            </a:r>
          </a:p>
          <a:p>
            <a:pPr lvl="1"/>
            <a:r>
              <a:rPr lang="en-US" dirty="0" smtClean="0">
                <a:ea typeface="ＭＳ Ｐゴシック" pitchFamily="-108" charset="-128"/>
              </a:rPr>
              <a:t>A split between levels of consciousness, hypnosis disassociates the physical stimulus of pain from the emotional suffering that defines our experience of pain</a:t>
            </a:r>
          </a:p>
          <a:p>
            <a:pPr lvl="2"/>
            <a:r>
              <a:rPr lang="en-US" dirty="0" smtClean="0">
                <a:ea typeface="ＭＳ Ｐゴシック" pitchFamily="-108" charset="-128"/>
              </a:rPr>
              <a:t>Called hypnotic analgesia</a:t>
            </a:r>
          </a:p>
          <a:p>
            <a:endParaRPr lang="en-US" sz="2400" b="1" dirty="0" smtClean="0">
              <a:ea typeface="ＭＳ Ｐゴシック" pitchFamily="-108" charset="-128"/>
            </a:endParaRPr>
          </a:p>
          <a:p>
            <a:r>
              <a:rPr lang="en-US" sz="2400" b="1" dirty="0" smtClean="0">
                <a:ea typeface="ＭＳ Ｐゴシック" pitchFamily="-108" charset="-128"/>
              </a:rPr>
              <a:t>Selective attention</a:t>
            </a:r>
            <a:r>
              <a:rPr lang="en-US" sz="2400" dirty="0" smtClean="0">
                <a:ea typeface="ＭＳ Ｐゴシック" pitchFamily="-108" charset="-128"/>
              </a:rPr>
              <a:t> we get caught up in the moment and do not feel the pain until later</a:t>
            </a:r>
          </a:p>
          <a:p>
            <a:pPr lvl="1"/>
            <a:r>
              <a:rPr lang="en-US" sz="2200" dirty="0" smtClean="0">
                <a:ea typeface="ＭＳ Ｐゴシック" pitchFamily="-108" charset="-128"/>
              </a:rPr>
              <a:t>Essentially distracting people from feeling pain</a:t>
            </a:r>
            <a:r>
              <a:rPr lang="en-US" sz="2200" b="1" dirty="0" smtClean="0">
                <a:ea typeface="ＭＳ Ｐゴシック" pitchFamily="-108" charset="-128"/>
              </a:rPr>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dirty="0" smtClean="0">
                <a:ea typeface="ＭＳ Ｐゴシック" pitchFamily="-108" charset="-128"/>
              </a:rPr>
              <a:t>Can Hypnosis Alleviate Pain?</a:t>
            </a:r>
          </a:p>
        </p:txBody>
      </p:sp>
      <p:sp>
        <p:nvSpPr>
          <p:cNvPr id="71683" name="Content Placeholder 2"/>
          <p:cNvSpPr>
            <a:spLocks noGrp="1"/>
          </p:cNvSpPr>
          <p:nvPr>
            <p:ph idx="1"/>
          </p:nvPr>
        </p:nvSpPr>
        <p:spPr/>
        <p:txBody>
          <a:bodyPr/>
          <a:lstStyle/>
          <a:p>
            <a:r>
              <a:rPr lang="en-US" sz="2400" dirty="0" smtClean="0">
                <a:ea typeface="ＭＳ Ｐゴシック" pitchFamily="-108" charset="-128"/>
              </a:rPr>
              <a:t>PET scans show that hypnosis reduces brain activity in a region that processes painful stimuli, but not in the sensory cortex that receives raw sensory input (</a:t>
            </a:r>
            <a:r>
              <a:rPr lang="en-US" sz="2400" dirty="0" err="1" smtClean="0">
                <a:ea typeface="ＭＳ Ｐゴシック" pitchFamily="-108" charset="-128"/>
              </a:rPr>
              <a:t>Rainville</a:t>
            </a:r>
            <a:r>
              <a:rPr lang="en-US" sz="2400" dirty="0" smtClean="0">
                <a:ea typeface="ＭＳ Ｐゴシック" pitchFamily="-108" charset="-128"/>
              </a:rPr>
              <a:t> 1997)</a:t>
            </a:r>
          </a:p>
          <a:p>
            <a:pPr lvl="1"/>
            <a:r>
              <a:rPr lang="en-US" sz="2200" dirty="0" smtClean="0">
                <a:ea typeface="ＭＳ Ｐゴシック" pitchFamily="-108" charset="-128"/>
              </a:rPr>
              <a:t>Hypnosis does not block sensory input, but it MAY block our attention to those stimuli.</a:t>
            </a:r>
          </a:p>
          <a:p>
            <a:pPr lvl="1"/>
            <a:endParaRPr lang="en-US" dirty="0" smtClean="0">
              <a:ea typeface="ＭＳ Ｐゴシック" pitchFamily="-108" charset="-128"/>
            </a:endParaRPr>
          </a:p>
        </p:txBody>
      </p:sp>
      <p:pic>
        <p:nvPicPr>
          <p:cNvPr id="71684" name="Picture 6" descr="Sculpture of Hypnos"/>
          <p:cNvPicPr>
            <a:picLocks noChangeAspect="1" noChangeArrowheads="1"/>
          </p:cNvPicPr>
          <p:nvPr/>
        </p:nvPicPr>
        <p:blipFill>
          <a:blip r:embed="rId2" cstate="print"/>
          <a:srcRect l="1843" t="2888" r="2304" b="2831"/>
          <a:stretch>
            <a:fillRect/>
          </a:stretch>
        </p:blipFill>
        <p:spPr bwMode="auto">
          <a:xfrm>
            <a:off x="5526088" y="4572000"/>
            <a:ext cx="3313112" cy="2165350"/>
          </a:xfrm>
          <a:prstGeom prst="rect">
            <a:avLst/>
          </a:prstGeom>
          <a:noFill/>
          <a:ln w="9525">
            <a:noFill/>
            <a:miter lim="800000"/>
            <a:headEnd/>
            <a:tailEnd/>
          </a:ln>
        </p:spPr>
      </p:pic>
      <p:sp>
        <p:nvSpPr>
          <p:cNvPr id="79877" name="Text Box 7"/>
          <p:cNvSpPr txBox="1">
            <a:spLocks noChangeArrowheads="1"/>
          </p:cNvSpPr>
          <p:nvPr/>
        </p:nvSpPr>
        <p:spPr bwMode="auto">
          <a:xfrm>
            <a:off x="3886200" y="6059488"/>
            <a:ext cx="2057400" cy="646112"/>
          </a:xfrm>
          <a:prstGeom prst="rect">
            <a:avLst/>
          </a:prstGeom>
          <a:noFill/>
          <a:ln w="9525">
            <a:noFill/>
            <a:miter lim="800000"/>
            <a:headEnd/>
            <a:tailEnd/>
          </a:ln>
        </p:spPr>
        <p:txBody>
          <a:bodyPr>
            <a:spAutoFit/>
          </a:bodyPr>
          <a:lstStyle/>
          <a:p>
            <a:pPr>
              <a:defRPr/>
            </a:pPr>
            <a:r>
              <a:rPr lang="en-US" b="1" dirty="0">
                <a:latin typeface="+mn-lt"/>
                <a:ea typeface="ＭＳ Ｐゴシック" pitchFamily="-110" charset="-128"/>
              </a:rPr>
              <a:t>Hypnos: Greek god of sleep</a:t>
            </a:r>
          </a:p>
        </p:txBody>
      </p:sp>
      <p:pic>
        <p:nvPicPr>
          <p:cNvPr id="71686" name="Picture 6"/>
          <p:cNvPicPr>
            <a:picLocks noChangeAspect="1" noChangeArrowheads="1"/>
          </p:cNvPicPr>
          <p:nvPr/>
        </p:nvPicPr>
        <p:blipFill>
          <a:blip r:embed="rId3" cstate="print"/>
          <a:srcRect/>
          <a:stretch>
            <a:fillRect/>
          </a:stretch>
        </p:blipFill>
        <p:spPr bwMode="auto">
          <a:xfrm>
            <a:off x="304800" y="4268788"/>
            <a:ext cx="2476500" cy="2360612"/>
          </a:xfrm>
          <a:prstGeom prst="rect">
            <a:avLst/>
          </a:prstGeom>
          <a:noFill/>
          <a:ln w="9525">
            <a:noFill/>
            <a:miter lim="800000"/>
            <a:headEnd/>
            <a:tailEnd/>
          </a:ln>
        </p:spPr>
      </p:pic>
      <p:sp>
        <p:nvSpPr>
          <p:cNvPr id="7" name="TextBox 6"/>
          <p:cNvSpPr txBox="1"/>
          <p:nvPr/>
        </p:nvSpPr>
        <p:spPr>
          <a:xfrm>
            <a:off x="2743200" y="4583113"/>
            <a:ext cx="1905000" cy="369887"/>
          </a:xfrm>
          <a:prstGeom prst="rect">
            <a:avLst/>
          </a:prstGeom>
          <a:noFill/>
        </p:spPr>
        <p:txBody>
          <a:bodyPr>
            <a:spAutoFit/>
          </a:bodyPr>
          <a:lstStyle/>
          <a:p>
            <a:pPr>
              <a:defRPr/>
            </a:pPr>
            <a:r>
              <a:rPr lang="en-US" b="1" dirty="0">
                <a:latin typeface="+mn-lt"/>
                <a:ea typeface="ＭＳ Ｐゴシック" pitchFamily="-110" charset="-128"/>
              </a:rPr>
              <a:t>PET Scans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rmAutofit fontScale="90000"/>
          </a:bodyPr>
          <a:lstStyle/>
          <a:p>
            <a:r>
              <a:rPr lang="en-US" sz="4400" dirty="0" smtClean="0">
                <a:ea typeface="ＭＳ Ｐゴシック" pitchFamily="-108" charset="-128"/>
              </a:rPr>
              <a:t>An Altered State of Consciousness?</a:t>
            </a:r>
          </a:p>
        </p:txBody>
      </p:sp>
      <p:sp>
        <p:nvSpPr>
          <p:cNvPr id="72707" name="Content Placeholder 2"/>
          <p:cNvSpPr>
            <a:spLocks noGrp="1"/>
          </p:cNvSpPr>
          <p:nvPr>
            <p:ph idx="1"/>
          </p:nvPr>
        </p:nvSpPr>
        <p:spPr/>
        <p:txBody>
          <a:bodyPr/>
          <a:lstStyle/>
          <a:p>
            <a:r>
              <a:rPr lang="en-US" sz="2400" dirty="0" smtClean="0">
                <a:ea typeface="ＭＳ Ｐゴシック" pitchFamily="-108" charset="-128"/>
              </a:rPr>
              <a:t>We know hypnosis involves a heightened state of suggestibility, but some suggest it is more of a social phenomenon.</a:t>
            </a:r>
          </a:p>
          <a:p>
            <a:pPr lvl="1"/>
            <a:r>
              <a:rPr lang="en-US" sz="2200" dirty="0" smtClean="0">
                <a:ea typeface="ＭＳ Ｐゴシック" pitchFamily="-108" charset="-128"/>
              </a:rPr>
              <a:t>Some believe the hypnotic phenomenon  is simply the workings of normal consciousness and the power of social influence-social influence theory</a:t>
            </a:r>
          </a:p>
          <a:p>
            <a:pPr lvl="2"/>
            <a:r>
              <a:rPr lang="en-US" sz="2000" dirty="0" smtClean="0">
                <a:ea typeface="ＭＳ Ｐゴシック" pitchFamily="-108" charset="-128"/>
              </a:rPr>
              <a:t>Not suggesting anyone is faking, but rather they get caught up in the role/moment. The more they trust the hypnotist, and feel motivated to demonstrate those behaviors, the more they allow that person to direct their attention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dirty="0" smtClean="0">
                <a:ea typeface="ＭＳ Ｐゴシック" pitchFamily="-108" charset="-128"/>
              </a:rPr>
              <a:t>A Diverted Consciousness?</a:t>
            </a:r>
          </a:p>
        </p:txBody>
      </p:sp>
      <p:sp>
        <p:nvSpPr>
          <p:cNvPr id="73731" name="Content Placeholder 2"/>
          <p:cNvSpPr>
            <a:spLocks noGrp="1"/>
          </p:cNvSpPr>
          <p:nvPr>
            <p:ph idx="1"/>
          </p:nvPr>
        </p:nvSpPr>
        <p:spPr/>
        <p:txBody>
          <a:bodyPr/>
          <a:lstStyle/>
          <a:p>
            <a:r>
              <a:rPr lang="en-US" sz="2400" dirty="0" smtClean="0">
                <a:ea typeface="ＭＳ Ｐゴシック" pitchFamily="-108" charset="-128"/>
              </a:rPr>
              <a:t>While most agree that hypnosis involves normal social and cognitive processes, some think it is more than “acting.”</a:t>
            </a:r>
          </a:p>
          <a:p>
            <a:endParaRPr lang="en-US" sz="2400" dirty="0" smtClean="0">
              <a:ea typeface="ＭＳ Ｐゴシック" pitchFamily="-108" charset="-128"/>
            </a:endParaRPr>
          </a:p>
          <a:p>
            <a:r>
              <a:rPr lang="en-US" sz="2400" dirty="0" smtClean="0">
                <a:ea typeface="ＭＳ Ｐゴシック" pitchFamily="-108" charset="-128"/>
              </a:rPr>
              <a:t>The divided-consciousness theory is controversial, but suggests we can run on autopilot for well rehearsed tasks, while consciously working on another task.</a:t>
            </a:r>
          </a:p>
          <a:p>
            <a:pPr lvl="1"/>
            <a:r>
              <a:rPr lang="en-US" sz="2200" dirty="0" smtClean="0">
                <a:ea typeface="ＭＳ Ｐゴシック" pitchFamily="-108" charset="-128"/>
              </a:rPr>
              <a:t>One thing we know for sure, we process a lot of information outside of our conscious awareness…much of our behavior occurs on autopilot.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81000"/>
            <a:ext cx="8229600" cy="1143000"/>
          </a:xfrm>
        </p:spPr>
        <p:txBody>
          <a:bodyPr/>
          <a:lstStyle/>
          <a:p>
            <a:pPr eaLnBrk="1" hangingPunct="1"/>
            <a:r>
              <a:rPr lang="en-US" sz="4400" dirty="0" smtClean="0">
                <a:ea typeface="ＭＳ Ｐゴシック" pitchFamily="-108" charset="-128"/>
              </a:rPr>
              <a:t>The Conscious Mind</a:t>
            </a:r>
          </a:p>
        </p:txBody>
      </p:sp>
      <p:sp>
        <p:nvSpPr>
          <p:cNvPr id="12291" name="Rectangle 3"/>
          <p:cNvSpPr>
            <a:spLocks noGrp="1" noChangeArrowheads="1"/>
          </p:cNvSpPr>
          <p:nvPr>
            <p:ph idx="1"/>
          </p:nvPr>
        </p:nvSpPr>
        <p:spPr>
          <a:xfrm>
            <a:off x="457200" y="1612900"/>
            <a:ext cx="8229600" cy="4387850"/>
          </a:xfrm>
        </p:spPr>
        <p:txBody>
          <a:bodyPr/>
          <a:lstStyle/>
          <a:p>
            <a:pPr eaLnBrk="1" hangingPunct="1"/>
            <a:r>
              <a:rPr lang="en-US" dirty="0" smtClean="0">
                <a:ea typeface="ＭＳ Ｐゴシック" pitchFamily="-108" charset="-128"/>
              </a:rPr>
              <a:t>The conscious mind can take on a variety of roles, but it must focus sequentially on one thing and then another. </a:t>
            </a:r>
          </a:p>
          <a:p>
            <a:pPr lvl="1" eaLnBrk="1" hangingPunct="1"/>
            <a:r>
              <a:rPr lang="en-US" dirty="0" smtClean="0">
                <a:ea typeface="ＭＳ Ｐゴシック" pitchFamily="-108" charset="-128"/>
              </a:rPr>
              <a:t>Multitasking is not all it is cracked up to be.</a:t>
            </a:r>
          </a:p>
        </p:txBody>
      </p:sp>
      <p:pic>
        <p:nvPicPr>
          <p:cNvPr id="12292" name="Picture 4"/>
          <p:cNvPicPr>
            <a:picLocks noChangeAspect="1" noChangeArrowheads="1"/>
          </p:cNvPicPr>
          <p:nvPr/>
        </p:nvPicPr>
        <p:blipFill>
          <a:blip r:embed="rId2" cstate="print"/>
          <a:srcRect b="8636"/>
          <a:stretch>
            <a:fillRect/>
          </a:stretch>
        </p:blipFill>
        <p:spPr bwMode="auto">
          <a:xfrm>
            <a:off x="5534025" y="3405188"/>
            <a:ext cx="2771775" cy="3224212"/>
          </a:xfrm>
          <a:prstGeom prst="rect">
            <a:avLst/>
          </a:prstGeom>
          <a:noFill/>
          <a:ln w="9525">
            <a:noFill/>
            <a:miter lim="800000"/>
            <a:headEnd/>
            <a:tailEnd/>
          </a:ln>
        </p:spPr>
      </p:pic>
      <p:sp>
        <p:nvSpPr>
          <p:cNvPr id="5" name="TextBox 4"/>
          <p:cNvSpPr txBox="1"/>
          <p:nvPr/>
        </p:nvSpPr>
        <p:spPr>
          <a:xfrm>
            <a:off x="762000" y="3733800"/>
            <a:ext cx="3657600" cy="646331"/>
          </a:xfrm>
          <a:prstGeom prst="rect">
            <a:avLst/>
          </a:prstGeom>
          <a:noFill/>
        </p:spPr>
        <p:txBody>
          <a:bodyPr>
            <a:spAutoFit/>
          </a:bodyPr>
          <a:lstStyle/>
          <a:p>
            <a:pPr>
              <a:buClr>
                <a:schemeClr val="accent2"/>
              </a:buClr>
              <a:buFont typeface="Arial" pitchFamily="34" charset="0"/>
              <a:buChar char="•"/>
              <a:defRPr/>
            </a:pPr>
            <a:r>
              <a:rPr lang="en-US" b="1" dirty="0">
                <a:latin typeface="+mn-lt"/>
                <a:ea typeface="ＭＳ Ｐゴシック" pitchFamily="-106" charset="-128"/>
              </a:rPr>
              <a:t>Are the hands-free device laws in </a:t>
            </a:r>
            <a:r>
              <a:rPr lang="en-US" b="1" dirty="0" smtClean="0">
                <a:latin typeface="+mn-lt"/>
                <a:ea typeface="ＭＳ Ｐゴシック" pitchFamily="-106" charset="-128"/>
              </a:rPr>
              <a:t>Newfoundland a </a:t>
            </a:r>
            <a:r>
              <a:rPr lang="en-US" b="1" dirty="0">
                <a:latin typeface="+mn-lt"/>
                <a:ea typeface="ＭＳ Ｐゴシック" pitchFamily="-106" charset="-128"/>
              </a:rPr>
              <a:t>good thing?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dirty="0" smtClean="0">
                <a:ea typeface="ＭＳ Ｐゴシック" pitchFamily="-108" charset="-128"/>
              </a:rPr>
              <a:t>Explaining Hypnosis</a:t>
            </a:r>
          </a:p>
        </p:txBody>
      </p:sp>
      <p:sp>
        <p:nvSpPr>
          <p:cNvPr id="74755" name="Content Placeholder 2"/>
          <p:cNvSpPr>
            <a:spLocks noGrp="1"/>
          </p:cNvSpPr>
          <p:nvPr>
            <p:ph idx="1"/>
          </p:nvPr>
        </p:nvSpPr>
        <p:spPr/>
        <p:txBody>
          <a:bodyPr/>
          <a:lstStyle/>
          <a:p>
            <a:endParaRPr lang="en-US" smtClean="0">
              <a:ea typeface="ＭＳ Ｐゴシック" pitchFamily="-108" charset="-128"/>
            </a:endParaRPr>
          </a:p>
        </p:txBody>
      </p:sp>
      <p:pic>
        <p:nvPicPr>
          <p:cNvPr id="74756" name="Picture 2" descr="un07-p268"/>
          <p:cNvPicPr>
            <a:picLocks noChangeAspect="1" noChangeArrowheads="1"/>
          </p:cNvPicPr>
          <p:nvPr/>
        </p:nvPicPr>
        <p:blipFill>
          <a:blip r:embed="rId2" cstate="print"/>
          <a:srcRect/>
          <a:stretch>
            <a:fillRect/>
          </a:stretch>
        </p:blipFill>
        <p:spPr bwMode="auto">
          <a:xfrm>
            <a:off x="485775" y="1887538"/>
            <a:ext cx="8153400" cy="4818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4" name="Content Placeholder 3" descr="hypnosis.png"/>
          <p:cNvPicPr>
            <a:picLocks noGrp="1" noChangeAspect="1"/>
          </p:cNvPicPr>
          <p:nvPr>
            <p:ph idx="1"/>
          </p:nvPr>
        </p:nvPicPr>
        <p:blipFill>
          <a:blip r:embed="rId2" cstate="print"/>
          <a:stretch>
            <a:fillRect/>
          </a:stretch>
        </p:blipFill>
        <p:spPr>
          <a:xfrm>
            <a:off x="0" y="-1"/>
            <a:ext cx="9144000" cy="6500729"/>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n-US" sz="4400" dirty="0" smtClean="0">
                <a:ea typeface="ＭＳ Ｐゴシック" pitchFamily="-108" charset="-128"/>
              </a:rPr>
              <a:t>The </a:t>
            </a:r>
            <a:r>
              <a:rPr lang="en-US" sz="4400" dirty="0" err="1" smtClean="0">
                <a:ea typeface="ＭＳ Ｐゴシック" pitchFamily="-108" charset="-128"/>
              </a:rPr>
              <a:t>Nonconscious</a:t>
            </a:r>
            <a:r>
              <a:rPr lang="en-US" sz="4400" dirty="0" smtClean="0">
                <a:ea typeface="ＭＳ Ｐゴシック" pitchFamily="-108" charset="-128"/>
              </a:rPr>
              <a:t> Process</a:t>
            </a:r>
          </a:p>
        </p:txBody>
      </p:sp>
      <p:sp>
        <p:nvSpPr>
          <p:cNvPr id="32771" name="Rectangle 3"/>
          <p:cNvSpPr>
            <a:spLocks noGrp="1" noChangeArrowheads="1"/>
          </p:cNvSpPr>
          <p:nvPr>
            <p:ph idx="1"/>
          </p:nvPr>
        </p:nvSpPr>
        <p:spPr/>
        <p:txBody>
          <a:bodyPr/>
          <a:lstStyle/>
          <a:p>
            <a:pPr eaLnBrk="1" hangingPunct="1"/>
            <a:r>
              <a:rPr lang="en-US" sz="2400" dirty="0" smtClean="0">
                <a:ea typeface="ＭＳ Ｐゴシック" pitchFamily="-108" charset="-128"/>
              </a:rPr>
              <a:t>The </a:t>
            </a:r>
            <a:r>
              <a:rPr lang="en-US" sz="2400" dirty="0" err="1" smtClean="0">
                <a:ea typeface="ＭＳ Ｐゴシック" pitchFamily="-108" charset="-128"/>
              </a:rPr>
              <a:t>nonconscious</a:t>
            </a:r>
            <a:r>
              <a:rPr lang="en-US" sz="2400" dirty="0" smtClean="0">
                <a:ea typeface="ＭＳ Ｐゴシック" pitchFamily="-108" charset="-128"/>
              </a:rPr>
              <a:t> mind is great at multitasking. Where the conscious mind has the ability to focus on just one task, the </a:t>
            </a:r>
            <a:r>
              <a:rPr lang="en-US" sz="2400" dirty="0" err="1" smtClean="0">
                <a:ea typeface="ＭＳ Ｐゴシック" pitchFamily="-108" charset="-128"/>
              </a:rPr>
              <a:t>nonconscious</a:t>
            </a:r>
            <a:r>
              <a:rPr lang="en-US" sz="2400" dirty="0" smtClean="0">
                <a:ea typeface="ＭＳ Ｐゴシック" pitchFamily="-108" charset="-128"/>
              </a:rPr>
              <a:t> mind has no such restrictions.</a:t>
            </a:r>
          </a:p>
          <a:p>
            <a:pPr eaLnBrk="1" hangingPunct="1"/>
            <a:endParaRPr lang="en-US" sz="2400" dirty="0" smtClean="0">
              <a:ea typeface="ＭＳ Ｐゴシック" pitchFamily="-108" charset="-128"/>
            </a:endParaRPr>
          </a:p>
          <a:p>
            <a:pPr eaLnBrk="1" hangingPunct="1"/>
            <a:r>
              <a:rPr lang="en-US" sz="2400" dirty="0" smtClean="0">
                <a:ea typeface="ＭＳ Ｐゴシック" pitchFamily="-108" charset="-128"/>
              </a:rPr>
              <a:t>The conscious mind has to process things serially, while the </a:t>
            </a:r>
            <a:r>
              <a:rPr lang="en-US" sz="2400" dirty="0" err="1" smtClean="0">
                <a:ea typeface="ＭＳ Ｐゴシック" pitchFamily="-108" charset="-128"/>
              </a:rPr>
              <a:t>nonconscious</a:t>
            </a:r>
            <a:r>
              <a:rPr lang="en-US" sz="2400" dirty="0" smtClean="0">
                <a:ea typeface="ＭＳ Ｐゴシック" pitchFamily="-108" charset="-128"/>
              </a:rPr>
              <a:t> mind can handle many streams of information at the same time, called </a:t>
            </a:r>
            <a:r>
              <a:rPr lang="en-US" sz="2400" b="1" dirty="0" smtClean="0">
                <a:ea typeface="ＭＳ Ｐゴシック" pitchFamily="-108" charset="-128"/>
              </a:rPr>
              <a:t>parallel processing</a:t>
            </a:r>
            <a:r>
              <a:rPr lang="en-US" sz="2400" dirty="0" smtClean="0">
                <a:ea typeface="ＭＳ Ｐゴシック" pitchFamily="-108" charset="-128"/>
              </a:rPr>
              <a:t>.</a:t>
            </a:r>
          </a:p>
          <a:p>
            <a:pPr lvl="2" eaLnBrk="1" hangingPunct="1"/>
            <a:r>
              <a:rPr lang="en-US" dirty="0" smtClean="0">
                <a:ea typeface="ＭＳ Ｐゴシック" pitchFamily="-108" charset="-128"/>
              </a:rPr>
              <a:t>Walking, chewing gum and breathing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28600"/>
            <a:ext cx="8229600" cy="1143000"/>
          </a:xfrm>
        </p:spPr>
        <p:txBody>
          <a:bodyPr/>
          <a:lstStyle/>
          <a:p>
            <a:pPr eaLnBrk="1" hangingPunct="1"/>
            <a:r>
              <a:rPr lang="en-US" sz="3600" dirty="0" smtClean="0">
                <a:ea typeface="ＭＳ Ｐゴシック" pitchFamily="-108" charset="-128"/>
              </a:rPr>
              <a:t>What Consciousness Does</a:t>
            </a:r>
          </a:p>
        </p:txBody>
      </p:sp>
      <p:sp>
        <p:nvSpPr>
          <p:cNvPr id="35843" name="Rectangle 3"/>
          <p:cNvSpPr>
            <a:spLocks noGrp="1" noChangeArrowheads="1"/>
          </p:cNvSpPr>
          <p:nvPr>
            <p:ph idx="1"/>
          </p:nvPr>
        </p:nvSpPr>
        <p:spPr>
          <a:xfrm>
            <a:off x="457200" y="1447800"/>
            <a:ext cx="8229600" cy="5334000"/>
          </a:xfrm>
        </p:spPr>
        <p:txBody>
          <a:bodyPr/>
          <a:lstStyle/>
          <a:p>
            <a:pPr eaLnBrk="1" hangingPunct="1">
              <a:buFontTx/>
              <a:buNone/>
            </a:pPr>
            <a:r>
              <a:rPr lang="en-US" b="1" dirty="0" smtClean="0">
                <a:ea typeface="ＭＳ Ｐゴシック" pitchFamily="-108" charset="-128"/>
              </a:rPr>
              <a:t>	Our consciousness has 3 main functions:</a:t>
            </a:r>
          </a:p>
          <a:p>
            <a:pPr eaLnBrk="1" hangingPunct="1">
              <a:buFontTx/>
              <a:buNone/>
            </a:pPr>
            <a:endParaRPr lang="en-US" dirty="0" smtClean="0">
              <a:ea typeface="ＭＳ Ｐゴシック" pitchFamily="-108" charset="-128"/>
            </a:endParaRPr>
          </a:p>
          <a:p>
            <a:pPr eaLnBrk="1" hangingPunct="1">
              <a:buFontTx/>
              <a:buNone/>
            </a:pPr>
            <a:r>
              <a:rPr lang="en-US" sz="2400" dirty="0" smtClean="0">
                <a:ea typeface="ＭＳ Ｐゴシック" pitchFamily="-108" charset="-128"/>
              </a:rPr>
              <a:t>	1. Consciousness restricts our attention.</a:t>
            </a:r>
          </a:p>
          <a:p>
            <a:pPr eaLnBrk="1" hangingPunct="1">
              <a:buFontTx/>
              <a:buNone/>
            </a:pPr>
            <a:r>
              <a:rPr lang="en-US" sz="2400" dirty="0" smtClean="0">
                <a:ea typeface="ＭＳ Ｐゴシック" pitchFamily="-108" charset="-128"/>
              </a:rPr>
              <a:t>	</a:t>
            </a:r>
            <a:r>
              <a:rPr lang="en-US" sz="2000" dirty="0" smtClean="0">
                <a:ea typeface="ＭＳ Ｐゴシック" pitchFamily="-108" charset="-128"/>
              </a:rPr>
              <a:t>It keeps our brain from being overwhelmed by stimulation by processing things serially and limiting what we notice and think about-this is called </a:t>
            </a:r>
            <a:r>
              <a:rPr lang="en-US" sz="2000" b="1" i="1" dirty="0" smtClean="0">
                <a:ea typeface="ＭＳ Ｐゴシック" pitchFamily="-108" charset="-128"/>
              </a:rPr>
              <a:t>selective attention</a:t>
            </a:r>
          </a:p>
          <a:p>
            <a:pPr eaLnBrk="1" hangingPunct="1">
              <a:buFontTx/>
              <a:buNone/>
            </a:pPr>
            <a:endParaRPr lang="en-US" sz="2400" dirty="0" smtClean="0">
              <a:ea typeface="ＭＳ Ｐゴシック" pitchFamily="-108" charset="-128"/>
            </a:endParaRPr>
          </a:p>
          <a:p>
            <a:pPr eaLnBrk="1" hangingPunct="1">
              <a:buFontTx/>
              <a:buNone/>
            </a:pPr>
            <a:r>
              <a:rPr lang="en-US" sz="2400" dirty="0" smtClean="0">
                <a:ea typeface="ＭＳ Ｐゴシック" pitchFamily="-108" charset="-128"/>
              </a:rPr>
              <a:t>	2. Consciousness provides us with a mental “meeting place.” </a:t>
            </a:r>
          </a:p>
          <a:p>
            <a:pPr eaLnBrk="1" hangingPunct="1">
              <a:buFontTx/>
              <a:buNone/>
            </a:pPr>
            <a:r>
              <a:rPr lang="en-US" sz="2000" dirty="0" smtClean="0">
                <a:ea typeface="ＭＳ Ｐゴシック" pitchFamily="-108" charset="-128"/>
              </a:rPr>
              <a:t>	Where sensation combines with memory, emotions and motives-this is the binding problem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4432</TotalTime>
  <Words>3420</Words>
  <Application>Microsoft Office PowerPoint</Application>
  <PresentationFormat>On-screen Show (4:3)</PresentationFormat>
  <Paragraphs>448</Paragraphs>
  <Slides>71</Slides>
  <Notes>3</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Solstice</vt:lpstr>
      <vt:lpstr>Consciousness and the Two-Track Mind Modules 7-10</vt:lpstr>
      <vt:lpstr>Module 7: The Brain &amp; Consciousness</vt:lpstr>
      <vt:lpstr>The Big Challenge</vt:lpstr>
      <vt:lpstr>The Mind Returns</vt:lpstr>
      <vt:lpstr>Competing Views (review of CH 1) </vt:lpstr>
      <vt:lpstr>The Mind Returns</vt:lpstr>
      <vt:lpstr>The Conscious Mind</vt:lpstr>
      <vt:lpstr>The Nonconscious Process</vt:lpstr>
      <vt:lpstr>What Consciousness Does</vt:lpstr>
      <vt:lpstr>What Consciousness Does</vt:lpstr>
      <vt:lpstr>Mental Imaging</vt:lpstr>
      <vt:lpstr>The Results</vt:lpstr>
      <vt:lpstr>Levels of the Nonconscious Mind</vt:lpstr>
      <vt:lpstr>What is Unconsciousness</vt:lpstr>
      <vt:lpstr>Answer</vt:lpstr>
      <vt:lpstr>Freud’s View of Consciousness</vt:lpstr>
      <vt:lpstr>Freud’s View of Consciousness</vt:lpstr>
      <vt:lpstr>Freud’s View of Consciousness</vt:lpstr>
      <vt:lpstr>More Freud…</vt:lpstr>
      <vt:lpstr>Freud’s View of the Unconscious</vt:lpstr>
      <vt:lpstr>More Freud</vt:lpstr>
      <vt:lpstr>Nonconscious Mind Reality</vt:lpstr>
      <vt:lpstr>Daydreaming</vt:lpstr>
      <vt:lpstr> Waking Consciousness </vt:lpstr>
      <vt:lpstr>Module 8: Sleep and Dreams</vt:lpstr>
      <vt:lpstr>3 Main Biological Rhythms</vt:lpstr>
      <vt:lpstr>Why we sleep</vt:lpstr>
      <vt:lpstr>What We Do Know</vt:lpstr>
      <vt:lpstr>Theories of Sleep</vt:lpstr>
      <vt:lpstr>Stages of Sleep</vt:lpstr>
      <vt:lpstr>Brain Waves and Sleep Stages</vt:lpstr>
      <vt:lpstr>Stage 1</vt:lpstr>
      <vt:lpstr>Stage 2</vt:lpstr>
      <vt:lpstr>Stages 3 and 4</vt:lpstr>
      <vt:lpstr>Rem Sleep</vt:lpstr>
      <vt:lpstr>Rem Sleep</vt:lpstr>
      <vt:lpstr>Stages in a Typical Night’s Sleep</vt:lpstr>
      <vt:lpstr>Stages in a Typical Night’s Sleep</vt:lpstr>
      <vt:lpstr>Rem Continued</vt:lpstr>
      <vt:lpstr>Sleep Across the Lifespan</vt:lpstr>
      <vt:lpstr>Sleep Debt</vt:lpstr>
      <vt:lpstr>Sleep Deprivation</vt:lpstr>
      <vt:lpstr>Sleep Deprivation</vt:lpstr>
      <vt:lpstr>Sleep Deprivation</vt:lpstr>
      <vt:lpstr>Dreaming</vt:lpstr>
      <vt:lpstr>Manifest and Latent Content</vt:lpstr>
      <vt:lpstr>What We Dream</vt:lpstr>
      <vt:lpstr>Truth About Dreams</vt:lpstr>
      <vt:lpstr>Culture and Dreams</vt:lpstr>
      <vt:lpstr>Dreams</vt:lpstr>
      <vt:lpstr>Other Theories</vt:lpstr>
      <vt:lpstr>Modern Theories</vt:lpstr>
      <vt:lpstr>Summary of Dream Theories</vt:lpstr>
      <vt:lpstr>Sleep Disorders</vt:lpstr>
      <vt:lpstr>Sleep Disorders</vt:lpstr>
      <vt:lpstr>Sleep Disorders</vt:lpstr>
      <vt:lpstr>Sleep Disorders</vt:lpstr>
      <vt:lpstr>Slide 58</vt:lpstr>
      <vt:lpstr>Module 9: Hypnosis</vt:lpstr>
      <vt:lpstr>Hypnosis</vt:lpstr>
      <vt:lpstr>Can Hypnosis Enhance Memory?</vt:lpstr>
      <vt:lpstr>Can Hypnosis Enhance Memory?</vt:lpstr>
      <vt:lpstr>Can Hypnosis Make People Act Against Their Will?</vt:lpstr>
      <vt:lpstr>Can Hypnosis Make People Act Against Their Will?</vt:lpstr>
      <vt:lpstr>Can Hypnosis be Therapeutic?</vt:lpstr>
      <vt:lpstr>Can Hypnosis Alleviate Pain?</vt:lpstr>
      <vt:lpstr>Can Hypnosis Alleviate Pain?</vt:lpstr>
      <vt:lpstr>An Altered State of Consciousness?</vt:lpstr>
      <vt:lpstr>A Diverted Consciousness?</vt:lpstr>
      <vt:lpstr>Explaining Hypnosis</vt:lpstr>
      <vt:lpstr>Slide 71</vt:lpstr>
    </vt:vector>
  </TitlesOfParts>
  <Company>none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States of Consciousness Chapter 5</dc:title>
  <dc:creator>Trevor Tusow</dc:creator>
  <cp:lastModifiedBy>Corrina Fahey</cp:lastModifiedBy>
  <cp:revision>244</cp:revision>
  <dcterms:created xsi:type="dcterms:W3CDTF">2011-11-01T03:49:50Z</dcterms:created>
  <dcterms:modified xsi:type="dcterms:W3CDTF">2014-10-01T03:34:20Z</dcterms:modified>
</cp:coreProperties>
</file>