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2438400"/>
            <a:ext cx="9144000" cy="4046538"/>
            <a:chOff x="0" y="1536"/>
            <a:chExt cx="5760" cy="2549"/>
          </a:xfrm>
        </p:grpSpPr>
        <p:sp>
          <p:nvSpPr>
            <p:cNvPr id="5123"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endParaRPr lang="en-CA"/>
            </a:p>
          </p:txBody>
        </p:sp>
        <p:sp>
          <p:nvSpPr>
            <p:cNvPr id="5124"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endParaRPr lang="en-CA"/>
            </a:p>
          </p:txBody>
        </p:sp>
        <p:sp>
          <p:nvSpPr>
            <p:cNvPr id="5125"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endParaRPr lang="en-CA"/>
            </a:p>
          </p:txBody>
        </p:sp>
        <p:sp>
          <p:nvSpPr>
            <p:cNvPr id="5126"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CA"/>
            </a:p>
          </p:txBody>
        </p:sp>
        <p:sp>
          <p:nvSpPr>
            <p:cNvPr id="5127"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endParaRPr lang="en-CA"/>
            </a:p>
          </p:txBody>
        </p:sp>
        <p:sp>
          <p:nvSpPr>
            <p:cNvPr id="5128"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endParaRPr lang="en-CA"/>
            </a:p>
          </p:txBody>
        </p:sp>
        <p:sp>
          <p:nvSpPr>
            <p:cNvPr id="5129"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endParaRPr lang="en-CA"/>
            </a:p>
          </p:txBody>
        </p:sp>
        <p:sp>
          <p:nvSpPr>
            <p:cNvPr id="5130"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endParaRPr lang="en-CA"/>
            </a:p>
          </p:txBody>
        </p:sp>
        <p:sp>
          <p:nvSpPr>
            <p:cNvPr id="5131"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endParaRPr lang="en-CA"/>
            </a:p>
          </p:txBody>
        </p:sp>
        <p:sp>
          <p:nvSpPr>
            <p:cNvPr id="5132"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CA"/>
            </a:p>
          </p:txBody>
        </p:sp>
        <p:sp>
          <p:nvSpPr>
            <p:cNvPr id="5133"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endParaRPr lang="en-CA"/>
            </a:p>
          </p:txBody>
        </p:sp>
        <p:sp>
          <p:nvSpPr>
            <p:cNvPr id="5134"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CA"/>
            </a:p>
          </p:txBody>
        </p:sp>
        <p:sp>
          <p:nvSpPr>
            <p:cNvPr id="5135"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CA"/>
            </a:p>
          </p:txBody>
        </p:sp>
        <p:sp>
          <p:nvSpPr>
            <p:cNvPr id="5136"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CA"/>
            </a:p>
          </p:txBody>
        </p:sp>
        <p:sp>
          <p:nvSpPr>
            <p:cNvPr id="5137"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endParaRPr lang="en-CA"/>
            </a:p>
          </p:txBody>
        </p:sp>
      </p:grpSp>
      <p:sp>
        <p:nvSpPr>
          <p:cNvPr id="5138"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en-US"/>
              <a:t>Click to edit Master title style</a:t>
            </a:r>
          </a:p>
        </p:txBody>
      </p:sp>
      <p:sp>
        <p:nvSpPr>
          <p:cNvPr id="5139"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140" name="Rectangle 20"/>
          <p:cNvSpPr>
            <a:spLocks noGrp="1" noChangeArrowheads="1"/>
          </p:cNvSpPr>
          <p:nvPr>
            <p:ph type="dt" sz="quarter" idx="2"/>
          </p:nvPr>
        </p:nvSpPr>
        <p:spPr/>
        <p:txBody>
          <a:bodyPr/>
          <a:lstStyle>
            <a:lvl1pPr>
              <a:defRPr/>
            </a:lvl1pPr>
          </a:lstStyle>
          <a:p>
            <a:endParaRPr lang="en-US"/>
          </a:p>
        </p:txBody>
      </p:sp>
      <p:sp>
        <p:nvSpPr>
          <p:cNvPr id="5141" name="Rectangle 21"/>
          <p:cNvSpPr>
            <a:spLocks noGrp="1" noChangeArrowheads="1"/>
          </p:cNvSpPr>
          <p:nvPr>
            <p:ph type="ftr" sz="quarter" idx="3"/>
          </p:nvPr>
        </p:nvSpPr>
        <p:spPr/>
        <p:txBody>
          <a:bodyPr/>
          <a:lstStyle>
            <a:lvl1pPr>
              <a:defRPr/>
            </a:lvl1pPr>
          </a:lstStyle>
          <a:p>
            <a:endParaRPr lang="en-US"/>
          </a:p>
        </p:txBody>
      </p:sp>
      <p:sp>
        <p:nvSpPr>
          <p:cNvPr id="5142" name="Rectangle 22"/>
          <p:cNvSpPr>
            <a:spLocks noGrp="1" noChangeArrowheads="1"/>
          </p:cNvSpPr>
          <p:nvPr>
            <p:ph type="sldNum" sz="quarter" idx="4"/>
          </p:nvPr>
        </p:nvSpPr>
        <p:spPr/>
        <p:txBody>
          <a:bodyPr/>
          <a:lstStyle>
            <a:lvl1pPr>
              <a:defRPr/>
            </a:lvl1pPr>
          </a:lstStyle>
          <a:p>
            <a:fld id="{F187DBF9-5A9C-45D5-BD0A-26360008F323}"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309FF1-FDED-436F-80CC-A970CBD0B7B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CB1AFE-75E5-4DCA-BFF4-75C5F375170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F8C7868-2CD4-4BBA-B4DC-29873F3785D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A50C8C-587A-407C-B803-174DF1B627B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6709364-D056-4EF3-B349-145B0544D9E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BD97F88-4201-4E40-8C03-D1D6A691892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EEFCCE8-0642-4A7B-90D4-ECDA57413B0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F4D9A60-BE29-43C0-922F-C0589E3971A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6D58CFC-D519-4DED-A55D-10053FC0400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464249A-C17B-4A3A-8B67-CD41F5371F1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2438400"/>
            <a:ext cx="9144000" cy="4046538"/>
            <a:chOff x="0" y="1536"/>
            <a:chExt cx="5760" cy="2549"/>
          </a:xfrm>
        </p:grpSpPr>
        <p:sp>
          <p:nvSpPr>
            <p:cNvPr id="4099"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endParaRPr lang="en-CA"/>
            </a:p>
          </p:txBody>
        </p:sp>
        <p:sp>
          <p:nvSpPr>
            <p:cNvPr id="4100"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endParaRPr lang="en-CA"/>
            </a:p>
          </p:txBody>
        </p:sp>
        <p:sp>
          <p:nvSpPr>
            <p:cNvPr id="4101"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endParaRPr lang="en-CA"/>
            </a:p>
          </p:txBody>
        </p:sp>
        <p:sp>
          <p:nvSpPr>
            <p:cNvPr id="4102"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CA"/>
            </a:p>
          </p:txBody>
        </p:sp>
        <p:sp>
          <p:nvSpPr>
            <p:cNvPr id="4103"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endParaRPr lang="en-CA"/>
            </a:p>
          </p:txBody>
        </p:sp>
        <p:sp>
          <p:nvSpPr>
            <p:cNvPr id="4104"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endParaRPr lang="en-CA"/>
            </a:p>
          </p:txBody>
        </p:sp>
        <p:sp>
          <p:nvSpPr>
            <p:cNvPr id="4105"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endParaRPr lang="en-CA"/>
            </a:p>
          </p:txBody>
        </p:sp>
        <p:sp>
          <p:nvSpPr>
            <p:cNvPr id="4106"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endParaRPr lang="en-CA"/>
            </a:p>
          </p:txBody>
        </p:sp>
        <p:sp>
          <p:nvSpPr>
            <p:cNvPr id="4107"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endParaRPr lang="en-CA"/>
            </a:p>
          </p:txBody>
        </p:sp>
        <p:sp>
          <p:nvSpPr>
            <p:cNvPr id="4108"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CA"/>
            </a:p>
          </p:txBody>
        </p:sp>
        <p:sp>
          <p:nvSpPr>
            <p:cNvPr id="4109"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endParaRPr lang="en-CA"/>
            </a:p>
          </p:txBody>
        </p:sp>
        <p:sp>
          <p:nvSpPr>
            <p:cNvPr id="4110"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CA"/>
            </a:p>
          </p:txBody>
        </p:sp>
        <p:sp>
          <p:nvSpPr>
            <p:cNvPr id="4111"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CA"/>
            </a:p>
          </p:txBody>
        </p:sp>
        <p:sp>
          <p:nvSpPr>
            <p:cNvPr id="4112"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CA"/>
            </a:p>
          </p:txBody>
        </p:sp>
        <p:sp>
          <p:nvSpPr>
            <p:cNvPr id="4113"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endParaRPr lang="en-CA"/>
            </a:p>
          </p:txBody>
        </p:sp>
      </p:grpSp>
      <p:sp>
        <p:nvSpPr>
          <p:cNvPr id="4114" name="Rectangle 18"/>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115" name="Rectangle 1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4116"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4117" name="Rectangle 2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0B2695B1-196B-436C-9010-2AC64151D346}" type="slidenum">
              <a:rPr lang="en-US"/>
              <a:pPr/>
              <a:t>‹#›</a:t>
            </a:fld>
            <a:endParaRPr lang="en-US"/>
          </a:p>
        </p:txBody>
      </p:sp>
      <p:sp>
        <p:nvSpPr>
          <p:cNvPr id="4118"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Microscope Technology </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Different types of Microscopes </a:t>
            </a:r>
          </a:p>
        </p:txBody>
      </p:sp>
      <p:sp>
        <p:nvSpPr>
          <p:cNvPr id="6147" name="Rectangle 3"/>
          <p:cNvSpPr>
            <a:spLocks noGrp="1" noChangeArrowheads="1"/>
          </p:cNvSpPr>
          <p:nvPr>
            <p:ph type="body" idx="1"/>
          </p:nvPr>
        </p:nvSpPr>
        <p:spPr/>
        <p:txBody>
          <a:bodyPr/>
          <a:lstStyle/>
          <a:p>
            <a:r>
              <a:rPr lang="en-US"/>
              <a:t>There are four main types of microscopes that a biologist uses: dissection, compound, Scanning Electron Microscope (SEM), and Transmission Electron Microscope (TEM).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Terminology</a:t>
            </a:r>
          </a:p>
        </p:txBody>
      </p:sp>
      <p:sp>
        <p:nvSpPr>
          <p:cNvPr id="7171" name="Rectangle 3"/>
          <p:cNvSpPr>
            <a:spLocks noGrp="1" noChangeArrowheads="1"/>
          </p:cNvSpPr>
          <p:nvPr>
            <p:ph type="body" idx="1"/>
          </p:nvPr>
        </p:nvSpPr>
        <p:spPr/>
        <p:txBody>
          <a:bodyPr/>
          <a:lstStyle/>
          <a:p>
            <a:r>
              <a:rPr lang="en-US"/>
              <a:t>Magnification is referring to the ratio of the size seen in the microscope to the actual size of the specimen. </a:t>
            </a:r>
          </a:p>
          <a:p>
            <a:r>
              <a:rPr lang="en-US"/>
              <a:t>Field of view refers to how much you actually see when looking in a microscope. As field of view increases, magnification decreases. </a:t>
            </a:r>
          </a:p>
          <a:p>
            <a:r>
              <a:rPr lang="en-US"/>
              <a:t>Depth of field is the number of layers you see.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n-US"/>
          </a:p>
        </p:txBody>
      </p:sp>
      <p:sp>
        <p:nvSpPr>
          <p:cNvPr id="8195" name="Rectangle 3"/>
          <p:cNvSpPr>
            <a:spLocks noGrp="1" noChangeArrowheads="1"/>
          </p:cNvSpPr>
          <p:nvPr>
            <p:ph type="body" idx="1"/>
          </p:nvPr>
        </p:nvSpPr>
        <p:spPr/>
        <p:txBody>
          <a:bodyPr/>
          <a:lstStyle/>
          <a:p>
            <a:r>
              <a:rPr lang="en-US"/>
              <a:t>A dissection microscope is light illuminated. The image that appears is three dimensional. It is used for dissection to get a better look at the larger specimen. You cannot see individual cells because it has a low magnification.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n-US"/>
          </a:p>
        </p:txBody>
      </p:sp>
      <p:sp>
        <p:nvSpPr>
          <p:cNvPr id="9219" name="Rectangle 3"/>
          <p:cNvSpPr>
            <a:spLocks noGrp="1" noChangeArrowheads="1"/>
          </p:cNvSpPr>
          <p:nvPr>
            <p:ph type="body" idx="1"/>
          </p:nvPr>
        </p:nvSpPr>
        <p:spPr/>
        <p:txBody>
          <a:bodyPr/>
          <a:lstStyle/>
          <a:p>
            <a:r>
              <a:rPr lang="en-US"/>
              <a:t>A compound microscope is also light illuminated. The image seen with this type of microscope is two dimensional. This microscope is the most commonly used. You can view individual cells, even living ones. It has high magnification (from 4x - 100x). However, it has a low resolution.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en-US"/>
          </a:p>
        </p:txBody>
      </p:sp>
      <p:sp>
        <p:nvSpPr>
          <p:cNvPr id="10243" name="Rectangle 3"/>
          <p:cNvSpPr>
            <a:spLocks noGrp="1" noChangeArrowheads="1"/>
          </p:cNvSpPr>
          <p:nvPr>
            <p:ph type="body" idx="1"/>
          </p:nvPr>
        </p:nvSpPr>
        <p:spPr/>
        <p:txBody>
          <a:bodyPr/>
          <a:lstStyle/>
          <a:p>
            <a:r>
              <a:rPr lang="en-US" sz="2800"/>
              <a:t>SEM use electron illumination. The image is seen in three dimension. It has high magnification and high resolution. The specimen is coated in gold and the electrons bounce off to give you and exterior view of the specimen. The pictures are in black and white. </a:t>
            </a:r>
          </a:p>
          <a:p>
            <a:r>
              <a:rPr lang="en-US" sz="2800"/>
              <a:t>TEM is also electron illuminated. This gives a two dimensional view. Thin slices of specimen are obtained. The electron beams pass through this. It has high magnification and high resolution.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89" name="Group 125"/>
          <p:cNvGraphicFramePr>
            <a:graphicFrameLocks noGrp="1"/>
          </p:cNvGraphicFramePr>
          <p:nvPr/>
        </p:nvGraphicFramePr>
        <p:xfrm>
          <a:off x="381000" y="0"/>
          <a:ext cx="8763000" cy="6553200"/>
        </p:xfrm>
        <a:graphic>
          <a:graphicData uri="http://schemas.openxmlformats.org/drawingml/2006/table">
            <a:tbl>
              <a:tblPr/>
              <a:tblGrid>
                <a:gridCol w="2895600"/>
                <a:gridCol w="1295400"/>
                <a:gridCol w="1524000"/>
                <a:gridCol w="1295400"/>
                <a:gridCol w="1752600"/>
              </a:tblGrid>
              <a:tr h="8620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Compound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Dissection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Scanning Electron Microscope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Transmission Electron Microscope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Description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13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Costs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20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Source of Radiation for Image Formation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Medium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1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Specimen mounting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13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Nature of Lenses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13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Focusing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Magnification Adjustments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47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Major Means of Providing Specimen Contrast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Activities</a:t>
            </a:r>
          </a:p>
        </p:txBody>
      </p:sp>
      <p:sp>
        <p:nvSpPr>
          <p:cNvPr id="12291" name="Rectangle 3"/>
          <p:cNvSpPr>
            <a:spLocks noGrp="1" noChangeArrowheads="1"/>
          </p:cNvSpPr>
          <p:nvPr>
            <p:ph type="body" idx="1"/>
          </p:nvPr>
        </p:nvSpPr>
        <p:spPr/>
        <p:txBody>
          <a:bodyPr/>
          <a:lstStyle/>
          <a:p>
            <a:r>
              <a:rPr lang="en-US"/>
              <a:t>Complete the Previous Table</a:t>
            </a:r>
          </a:p>
          <a:p>
            <a:r>
              <a:rPr lang="en-US"/>
              <a:t>Complete the Thinking Lab on Page 22 </a:t>
            </a:r>
          </a:p>
          <a:p>
            <a:r>
              <a:rPr lang="en-US"/>
              <a:t>Complete Questions 2, 3, and 6 on Page 22 </a:t>
            </a:r>
          </a:p>
        </p:txBody>
      </p:sp>
    </p:spTree>
  </p:cSld>
  <p:clrMapOvr>
    <a:masterClrMapping/>
  </p:clrMapOvr>
</p:sld>
</file>

<file path=ppt/theme/theme1.xml><?xml version="1.0" encoding="utf-8"?>
<a:theme xmlns:a="http://schemas.openxmlformats.org/drawingml/2006/main" name="Teamwork">
  <a:themeElements>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Teamwork</Template>
  <TotalTime>18</TotalTime>
  <Words>330</Words>
  <Application>Microsoft Office PowerPoint</Application>
  <PresentationFormat>On-screen Show (4:3)</PresentationFormat>
  <Paragraphs>28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Garamond</vt:lpstr>
      <vt:lpstr>Times New Roman</vt:lpstr>
      <vt:lpstr>Wingdings</vt:lpstr>
      <vt:lpstr>Teamwork</vt:lpstr>
      <vt:lpstr>Microscope Technology </vt:lpstr>
      <vt:lpstr>Different types of Microscopes </vt:lpstr>
      <vt:lpstr>Terminology</vt:lpstr>
      <vt:lpstr>Slide 4</vt:lpstr>
      <vt:lpstr>Slide 5</vt:lpstr>
      <vt:lpstr>Slide 6</vt:lpstr>
      <vt:lpstr>Slide 7</vt:lpstr>
      <vt:lpstr>Activities</vt:lpstr>
    </vt:vector>
  </TitlesOfParts>
  <Company>Swift CurrentAcadmy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Microscope Technology</dc:title>
  <dc:creator>Dean</dc:creator>
  <cp:lastModifiedBy>Tony</cp:lastModifiedBy>
  <cp:revision>1</cp:revision>
  <dcterms:created xsi:type="dcterms:W3CDTF">2004-10-12T23:27:54Z</dcterms:created>
  <dcterms:modified xsi:type="dcterms:W3CDTF">2012-09-18T01:01:11Z</dcterms:modified>
</cp:coreProperties>
</file>