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5" r:id="rId7"/>
    <p:sldId id="281" r:id="rId8"/>
    <p:sldId id="266" r:id="rId9"/>
    <p:sldId id="283" r:id="rId10"/>
    <p:sldId id="291" r:id="rId11"/>
    <p:sldId id="262" r:id="rId12"/>
    <p:sldId id="284" r:id="rId13"/>
    <p:sldId id="292" r:id="rId14"/>
    <p:sldId id="276" r:id="rId15"/>
    <p:sldId id="285" r:id="rId16"/>
    <p:sldId id="261" r:id="rId17"/>
    <p:sldId id="290" r:id="rId18"/>
    <p:sldId id="263" r:id="rId19"/>
    <p:sldId id="282" r:id="rId20"/>
    <p:sldId id="286" r:id="rId21"/>
    <p:sldId id="277" r:id="rId22"/>
    <p:sldId id="287" r:id="rId23"/>
    <p:sldId id="269" r:id="rId24"/>
    <p:sldId id="288" r:id="rId25"/>
    <p:sldId id="270" r:id="rId26"/>
    <p:sldId id="289" r:id="rId27"/>
    <p:sldId id="264" r:id="rId28"/>
    <p:sldId id="294" r:id="rId29"/>
    <p:sldId id="293"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3175" y="2438400"/>
            <a:ext cx="9147175" cy="1063625"/>
            <a:chOff x="-2" y="1536"/>
            <a:chExt cx="5762" cy="670"/>
          </a:xfrm>
        </p:grpSpPr>
        <p:grpSp>
          <p:nvGrpSpPr>
            <p:cNvPr id="4099" name="Group 3"/>
            <p:cNvGrpSpPr>
              <a:grpSpLocks/>
            </p:cNvGrpSpPr>
            <p:nvPr/>
          </p:nvGrpSpPr>
          <p:grpSpPr bwMode="auto">
            <a:xfrm flipH="1">
              <a:off x="-2" y="1562"/>
              <a:ext cx="5762" cy="638"/>
              <a:chOff x="-2" y="1562"/>
              <a:chExt cx="5762" cy="638"/>
            </a:xfrm>
          </p:grpSpPr>
          <p:sp>
            <p:nvSpPr>
              <p:cNvPr id="4100"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CA"/>
              </a:p>
            </p:txBody>
          </p:sp>
          <p:sp>
            <p:nvSpPr>
              <p:cNvPr id="4101"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CA"/>
              </a:p>
            </p:txBody>
          </p:sp>
          <p:sp>
            <p:nvSpPr>
              <p:cNvPr id="4102"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CA"/>
              </a:p>
            </p:txBody>
          </p:sp>
          <p:sp>
            <p:nvSpPr>
              <p:cNvPr id="4103"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CA"/>
              </a:p>
            </p:txBody>
          </p:sp>
          <p:sp>
            <p:nvSpPr>
              <p:cNvPr id="4104"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CA"/>
              </a:p>
            </p:txBody>
          </p:sp>
          <p:sp>
            <p:nvSpPr>
              <p:cNvPr id="4105"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CA"/>
              </a:p>
            </p:txBody>
          </p:sp>
          <p:sp>
            <p:nvSpPr>
              <p:cNvPr id="4106"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CA"/>
              </a:p>
            </p:txBody>
          </p:sp>
          <p:sp>
            <p:nvSpPr>
              <p:cNvPr id="4107"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CA"/>
              </a:p>
            </p:txBody>
          </p:sp>
          <p:sp>
            <p:nvSpPr>
              <p:cNvPr id="4108"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CA"/>
              </a:p>
            </p:txBody>
          </p:sp>
          <p:sp>
            <p:nvSpPr>
              <p:cNvPr id="4109"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CA"/>
              </a:p>
            </p:txBody>
          </p:sp>
          <p:sp>
            <p:nvSpPr>
              <p:cNvPr id="4110"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CA"/>
              </a:p>
            </p:txBody>
          </p:sp>
          <p:sp>
            <p:nvSpPr>
              <p:cNvPr id="4111"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CA"/>
              </a:p>
            </p:txBody>
          </p:sp>
          <p:sp>
            <p:nvSpPr>
              <p:cNvPr id="4112"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CA"/>
              </a:p>
            </p:txBody>
          </p:sp>
          <p:sp>
            <p:nvSpPr>
              <p:cNvPr id="4113"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CA"/>
              </a:p>
            </p:txBody>
          </p:sp>
          <p:sp>
            <p:nvSpPr>
              <p:cNvPr id="4114"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CA"/>
              </a:p>
            </p:txBody>
          </p:sp>
          <p:sp>
            <p:nvSpPr>
              <p:cNvPr id="4115"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CA"/>
              </a:p>
            </p:txBody>
          </p:sp>
          <p:sp>
            <p:nvSpPr>
              <p:cNvPr id="4116"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CA"/>
              </a:p>
            </p:txBody>
          </p:sp>
          <p:sp>
            <p:nvSpPr>
              <p:cNvPr id="4117"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CA"/>
              </a:p>
            </p:txBody>
          </p:sp>
          <p:sp>
            <p:nvSpPr>
              <p:cNvPr id="4118"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CA"/>
              </a:p>
            </p:txBody>
          </p:sp>
        </p:grpSp>
        <p:sp>
          <p:nvSpPr>
            <p:cNvPr id="4119"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endParaRPr lang="en-CA"/>
            </a:p>
          </p:txBody>
        </p:sp>
        <p:sp>
          <p:nvSpPr>
            <p:cNvPr id="4120"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endParaRPr lang="en-CA"/>
            </a:p>
          </p:txBody>
        </p:sp>
      </p:grpSp>
      <p:sp>
        <p:nvSpPr>
          <p:cNvPr id="4121"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en-US"/>
              <a:t>Click to edit Master title style</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n-US"/>
              <a:t>Click to edit Master subtitle style</a:t>
            </a:r>
          </a:p>
        </p:txBody>
      </p:sp>
      <p:sp>
        <p:nvSpPr>
          <p:cNvPr id="4123"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p>
        </p:txBody>
      </p:sp>
      <p:sp>
        <p:nvSpPr>
          <p:cNvPr id="4124" name="Rectangle 28"/>
          <p:cNvSpPr>
            <a:spLocks noGrp="1" noChangeArrowheads="1"/>
          </p:cNvSpPr>
          <p:nvPr>
            <p:ph type="ftr" sz="quarter" idx="3"/>
          </p:nvPr>
        </p:nvSpPr>
        <p:spPr/>
        <p:txBody>
          <a:bodyPr/>
          <a:lstStyle>
            <a:lvl1pPr>
              <a:defRPr>
                <a:solidFill>
                  <a:srgbClr val="000000"/>
                </a:solidFill>
              </a:defRPr>
            </a:lvl1pPr>
          </a:lstStyle>
          <a:p>
            <a:endParaRPr lang="en-US"/>
          </a:p>
        </p:txBody>
      </p:sp>
      <p:sp>
        <p:nvSpPr>
          <p:cNvPr id="4125" name="Rectangle 29"/>
          <p:cNvSpPr>
            <a:spLocks noGrp="1" noChangeArrowheads="1"/>
          </p:cNvSpPr>
          <p:nvPr>
            <p:ph type="sldNum" sz="quarter" idx="4"/>
          </p:nvPr>
        </p:nvSpPr>
        <p:spPr/>
        <p:txBody>
          <a:bodyPr/>
          <a:lstStyle>
            <a:lvl1pPr>
              <a:defRPr>
                <a:solidFill>
                  <a:srgbClr val="000000"/>
                </a:solidFill>
              </a:defRPr>
            </a:lvl1pPr>
          </a:lstStyle>
          <a:p>
            <a:fld id="{87FEA9A3-DD84-4E98-AC18-2571CBC8DAA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4940F1-930D-48E3-AB92-2CE32086080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DFC46B-3FF5-478A-92A9-428876E12B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92777B-D295-43BD-B6E4-EE5203945A8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FB7BE0-7F6D-43F6-95E7-99D1FC961D2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BBB7B8-ED12-4FD3-80B4-EEF1A6C49FC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659496D-107E-4190-96A7-2E211C23FA6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8CF0598-8A89-468A-95B8-48CF8A0CE1E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6AA0F3C-2593-4D4E-9EB5-62B898B852A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5F6B17-68B4-4276-9E68-E61A9249A1F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5862B2-4704-4334-82E7-54ECF2FD5AA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4763"/>
            <a:ext cx="1063625" cy="6858001"/>
            <a:chOff x="0" y="-3"/>
            <a:chExt cx="670" cy="4320"/>
          </a:xfrm>
        </p:grpSpPr>
        <p:grpSp>
          <p:nvGrpSpPr>
            <p:cNvPr id="3075" name="Group 3"/>
            <p:cNvGrpSpPr>
              <a:grpSpLocks/>
            </p:cNvGrpSpPr>
            <p:nvPr/>
          </p:nvGrpSpPr>
          <p:grpSpPr bwMode="auto">
            <a:xfrm rot="16200000" flipH="1">
              <a:off x="-1815" y="1838"/>
              <a:ext cx="4320" cy="638"/>
              <a:chOff x="-2" y="1562"/>
              <a:chExt cx="5762" cy="638"/>
            </a:xfrm>
          </p:grpSpPr>
          <p:sp>
            <p:nvSpPr>
              <p:cNvPr id="3076"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CA"/>
              </a:p>
            </p:txBody>
          </p:sp>
          <p:sp>
            <p:nvSpPr>
              <p:cNvPr id="3077"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CA"/>
              </a:p>
            </p:txBody>
          </p:sp>
          <p:sp>
            <p:nvSpPr>
              <p:cNvPr id="3078"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CA"/>
              </a:p>
            </p:txBody>
          </p:sp>
          <p:sp>
            <p:nvSpPr>
              <p:cNvPr id="3079"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CA"/>
              </a:p>
            </p:txBody>
          </p:sp>
          <p:sp>
            <p:nvSpPr>
              <p:cNvPr id="3080"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CA"/>
              </a:p>
            </p:txBody>
          </p:sp>
          <p:sp>
            <p:nvSpPr>
              <p:cNvPr id="3081"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CA"/>
              </a:p>
            </p:txBody>
          </p:sp>
          <p:sp>
            <p:nvSpPr>
              <p:cNvPr id="3082"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CA"/>
              </a:p>
            </p:txBody>
          </p:sp>
          <p:sp>
            <p:nvSpPr>
              <p:cNvPr id="3083"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CA"/>
              </a:p>
            </p:txBody>
          </p:sp>
          <p:sp>
            <p:nvSpPr>
              <p:cNvPr id="3084"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CA"/>
              </a:p>
            </p:txBody>
          </p:sp>
          <p:sp>
            <p:nvSpPr>
              <p:cNvPr id="3085"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CA"/>
              </a:p>
            </p:txBody>
          </p:sp>
          <p:sp>
            <p:nvSpPr>
              <p:cNvPr id="3086"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CA"/>
              </a:p>
            </p:txBody>
          </p:sp>
          <p:sp>
            <p:nvSpPr>
              <p:cNvPr id="3087"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CA"/>
              </a:p>
            </p:txBody>
          </p:sp>
          <p:sp>
            <p:nvSpPr>
              <p:cNvPr id="3088"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CA"/>
              </a:p>
            </p:txBody>
          </p:sp>
          <p:sp>
            <p:nvSpPr>
              <p:cNvPr id="3089"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CA"/>
              </a:p>
            </p:txBody>
          </p:sp>
          <p:sp>
            <p:nvSpPr>
              <p:cNvPr id="3090"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CA"/>
              </a:p>
            </p:txBody>
          </p:sp>
          <p:sp>
            <p:nvSpPr>
              <p:cNvPr id="3091"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CA"/>
              </a:p>
            </p:txBody>
          </p:sp>
          <p:sp>
            <p:nvSpPr>
              <p:cNvPr id="3092"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CA"/>
              </a:p>
            </p:txBody>
          </p:sp>
          <p:sp>
            <p:nvSpPr>
              <p:cNvPr id="3093"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CA"/>
              </a:p>
            </p:txBody>
          </p:sp>
          <p:sp>
            <p:nvSpPr>
              <p:cNvPr id="3094"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CA"/>
              </a:p>
            </p:txBody>
          </p:sp>
        </p:grpSp>
        <p:sp>
          <p:nvSpPr>
            <p:cNvPr id="3095"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endParaRPr lang="en-CA"/>
            </a:p>
          </p:txBody>
        </p:sp>
        <p:sp>
          <p:nvSpPr>
            <p:cNvPr id="3096"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endParaRPr lang="en-CA"/>
            </a:p>
          </p:txBody>
        </p:sp>
      </p:grpSp>
      <p:sp>
        <p:nvSpPr>
          <p:cNvPr id="3097"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8"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3F5D38B8-A15D-4110-A726-AA8D766BA94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1173163" y="473075"/>
            <a:ext cx="7772400" cy="2011363"/>
          </a:xfrm>
        </p:spPr>
        <p:txBody>
          <a:bodyPr/>
          <a:lstStyle/>
          <a:p>
            <a:r>
              <a:rPr lang="en-US"/>
              <a:t>Unit 1:</a:t>
            </a:r>
            <a:br>
              <a:rPr lang="en-US"/>
            </a:br>
            <a:r>
              <a:rPr lang="en-US" sz="5400"/>
              <a:t>Matter &amp; Energy for Life</a:t>
            </a:r>
          </a:p>
        </p:txBody>
      </p:sp>
      <p:sp>
        <p:nvSpPr>
          <p:cNvPr id="24579" name="Rectangle 3"/>
          <p:cNvSpPr>
            <a:spLocks noGrp="1" noChangeArrowheads="1"/>
          </p:cNvSpPr>
          <p:nvPr>
            <p:ph type="subTitle" idx="1"/>
          </p:nvPr>
        </p:nvSpPr>
        <p:spPr/>
        <p:txBody>
          <a:bodyPr/>
          <a:lstStyle/>
          <a:p>
            <a:r>
              <a:rPr lang="en-US" dirty="0"/>
              <a:t>Biology 2201</a:t>
            </a:r>
          </a:p>
          <a:p>
            <a:r>
              <a:rPr lang="en-US" dirty="0" smtClean="0"/>
              <a:t>Booth Memorial </a:t>
            </a:r>
            <a:r>
              <a:rPr lang="en-US" smtClean="0"/>
              <a:t>High School</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0" y="4572000"/>
            <a:ext cx="9144000" cy="1616075"/>
          </a:xfrm>
          <a:prstGeom prst="rect">
            <a:avLst/>
          </a:prstGeom>
          <a:noFill/>
          <a:ln w="9525">
            <a:noFill/>
            <a:miter lim="800000"/>
            <a:headEnd/>
            <a:tailEnd/>
          </a:ln>
          <a:effectLst/>
        </p:spPr>
        <p:txBody>
          <a:bodyPr>
            <a:spAutoFit/>
          </a:bodyPr>
          <a:lstStyle/>
          <a:p>
            <a:endParaRPr lang="en-US"/>
          </a:p>
          <a:p>
            <a:pPr lvl="2" eaLnBrk="0" hangingPunct="0"/>
            <a:endParaRPr lang="en-US" sz="2600" b="1">
              <a:solidFill>
                <a:srgbClr val="1C1CFF"/>
              </a:solidFill>
              <a:latin typeface="Verdana" pitchFamily="34" charset="0"/>
            </a:endParaRPr>
          </a:p>
          <a:p>
            <a:pPr lvl="2" eaLnBrk="0" hangingPunct="0"/>
            <a:r>
              <a:rPr lang="en-US" sz="2600" b="1">
                <a:solidFill>
                  <a:srgbClr val="1C1CFF"/>
                </a:solidFill>
                <a:latin typeface="Verdana" pitchFamily="34" charset="0"/>
              </a:rPr>
              <a:t>Francesco Redi (1626-1698)</a:t>
            </a:r>
          </a:p>
          <a:p>
            <a:pPr eaLnBrk="0" hangingPunct="0"/>
            <a:endParaRPr lang="en-US"/>
          </a:p>
        </p:txBody>
      </p:sp>
      <p:pic>
        <p:nvPicPr>
          <p:cNvPr id="61443" name="Picture 3" descr="P:\BIOLOGY 2201\UNIT 1\Content for Test 1\redipic.jpg"/>
          <p:cNvPicPr>
            <a:picLocks noChangeAspect="1" noChangeArrowheads="1"/>
          </p:cNvPicPr>
          <p:nvPr/>
        </p:nvPicPr>
        <p:blipFill>
          <a:blip r:embed="rId2" cstate="print"/>
          <a:srcRect/>
          <a:stretch>
            <a:fillRect/>
          </a:stretch>
        </p:blipFill>
        <p:spPr bwMode="auto">
          <a:xfrm>
            <a:off x="1219200" y="304800"/>
            <a:ext cx="3643313" cy="46609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Francesco Redi (1626-1697)</a:t>
            </a:r>
          </a:p>
        </p:txBody>
      </p:sp>
      <p:sp>
        <p:nvSpPr>
          <p:cNvPr id="30723" name="Rectangle 3"/>
          <p:cNvSpPr>
            <a:spLocks noGrp="1" noChangeArrowheads="1"/>
          </p:cNvSpPr>
          <p:nvPr>
            <p:ph type="body" idx="1"/>
          </p:nvPr>
        </p:nvSpPr>
        <p:spPr>
          <a:xfrm>
            <a:off x="1173163" y="1371600"/>
            <a:ext cx="7742237" cy="5486400"/>
          </a:xfrm>
        </p:spPr>
        <p:txBody>
          <a:bodyPr/>
          <a:lstStyle/>
          <a:p>
            <a:r>
              <a:rPr lang="en-US" sz="2800"/>
              <a:t>Italian physician (doctor)</a:t>
            </a:r>
          </a:p>
          <a:p>
            <a:r>
              <a:rPr lang="en-US" sz="2800"/>
              <a:t>1668:  He conducted the 1</a:t>
            </a:r>
            <a:r>
              <a:rPr lang="en-US" sz="2800" baseline="30000"/>
              <a:t>st</a:t>
            </a:r>
            <a:r>
              <a:rPr lang="en-US" sz="2800"/>
              <a:t> controlled experiment to disprove the theory of spontaneous generation.</a:t>
            </a:r>
          </a:p>
          <a:p>
            <a:r>
              <a:rPr lang="en-US" sz="2800"/>
              <a:t>He set-up flasks with meat in them:</a:t>
            </a:r>
          </a:p>
          <a:p>
            <a:pPr lvl="1"/>
            <a:r>
              <a:rPr lang="en-US" sz="2400" u="sng"/>
              <a:t>uncovered flasks</a:t>
            </a:r>
            <a:r>
              <a:rPr lang="en-US" sz="2400"/>
              <a:t> had flies laying eggs (maggots) on the meat.</a:t>
            </a:r>
          </a:p>
          <a:p>
            <a:pPr lvl="1"/>
            <a:r>
              <a:rPr lang="en-US" sz="2400" u="sng"/>
              <a:t>flasks covered with gauze</a:t>
            </a:r>
            <a:r>
              <a:rPr lang="en-US" sz="2400"/>
              <a:t> had no flies laying eggs.</a:t>
            </a:r>
          </a:p>
          <a:p>
            <a:r>
              <a:rPr lang="en-US" sz="2800"/>
              <a:t>Demonstrated that maggots were produced only after eggs were laid and not by spontaneous generation.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P:\BIOLOGY 2201\UNIT 1\Content for Test 1\Redisexperiment.jpg"/>
          <p:cNvPicPr>
            <a:picLocks noChangeAspect="1" noChangeArrowheads="1"/>
          </p:cNvPicPr>
          <p:nvPr/>
        </p:nvPicPr>
        <p:blipFill>
          <a:blip r:embed="rId2" cstate="print"/>
          <a:srcRect/>
          <a:stretch>
            <a:fillRect/>
          </a:stretch>
        </p:blipFill>
        <p:spPr bwMode="auto">
          <a:xfrm>
            <a:off x="6350" y="6350"/>
            <a:ext cx="9131300" cy="68453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0" y="4495800"/>
            <a:ext cx="9144000" cy="1616075"/>
          </a:xfrm>
          <a:prstGeom prst="rect">
            <a:avLst/>
          </a:prstGeom>
          <a:noFill/>
          <a:ln w="9525">
            <a:noFill/>
            <a:miter lim="800000"/>
            <a:headEnd/>
            <a:tailEnd/>
          </a:ln>
          <a:effectLst/>
        </p:spPr>
        <p:txBody>
          <a:bodyPr>
            <a:spAutoFit/>
          </a:bodyPr>
          <a:lstStyle/>
          <a:p>
            <a:endParaRPr lang="en-US"/>
          </a:p>
          <a:p>
            <a:pPr lvl="2" eaLnBrk="0" hangingPunct="0"/>
            <a:endParaRPr lang="en-US" sz="2600" b="1">
              <a:solidFill>
                <a:srgbClr val="1C1CFF"/>
              </a:solidFill>
              <a:latin typeface="Verdana" pitchFamily="34" charset="0"/>
            </a:endParaRPr>
          </a:p>
          <a:p>
            <a:pPr lvl="2" eaLnBrk="0" hangingPunct="0"/>
            <a:r>
              <a:rPr lang="en-US" sz="2600" b="1">
                <a:solidFill>
                  <a:srgbClr val="1C1CFF"/>
                </a:solidFill>
                <a:latin typeface="Verdana" pitchFamily="34" charset="0"/>
              </a:rPr>
              <a:t>Antonie van Leeuwenhoek (1632-1723)</a:t>
            </a:r>
          </a:p>
          <a:p>
            <a:pPr eaLnBrk="0" hangingPunct="0"/>
            <a:endParaRPr lang="en-US"/>
          </a:p>
        </p:txBody>
      </p:sp>
      <p:pic>
        <p:nvPicPr>
          <p:cNvPr id="62467" name="Picture 3" descr="P:\BIOLOGY 2201\UNIT 1\Content for Test 1\leeuwenhoekpic1.jpg"/>
          <p:cNvPicPr>
            <a:picLocks noChangeAspect="1" noChangeArrowheads="1"/>
          </p:cNvPicPr>
          <p:nvPr/>
        </p:nvPicPr>
        <p:blipFill>
          <a:blip r:embed="rId2" cstate="print"/>
          <a:srcRect/>
          <a:stretch>
            <a:fillRect/>
          </a:stretch>
        </p:blipFill>
        <p:spPr bwMode="auto">
          <a:xfrm>
            <a:off x="1219200" y="304800"/>
            <a:ext cx="3706813" cy="4819650"/>
          </a:xfrm>
          <a:prstGeom prst="rect">
            <a:avLst/>
          </a:prstGeom>
          <a:noFill/>
        </p:spPr>
      </p:pic>
      <p:pic>
        <p:nvPicPr>
          <p:cNvPr id="62468" name="Picture 4" descr="P:\BIOLOGY 2201\UNIT 1\Content for Test 1\leeuwenhoekpic.jpg"/>
          <p:cNvPicPr>
            <a:picLocks noChangeAspect="1" noChangeArrowheads="1"/>
          </p:cNvPicPr>
          <p:nvPr/>
        </p:nvPicPr>
        <p:blipFill>
          <a:blip r:embed="rId3" cstate="print"/>
          <a:srcRect/>
          <a:stretch>
            <a:fillRect/>
          </a:stretch>
        </p:blipFill>
        <p:spPr bwMode="auto">
          <a:xfrm>
            <a:off x="4800600" y="304800"/>
            <a:ext cx="3886200" cy="34639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Antony van Leeuwenhoek</a:t>
            </a:r>
            <a:br>
              <a:rPr lang="en-US"/>
            </a:br>
            <a:r>
              <a:rPr lang="en-US"/>
              <a:t>(1632-1723)</a:t>
            </a:r>
          </a:p>
        </p:txBody>
      </p:sp>
      <p:sp>
        <p:nvSpPr>
          <p:cNvPr id="46083" name="Rectangle 3"/>
          <p:cNvSpPr>
            <a:spLocks noGrp="1" noChangeArrowheads="1"/>
          </p:cNvSpPr>
          <p:nvPr>
            <p:ph type="body" idx="1"/>
          </p:nvPr>
        </p:nvSpPr>
        <p:spPr>
          <a:xfrm>
            <a:off x="1173163" y="1557338"/>
            <a:ext cx="7772400" cy="4114800"/>
          </a:xfrm>
        </p:spPr>
        <p:txBody>
          <a:bodyPr/>
          <a:lstStyle/>
          <a:p>
            <a:pPr>
              <a:lnSpc>
                <a:spcPct val="90000"/>
              </a:lnSpc>
            </a:pPr>
            <a:r>
              <a:rPr lang="en-US" sz="2800"/>
              <a:t>Dutch (Netherlands).  Studied microscopy (microbiology).</a:t>
            </a:r>
          </a:p>
          <a:p>
            <a:pPr>
              <a:lnSpc>
                <a:spcPct val="90000"/>
              </a:lnSpc>
            </a:pPr>
            <a:r>
              <a:rPr lang="en-US" sz="2800"/>
              <a:t>1674:  Developed the first modern multiple-lens microscope.  He improved the magnification.  Some consider him the “Father of microscopy”.</a:t>
            </a:r>
          </a:p>
          <a:p>
            <a:pPr>
              <a:lnSpc>
                <a:spcPct val="90000"/>
              </a:lnSpc>
            </a:pPr>
            <a:r>
              <a:rPr lang="en-US" sz="2800"/>
              <a:t>Discovered many microbes called them “animalcules” (bacteria, protists, sperm cells, blood cells, foraminifera, nematodes, rotifers, and many more).</a:t>
            </a:r>
          </a:p>
          <a:p>
            <a:pPr>
              <a:lnSpc>
                <a:spcPct val="90000"/>
              </a:lnSpc>
            </a:pPr>
            <a:r>
              <a:rPr lang="en-US" sz="2800"/>
              <a:t>1683:  He was the first to make observations about living bacteria by observing the plaque on his own teeth.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P:\BIOLOGY 2201\UNIT 1\Content for Test 1\leeuwenhoekmicroscope.jpg"/>
          <p:cNvPicPr>
            <a:picLocks noChangeAspect="1" noChangeArrowheads="1"/>
          </p:cNvPicPr>
          <p:nvPr/>
        </p:nvPicPr>
        <p:blipFill>
          <a:blip r:embed="rId2" cstate="print"/>
          <a:srcRect/>
          <a:stretch>
            <a:fillRect/>
          </a:stretch>
        </p:blipFill>
        <p:spPr bwMode="auto">
          <a:xfrm>
            <a:off x="2133600" y="381000"/>
            <a:ext cx="6400800" cy="435133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66800" y="0"/>
            <a:ext cx="7772400" cy="1143000"/>
          </a:xfrm>
        </p:spPr>
        <p:txBody>
          <a:bodyPr/>
          <a:lstStyle/>
          <a:p>
            <a:r>
              <a:rPr lang="en-US"/>
              <a:t>John Needham (1713-1781)</a:t>
            </a:r>
          </a:p>
        </p:txBody>
      </p:sp>
      <p:sp>
        <p:nvSpPr>
          <p:cNvPr id="29699" name="Rectangle 3"/>
          <p:cNvSpPr>
            <a:spLocks noGrp="1" noChangeArrowheads="1"/>
          </p:cNvSpPr>
          <p:nvPr>
            <p:ph type="body" idx="1"/>
          </p:nvPr>
        </p:nvSpPr>
        <p:spPr>
          <a:xfrm>
            <a:off x="990600" y="914400"/>
            <a:ext cx="8153400" cy="5715000"/>
          </a:xfrm>
        </p:spPr>
        <p:txBody>
          <a:bodyPr/>
          <a:lstStyle/>
          <a:p>
            <a:pPr>
              <a:lnSpc>
                <a:spcPct val="90000"/>
              </a:lnSpc>
            </a:pPr>
            <a:r>
              <a:rPr lang="en-US" sz="2800"/>
              <a:t>English scientist/naturalist &amp; Catholic priest</a:t>
            </a:r>
          </a:p>
          <a:p>
            <a:pPr>
              <a:lnSpc>
                <a:spcPct val="90000"/>
              </a:lnSpc>
            </a:pPr>
            <a:r>
              <a:rPr lang="en-US" sz="2800"/>
              <a:t>1748: Offered what he considered to be proof of spontaneous generation.</a:t>
            </a:r>
          </a:p>
          <a:p>
            <a:pPr>
              <a:lnSpc>
                <a:spcPct val="90000"/>
              </a:lnSpc>
            </a:pPr>
            <a:r>
              <a:rPr lang="en-US" sz="2800"/>
              <a:t>He claimed that sealed flasks of mutton broth and hay infusions produced animalcules even after the broth had been boiled and corked tightly thus suggesting that microbes had developed from inanimate matter.</a:t>
            </a:r>
          </a:p>
          <a:p>
            <a:pPr>
              <a:lnSpc>
                <a:spcPct val="90000"/>
              </a:lnSpc>
            </a:pPr>
            <a:r>
              <a:rPr lang="en-US" sz="2800"/>
              <a:t>He spoke of the “vital force”.</a:t>
            </a:r>
          </a:p>
          <a:p>
            <a:pPr>
              <a:lnSpc>
                <a:spcPct val="90000"/>
              </a:lnSpc>
            </a:pPr>
            <a:r>
              <a:rPr lang="en-US" sz="2800"/>
              <a:t>His result was, however, an indication that he had not boiled his solutions for long enough, rather than a proof of spontaneous generation.</a:t>
            </a:r>
          </a:p>
          <a:p>
            <a:pPr>
              <a:lnSpc>
                <a:spcPct val="90000"/>
              </a:lnSpc>
            </a:pPr>
            <a:r>
              <a:rPr lang="en-US" sz="2800"/>
              <a:t>His experiments were challenged later on by Spallanzani.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4724400"/>
            <a:ext cx="9144000" cy="1616075"/>
          </a:xfrm>
          <a:prstGeom prst="rect">
            <a:avLst/>
          </a:prstGeom>
          <a:noFill/>
          <a:ln w="9525">
            <a:noFill/>
            <a:miter lim="800000"/>
            <a:headEnd/>
            <a:tailEnd/>
          </a:ln>
          <a:effectLst/>
        </p:spPr>
        <p:txBody>
          <a:bodyPr>
            <a:spAutoFit/>
          </a:bodyPr>
          <a:lstStyle/>
          <a:p>
            <a:endParaRPr lang="en-US"/>
          </a:p>
          <a:p>
            <a:pPr lvl="2" eaLnBrk="0" hangingPunct="0"/>
            <a:endParaRPr lang="en-US" sz="2600" b="1">
              <a:solidFill>
                <a:srgbClr val="1C1CFF"/>
              </a:solidFill>
              <a:latin typeface="Verdana" pitchFamily="34" charset="0"/>
            </a:endParaRPr>
          </a:p>
          <a:p>
            <a:pPr lvl="2" eaLnBrk="0" hangingPunct="0"/>
            <a:r>
              <a:rPr lang="en-US" sz="2600" b="1">
                <a:solidFill>
                  <a:srgbClr val="1C1CFF"/>
                </a:solidFill>
                <a:latin typeface="Verdana" pitchFamily="34" charset="0"/>
              </a:rPr>
              <a:t>Lazzaro Spallanzani (1729 - 1799)</a:t>
            </a:r>
          </a:p>
          <a:p>
            <a:pPr eaLnBrk="0" hangingPunct="0"/>
            <a:endParaRPr lang="en-US"/>
          </a:p>
        </p:txBody>
      </p:sp>
      <p:pic>
        <p:nvPicPr>
          <p:cNvPr id="60419" name="Picture 3" descr="P:\BIOLOGY 2201\UNIT 1\Content for Test 1\spallanzanipic.jpg"/>
          <p:cNvPicPr>
            <a:picLocks noChangeAspect="1" noChangeArrowheads="1"/>
          </p:cNvPicPr>
          <p:nvPr/>
        </p:nvPicPr>
        <p:blipFill>
          <a:blip r:embed="rId2" cstate="print"/>
          <a:srcRect/>
          <a:stretch>
            <a:fillRect/>
          </a:stretch>
        </p:blipFill>
        <p:spPr bwMode="auto">
          <a:xfrm>
            <a:off x="1447800" y="381000"/>
            <a:ext cx="3567113" cy="485457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Lazzaro Spallanzani (1729-99)</a:t>
            </a:r>
          </a:p>
        </p:txBody>
      </p:sp>
      <p:sp>
        <p:nvSpPr>
          <p:cNvPr id="31747" name="Rectangle 3"/>
          <p:cNvSpPr>
            <a:spLocks noGrp="1" noChangeArrowheads="1"/>
          </p:cNvSpPr>
          <p:nvPr>
            <p:ph type="body" idx="1"/>
          </p:nvPr>
        </p:nvSpPr>
        <p:spPr>
          <a:xfrm>
            <a:off x="1173163" y="1447800"/>
            <a:ext cx="7772400" cy="5029200"/>
          </a:xfrm>
        </p:spPr>
        <p:txBody>
          <a:bodyPr/>
          <a:lstStyle/>
          <a:p>
            <a:pPr>
              <a:lnSpc>
                <a:spcPct val="90000"/>
              </a:lnSpc>
            </a:pPr>
            <a:r>
              <a:rPr lang="en-US" sz="2800"/>
              <a:t>Italian naturalist</a:t>
            </a:r>
          </a:p>
          <a:p>
            <a:pPr>
              <a:lnSpc>
                <a:spcPct val="90000"/>
              </a:lnSpc>
            </a:pPr>
            <a:r>
              <a:rPr lang="en-US" sz="2800"/>
              <a:t>1767-1768:  Checked Needham’s spontaneous generation experiment by using flasks with slender necks that could be sealed or melted shut.  With proper boiling, he found that the broth remained sterile indefinitely.</a:t>
            </a:r>
          </a:p>
          <a:p>
            <a:pPr>
              <a:lnSpc>
                <a:spcPct val="90000"/>
              </a:lnSpc>
            </a:pPr>
            <a:r>
              <a:rPr lang="en-US" sz="2800"/>
              <a:t>He proved that microbes are found in the air and can be killed by boiling.  He paved the way for the work done by Pasteur.</a:t>
            </a:r>
          </a:p>
          <a:p>
            <a:pPr>
              <a:lnSpc>
                <a:spcPct val="90000"/>
              </a:lnSpc>
            </a:pPr>
            <a:r>
              <a:rPr lang="en-US" sz="2800"/>
              <a:t>He definitively disproved the theory of spontaneous generation.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P:\BIOLOGY 2201\UNIT 1\Content for Test 1\spallanzani_image.gif"/>
          <p:cNvPicPr>
            <a:picLocks noChangeAspect="1" noChangeArrowheads="1"/>
          </p:cNvPicPr>
          <p:nvPr/>
        </p:nvPicPr>
        <p:blipFill>
          <a:blip r:embed="rId2" cstate="print"/>
          <a:srcRect/>
          <a:stretch>
            <a:fillRect/>
          </a:stretch>
        </p:blipFill>
        <p:spPr bwMode="auto">
          <a:xfrm>
            <a:off x="914400" y="1233488"/>
            <a:ext cx="8229600" cy="4938712"/>
          </a:xfrm>
          <a:prstGeom prst="rect">
            <a:avLst/>
          </a:prstGeom>
          <a:noFill/>
        </p:spPr>
      </p:pic>
      <p:sp>
        <p:nvSpPr>
          <p:cNvPr id="52227" name="Rectangle 3"/>
          <p:cNvSpPr>
            <a:spLocks noChangeArrowheads="1"/>
          </p:cNvSpPr>
          <p:nvPr/>
        </p:nvSpPr>
        <p:spPr bwMode="auto">
          <a:xfrm>
            <a:off x="1219200" y="304800"/>
            <a:ext cx="6002338" cy="762000"/>
          </a:xfrm>
          <a:prstGeom prst="rect">
            <a:avLst/>
          </a:prstGeom>
          <a:noFill/>
          <a:ln w="9525">
            <a:noFill/>
            <a:miter lim="800000"/>
            <a:headEnd/>
            <a:tailEnd/>
          </a:ln>
          <a:effectLst/>
        </p:spPr>
        <p:txBody>
          <a:bodyPr wrap="none">
            <a:spAutoFit/>
          </a:bodyPr>
          <a:lstStyle/>
          <a:p>
            <a:r>
              <a:rPr lang="en-US" sz="4400">
                <a:solidFill>
                  <a:schemeClr val="tx2"/>
                </a:solidFill>
              </a:rPr>
              <a:t>Spallanzani’s experiment: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A Paradigm Shift</a:t>
            </a:r>
          </a:p>
        </p:txBody>
      </p:sp>
      <p:sp>
        <p:nvSpPr>
          <p:cNvPr id="25603" name="Rectangle 3"/>
          <p:cNvSpPr>
            <a:spLocks noGrp="1" noChangeArrowheads="1"/>
          </p:cNvSpPr>
          <p:nvPr>
            <p:ph type="body" idx="1"/>
          </p:nvPr>
        </p:nvSpPr>
        <p:spPr/>
        <p:txBody>
          <a:bodyPr/>
          <a:lstStyle/>
          <a:p>
            <a:r>
              <a:rPr lang="en-US"/>
              <a:t>There was a change in the way that science viewed the “origins of life”.</a:t>
            </a:r>
          </a:p>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P:\BIOLOGY 2201\UNIT 1\Content for Test 1\schleidenpic.jpg"/>
          <p:cNvPicPr>
            <a:picLocks noChangeAspect="1" noChangeArrowheads="1"/>
          </p:cNvPicPr>
          <p:nvPr/>
        </p:nvPicPr>
        <p:blipFill>
          <a:blip r:embed="rId2" cstate="print"/>
          <a:srcRect/>
          <a:stretch>
            <a:fillRect/>
          </a:stretch>
        </p:blipFill>
        <p:spPr bwMode="auto">
          <a:xfrm>
            <a:off x="1296988" y="685800"/>
            <a:ext cx="3500437" cy="4419600"/>
          </a:xfrm>
          <a:prstGeom prst="rect">
            <a:avLst/>
          </a:prstGeom>
          <a:noFill/>
        </p:spPr>
      </p:pic>
      <p:sp>
        <p:nvSpPr>
          <p:cNvPr id="56323" name="Rectangle 3"/>
          <p:cNvSpPr>
            <a:spLocks noChangeArrowheads="1"/>
          </p:cNvSpPr>
          <p:nvPr/>
        </p:nvSpPr>
        <p:spPr bwMode="auto">
          <a:xfrm>
            <a:off x="304800" y="4495800"/>
            <a:ext cx="9144000" cy="1616075"/>
          </a:xfrm>
          <a:prstGeom prst="rect">
            <a:avLst/>
          </a:prstGeom>
          <a:noFill/>
          <a:ln w="9525">
            <a:noFill/>
            <a:miter lim="800000"/>
            <a:headEnd/>
            <a:tailEnd/>
          </a:ln>
          <a:effectLst/>
        </p:spPr>
        <p:txBody>
          <a:bodyPr>
            <a:spAutoFit/>
          </a:bodyPr>
          <a:lstStyle/>
          <a:p>
            <a:endParaRPr lang="en-US"/>
          </a:p>
          <a:p>
            <a:pPr lvl="2" eaLnBrk="0" hangingPunct="0"/>
            <a:endParaRPr lang="en-US" sz="2600" b="1">
              <a:solidFill>
                <a:srgbClr val="1C1CFF"/>
              </a:solidFill>
              <a:latin typeface="Verdana" pitchFamily="34" charset="0"/>
            </a:endParaRPr>
          </a:p>
          <a:p>
            <a:pPr lvl="2" eaLnBrk="0" hangingPunct="0"/>
            <a:r>
              <a:rPr lang="en-US" sz="2600" b="1">
                <a:solidFill>
                  <a:srgbClr val="1C1CFF"/>
                </a:solidFill>
                <a:latin typeface="Verdana" pitchFamily="34" charset="0"/>
              </a:rPr>
              <a:t>Matthias Schleiden (1804-1881)</a:t>
            </a:r>
          </a:p>
          <a:p>
            <a:pPr eaLnBrk="0" hangingPunct="0"/>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Matthias Schleiden (1804-1881)</a:t>
            </a:r>
          </a:p>
        </p:txBody>
      </p:sp>
      <p:sp>
        <p:nvSpPr>
          <p:cNvPr id="47107" name="Rectangle 3"/>
          <p:cNvSpPr>
            <a:spLocks noGrp="1" noChangeArrowheads="1"/>
          </p:cNvSpPr>
          <p:nvPr>
            <p:ph type="body" idx="1"/>
          </p:nvPr>
        </p:nvSpPr>
        <p:spPr/>
        <p:txBody>
          <a:bodyPr/>
          <a:lstStyle/>
          <a:p>
            <a:r>
              <a:rPr lang="en-US" sz="2800"/>
              <a:t>German botanist &amp; microscopist</a:t>
            </a:r>
          </a:p>
          <a:p>
            <a:r>
              <a:rPr lang="en-US" sz="2800"/>
              <a:t>1838:  Studied primarily cells in plants.  Observed that “all plants are made of cells”.</a:t>
            </a:r>
          </a:p>
          <a:p>
            <a:r>
              <a:rPr lang="en-US" sz="2800"/>
              <a:t>Considered co-founder of the cell theory with Schwann.</a:t>
            </a:r>
          </a:p>
          <a:p>
            <a:r>
              <a:rPr lang="en-US" sz="2800"/>
              <a:t>1850’s:  Stated that the 1</a:t>
            </a:r>
            <a:r>
              <a:rPr lang="en-US" sz="2800" baseline="30000"/>
              <a:t>st</a:t>
            </a:r>
            <a:r>
              <a:rPr lang="en-US" sz="2800"/>
              <a:t> phase of generation of cells was the formation of the nucleus within the intracellular substance.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P:\BIOLOGY 2201\UNIT 1\Content for Test 1\schwannpic.jpg"/>
          <p:cNvPicPr>
            <a:picLocks noChangeAspect="1" noChangeArrowheads="1"/>
          </p:cNvPicPr>
          <p:nvPr/>
        </p:nvPicPr>
        <p:blipFill>
          <a:blip r:embed="rId2" cstate="print"/>
          <a:srcRect/>
          <a:stretch>
            <a:fillRect/>
          </a:stretch>
        </p:blipFill>
        <p:spPr bwMode="auto">
          <a:xfrm>
            <a:off x="1371600" y="685800"/>
            <a:ext cx="3740150" cy="4695825"/>
          </a:xfrm>
          <a:prstGeom prst="rect">
            <a:avLst/>
          </a:prstGeom>
          <a:noFill/>
        </p:spPr>
      </p:pic>
      <p:sp>
        <p:nvSpPr>
          <p:cNvPr id="57347" name="Rectangle 3"/>
          <p:cNvSpPr>
            <a:spLocks noChangeArrowheads="1"/>
          </p:cNvSpPr>
          <p:nvPr/>
        </p:nvSpPr>
        <p:spPr bwMode="auto">
          <a:xfrm>
            <a:off x="609600" y="4724400"/>
            <a:ext cx="9144000" cy="1616075"/>
          </a:xfrm>
          <a:prstGeom prst="rect">
            <a:avLst/>
          </a:prstGeom>
          <a:noFill/>
          <a:ln w="9525">
            <a:noFill/>
            <a:miter lim="800000"/>
            <a:headEnd/>
            <a:tailEnd/>
          </a:ln>
          <a:effectLst/>
        </p:spPr>
        <p:txBody>
          <a:bodyPr>
            <a:spAutoFit/>
          </a:bodyPr>
          <a:lstStyle/>
          <a:p>
            <a:endParaRPr lang="en-US"/>
          </a:p>
          <a:p>
            <a:pPr lvl="2" eaLnBrk="0" hangingPunct="0"/>
            <a:endParaRPr lang="en-US" sz="2600" b="1">
              <a:solidFill>
                <a:srgbClr val="1C1CFF"/>
              </a:solidFill>
              <a:latin typeface="Verdana" pitchFamily="34" charset="0"/>
            </a:endParaRPr>
          </a:p>
          <a:p>
            <a:pPr lvl="2" eaLnBrk="0" hangingPunct="0"/>
            <a:r>
              <a:rPr lang="en-US" sz="2600" b="1">
                <a:solidFill>
                  <a:srgbClr val="1C1CFF"/>
                </a:solidFill>
                <a:latin typeface="Verdana" pitchFamily="34" charset="0"/>
              </a:rPr>
              <a:t>Theodor Schwann  (1810-1882)</a:t>
            </a:r>
          </a:p>
          <a:p>
            <a:pPr eaLnBrk="0" hangingPunct="0"/>
            <a:endParaRPr lang="en-US"/>
          </a:p>
        </p:txBody>
      </p:sp>
      <p:sp>
        <p:nvSpPr>
          <p:cNvPr id="57348" name="Text Box 4"/>
          <p:cNvSpPr txBox="1">
            <a:spLocks noChangeArrowheads="1"/>
          </p:cNvSpPr>
          <p:nvPr/>
        </p:nvSpPr>
        <p:spPr bwMode="auto">
          <a:xfrm>
            <a:off x="5562600" y="762000"/>
            <a:ext cx="2743200" cy="1735138"/>
          </a:xfrm>
          <a:prstGeom prst="rect">
            <a:avLst/>
          </a:prstGeom>
          <a:noFill/>
          <a:ln w="9525">
            <a:noFill/>
            <a:miter lim="800000"/>
            <a:headEnd/>
            <a:tailEnd/>
          </a:ln>
          <a:effectLst/>
        </p:spPr>
        <p:txBody>
          <a:bodyPr>
            <a:spAutoFit/>
          </a:bodyPr>
          <a:lstStyle/>
          <a:p>
            <a:pPr>
              <a:spcBef>
                <a:spcPct val="50000"/>
              </a:spcBef>
            </a:pPr>
            <a:r>
              <a:rPr lang="en-US"/>
              <a:t>Did you know?</a:t>
            </a:r>
          </a:p>
          <a:p>
            <a:pPr>
              <a:spcBef>
                <a:spcPct val="50000"/>
              </a:spcBef>
            </a:pPr>
            <a:r>
              <a:rPr lang="en-US"/>
              <a:t>Schwann discovered the digestive enzyme pepsin.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Theodor Schwann (1810-1882)</a:t>
            </a:r>
          </a:p>
        </p:txBody>
      </p:sp>
      <p:sp>
        <p:nvSpPr>
          <p:cNvPr id="38915" name="Rectangle 3"/>
          <p:cNvSpPr>
            <a:spLocks noGrp="1" noChangeArrowheads="1"/>
          </p:cNvSpPr>
          <p:nvPr>
            <p:ph type="body" idx="1"/>
          </p:nvPr>
        </p:nvSpPr>
        <p:spPr>
          <a:xfrm>
            <a:off x="1173163" y="1447800"/>
            <a:ext cx="7772400" cy="5410200"/>
          </a:xfrm>
        </p:spPr>
        <p:txBody>
          <a:bodyPr/>
          <a:lstStyle/>
          <a:p>
            <a:pPr>
              <a:lnSpc>
                <a:spcPct val="90000"/>
              </a:lnSpc>
            </a:pPr>
            <a:r>
              <a:rPr lang="en-US" sz="2800"/>
              <a:t>German cytologist / physiologist</a:t>
            </a:r>
          </a:p>
          <a:p>
            <a:pPr>
              <a:lnSpc>
                <a:spcPct val="90000"/>
              </a:lnSpc>
            </a:pPr>
            <a:r>
              <a:rPr lang="en-US" sz="2800"/>
              <a:t>1838:  He helped to identify cells as the fundamental particles of plants and animals.</a:t>
            </a:r>
          </a:p>
          <a:p>
            <a:pPr>
              <a:lnSpc>
                <a:spcPct val="90000"/>
              </a:lnSpc>
            </a:pPr>
            <a:r>
              <a:rPr lang="en-US" sz="2800"/>
              <a:t>1839:  “All animals are made up of cells…”, “cells are organisms…and animals &amp; plants are collectives of these organisms”.</a:t>
            </a:r>
          </a:p>
          <a:p>
            <a:pPr>
              <a:lnSpc>
                <a:spcPct val="90000"/>
              </a:lnSpc>
            </a:pPr>
            <a:r>
              <a:rPr lang="en-US" sz="2800"/>
              <a:t>He extended Schleiden’s cell theory to animals and recognized:</a:t>
            </a:r>
          </a:p>
          <a:p>
            <a:pPr lvl="1">
              <a:lnSpc>
                <a:spcPct val="90000"/>
              </a:lnSpc>
            </a:pPr>
            <a:r>
              <a:rPr lang="en-US" sz="2400"/>
              <a:t>1.  That some organisms are unicellular while others are multicellular.</a:t>
            </a:r>
          </a:p>
          <a:p>
            <a:pPr lvl="1">
              <a:lnSpc>
                <a:spcPct val="90000"/>
              </a:lnSpc>
            </a:pPr>
            <a:r>
              <a:rPr lang="en-US" sz="2400"/>
              <a:t>2.  Also recognized membranes, nuclei, and cell bodies to be common cell features and described them by comparison of plant and animal tissues.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4267200"/>
            <a:ext cx="9144000" cy="1616075"/>
          </a:xfrm>
          <a:prstGeom prst="rect">
            <a:avLst/>
          </a:prstGeom>
          <a:noFill/>
          <a:ln w="9525">
            <a:noFill/>
            <a:miter lim="800000"/>
            <a:headEnd/>
            <a:tailEnd/>
          </a:ln>
          <a:effectLst/>
        </p:spPr>
        <p:txBody>
          <a:bodyPr>
            <a:spAutoFit/>
          </a:bodyPr>
          <a:lstStyle/>
          <a:p>
            <a:endParaRPr lang="en-US"/>
          </a:p>
          <a:p>
            <a:pPr lvl="2" eaLnBrk="0" hangingPunct="0"/>
            <a:endParaRPr lang="en-US" sz="2600" b="1">
              <a:solidFill>
                <a:srgbClr val="1C1CFF"/>
              </a:solidFill>
              <a:latin typeface="Verdana" pitchFamily="34" charset="0"/>
            </a:endParaRPr>
          </a:p>
          <a:p>
            <a:pPr lvl="2" eaLnBrk="0" hangingPunct="0"/>
            <a:r>
              <a:rPr lang="en-US" sz="2600" b="1">
                <a:solidFill>
                  <a:srgbClr val="1C1CFF"/>
                </a:solidFill>
                <a:latin typeface="Verdana" pitchFamily="34" charset="0"/>
              </a:rPr>
              <a:t>Rudolf Ludwig Karl Virchow (1821-1902)</a:t>
            </a:r>
          </a:p>
          <a:p>
            <a:pPr eaLnBrk="0" hangingPunct="0"/>
            <a:endParaRPr lang="en-US"/>
          </a:p>
        </p:txBody>
      </p:sp>
      <p:pic>
        <p:nvPicPr>
          <p:cNvPr id="58371" name="Picture 3" descr="P:\BIOLOGY 2201\UNIT 1\Content for Test 1\virchowpic.jpg"/>
          <p:cNvPicPr>
            <a:picLocks noChangeAspect="1" noChangeArrowheads="1"/>
          </p:cNvPicPr>
          <p:nvPr/>
        </p:nvPicPr>
        <p:blipFill>
          <a:blip r:embed="rId2" cstate="print"/>
          <a:srcRect/>
          <a:stretch>
            <a:fillRect/>
          </a:stretch>
        </p:blipFill>
        <p:spPr bwMode="auto">
          <a:xfrm>
            <a:off x="1066800" y="381000"/>
            <a:ext cx="3787775" cy="44958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Rudolph Virchow (1821-1902)</a:t>
            </a:r>
          </a:p>
        </p:txBody>
      </p:sp>
      <p:sp>
        <p:nvSpPr>
          <p:cNvPr id="39939" name="Rectangle 3"/>
          <p:cNvSpPr>
            <a:spLocks noGrp="1" noChangeArrowheads="1"/>
          </p:cNvSpPr>
          <p:nvPr>
            <p:ph type="body" idx="1"/>
          </p:nvPr>
        </p:nvSpPr>
        <p:spPr/>
        <p:txBody>
          <a:bodyPr/>
          <a:lstStyle/>
          <a:p>
            <a:pPr>
              <a:lnSpc>
                <a:spcPct val="80000"/>
              </a:lnSpc>
            </a:pPr>
            <a:r>
              <a:rPr lang="en-US" sz="2800"/>
              <a:t>German pathologist</a:t>
            </a:r>
          </a:p>
          <a:p>
            <a:pPr>
              <a:lnSpc>
                <a:spcPct val="80000"/>
              </a:lnSpc>
            </a:pPr>
            <a:r>
              <a:rPr lang="en-US" sz="2800"/>
              <a:t>1855:  Summarized the cell theory:  “omnis cellula a cellula” (Latin) which means “all cells arise from cells”.</a:t>
            </a:r>
          </a:p>
          <a:p>
            <a:pPr>
              <a:lnSpc>
                <a:spcPct val="80000"/>
              </a:lnSpc>
            </a:pPr>
            <a:r>
              <a:rPr lang="en-US" sz="2800"/>
              <a:t>1858:  Set out methods and objectives of pathology and demonstrated that the cell theory applied to diseased as well as healthy tissues.</a:t>
            </a:r>
          </a:p>
          <a:p>
            <a:pPr>
              <a:lnSpc>
                <a:spcPct val="80000"/>
              </a:lnSpc>
            </a:pPr>
            <a:r>
              <a:rPr lang="en-US" sz="2800"/>
              <a:t>He stated that diseases arose, not in organs or tissues in general, but primarily in individual cells.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228600" y="4495800"/>
            <a:ext cx="9144000" cy="1616075"/>
          </a:xfrm>
          <a:prstGeom prst="rect">
            <a:avLst/>
          </a:prstGeom>
          <a:noFill/>
          <a:ln w="9525">
            <a:noFill/>
            <a:miter lim="800000"/>
            <a:headEnd/>
            <a:tailEnd/>
          </a:ln>
          <a:effectLst/>
        </p:spPr>
        <p:txBody>
          <a:bodyPr>
            <a:spAutoFit/>
          </a:bodyPr>
          <a:lstStyle/>
          <a:p>
            <a:endParaRPr lang="en-US"/>
          </a:p>
          <a:p>
            <a:pPr lvl="2" eaLnBrk="0" hangingPunct="0"/>
            <a:endParaRPr lang="en-US" sz="2600" b="1">
              <a:solidFill>
                <a:srgbClr val="1C1CFF"/>
              </a:solidFill>
              <a:latin typeface="Verdana" pitchFamily="34" charset="0"/>
            </a:endParaRPr>
          </a:p>
          <a:p>
            <a:pPr lvl="2" eaLnBrk="0" hangingPunct="0"/>
            <a:r>
              <a:rPr lang="en-US" sz="2600" b="1">
                <a:solidFill>
                  <a:srgbClr val="1C1CFF"/>
                </a:solidFill>
                <a:latin typeface="Verdana" pitchFamily="34" charset="0"/>
              </a:rPr>
              <a:t>Louis Pasteur (1822-1895)</a:t>
            </a:r>
          </a:p>
          <a:p>
            <a:pPr eaLnBrk="0" hangingPunct="0"/>
            <a:endParaRPr lang="en-US"/>
          </a:p>
        </p:txBody>
      </p:sp>
      <p:pic>
        <p:nvPicPr>
          <p:cNvPr id="59395" name="Picture 3" descr="P:\BIOLOGY 2201\UNIT 1\Content for Test 1\Pasteurpic.jpg"/>
          <p:cNvPicPr>
            <a:picLocks noChangeAspect="1" noChangeArrowheads="1"/>
          </p:cNvPicPr>
          <p:nvPr/>
        </p:nvPicPr>
        <p:blipFill>
          <a:blip r:embed="rId2" cstate="print"/>
          <a:srcRect/>
          <a:stretch>
            <a:fillRect/>
          </a:stretch>
        </p:blipFill>
        <p:spPr bwMode="auto">
          <a:xfrm>
            <a:off x="1143000" y="533400"/>
            <a:ext cx="3357563" cy="4416425"/>
          </a:xfrm>
          <a:prstGeom prst="rect">
            <a:avLst/>
          </a:prstGeom>
          <a:noFill/>
        </p:spPr>
      </p:pic>
      <p:sp>
        <p:nvSpPr>
          <p:cNvPr id="59396" name="Text Box 4"/>
          <p:cNvSpPr txBox="1">
            <a:spLocks noChangeArrowheads="1"/>
          </p:cNvSpPr>
          <p:nvPr/>
        </p:nvSpPr>
        <p:spPr bwMode="auto">
          <a:xfrm>
            <a:off x="5105400" y="762000"/>
            <a:ext cx="3352800" cy="3925888"/>
          </a:xfrm>
          <a:prstGeom prst="rect">
            <a:avLst/>
          </a:prstGeom>
          <a:noFill/>
          <a:ln w="9525">
            <a:noFill/>
            <a:miter lim="800000"/>
            <a:headEnd/>
            <a:tailEnd/>
          </a:ln>
          <a:effectLst/>
        </p:spPr>
        <p:txBody>
          <a:bodyPr>
            <a:spAutoFit/>
          </a:bodyPr>
          <a:lstStyle/>
          <a:p>
            <a:pPr>
              <a:spcBef>
                <a:spcPct val="50000"/>
              </a:spcBef>
            </a:pPr>
            <a:r>
              <a:rPr lang="en-US"/>
              <a:t>Did you know?</a:t>
            </a:r>
          </a:p>
          <a:p>
            <a:pPr>
              <a:spcBef>
                <a:spcPct val="50000"/>
              </a:spcBef>
            </a:pPr>
            <a:r>
              <a:rPr lang="en-US"/>
              <a:t>He developed the process of pasteurization of wine, beer and milk.</a:t>
            </a:r>
          </a:p>
          <a:p>
            <a:pPr>
              <a:spcBef>
                <a:spcPct val="50000"/>
              </a:spcBef>
            </a:pPr>
            <a:r>
              <a:rPr lang="en-US"/>
              <a:t>What is Pasteurization?</a:t>
            </a:r>
          </a:p>
          <a:p>
            <a:pPr>
              <a:spcBef>
                <a:spcPct val="50000"/>
              </a:spcBef>
            </a:pPr>
            <a:r>
              <a:rPr lang="en-US"/>
              <a:t>Microorganisms can be killed by heating the fluid to 55 </a:t>
            </a:r>
            <a:r>
              <a:rPr lang="en-US">
                <a:cs typeface="Times New Roman" pitchFamily="18" charset="0"/>
              </a:rPr>
              <a:t>°</a:t>
            </a:r>
            <a:r>
              <a:rPr lang="en-US"/>
              <a:t>C for several minutes.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73163" y="304800"/>
            <a:ext cx="7772400" cy="990600"/>
          </a:xfrm>
        </p:spPr>
        <p:txBody>
          <a:bodyPr/>
          <a:lstStyle/>
          <a:p>
            <a:r>
              <a:rPr lang="en-US"/>
              <a:t>Louis Pasteur (1822-1895)</a:t>
            </a:r>
          </a:p>
        </p:txBody>
      </p:sp>
      <p:sp>
        <p:nvSpPr>
          <p:cNvPr id="32771" name="Rectangle 3"/>
          <p:cNvSpPr>
            <a:spLocks noGrp="1" noChangeArrowheads="1"/>
          </p:cNvSpPr>
          <p:nvPr>
            <p:ph type="body" idx="1"/>
          </p:nvPr>
        </p:nvSpPr>
        <p:spPr>
          <a:xfrm>
            <a:off x="1173163" y="1143000"/>
            <a:ext cx="7772400" cy="5715000"/>
          </a:xfrm>
        </p:spPr>
        <p:txBody>
          <a:bodyPr/>
          <a:lstStyle/>
          <a:p>
            <a:pPr>
              <a:lnSpc>
                <a:spcPct val="80000"/>
              </a:lnSpc>
            </a:pPr>
            <a:r>
              <a:rPr lang="en-US" sz="2800"/>
              <a:t>French microbiologist</a:t>
            </a:r>
          </a:p>
          <a:p>
            <a:pPr>
              <a:lnSpc>
                <a:spcPct val="80000"/>
              </a:lnSpc>
            </a:pPr>
            <a:r>
              <a:rPr lang="en-US" sz="2800"/>
              <a:t>1860-61:  Pasteur disproves the spontaneous generation theory (see diagram that follows).</a:t>
            </a:r>
          </a:p>
          <a:p>
            <a:pPr>
              <a:lnSpc>
                <a:spcPct val="80000"/>
              </a:lnSpc>
            </a:pPr>
            <a:r>
              <a:rPr lang="en-US" sz="2800"/>
              <a:t>Discovered that microorganisms contaminated fermenting beverages (milk, juice, wine, beer).</a:t>
            </a:r>
          </a:p>
          <a:p>
            <a:pPr>
              <a:lnSpc>
                <a:spcPct val="80000"/>
              </a:lnSpc>
            </a:pPr>
            <a:r>
              <a:rPr lang="en-US" sz="2800"/>
              <a:t>1877-1887:  Discovered three main bacteria to cause illness:  </a:t>
            </a:r>
          </a:p>
          <a:p>
            <a:pPr lvl="1">
              <a:lnSpc>
                <a:spcPct val="80000"/>
              </a:lnSpc>
            </a:pPr>
            <a:r>
              <a:rPr lang="en-US" sz="2400"/>
              <a:t>Staphlococcus, Streptococcus,Pneumococcus</a:t>
            </a:r>
          </a:p>
          <a:p>
            <a:pPr>
              <a:lnSpc>
                <a:spcPct val="80000"/>
              </a:lnSpc>
            </a:pPr>
            <a:r>
              <a:rPr lang="en-US" sz="2800"/>
              <a:t>1870:  Established the Germ Theory of Disease (“most infectious diseases are caused by germs”) with Robert Koch.</a:t>
            </a:r>
          </a:p>
          <a:p>
            <a:pPr>
              <a:lnSpc>
                <a:spcPct val="80000"/>
              </a:lnSpc>
            </a:pPr>
            <a:r>
              <a:rPr lang="en-US" sz="2800"/>
              <a:t>1881:  Develops Anthrax vaccine.</a:t>
            </a:r>
          </a:p>
          <a:p>
            <a:pPr>
              <a:lnSpc>
                <a:spcPct val="80000"/>
              </a:lnSpc>
            </a:pPr>
            <a:r>
              <a:rPr lang="en-US" sz="2800"/>
              <a:t>1885:  Develops Rabies vaccine.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title"/>
          </p:nvPr>
        </p:nvSpPr>
        <p:spPr/>
        <p:txBody>
          <a:bodyPr/>
          <a:lstStyle/>
          <a:p>
            <a:r>
              <a:rPr lang="en-US"/>
              <a:t>Pasteur’s experiment:</a:t>
            </a:r>
          </a:p>
        </p:txBody>
      </p:sp>
      <p:sp>
        <p:nvSpPr>
          <p:cNvPr id="64519" name="Rectangle 7"/>
          <p:cNvSpPr>
            <a:spLocks noGrp="1" noChangeArrowheads="1"/>
          </p:cNvSpPr>
          <p:nvPr>
            <p:ph type="body" sz="half" idx="1"/>
          </p:nvPr>
        </p:nvSpPr>
        <p:spPr/>
        <p:txBody>
          <a:bodyPr/>
          <a:lstStyle/>
          <a:p>
            <a:endParaRPr lang="en-CA"/>
          </a:p>
        </p:txBody>
      </p:sp>
      <p:sp>
        <p:nvSpPr>
          <p:cNvPr id="64520" name="Rectangle 8"/>
          <p:cNvSpPr>
            <a:spLocks noGrp="1" noChangeArrowheads="1"/>
          </p:cNvSpPr>
          <p:nvPr>
            <p:ph type="body" sz="half" idx="2"/>
          </p:nvPr>
        </p:nvSpPr>
        <p:spPr/>
        <p:txBody>
          <a:bodyPr/>
          <a:lstStyle/>
          <a:p>
            <a:endParaRPr lang="en-CA"/>
          </a:p>
        </p:txBody>
      </p:sp>
      <p:pic>
        <p:nvPicPr>
          <p:cNvPr id="64516" name="Picture 4" descr="pastuer_image"/>
          <p:cNvPicPr>
            <a:picLocks noChangeAspect="1" noChangeArrowheads="1"/>
          </p:cNvPicPr>
          <p:nvPr/>
        </p:nvPicPr>
        <p:blipFill>
          <a:blip r:embed="rId2" cstate="print"/>
          <a:srcRect/>
          <a:stretch>
            <a:fillRect/>
          </a:stretch>
        </p:blipFill>
        <p:spPr bwMode="auto">
          <a:xfrm>
            <a:off x="250825" y="1597025"/>
            <a:ext cx="8893175" cy="514508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The Cell Theory</a:t>
            </a:r>
          </a:p>
        </p:txBody>
      </p:sp>
      <p:sp>
        <p:nvSpPr>
          <p:cNvPr id="63491" name="Rectangle 3"/>
          <p:cNvSpPr>
            <a:spLocks noGrp="1" noChangeArrowheads="1"/>
          </p:cNvSpPr>
          <p:nvPr>
            <p:ph type="body" idx="1"/>
          </p:nvPr>
        </p:nvSpPr>
        <p:spPr/>
        <p:txBody>
          <a:bodyPr/>
          <a:lstStyle/>
          <a:p>
            <a:r>
              <a:rPr lang="en-US"/>
              <a:t>1.  All organisms are made up of one or more cells and the products of these cells.</a:t>
            </a:r>
          </a:p>
          <a:p>
            <a:r>
              <a:rPr lang="en-US"/>
              <a:t>2.  All cells carry on life activities.</a:t>
            </a:r>
          </a:p>
          <a:p>
            <a:r>
              <a:rPr lang="en-US"/>
              <a:t>3.  New cells arise only from other living cells by the process of cell division.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Questions:</a:t>
            </a:r>
          </a:p>
        </p:txBody>
      </p:sp>
      <p:sp>
        <p:nvSpPr>
          <p:cNvPr id="26627" name="Rectangle 3"/>
          <p:cNvSpPr>
            <a:spLocks noGrp="1" noChangeArrowheads="1"/>
          </p:cNvSpPr>
          <p:nvPr>
            <p:ph type="body" idx="1"/>
          </p:nvPr>
        </p:nvSpPr>
        <p:spPr/>
        <p:txBody>
          <a:bodyPr/>
          <a:lstStyle/>
          <a:p>
            <a:r>
              <a:rPr lang="en-US"/>
              <a:t>1.  How did the scientists’ equipment evolve?</a:t>
            </a:r>
          </a:p>
          <a:p>
            <a:r>
              <a:rPr lang="en-US"/>
              <a:t>2.  What are the strengths and weaknesses of their research?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Spontaneous generation (abiogenesis)</a:t>
            </a:r>
          </a:p>
        </p:txBody>
      </p:sp>
      <p:sp>
        <p:nvSpPr>
          <p:cNvPr id="27651" name="Rectangle 3"/>
          <p:cNvSpPr>
            <a:spLocks noGrp="1" noChangeArrowheads="1"/>
          </p:cNvSpPr>
          <p:nvPr>
            <p:ph type="body" idx="1"/>
          </p:nvPr>
        </p:nvSpPr>
        <p:spPr/>
        <p:txBody>
          <a:bodyPr/>
          <a:lstStyle/>
          <a:p>
            <a:r>
              <a:rPr lang="en-US"/>
              <a:t>Resulted from conclusions drawn from “faulty or incomplete observations and lack of experimental control.”</a:t>
            </a:r>
          </a:p>
          <a:p>
            <a:r>
              <a:rPr lang="en-US"/>
              <a:t>Therefore, the concept was discredited, and </a:t>
            </a:r>
            <a:r>
              <a:rPr lang="en-US" u="sng"/>
              <a:t>biogenesis</a:t>
            </a:r>
            <a:r>
              <a:rPr lang="en-US"/>
              <a:t> was supported, through use of </a:t>
            </a:r>
            <a:r>
              <a:rPr lang="en-US" u="sng"/>
              <a:t>controlled experiments</a:t>
            </a:r>
            <a:r>
              <a:rPr lang="en-US"/>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r>
              <a:rPr lang="en-US"/>
              <a:t>Create a Time Line</a:t>
            </a:r>
          </a:p>
        </p:txBody>
      </p:sp>
      <p:sp>
        <p:nvSpPr>
          <p:cNvPr id="28675" name="Rectangle 1027"/>
          <p:cNvSpPr>
            <a:spLocks noGrp="1" noChangeArrowheads="1"/>
          </p:cNvSpPr>
          <p:nvPr>
            <p:ph type="body" idx="1"/>
          </p:nvPr>
        </p:nvSpPr>
        <p:spPr/>
        <p:txBody>
          <a:bodyPr/>
          <a:lstStyle/>
          <a:p>
            <a:pPr>
              <a:lnSpc>
                <a:spcPct val="90000"/>
              </a:lnSpc>
            </a:pPr>
            <a:r>
              <a:rPr lang="en-US"/>
              <a:t>Chronicle the development of the Cell Theory.</a:t>
            </a:r>
          </a:p>
          <a:p>
            <a:pPr>
              <a:lnSpc>
                <a:spcPct val="90000"/>
              </a:lnSpc>
            </a:pPr>
            <a:r>
              <a:rPr lang="en-US"/>
              <a:t>Students research one scientist.</a:t>
            </a:r>
          </a:p>
          <a:p>
            <a:pPr>
              <a:lnSpc>
                <a:spcPct val="90000"/>
              </a:lnSpc>
            </a:pPr>
            <a:r>
              <a:rPr lang="en-US"/>
              <a:t>Present the following info to teacher:</a:t>
            </a:r>
          </a:p>
          <a:p>
            <a:pPr lvl="1">
              <a:lnSpc>
                <a:spcPct val="90000"/>
              </a:lnSpc>
            </a:pPr>
            <a:r>
              <a:rPr lang="en-US"/>
              <a:t>Scientists name</a:t>
            </a:r>
          </a:p>
          <a:p>
            <a:pPr lvl="1">
              <a:lnSpc>
                <a:spcPct val="90000"/>
              </a:lnSpc>
            </a:pPr>
            <a:r>
              <a:rPr lang="en-US"/>
              <a:t>Time frame in which they worked</a:t>
            </a:r>
          </a:p>
          <a:p>
            <a:pPr lvl="1">
              <a:lnSpc>
                <a:spcPct val="90000"/>
              </a:lnSpc>
            </a:pPr>
            <a:r>
              <a:rPr lang="en-US"/>
              <a:t>Their main contributions to the development of the cell theory.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p:txBody>
          <a:bodyPr/>
          <a:lstStyle/>
          <a:p>
            <a:r>
              <a:rPr lang="en-US"/>
              <a:t>Scientists</a:t>
            </a:r>
          </a:p>
        </p:txBody>
      </p:sp>
      <p:sp>
        <p:nvSpPr>
          <p:cNvPr id="33795" name="Rectangle 1027"/>
          <p:cNvSpPr>
            <a:spLocks noGrp="1" noChangeArrowheads="1"/>
          </p:cNvSpPr>
          <p:nvPr>
            <p:ph type="body" sz="half" idx="1"/>
          </p:nvPr>
        </p:nvSpPr>
        <p:spPr/>
        <p:txBody>
          <a:bodyPr/>
          <a:lstStyle/>
          <a:p>
            <a:r>
              <a:rPr lang="en-US"/>
              <a:t>Needham</a:t>
            </a:r>
          </a:p>
          <a:p>
            <a:r>
              <a:rPr lang="en-US"/>
              <a:t>Redi</a:t>
            </a:r>
          </a:p>
          <a:p>
            <a:r>
              <a:rPr lang="en-US"/>
              <a:t>Spallanzani</a:t>
            </a:r>
          </a:p>
          <a:p>
            <a:r>
              <a:rPr lang="en-US"/>
              <a:t>Pasteur</a:t>
            </a:r>
          </a:p>
          <a:p>
            <a:endParaRPr lang="en-US"/>
          </a:p>
        </p:txBody>
      </p:sp>
      <p:sp>
        <p:nvSpPr>
          <p:cNvPr id="33796" name="Rectangle 1028"/>
          <p:cNvSpPr>
            <a:spLocks noGrp="1" noChangeArrowheads="1"/>
          </p:cNvSpPr>
          <p:nvPr>
            <p:ph type="body" sz="half" idx="2"/>
          </p:nvPr>
        </p:nvSpPr>
        <p:spPr/>
        <p:txBody>
          <a:bodyPr/>
          <a:lstStyle/>
          <a:p>
            <a:r>
              <a:rPr lang="en-US"/>
              <a:t>Hooke</a:t>
            </a:r>
          </a:p>
          <a:p>
            <a:r>
              <a:rPr lang="en-US"/>
              <a:t>Leeuwenhoek</a:t>
            </a:r>
          </a:p>
          <a:p>
            <a:r>
              <a:rPr lang="en-US"/>
              <a:t>Schleiden</a:t>
            </a:r>
          </a:p>
          <a:p>
            <a:r>
              <a:rPr lang="en-US"/>
              <a:t>Schwan</a:t>
            </a:r>
          </a:p>
          <a:p>
            <a:r>
              <a:rPr lang="en-US"/>
              <a:t>Virchow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1173163" y="1295400"/>
            <a:ext cx="7772400" cy="1189038"/>
          </a:xfrm>
        </p:spPr>
        <p:txBody>
          <a:bodyPr/>
          <a:lstStyle/>
          <a:p>
            <a:r>
              <a:rPr lang="en-US"/>
              <a:t>Student slides</a:t>
            </a:r>
          </a:p>
        </p:txBody>
      </p:sp>
      <p:sp>
        <p:nvSpPr>
          <p:cNvPr id="51203" name="Rectangle 3"/>
          <p:cNvSpPr>
            <a:spLocks noGrp="1" noChangeArrowheads="1"/>
          </p:cNvSpPr>
          <p:nvPr>
            <p:ph type="subTitle" idx="1"/>
          </p:nvPr>
        </p:nvSpPr>
        <p:spPr>
          <a:xfrm>
            <a:off x="1166813" y="3886200"/>
            <a:ext cx="6834187" cy="1752600"/>
          </a:xfrm>
        </p:spPr>
        <p:txBody>
          <a:bodyPr/>
          <a:lstStyle/>
          <a:p>
            <a:r>
              <a:rPr lang="en-US"/>
              <a:t>Contents created by</a:t>
            </a:r>
          </a:p>
          <a:p>
            <a:r>
              <a:rPr lang="en-US"/>
              <a:t>Mrs. Templeman’s</a:t>
            </a:r>
          </a:p>
          <a:p>
            <a:r>
              <a:rPr lang="en-US"/>
              <a:t>Biology 2201 students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CA"/>
              <a:t>Robert Hooke (1635-1703)</a:t>
            </a:r>
            <a:endParaRPr lang="en-US"/>
          </a:p>
        </p:txBody>
      </p:sp>
      <p:sp>
        <p:nvSpPr>
          <p:cNvPr id="35843" name="Rectangle 3"/>
          <p:cNvSpPr>
            <a:spLocks noGrp="1" noChangeArrowheads="1"/>
          </p:cNvSpPr>
          <p:nvPr>
            <p:ph type="body" idx="1"/>
          </p:nvPr>
        </p:nvSpPr>
        <p:spPr>
          <a:xfrm>
            <a:off x="1173163" y="1371600"/>
            <a:ext cx="7772400" cy="5486400"/>
          </a:xfrm>
        </p:spPr>
        <p:txBody>
          <a:bodyPr/>
          <a:lstStyle/>
          <a:p>
            <a:pPr>
              <a:lnSpc>
                <a:spcPct val="90000"/>
              </a:lnSpc>
            </a:pPr>
            <a:r>
              <a:rPr lang="en-CA" sz="2800"/>
              <a:t>English physicist, mathematician, and inventor.</a:t>
            </a:r>
          </a:p>
          <a:p>
            <a:pPr>
              <a:lnSpc>
                <a:spcPct val="90000"/>
              </a:lnSpc>
            </a:pPr>
            <a:r>
              <a:rPr lang="en-CA" sz="2800"/>
              <a:t>1665 - He devised a compound microscope and discovered plant cells in cork tissue.</a:t>
            </a:r>
          </a:p>
          <a:p>
            <a:pPr>
              <a:lnSpc>
                <a:spcPct val="90000"/>
              </a:lnSpc>
            </a:pPr>
            <a:r>
              <a:rPr lang="en-CA" sz="2800"/>
              <a:t>He published </a:t>
            </a:r>
            <a:r>
              <a:rPr lang="en-CA" sz="2800" u="sng"/>
              <a:t>Micrographia</a:t>
            </a:r>
            <a:r>
              <a:rPr lang="en-CA" sz="2800"/>
              <a:t>. In his book, Hooke had used the term “cell” to describe plant tissue (from the Latin </a:t>
            </a:r>
            <a:r>
              <a:rPr lang="en-CA" sz="2800" i="1"/>
              <a:t>cellula </a:t>
            </a:r>
            <a:r>
              <a:rPr lang="en-CA" sz="2800"/>
              <a:t>meaning small room).</a:t>
            </a:r>
            <a:endParaRPr lang="en-CA" sz="2800" i="1"/>
          </a:p>
          <a:p>
            <a:pPr>
              <a:lnSpc>
                <a:spcPct val="90000"/>
              </a:lnSpc>
            </a:pPr>
            <a:r>
              <a:rPr lang="en-CA" sz="2800"/>
              <a:t>Hooke did not realize the significance of this discovery.</a:t>
            </a:r>
          </a:p>
          <a:p>
            <a:pPr>
              <a:lnSpc>
                <a:spcPct val="90000"/>
              </a:lnSpc>
            </a:pPr>
            <a:r>
              <a:rPr lang="en-CA" sz="2800"/>
              <a:t>It was not until the 1670’s did a scientist by the name of Anthony van Leeuwenhoek, realized what the observations meant.</a:t>
            </a: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P:\BIOLOGY 2201\UNIT 1\Content for Test 1\corkcells.jpg"/>
          <p:cNvPicPr>
            <a:picLocks noChangeAspect="1" noChangeArrowheads="1"/>
          </p:cNvPicPr>
          <p:nvPr/>
        </p:nvPicPr>
        <p:blipFill>
          <a:blip r:embed="rId2" cstate="print"/>
          <a:srcRect/>
          <a:stretch>
            <a:fillRect/>
          </a:stretch>
        </p:blipFill>
        <p:spPr bwMode="auto">
          <a:xfrm>
            <a:off x="990600" y="0"/>
            <a:ext cx="5335588" cy="7391400"/>
          </a:xfrm>
          <a:prstGeom prst="rect">
            <a:avLst/>
          </a:prstGeom>
          <a:noFill/>
        </p:spPr>
      </p:pic>
      <p:sp>
        <p:nvSpPr>
          <p:cNvPr id="53251" name="Rectangle 3"/>
          <p:cNvSpPr>
            <a:spLocks noChangeArrowheads="1"/>
          </p:cNvSpPr>
          <p:nvPr/>
        </p:nvSpPr>
        <p:spPr bwMode="auto">
          <a:xfrm>
            <a:off x="6553200" y="609600"/>
            <a:ext cx="2590800" cy="1373188"/>
          </a:xfrm>
          <a:prstGeom prst="rect">
            <a:avLst/>
          </a:prstGeom>
          <a:noFill/>
          <a:ln w="9525">
            <a:noFill/>
            <a:miter lim="800000"/>
            <a:headEnd/>
            <a:tailEnd/>
          </a:ln>
          <a:effectLst/>
        </p:spPr>
        <p:txBody>
          <a:bodyPr>
            <a:spAutoFit/>
          </a:bodyPr>
          <a:lstStyle/>
          <a:p>
            <a:r>
              <a:rPr lang="en-CA" sz="2800">
                <a:latin typeface="Arial" charset="0"/>
              </a:rPr>
              <a:t>Hooke’s view of cells in cork tissue.</a:t>
            </a:r>
            <a:endParaRPr lang="en-US" sz="2800">
              <a:latin typeface="Arial" charset="0"/>
            </a:endParaRPr>
          </a:p>
        </p:txBody>
      </p:sp>
    </p:spTree>
  </p:cSld>
  <p:clrMapOvr>
    <a:masterClrMapping/>
  </p:clrMapOvr>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388</TotalTime>
  <Words>1044</Words>
  <Application>Microsoft Office PowerPoint</Application>
  <PresentationFormat>On-screen Show (4:3)</PresentationFormat>
  <Paragraphs>122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Times New Roman</vt:lpstr>
      <vt:lpstr>Arial</vt:lpstr>
      <vt:lpstr>Wingdings</vt:lpstr>
      <vt:lpstr>Verdana</vt:lpstr>
      <vt:lpstr>Dad`s Tie</vt:lpstr>
      <vt:lpstr>Unit 1: Matter &amp; Energy for Life</vt:lpstr>
      <vt:lpstr>A Paradigm Shift</vt:lpstr>
      <vt:lpstr>Questions:</vt:lpstr>
      <vt:lpstr>Spontaneous generation (abiogenesis)</vt:lpstr>
      <vt:lpstr>Create a Time Line</vt:lpstr>
      <vt:lpstr>Scientists</vt:lpstr>
      <vt:lpstr>Student slides</vt:lpstr>
      <vt:lpstr>Robert Hooke (1635-1703)</vt:lpstr>
      <vt:lpstr>Slide 9</vt:lpstr>
      <vt:lpstr>Slide 10</vt:lpstr>
      <vt:lpstr>Francesco Redi (1626-1697)</vt:lpstr>
      <vt:lpstr>Slide 12</vt:lpstr>
      <vt:lpstr>Slide 13</vt:lpstr>
      <vt:lpstr>Antony van Leeuwenhoek (1632-1723)</vt:lpstr>
      <vt:lpstr>Slide 15</vt:lpstr>
      <vt:lpstr>John Needham (1713-1781)</vt:lpstr>
      <vt:lpstr>Slide 17</vt:lpstr>
      <vt:lpstr>Lazzaro Spallanzani (1729-99)</vt:lpstr>
      <vt:lpstr>Slide 19</vt:lpstr>
      <vt:lpstr>Slide 20</vt:lpstr>
      <vt:lpstr>Matthias Schleiden (1804-1881)</vt:lpstr>
      <vt:lpstr>Slide 22</vt:lpstr>
      <vt:lpstr>Theodor Schwann (1810-1882)</vt:lpstr>
      <vt:lpstr>Slide 24</vt:lpstr>
      <vt:lpstr>Rudolph Virchow (1821-1902)</vt:lpstr>
      <vt:lpstr>Slide 26</vt:lpstr>
      <vt:lpstr>Louis Pasteur (1822-1895)</vt:lpstr>
      <vt:lpstr>Pasteur’s experiment:</vt:lpstr>
      <vt:lpstr>The Cell Theory</vt:lpstr>
    </vt:vector>
  </TitlesOfParts>
  <Company>aesb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Matter &amp; Energy for Life</dc:title>
  <dc:creator>Gonzaga</dc:creator>
  <cp:lastModifiedBy>Tony</cp:lastModifiedBy>
  <cp:revision>17</cp:revision>
  <cp:lastPrinted>1601-01-01T00:00:00Z</cp:lastPrinted>
  <dcterms:created xsi:type="dcterms:W3CDTF">2003-09-02T19:12:30Z</dcterms:created>
  <dcterms:modified xsi:type="dcterms:W3CDTF">2012-09-18T01:00:31Z</dcterms:modified>
</cp:coreProperties>
</file>